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Lst>
  <p:notesMasterIdLst>
    <p:notesMasterId r:id="rId40"/>
  </p:notesMasterIdLst>
  <p:handoutMasterIdLst>
    <p:handoutMasterId r:id="rId41"/>
  </p:handoutMasterIdLst>
  <p:sldIdLst>
    <p:sldId id="339" r:id="rId4"/>
    <p:sldId id="340" r:id="rId5"/>
    <p:sldId id="345" r:id="rId6"/>
    <p:sldId id="341" r:id="rId7"/>
    <p:sldId id="343" r:id="rId8"/>
    <p:sldId id="344" r:id="rId9"/>
    <p:sldId id="342" r:id="rId10"/>
    <p:sldId id="257" r:id="rId11"/>
    <p:sldId id="258" r:id="rId12"/>
    <p:sldId id="259" r:id="rId13"/>
    <p:sldId id="260" r:id="rId14"/>
    <p:sldId id="261" r:id="rId15"/>
    <p:sldId id="262" r:id="rId16"/>
    <p:sldId id="263" r:id="rId17"/>
    <p:sldId id="264" r:id="rId18"/>
    <p:sldId id="265" r:id="rId19"/>
    <p:sldId id="266" r:id="rId20"/>
    <p:sldId id="319" r:id="rId21"/>
    <p:sldId id="267" r:id="rId22"/>
    <p:sldId id="268" r:id="rId23"/>
    <p:sldId id="269" r:id="rId24"/>
    <p:sldId id="271" r:id="rId25"/>
    <p:sldId id="272" r:id="rId26"/>
    <p:sldId id="273" r:id="rId27"/>
    <p:sldId id="324" r:id="rId28"/>
    <p:sldId id="325" r:id="rId29"/>
    <p:sldId id="322" r:id="rId30"/>
    <p:sldId id="326" r:id="rId31"/>
    <p:sldId id="274" r:id="rId32"/>
    <p:sldId id="327" r:id="rId33"/>
    <p:sldId id="295" r:id="rId34"/>
    <p:sldId id="347" r:id="rId35"/>
    <p:sldId id="349" r:id="rId36"/>
    <p:sldId id="350" r:id="rId37"/>
    <p:sldId id="351" r:id="rId38"/>
    <p:sldId id="352" r:id="rId39"/>
  </p:sldIdLst>
  <p:sldSz cx="9144000" cy="6858000" type="letter"/>
  <p:notesSz cx="9296400" cy="7010400"/>
  <p:defaultText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Paterson" initials="RP" lastIdx="2" clrIdx="0">
    <p:extLst>
      <p:ext uri="{19B8F6BF-5375-455C-9EA6-DF929625EA0E}">
        <p15:presenceInfo xmlns="" xmlns:p15="http://schemas.microsoft.com/office/powerpoint/2012/main" userId="S-1-5-21-3145569236-2377056291-3340972062-30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FDFDFD"/>
    <a:srgbClr val="F7F7F7"/>
    <a:srgbClr val="F3F3F3"/>
    <a:srgbClr val="F5F5F5"/>
    <a:srgbClr val="F2F2F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914" autoAdjust="0"/>
  </p:normalViewPr>
  <p:slideViewPr>
    <p:cSldViewPr>
      <p:cViewPr varScale="1">
        <p:scale>
          <a:sx n="49" d="100"/>
          <a:sy n="49" d="100"/>
        </p:scale>
        <p:origin x="-1459" y="-72"/>
      </p:cViewPr>
      <p:guideLst>
        <p:guide orient="horz" pos="2160"/>
        <p:guide pos="2880"/>
      </p:guideLst>
    </p:cSldViewPr>
  </p:slideViewPr>
  <p:notesTextViewPr>
    <p:cViewPr>
      <p:scale>
        <a:sx n="100" d="100"/>
        <a:sy n="100" d="100"/>
      </p:scale>
      <p:origin x="0" y="0"/>
    </p:cViewPr>
  </p:notesTextViewPr>
  <p:notesViewPr>
    <p:cSldViewPr>
      <p:cViewPr varScale="1">
        <p:scale>
          <a:sx n="90" d="100"/>
          <a:sy n="90" d="100"/>
        </p:scale>
        <p:origin x="-1698" y="-114"/>
      </p:cViewPr>
      <p:guideLst>
        <p:guide orient="horz" pos="2208"/>
        <p:guide pos="292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D140B8CE-27F0-4F36-9608-70A073B0503F}" type="datetimeFigureOut">
              <a:rPr lang="en-US" smtClean="0"/>
              <a:pPr/>
              <a:t>5/23/2018</a:t>
            </a:fld>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CEFABE03-563A-421E-B7CD-5D8558972266}" type="slidenum">
              <a:rPr lang="en-US" smtClean="0"/>
              <a:pPr/>
              <a:t>‹#›</a:t>
            </a:fld>
            <a:endParaRPr lang="en-US"/>
          </a:p>
        </p:txBody>
      </p:sp>
    </p:spTree>
    <p:extLst>
      <p:ext uri="{BB962C8B-B14F-4D97-AF65-F5344CB8AC3E}">
        <p14:creationId xmlns="" xmlns:p14="http://schemas.microsoft.com/office/powerpoint/2010/main" val="9854076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BCFDDB42-CBD8-4941-849C-B91CE02EC49B}" type="datetimeFigureOut">
              <a:rPr lang="en-US" smtClean="0"/>
              <a:pPr/>
              <a:t>5/23/2018</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A8A95D4B-516B-4637-A4D4-6AC88AC22E51}" type="slidenum">
              <a:rPr lang="en-US" smtClean="0"/>
              <a:pPr/>
              <a:t>‹#›</a:t>
            </a:fld>
            <a:endParaRPr lang="en-US"/>
          </a:p>
        </p:txBody>
      </p:sp>
    </p:spTree>
    <p:extLst>
      <p:ext uri="{BB962C8B-B14F-4D97-AF65-F5344CB8AC3E}">
        <p14:creationId xmlns="" xmlns:p14="http://schemas.microsoft.com/office/powerpoint/2010/main" val="691403545"/>
      </p:ext>
    </p:extLst>
  </p:cSld>
  <p:clrMap bg1="lt1" tx1="dk1" bg2="lt2" tx2="dk2" accent1="accent1" accent2="accent2" accent3="accent3" accent4="accent4" accent5="accent5" accent6="accent6" hlink="hlink" folHlink="folHlink"/>
  <p:notesStyle>
    <a:lvl1pPr marL="0" algn="l" defTabSz="914318" rtl="0" eaLnBrk="1" latinLnBrk="0" hangingPunct="1">
      <a:defRPr sz="1200" kern="1200">
        <a:solidFill>
          <a:schemeClr val="tx1"/>
        </a:solidFill>
        <a:latin typeface="+mn-lt"/>
        <a:ea typeface="+mn-ea"/>
        <a:cs typeface="+mn-cs"/>
      </a:defRPr>
    </a:lvl1pPr>
    <a:lvl2pPr marL="457159" algn="l" defTabSz="914318" rtl="0" eaLnBrk="1" latinLnBrk="0" hangingPunct="1">
      <a:defRPr sz="1200" kern="1200">
        <a:solidFill>
          <a:schemeClr val="tx1"/>
        </a:solidFill>
        <a:latin typeface="+mn-lt"/>
        <a:ea typeface="+mn-ea"/>
        <a:cs typeface="+mn-cs"/>
      </a:defRPr>
    </a:lvl2pPr>
    <a:lvl3pPr marL="914318" algn="l" defTabSz="914318" rtl="0" eaLnBrk="1" latinLnBrk="0" hangingPunct="1">
      <a:defRPr sz="1200" kern="1200">
        <a:solidFill>
          <a:schemeClr val="tx1"/>
        </a:solidFill>
        <a:latin typeface="+mn-lt"/>
        <a:ea typeface="+mn-ea"/>
        <a:cs typeface="+mn-cs"/>
      </a:defRPr>
    </a:lvl3pPr>
    <a:lvl4pPr marL="1371477" algn="l" defTabSz="914318" rtl="0" eaLnBrk="1" latinLnBrk="0" hangingPunct="1">
      <a:defRPr sz="1200" kern="1200">
        <a:solidFill>
          <a:schemeClr val="tx1"/>
        </a:solidFill>
        <a:latin typeface="+mn-lt"/>
        <a:ea typeface="+mn-ea"/>
        <a:cs typeface="+mn-cs"/>
      </a:defRPr>
    </a:lvl4pPr>
    <a:lvl5pPr marL="1828637" algn="l" defTabSz="914318" rtl="0" eaLnBrk="1" latinLnBrk="0" hangingPunct="1">
      <a:defRPr sz="1200" kern="1200">
        <a:solidFill>
          <a:schemeClr val="tx1"/>
        </a:solidFill>
        <a:latin typeface="+mn-lt"/>
        <a:ea typeface="+mn-ea"/>
        <a:cs typeface="+mn-cs"/>
      </a:defRPr>
    </a:lvl5pPr>
    <a:lvl6pPr marL="2285797" algn="l" defTabSz="914318" rtl="0" eaLnBrk="1" latinLnBrk="0" hangingPunct="1">
      <a:defRPr sz="1200" kern="1200">
        <a:solidFill>
          <a:schemeClr val="tx1"/>
        </a:solidFill>
        <a:latin typeface="+mn-lt"/>
        <a:ea typeface="+mn-ea"/>
        <a:cs typeface="+mn-cs"/>
      </a:defRPr>
    </a:lvl6pPr>
    <a:lvl7pPr marL="2742956" algn="l" defTabSz="914318" rtl="0" eaLnBrk="1" latinLnBrk="0" hangingPunct="1">
      <a:defRPr sz="1200" kern="1200">
        <a:solidFill>
          <a:schemeClr val="tx1"/>
        </a:solidFill>
        <a:latin typeface="+mn-lt"/>
        <a:ea typeface="+mn-ea"/>
        <a:cs typeface="+mn-cs"/>
      </a:defRPr>
    </a:lvl7pPr>
    <a:lvl8pPr marL="3200115" algn="l" defTabSz="914318" rtl="0" eaLnBrk="1" latinLnBrk="0" hangingPunct="1">
      <a:defRPr sz="1200" kern="1200">
        <a:solidFill>
          <a:schemeClr val="tx1"/>
        </a:solidFill>
        <a:latin typeface="+mn-lt"/>
        <a:ea typeface="+mn-ea"/>
        <a:cs typeface="+mn-cs"/>
      </a:defRPr>
    </a:lvl8pPr>
    <a:lvl9pPr marL="3657274"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3</a:t>
            </a:fld>
            <a:endParaRPr lang="en-US"/>
          </a:p>
        </p:txBody>
      </p:sp>
    </p:spTree>
    <p:extLst>
      <p:ext uri="{BB962C8B-B14F-4D97-AF65-F5344CB8AC3E}">
        <p14:creationId xmlns="" xmlns:p14="http://schemas.microsoft.com/office/powerpoint/2010/main" val="2029641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A8A95D4B-516B-4637-A4D4-6AC88AC22E51}" type="slidenum">
              <a:rPr lang="en-US" smtClean="0"/>
              <a:pPr/>
              <a:t>16</a:t>
            </a:fld>
            <a:endParaRPr lang="en-US"/>
          </a:p>
        </p:txBody>
      </p:sp>
    </p:spTree>
    <p:extLst>
      <p:ext uri="{BB962C8B-B14F-4D97-AF65-F5344CB8AC3E}">
        <p14:creationId xmlns="" xmlns:p14="http://schemas.microsoft.com/office/powerpoint/2010/main" val="1802130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A8A95D4B-516B-4637-A4D4-6AC88AC22E51}" type="slidenum">
              <a:rPr lang="en-US" smtClean="0"/>
              <a:pPr/>
              <a:t>18</a:t>
            </a:fld>
            <a:endParaRPr lang="en-US"/>
          </a:p>
        </p:txBody>
      </p:sp>
    </p:spTree>
    <p:extLst>
      <p:ext uri="{BB962C8B-B14F-4D97-AF65-F5344CB8AC3E}">
        <p14:creationId xmlns="" xmlns:p14="http://schemas.microsoft.com/office/powerpoint/2010/main" val="2262757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endParaRPr lang="en-US" b="1" baseline="0" dirty="0" smtClean="0"/>
          </a:p>
        </p:txBody>
      </p:sp>
      <p:sp>
        <p:nvSpPr>
          <p:cNvPr id="4" name="Slide Number Placeholder 3"/>
          <p:cNvSpPr>
            <a:spLocks noGrp="1"/>
          </p:cNvSpPr>
          <p:nvPr>
            <p:ph type="sldNum" sz="quarter" idx="10"/>
          </p:nvPr>
        </p:nvSpPr>
        <p:spPr/>
        <p:txBody>
          <a:bodyPr/>
          <a:lstStyle/>
          <a:p>
            <a:fld id="{A8A95D4B-516B-4637-A4D4-6AC88AC22E51}" type="slidenum">
              <a:rPr lang="en-US" smtClean="0"/>
              <a:pPr/>
              <a:t>19</a:t>
            </a:fld>
            <a:endParaRPr lang="en-US"/>
          </a:p>
        </p:txBody>
      </p:sp>
    </p:spTree>
    <p:extLst>
      <p:ext uri="{BB962C8B-B14F-4D97-AF65-F5344CB8AC3E}">
        <p14:creationId xmlns="" xmlns:p14="http://schemas.microsoft.com/office/powerpoint/2010/main" val="2552727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Click Next</a:t>
            </a:r>
            <a:endParaRPr lang="en-US" b="1"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20</a:t>
            </a:fld>
            <a:endParaRPr lang="en-US"/>
          </a:p>
        </p:txBody>
      </p:sp>
    </p:spTree>
    <p:extLst>
      <p:ext uri="{BB962C8B-B14F-4D97-AF65-F5344CB8AC3E}">
        <p14:creationId xmlns="" xmlns:p14="http://schemas.microsoft.com/office/powerpoint/2010/main" val="367185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To add an item you must submit a budget adjustment</a:t>
            </a:r>
            <a:endParaRPr lang="en-US" b="1"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22</a:t>
            </a:fld>
            <a:endParaRPr lang="en-US"/>
          </a:p>
        </p:txBody>
      </p:sp>
    </p:spTree>
    <p:extLst>
      <p:ext uri="{BB962C8B-B14F-4D97-AF65-F5344CB8AC3E}">
        <p14:creationId xmlns="" xmlns:p14="http://schemas.microsoft.com/office/powerpoint/2010/main" val="1269777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smtClean="0"/>
          </a:p>
          <a:p>
            <a:endParaRPr lang="en-US" b="1"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23</a:t>
            </a:fld>
            <a:endParaRPr lang="en-US"/>
          </a:p>
        </p:txBody>
      </p:sp>
    </p:spTree>
    <p:extLst>
      <p:ext uri="{BB962C8B-B14F-4D97-AF65-F5344CB8AC3E}">
        <p14:creationId xmlns="" xmlns:p14="http://schemas.microsoft.com/office/powerpoint/2010/main" val="1350599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smtClean="0">
                <a:solidFill>
                  <a:schemeClr val="tx1"/>
                </a:solidFill>
                <a:effectLst/>
                <a:latin typeface="+mn-lt"/>
                <a:ea typeface="+mn-ea"/>
                <a:cs typeface="+mn-cs"/>
              </a:rPr>
              <a:t>Supplies, Equipment and Administration</a:t>
            </a:r>
            <a:r>
              <a:rPr lang="en-US" sz="1200" kern="1200" dirty="0" smtClean="0">
                <a:solidFill>
                  <a:schemeClr val="tx1"/>
                </a:solidFill>
                <a:effectLst/>
                <a:latin typeface="+mn-lt"/>
                <a:ea typeface="+mn-ea"/>
                <a:cs typeface="+mn-cs"/>
              </a:rPr>
              <a:t> – The expenses incurred that were directly related to the running of the CRSF program</a:t>
            </a:r>
          </a:p>
          <a:p>
            <a:r>
              <a:rPr lang="en-US" sz="1200" kern="1200" dirty="0" smtClean="0">
                <a:solidFill>
                  <a:schemeClr val="tx1"/>
                </a:solidFill>
                <a:effectLst/>
                <a:latin typeface="+mn-lt"/>
                <a:ea typeface="+mn-ea"/>
                <a:cs typeface="+mn-cs"/>
              </a:rPr>
              <a:t> </a:t>
            </a:r>
          </a:p>
          <a:p>
            <a:pPr lvl="0"/>
            <a:r>
              <a:rPr lang="en-US" sz="1200" b="1" u="sng" kern="1200" dirty="0" smtClean="0">
                <a:solidFill>
                  <a:schemeClr val="tx1"/>
                </a:solidFill>
                <a:effectLst/>
                <a:latin typeface="+mn-lt"/>
                <a:ea typeface="+mn-ea"/>
                <a:cs typeface="+mn-cs"/>
              </a:rPr>
              <a:t>FOOD CANNOT BE REIMBURSED</a:t>
            </a:r>
          </a:p>
          <a:p>
            <a:pPr lvl="0"/>
            <a:endParaRPr lang="en-US" sz="1100" kern="1200" dirty="0" smtClean="0">
              <a:solidFill>
                <a:schemeClr val="tx1"/>
              </a:solidFill>
              <a:effectLst/>
              <a:latin typeface="+mn-lt"/>
              <a:ea typeface="+mn-ea"/>
              <a:cs typeface="+mn-cs"/>
            </a:endParaRPr>
          </a:p>
          <a:p>
            <a:pPr lvl="0"/>
            <a:r>
              <a:rPr lang="en-US" sz="1200" b="1" u="sng" kern="1200" dirty="0" smtClean="0">
                <a:solidFill>
                  <a:schemeClr val="tx1"/>
                </a:solidFill>
                <a:effectLst/>
                <a:latin typeface="+mn-lt"/>
                <a:ea typeface="+mn-ea"/>
                <a:cs typeface="+mn-cs"/>
              </a:rPr>
              <a:t>ENTERTAINMENT TICKETS AND ADMISSIONS CANNOT BE REIMBURSED</a:t>
            </a:r>
            <a:endParaRPr lang="en-US" sz="1100" b="0" u="none" kern="1200" dirty="0" smtClean="0">
              <a:solidFill>
                <a:schemeClr val="tx1"/>
              </a:solidFill>
              <a:effectLst/>
              <a:latin typeface="+mn-lt"/>
              <a:ea typeface="+mn-ea"/>
              <a:cs typeface="+mn-cs"/>
            </a:endParaRPr>
          </a:p>
          <a:p>
            <a:pPr marL="0" lvl="0" indent="0">
              <a:buFontTx/>
              <a:buNone/>
            </a:pPr>
            <a:r>
              <a:rPr lang="en-US" sz="1200" kern="1200" dirty="0" smtClean="0">
                <a:solidFill>
                  <a:schemeClr val="tx1"/>
                </a:solidFill>
                <a:effectLst/>
                <a:latin typeface="+mn-lt"/>
                <a:ea typeface="+mn-ea"/>
                <a:cs typeface="+mn-cs"/>
              </a:rPr>
              <a:t>     - This includes but is not limited to movie, athletic events, etc.</a:t>
            </a:r>
          </a:p>
          <a:p>
            <a:pPr lvl="0"/>
            <a:r>
              <a:rPr lang="en-US" sz="1200" kern="1200" dirty="0" smtClean="0">
                <a:solidFill>
                  <a:schemeClr val="tx1"/>
                </a:solidFill>
                <a:effectLst/>
                <a:latin typeface="+mn-lt"/>
                <a:ea typeface="+mn-ea"/>
                <a:cs typeface="+mn-cs"/>
              </a:rPr>
              <a:t>Maximum percentage of office supplies and overhead is </a:t>
            </a:r>
            <a:r>
              <a:rPr lang="en-US" sz="1200" b="1" kern="1200" dirty="0" smtClean="0">
                <a:solidFill>
                  <a:schemeClr val="tx1"/>
                </a:solidFill>
                <a:effectLst/>
                <a:latin typeface="+mn-lt"/>
                <a:ea typeface="+mn-ea"/>
                <a:cs typeface="+mn-cs"/>
              </a:rPr>
              <a:t>20%</a:t>
            </a:r>
            <a:r>
              <a:rPr lang="en-US" sz="1200" kern="1200" dirty="0" smtClean="0">
                <a:solidFill>
                  <a:schemeClr val="tx1"/>
                </a:solidFill>
                <a:effectLst/>
                <a:latin typeface="+mn-lt"/>
                <a:ea typeface="+mn-ea"/>
                <a:cs typeface="+mn-cs"/>
              </a:rPr>
              <a:t> of the total expenses for the reimbursement</a:t>
            </a:r>
          </a:p>
          <a:p>
            <a:pPr lvl="0"/>
            <a:r>
              <a:rPr lang="en-US" sz="1200" kern="1200" dirty="0" smtClean="0">
                <a:solidFill>
                  <a:schemeClr val="tx1"/>
                </a:solidFill>
                <a:effectLst/>
                <a:latin typeface="+mn-lt"/>
                <a:ea typeface="+mn-ea"/>
                <a:cs typeface="+mn-cs"/>
              </a:rPr>
              <a:t>     - Submit itemized store receipt </a:t>
            </a:r>
            <a:r>
              <a:rPr lang="en-US" sz="1200" b="1" u="sng" kern="1200" dirty="0" smtClean="0">
                <a:solidFill>
                  <a:schemeClr val="tx1"/>
                </a:solidFill>
                <a:effectLst/>
                <a:latin typeface="+mn-lt"/>
                <a:ea typeface="+mn-ea"/>
                <a:cs typeface="+mn-cs"/>
              </a:rPr>
              <a:t>OR</a:t>
            </a:r>
            <a:r>
              <a:rPr lang="en-US" sz="1200" kern="1200" dirty="0" smtClean="0">
                <a:solidFill>
                  <a:schemeClr val="tx1"/>
                </a:solidFill>
                <a:effectLst/>
                <a:latin typeface="+mn-lt"/>
                <a:ea typeface="+mn-ea"/>
                <a:cs typeface="+mn-cs"/>
              </a:rPr>
              <a:t> invoice(s) from vendor displaying expense and date, and </a:t>
            </a:r>
            <a:r>
              <a:rPr lang="en-US" sz="1200" b="1" kern="1200" dirty="0" smtClean="0">
                <a:solidFill>
                  <a:schemeClr val="tx1"/>
                </a:solidFill>
                <a:effectLst/>
                <a:latin typeface="+mn-lt"/>
                <a:ea typeface="+mn-ea"/>
                <a:cs typeface="+mn-cs"/>
              </a:rPr>
              <a:t>payment made</a:t>
            </a:r>
            <a:r>
              <a:rPr lang="en-US" sz="1200" kern="1200" dirty="0" smtClean="0">
                <a:solidFill>
                  <a:schemeClr val="tx1"/>
                </a:solidFill>
                <a:effectLst/>
                <a:latin typeface="+mn-lt"/>
                <a:ea typeface="+mn-ea"/>
                <a:cs typeface="+mn-cs"/>
              </a:rPr>
              <a:t> </a:t>
            </a:r>
          </a:p>
          <a:p>
            <a:pPr marL="628609" lvl="1" indent="-171450">
              <a:buFont typeface="Courier New" panose="02070309020205020404" pitchFamily="49" charset="0"/>
              <a:buChar char="o"/>
            </a:pPr>
            <a:r>
              <a:rPr lang="en-US" sz="1200" kern="1200" dirty="0" smtClean="0">
                <a:solidFill>
                  <a:schemeClr val="tx1"/>
                </a:solidFill>
                <a:effectLst/>
                <a:latin typeface="+mn-lt"/>
                <a:ea typeface="+mn-ea"/>
                <a:cs typeface="+mn-cs"/>
              </a:rPr>
              <a:t>If payment was made by Check – a copy of check or stub is required</a:t>
            </a:r>
          </a:p>
          <a:p>
            <a:pPr marL="628609" lvl="1" indent="-171450">
              <a:buFont typeface="Courier New" panose="02070309020205020404" pitchFamily="49" charset="0"/>
              <a:buChar char="o"/>
            </a:pPr>
            <a:r>
              <a:rPr lang="en-US" sz="1200" kern="1200" dirty="0" smtClean="0">
                <a:solidFill>
                  <a:schemeClr val="tx1"/>
                </a:solidFill>
                <a:effectLst/>
                <a:latin typeface="+mn-lt"/>
                <a:ea typeface="+mn-ea"/>
                <a:cs typeface="+mn-cs"/>
              </a:rPr>
              <a:t>If payment was made by Credit Card – a copy of the full CC statement showing the charge </a:t>
            </a:r>
            <a:r>
              <a:rPr lang="en-US" sz="1200" b="1" u="sng" kern="1200" dirty="0"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either subsequent CC statement showing payment made </a:t>
            </a:r>
            <a:r>
              <a:rPr lang="en-US" sz="1200" b="1" u="sng" kern="1200" dirty="0" smtClean="0">
                <a:solidFill>
                  <a:schemeClr val="tx1"/>
                </a:solidFill>
                <a:effectLst/>
                <a:latin typeface="+mn-lt"/>
                <a:ea typeface="+mn-ea"/>
                <a:cs typeface="+mn-cs"/>
              </a:rPr>
              <a:t>OR</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copy of check paid to CC is required</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Program Related Expenses</a:t>
            </a:r>
            <a:r>
              <a:rPr lang="en-US" sz="1200" kern="1200" dirty="0" smtClean="0">
                <a:solidFill>
                  <a:schemeClr val="tx1"/>
                </a:solidFill>
                <a:effectLst/>
                <a:latin typeface="+mn-lt"/>
                <a:ea typeface="+mn-ea"/>
                <a:cs typeface="+mn-cs"/>
              </a:rPr>
              <a:t> - Travel expenses related to the running of the CRSF program. This could include travel to practice fields, tournaments, camps, clinics, staff trainings and other CRSF sponsored events. Travel may also include lodging and airfare for over-night trips.</a:t>
            </a:r>
          </a:p>
          <a:p>
            <a:pPr lvl="0"/>
            <a:r>
              <a:rPr lang="en-US" sz="1200" kern="1200" dirty="0" smtClean="0">
                <a:solidFill>
                  <a:schemeClr val="tx1"/>
                </a:solidFill>
                <a:effectLst/>
                <a:latin typeface="+mn-lt"/>
                <a:ea typeface="+mn-ea"/>
                <a:cs typeface="+mn-cs"/>
              </a:rPr>
              <a:t>Maximum reimbursement is $0.545/mile for mileage in 2018</a:t>
            </a:r>
          </a:p>
          <a:p>
            <a:pPr lvl="0"/>
            <a:r>
              <a:rPr lang="en-US" sz="1200" kern="1200" dirty="0" smtClean="0">
                <a:solidFill>
                  <a:schemeClr val="tx1"/>
                </a:solidFill>
                <a:effectLst/>
                <a:latin typeface="+mn-lt"/>
                <a:ea typeface="+mn-ea"/>
                <a:cs typeface="+mn-cs"/>
              </a:rPr>
              <a:t>Mileage expense for Personal/Employee Owned Vehicle must submit:</a:t>
            </a:r>
          </a:p>
          <a:p>
            <a:pPr lvl="0"/>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MapQuest/Google maps directions printed with total start to end miles displayed</a:t>
            </a:r>
          </a:p>
          <a:p>
            <a:pPr lvl="0"/>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Internal expense report </a:t>
            </a:r>
            <a:r>
              <a:rPr lang="en-US" sz="1200" b="1" u="sng" kern="1200" dirty="0"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copy of reimbursement check </a:t>
            </a:r>
            <a:r>
              <a:rPr lang="en-US" sz="1200" u="sng" kern="1200" dirty="0" smtClean="0">
                <a:solidFill>
                  <a:schemeClr val="tx1"/>
                </a:solidFill>
                <a:effectLst/>
                <a:latin typeface="+mn-lt"/>
                <a:ea typeface="+mn-ea"/>
                <a:cs typeface="+mn-cs"/>
              </a:rPr>
              <a:t>or</a:t>
            </a:r>
            <a:r>
              <a:rPr lang="en-US" sz="1200" kern="1200" dirty="0" smtClean="0">
                <a:solidFill>
                  <a:schemeClr val="tx1"/>
                </a:solidFill>
                <a:effectLst/>
                <a:latin typeface="+mn-lt"/>
                <a:ea typeface="+mn-ea"/>
                <a:cs typeface="+mn-cs"/>
              </a:rPr>
              <a:t> payroll register if added to paycheck</a:t>
            </a:r>
          </a:p>
          <a:p>
            <a:pPr lvl="0"/>
            <a:r>
              <a:rPr lang="en-US" sz="1200" kern="1200" dirty="0" smtClean="0">
                <a:solidFill>
                  <a:schemeClr val="tx1"/>
                </a:solidFill>
                <a:effectLst/>
                <a:latin typeface="+mn-lt"/>
                <a:ea typeface="+mn-ea"/>
                <a:cs typeface="+mn-cs"/>
              </a:rPr>
              <a:t>Mileage for Organization Vehicle must submit:</a:t>
            </a:r>
          </a:p>
          <a:p>
            <a:pPr lvl="0"/>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MapQuest/Google maps directions printed with total start to end miles displayed </a:t>
            </a:r>
          </a:p>
          <a:p>
            <a:pPr lvl="0"/>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Vehicle travel log</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All Other Travel Expenses must</a:t>
            </a:r>
            <a:r>
              <a:rPr lang="en-US" sz="1200" kern="1200" baseline="0" dirty="0" smtClean="0">
                <a:solidFill>
                  <a:schemeClr val="tx1"/>
                </a:solidFill>
                <a:effectLst/>
                <a:latin typeface="+mn-lt"/>
                <a:ea typeface="+mn-ea"/>
                <a:cs typeface="+mn-cs"/>
              </a:rPr>
              <a:t> submit:</a:t>
            </a:r>
            <a:r>
              <a:rPr lang="en-US" sz="1200" kern="1200" dirty="0" smtClean="0">
                <a:solidFill>
                  <a:schemeClr val="tx1"/>
                </a:solidFill>
                <a:effectLst/>
                <a:latin typeface="+mn-lt"/>
                <a:ea typeface="+mn-ea"/>
                <a:cs typeface="+mn-cs"/>
              </a:rPr>
              <a:t> </a:t>
            </a:r>
          </a:p>
          <a:p>
            <a:pPr lvl="0"/>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Itemized store receipt </a:t>
            </a:r>
            <a:r>
              <a:rPr lang="en-US" sz="1200" b="1" u="sng" kern="1200" dirty="0" smtClean="0">
                <a:solidFill>
                  <a:schemeClr val="tx1"/>
                </a:solidFill>
                <a:effectLst/>
                <a:latin typeface="+mn-lt"/>
                <a:ea typeface="+mn-ea"/>
                <a:cs typeface="+mn-cs"/>
              </a:rPr>
              <a:t>OR</a:t>
            </a:r>
            <a:r>
              <a:rPr lang="en-US" sz="1200" kern="1200" dirty="0" smtClean="0">
                <a:solidFill>
                  <a:schemeClr val="tx1"/>
                </a:solidFill>
                <a:effectLst/>
                <a:latin typeface="+mn-lt"/>
                <a:ea typeface="+mn-ea"/>
                <a:cs typeface="+mn-cs"/>
              </a:rPr>
              <a:t> invoice(s) from vendor displaying expense and date and the payment made</a:t>
            </a:r>
          </a:p>
          <a:p>
            <a:pPr marL="628609" lvl="1" indent="-171450">
              <a:buFont typeface="Courier New" panose="02070309020205020404" pitchFamily="49" charset="0"/>
              <a:buChar char="o"/>
            </a:pPr>
            <a:r>
              <a:rPr lang="en-US" sz="1200" kern="1200" dirty="0" smtClean="0">
                <a:solidFill>
                  <a:schemeClr val="tx1"/>
                </a:solidFill>
                <a:effectLst/>
                <a:latin typeface="+mn-lt"/>
                <a:ea typeface="+mn-ea"/>
                <a:cs typeface="+mn-cs"/>
              </a:rPr>
              <a:t>If payment was made by check – a copy of check or stub is required</a:t>
            </a:r>
          </a:p>
          <a:p>
            <a:pPr marL="628609" lvl="1" indent="-171450">
              <a:buFont typeface="Courier New" panose="02070309020205020404" pitchFamily="49" charset="0"/>
              <a:buChar char="o"/>
            </a:pPr>
            <a:r>
              <a:rPr lang="en-US" sz="1200" kern="1200" dirty="0" smtClean="0">
                <a:solidFill>
                  <a:schemeClr val="tx1"/>
                </a:solidFill>
                <a:effectLst/>
                <a:latin typeface="+mn-lt"/>
                <a:ea typeface="+mn-ea"/>
                <a:cs typeface="+mn-cs"/>
              </a:rPr>
              <a:t>If payment was made by Credit Card – a copy of the full CC statement showing the charge </a:t>
            </a:r>
            <a:r>
              <a:rPr lang="en-US" sz="1200" b="1" u="sng" kern="1200" dirty="0"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either subsequent statement showing payment made </a:t>
            </a:r>
            <a:r>
              <a:rPr lang="en-US" sz="1200" u="sng" kern="1200" dirty="0" smtClean="0">
                <a:solidFill>
                  <a:schemeClr val="tx1"/>
                </a:solidFill>
                <a:effectLst/>
                <a:latin typeface="+mn-lt"/>
                <a:ea typeface="+mn-ea"/>
                <a:cs typeface="+mn-cs"/>
              </a:rPr>
              <a:t>or</a:t>
            </a:r>
            <a:r>
              <a:rPr lang="en-US" sz="1200" kern="1200" dirty="0" smtClean="0">
                <a:solidFill>
                  <a:schemeClr val="tx1"/>
                </a:solidFill>
                <a:effectLst/>
                <a:latin typeface="+mn-lt"/>
                <a:ea typeface="+mn-ea"/>
                <a:cs typeface="+mn-cs"/>
              </a:rPr>
              <a:t> copy of check paid to CC is required</a:t>
            </a:r>
          </a:p>
          <a:p>
            <a:pPr marL="0" indent="0">
              <a:buNone/>
            </a:pPr>
            <a:endParaRPr lang="en-US" b="1"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24</a:t>
            </a:fld>
            <a:endParaRPr lang="en-US"/>
          </a:p>
        </p:txBody>
      </p:sp>
    </p:spTree>
    <p:extLst>
      <p:ext uri="{BB962C8B-B14F-4D97-AF65-F5344CB8AC3E}">
        <p14:creationId xmlns="" xmlns:p14="http://schemas.microsoft.com/office/powerpoint/2010/main" val="2869262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r>
              <a:rPr lang="en-US" baseline="0" dirty="0" smtClean="0"/>
              <a:t> However, it is recommended that you upload each document under it’s own “attachment name” and not upload multiple documents under the same name. If you would need to delete a document, you may not delete just one if multiple documents are uploaded under the same attachment name. All documents attached under that name will be deleted.</a:t>
            </a:r>
            <a:endParaRPr lang="en-US"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26</a:t>
            </a:fld>
            <a:endParaRPr lang="en-US"/>
          </a:p>
        </p:txBody>
      </p:sp>
    </p:spTree>
    <p:extLst>
      <p:ext uri="{BB962C8B-B14F-4D97-AF65-F5344CB8AC3E}">
        <p14:creationId xmlns="" xmlns:p14="http://schemas.microsoft.com/office/powerpoint/2010/main" val="2805606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4</a:t>
            </a:fld>
            <a:endParaRPr lang="en-US"/>
          </a:p>
        </p:txBody>
      </p:sp>
    </p:spTree>
    <p:extLst>
      <p:ext uri="{BB962C8B-B14F-4D97-AF65-F5344CB8AC3E}">
        <p14:creationId xmlns="" xmlns:p14="http://schemas.microsoft.com/office/powerpoint/2010/main" val="2251178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8</a:t>
            </a:fld>
            <a:endParaRPr lang="en-US"/>
          </a:p>
        </p:txBody>
      </p:sp>
    </p:spTree>
    <p:extLst>
      <p:ext uri="{BB962C8B-B14F-4D97-AF65-F5344CB8AC3E}">
        <p14:creationId xmlns="" xmlns:p14="http://schemas.microsoft.com/office/powerpoint/2010/main" val="3725708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Next button will also Save information</a:t>
            </a:r>
            <a:endParaRPr lang="en-US" b="1"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9</a:t>
            </a:fld>
            <a:endParaRPr lang="en-US"/>
          </a:p>
        </p:txBody>
      </p:sp>
    </p:spTree>
    <p:extLst>
      <p:ext uri="{BB962C8B-B14F-4D97-AF65-F5344CB8AC3E}">
        <p14:creationId xmlns="" xmlns:p14="http://schemas.microsoft.com/office/powerpoint/2010/main" val="1330682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7369" indent="-237369">
              <a:buAutoNum type="arabicPeriod"/>
            </a:pPr>
            <a:r>
              <a:rPr lang="en-US" dirty="0" smtClean="0"/>
              <a:t>You will enter personnel</a:t>
            </a:r>
            <a:r>
              <a:rPr lang="en-US" baseline="0" dirty="0" smtClean="0"/>
              <a:t> hours for each pay period in the request separately.</a:t>
            </a:r>
          </a:p>
          <a:p>
            <a:pPr marL="237369" indent="-237369">
              <a:buAutoNum type="arabicPeriod"/>
            </a:pPr>
            <a:r>
              <a:rPr lang="en-US" dirty="0" smtClean="0">
                <a:solidFill>
                  <a:schemeClr val="tx2">
                    <a:lumMod val="60000"/>
                    <a:lumOff val="40000"/>
                  </a:schemeClr>
                </a:solidFill>
              </a:rPr>
              <a:t>The system will pull personnel</a:t>
            </a:r>
            <a:r>
              <a:rPr lang="en-US" baseline="0" dirty="0" smtClean="0">
                <a:solidFill>
                  <a:schemeClr val="tx2">
                    <a:lumMod val="60000"/>
                    <a:lumOff val="40000"/>
                  </a:schemeClr>
                </a:solidFill>
              </a:rPr>
              <a:t> titles and whether they are hourly or salaried from the sub-grant budget.</a:t>
            </a:r>
          </a:p>
          <a:p>
            <a:r>
              <a:rPr lang="en-US" b="0" dirty="0" smtClean="0"/>
              <a:t>3.</a:t>
            </a:r>
            <a:r>
              <a:rPr lang="en-US" b="0" baseline="0" dirty="0" smtClean="0"/>
              <a:t>   Include the name of each employee in the notes section.</a:t>
            </a:r>
            <a:endParaRPr lang="en-US" b="0"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10</a:t>
            </a:fld>
            <a:endParaRPr lang="en-US"/>
          </a:p>
        </p:txBody>
      </p:sp>
    </p:spTree>
    <p:extLst>
      <p:ext uri="{BB962C8B-B14F-4D97-AF65-F5344CB8AC3E}">
        <p14:creationId xmlns="" xmlns:p14="http://schemas.microsoft.com/office/powerpoint/2010/main" val="3742212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11</a:t>
            </a:fld>
            <a:endParaRPr lang="en-US"/>
          </a:p>
        </p:txBody>
      </p:sp>
    </p:spTree>
    <p:extLst>
      <p:ext uri="{BB962C8B-B14F-4D97-AF65-F5344CB8AC3E}">
        <p14:creationId xmlns="" xmlns:p14="http://schemas.microsoft.com/office/powerpoint/2010/main" val="3470357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12</a:t>
            </a:fld>
            <a:endParaRPr lang="en-US"/>
          </a:p>
        </p:txBody>
      </p:sp>
    </p:spTree>
    <p:extLst>
      <p:ext uri="{BB962C8B-B14F-4D97-AF65-F5344CB8AC3E}">
        <p14:creationId xmlns="" xmlns:p14="http://schemas.microsoft.com/office/powerpoint/2010/main" val="2548777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8A95D4B-516B-4637-A4D4-6AC88AC22E51}" type="slidenum">
              <a:rPr lang="en-US" smtClean="0"/>
              <a:pPr/>
              <a:t>13</a:t>
            </a:fld>
            <a:endParaRPr lang="en-US"/>
          </a:p>
        </p:txBody>
      </p:sp>
    </p:spTree>
    <p:extLst>
      <p:ext uri="{BB962C8B-B14F-4D97-AF65-F5344CB8AC3E}">
        <p14:creationId xmlns="" xmlns:p14="http://schemas.microsoft.com/office/powerpoint/2010/main" val="3278883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smtClean="0">
                <a:solidFill>
                  <a:schemeClr val="tx1"/>
                </a:solidFill>
                <a:effectLst/>
                <a:latin typeface="+mn-lt"/>
                <a:ea typeface="+mn-ea"/>
                <a:cs typeface="+mn-cs"/>
              </a:rPr>
              <a:t>Documentation Requirements: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Salaried (Full Time) Personnel </a:t>
            </a:r>
            <a:r>
              <a:rPr lang="en-US" sz="1200" kern="1200" dirty="0" smtClean="0">
                <a:solidFill>
                  <a:schemeClr val="tx1"/>
                </a:solidFill>
                <a:effectLst/>
                <a:latin typeface="+mn-lt"/>
                <a:ea typeface="+mn-ea"/>
                <a:cs typeface="+mn-cs"/>
              </a:rPr>
              <a:t>- This represents the percentage of salary corresponding with the percentage of time that an individual spent working on the CRSF program. </a:t>
            </a:r>
          </a:p>
          <a:p>
            <a:r>
              <a:rPr lang="en-US" sz="1200" kern="1200" dirty="0" smtClean="0">
                <a:solidFill>
                  <a:schemeClr val="tx1"/>
                </a:solidFill>
                <a:effectLst/>
                <a:latin typeface="+mn-lt"/>
                <a:ea typeface="+mn-ea"/>
                <a:cs typeface="+mn-cs"/>
              </a:rPr>
              <a:t>Only an individual’s regular salary amount is eligible</a:t>
            </a:r>
          </a:p>
          <a:p>
            <a:r>
              <a:rPr lang="en-US" sz="1200" kern="1200" dirty="0" smtClean="0">
                <a:solidFill>
                  <a:schemeClr val="tx1"/>
                </a:solidFill>
                <a:effectLst/>
                <a:latin typeface="+mn-lt"/>
                <a:ea typeface="+mn-ea"/>
                <a:cs typeface="+mn-cs"/>
              </a:rPr>
              <a:t>     - No overtime, no bonuses</a:t>
            </a:r>
          </a:p>
          <a:p>
            <a:r>
              <a:rPr lang="en-US" sz="1200" kern="1200" dirty="0" smtClean="0">
                <a:solidFill>
                  <a:schemeClr val="tx1"/>
                </a:solidFill>
                <a:effectLst/>
                <a:latin typeface="+mn-lt"/>
                <a:ea typeface="+mn-ea"/>
                <a:cs typeface="+mn-cs"/>
              </a:rPr>
              <a:t>     - Maximum percentage of time that can be claimed for administrative/executive support is </a:t>
            </a:r>
            <a:r>
              <a:rPr lang="en-US" sz="1200" b="1" kern="1200" dirty="0" smtClean="0">
                <a:solidFill>
                  <a:schemeClr val="tx1"/>
                </a:solidFill>
                <a:effectLst/>
                <a:latin typeface="+mn-lt"/>
                <a:ea typeface="+mn-ea"/>
                <a:cs typeface="+mn-cs"/>
              </a:rPr>
              <a:t>30%</a:t>
            </a:r>
            <a:endParaRPr lang="en-US" sz="1200" kern="1200" dirty="0" smtClean="0">
              <a:solidFill>
                <a:schemeClr val="tx1"/>
              </a:solidFill>
              <a:effectLst/>
              <a:latin typeface="+mn-lt"/>
              <a:ea typeface="+mn-ea"/>
              <a:cs typeface="+mn-cs"/>
            </a:endParaRPr>
          </a:p>
          <a:p>
            <a:pPr marL="628609" lvl="1" indent="-171450">
              <a:buFont typeface="Courier New" panose="02070309020205020404" pitchFamily="49" charset="0"/>
              <a:buChar char="o"/>
            </a:pPr>
            <a:r>
              <a:rPr lang="en-US" sz="1200" b="1" kern="1200" dirty="0" smtClean="0">
                <a:solidFill>
                  <a:schemeClr val="tx1"/>
                </a:solidFill>
                <a:effectLst/>
                <a:latin typeface="+mn-lt"/>
                <a:ea typeface="+mn-ea"/>
                <a:cs typeface="+mn-cs"/>
              </a:rPr>
              <a:t>More than 30% must be approved by your program manager</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 FICA is calculated only on the percentage of the payroll expense being reimbursed by CRSF</a:t>
            </a:r>
          </a:p>
          <a:p>
            <a:pPr lvl="0"/>
            <a:r>
              <a:rPr lang="en-US" sz="1200" b="1" kern="1200" dirty="0" smtClean="0">
                <a:solidFill>
                  <a:schemeClr val="tx1"/>
                </a:solidFill>
                <a:effectLst/>
                <a:latin typeface="+mn-lt"/>
                <a:ea typeface="+mn-ea"/>
                <a:cs typeface="+mn-cs"/>
              </a:rPr>
              <a:t>Must submit: </a:t>
            </a:r>
            <a:r>
              <a:rPr lang="en-US" sz="1200" kern="1200" dirty="0" smtClean="0">
                <a:solidFill>
                  <a:schemeClr val="tx1"/>
                </a:solidFill>
                <a:effectLst/>
                <a:latin typeface="+mn-lt"/>
                <a:ea typeface="+mn-ea"/>
                <a:cs typeface="+mn-cs"/>
              </a:rPr>
              <a:t> </a:t>
            </a:r>
          </a:p>
          <a:p>
            <a:pPr lvl="0"/>
            <a:r>
              <a:rPr lang="en-US" sz="1200" kern="1200" baseline="0" dirty="0" smtClean="0">
                <a:solidFill>
                  <a:schemeClr val="tx1"/>
                </a:solidFill>
                <a:effectLst/>
                <a:latin typeface="+mn-lt"/>
                <a:ea typeface="+mn-ea"/>
                <a:cs typeface="+mn-cs"/>
              </a:rPr>
              <a:t>     - P</a:t>
            </a:r>
            <a:r>
              <a:rPr lang="en-US" sz="1200" kern="1200" dirty="0" smtClean="0">
                <a:solidFill>
                  <a:schemeClr val="tx1"/>
                </a:solidFill>
                <a:effectLst/>
                <a:latin typeface="+mn-lt"/>
                <a:ea typeface="+mn-ea"/>
                <a:cs typeface="+mn-cs"/>
              </a:rPr>
              <a:t>ayroll register(s) for each employee listed and for each pay period being </a:t>
            </a:r>
            <a:r>
              <a:rPr lang="en-US" sz="1200" kern="1200" dirty="0" smtClean="0">
                <a:solidFill>
                  <a:schemeClr val="tx1"/>
                </a:solidFill>
                <a:effectLst/>
                <a:latin typeface="+mn-lt"/>
                <a:ea typeface="+mn-ea"/>
                <a:cs typeface="+mn-cs"/>
              </a:rPr>
              <a:t>reimbursed</a:t>
            </a:r>
          </a:p>
          <a:p>
            <a:pPr lvl="0"/>
            <a:r>
              <a:rPr lang="en-US" sz="1200" kern="1200" dirty="0" smtClean="0">
                <a:solidFill>
                  <a:schemeClr val="tx1"/>
                </a:solidFill>
                <a:effectLst/>
                <a:latin typeface="+mn-lt"/>
                <a:ea typeface="+mn-ea"/>
                <a:cs typeface="+mn-cs"/>
              </a:rPr>
              <a:t>     - Copies</a:t>
            </a:r>
            <a:r>
              <a:rPr lang="en-US" sz="1200" kern="1200" baseline="0" dirty="0" smtClean="0">
                <a:solidFill>
                  <a:schemeClr val="tx1"/>
                </a:solidFill>
                <a:effectLst/>
                <a:latin typeface="+mn-lt"/>
                <a:ea typeface="+mn-ea"/>
                <a:cs typeface="+mn-cs"/>
              </a:rPr>
              <a:t> of signed timesheets for each employee listed for each pay period being reimbursed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Part Time Personnel</a:t>
            </a:r>
            <a:r>
              <a:rPr lang="en-US" sz="1200" kern="1200" dirty="0" smtClean="0">
                <a:solidFill>
                  <a:schemeClr val="tx1"/>
                </a:solidFill>
                <a:effectLst/>
                <a:latin typeface="+mn-lt"/>
                <a:ea typeface="+mn-ea"/>
                <a:cs typeface="+mn-cs"/>
              </a:rPr>
              <a:t> – Only the actual hours spent working on the CRSF program can be reimbursed. </a:t>
            </a:r>
          </a:p>
          <a:p>
            <a:pPr lvl="0"/>
            <a:r>
              <a:rPr lang="en-US" sz="1200" kern="1200" dirty="0" smtClean="0">
                <a:solidFill>
                  <a:schemeClr val="tx1"/>
                </a:solidFill>
                <a:effectLst/>
                <a:latin typeface="+mn-lt"/>
                <a:ea typeface="+mn-ea"/>
                <a:cs typeface="+mn-cs"/>
              </a:rPr>
              <a:t>     - Holiday, vacation or overtime hours are not reimbursable</a:t>
            </a:r>
          </a:p>
          <a:p>
            <a:pPr lvl="0"/>
            <a:r>
              <a:rPr lang="en-US" sz="1200" kern="1200" dirty="0" smtClean="0">
                <a:solidFill>
                  <a:schemeClr val="tx1"/>
                </a:solidFill>
                <a:effectLst/>
                <a:latin typeface="+mn-lt"/>
                <a:ea typeface="+mn-ea"/>
                <a:cs typeface="+mn-cs"/>
              </a:rPr>
              <a:t>     - FICA is calculated only on the percentage of the payroll expense being reimbursed by CRSF</a:t>
            </a:r>
          </a:p>
          <a:p>
            <a:pPr lvl="0"/>
            <a:r>
              <a:rPr lang="en-US" sz="1200" b="1" kern="1200" dirty="0" smtClean="0">
                <a:solidFill>
                  <a:schemeClr val="tx1"/>
                </a:solidFill>
                <a:effectLst/>
                <a:latin typeface="+mn-lt"/>
                <a:ea typeface="+mn-ea"/>
                <a:cs typeface="+mn-cs"/>
              </a:rPr>
              <a:t>Must submit:</a:t>
            </a:r>
          </a:p>
          <a:p>
            <a:pPr lvl="0"/>
            <a:r>
              <a:rPr lang="en-US" sz="1200" b="0" kern="1200" baseline="0" dirty="0" smtClean="0">
                <a:solidFill>
                  <a:schemeClr val="tx1"/>
                </a:solidFill>
                <a:effectLst/>
                <a:latin typeface="+mn-lt"/>
                <a:ea typeface="+mn-ea"/>
                <a:cs typeface="+mn-cs"/>
              </a:rPr>
              <a:t>     - P</a:t>
            </a:r>
            <a:r>
              <a:rPr lang="en-US" sz="1200" b="0" kern="1200" dirty="0" smtClean="0">
                <a:solidFill>
                  <a:schemeClr val="tx1"/>
                </a:solidFill>
                <a:effectLst/>
                <a:latin typeface="+mn-lt"/>
                <a:ea typeface="+mn-ea"/>
                <a:cs typeface="+mn-cs"/>
              </a:rPr>
              <a:t>ayroll </a:t>
            </a:r>
            <a:r>
              <a:rPr lang="en-US" sz="1200" kern="1200" dirty="0" smtClean="0">
                <a:solidFill>
                  <a:schemeClr val="tx1"/>
                </a:solidFill>
                <a:effectLst/>
                <a:latin typeface="+mn-lt"/>
                <a:ea typeface="+mn-ea"/>
                <a:cs typeface="+mn-cs"/>
              </a:rPr>
              <a:t>register(s)  for each employee listed and for each pay period being reimbursed </a:t>
            </a:r>
          </a:p>
          <a:p>
            <a:pPr lvl="0"/>
            <a:r>
              <a:rPr lang="en-US" sz="1200" kern="1200" baseline="0" dirty="0" smtClean="0">
                <a:solidFill>
                  <a:schemeClr val="tx1"/>
                </a:solidFill>
                <a:effectLst/>
                <a:latin typeface="+mn-lt"/>
                <a:ea typeface="+mn-ea"/>
                <a:cs typeface="+mn-cs"/>
              </a:rPr>
              <a:t>     - C</a:t>
            </a:r>
            <a:r>
              <a:rPr lang="en-US" sz="1200" kern="1200" dirty="0" smtClean="0">
                <a:solidFill>
                  <a:schemeClr val="tx1"/>
                </a:solidFill>
                <a:effectLst/>
                <a:latin typeface="+mn-lt"/>
                <a:ea typeface="+mn-ea"/>
                <a:cs typeface="+mn-cs"/>
              </a:rPr>
              <a:t>opies of signed timesheets for each employee listed for each pay period being reimbursed</a:t>
            </a:r>
          </a:p>
        </p:txBody>
      </p:sp>
      <p:sp>
        <p:nvSpPr>
          <p:cNvPr id="4" name="Slide Number Placeholder 3"/>
          <p:cNvSpPr>
            <a:spLocks noGrp="1"/>
          </p:cNvSpPr>
          <p:nvPr>
            <p:ph type="sldNum" sz="quarter" idx="10"/>
          </p:nvPr>
        </p:nvSpPr>
        <p:spPr/>
        <p:txBody>
          <a:bodyPr/>
          <a:lstStyle/>
          <a:p>
            <a:fld id="{A8A95D4B-516B-4637-A4D4-6AC88AC22E51}" type="slidenum">
              <a:rPr lang="en-US" smtClean="0"/>
              <a:pPr/>
              <a:t>15</a:t>
            </a:fld>
            <a:endParaRPr lang="en-US"/>
          </a:p>
        </p:txBody>
      </p:sp>
    </p:spTree>
    <p:extLst>
      <p:ext uri="{BB962C8B-B14F-4D97-AF65-F5344CB8AC3E}">
        <p14:creationId xmlns="" xmlns:p14="http://schemas.microsoft.com/office/powerpoint/2010/main" val="294870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CACC3A-B82F-4F67-98D0-E3CA25CB0AC3}"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249A5-5A8F-439B-A940-6635B1E48E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ACC3A-B82F-4F67-98D0-E3CA25CB0AC3}"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249A5-5A8F-439B-A940-6635B1E48E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ACC3A-B82F-4F67-98D0-E3CA25CB0AC3}"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249A5-5A8F-439B-A940-6635B1E48E9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733709"/>
            <a:ext cx="6108101" cy="1373070"/>
          </a:xfrm>
        </p:spPr>
        <p:txBody>
          <a:bodyPr anchor="b">
            <a:noAutofit/>
          </a:bodyPr>
          <a:lstStyle>
            <a:lvl1pPr algn="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6941510" y="2750337"/>
            <a:ext cx="878916" cy="1356442"/>
          </a:xfrm>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2487272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4204580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bwMode="ltGray">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72"/>
            <a:ext cx="7210395" cy="1704017"/>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8047092" y="2869896"/>
            <a:ext cx="865613" cy="1090789"/>
          </a:xfrm>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153182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0"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2"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1857127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2" name="Rectangle 11"/>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3" y="2336874"/>
            <a:ext cx="3354245" cy="69313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2266849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187138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3689559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1" y="2336873"/>
            <a:ext cx="2842559" cy="3599317"/>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64255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ACC3A-B82F-4F67-98D0-E3CA25CB0AC3}"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249A5-5A8F-439B-A940-6635B1E48E9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753228"/>
            <a:ext cx="7210393" cy="1080938"/>
          </a:xfrm>
        </p:spPr>
        <p:txBody>
          <a:bodyPr anchor="ctr">
            <a:normAutofit/>
          </a:bodyPr>
          <a:lstStyle>
            <a:lvl1pPr>
              <a:defRPr sz="27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4"/>
            <a:ext cx="2907192" cy="3599315"/>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4268617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1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598"/>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0239" y="5169584"/>
            <a:ext cx="7210397" cy="62297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8047092" y="4711310"/>
            <a:ext cx="865613" cy="1090789"/>
          </a:xfrm>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3500127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8047092" y="4711616"/>
            <a:ext cx="865613" cy="1090789"/>
          </a:xfrm>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771208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4" name="Rectangle 13"/>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9"/>
            <a:ext cx="6539158" cy="3036061"/>
          </a:xfrm>
        </p:spPr>
        <p:txBody>
          <a:bodyPr anchor="ctr"/>
          <a:lstStyle>
            <a:lvl1pPr>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8047092" y="4709926"/>
            <a:ext cx="865613" cy="1090789"/>
          </a:xfrm>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
        <p:nvSpPr>
          <p:cNvPr id="16" name="TextBox 15"/>
          <p:cNvSpPr txBox="1"/>
          <p:nvPr/>
        </p:nvSpPr>
        <p:spPr>
          <a:xfrm>
            <a:off x="437679" y="748116"/>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685800"/>
            <a:r>
              <a:rPr lang="en-US" sz="5400" dirty="0">
                <a:solidFill>
                  <a:prstClr val="white"/>
                </a:solidFill>
                <a:effectLst/>
              </a:rPr>
              <a:t>“</a:t>
            </a:r>
          </a:p>
        </p:txBody>
      </p:sp>
      <p:sp>
        <p:nvSpPr>
          <p:cNvPr id="17" name="TextBox 16"/>
          <p:cNvSpPr txBox="1"/>
          <p:nvPr/>
        </p:nvSpPr>
        <p:spPr>
          <a:xfrm>
            <a:off x="7247107" y="30335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685800"/>
            <a:r>
              <a:rPr lang="en-US" sz="5400" dirty="0">
                <a:solidFill>
                  <a:prstClr val="white"/>
                </a:solidFill>
                <a:effectLst/>
              </a:rPr>
              <a:t>”</a:t>
            </a:r>
          </a:p>
        </p:txBody>
      </p:sp>
    </p:spTree>
    <p:extLst>
      <p:ext uri="{BB962C8B-B14F-4D97-AF65-F5344CB8AC3E}">
        <p14:creationId xmlns="" xmlns:p14="http://schemas.microsoft.com/office/powerpoint/2010/main" val="3861914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1" name="Rectangle 10"/>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4711616"/>
            <a:ext cx="7210397" cy="588535"/>
          </a:xfrm>
        </p:spPr>
        <p:txBody>
          <a:bodyPr anchor="b"/>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0"/>
            <a:ext cx="7210397" cy="502255"/>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8047092" y="4709926"/>
            <a:ext cx="865613" cy="1090789"/>
          </a:xfrm>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1619829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6" name="Rectangle 15"/>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2980009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30341542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9" name="Rectangle 8"/>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8602469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7" y="5543428"/>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88"/>
            <a:ext cx="2057400" cy="365125"/>
          </a:xfrm>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5" name="Footer Placeholder 4"/>
          <p:cNvSpPr>
            <a:spLocks noGrp="1"/>
          </p:cNvSpPr>
          <p:nvPr>
            <p:ph type="ftr" sz="quarter" idx="11"/>
          </p:nvPr>
        </p:nvSpPr>
        <p:spPr>
          <a:xfrm>
            <a:off x="510241" y="5936189"/>
            <a:ext cx="4595104"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7573163" y="5398634"/>
            <a:ext cx="865613" cy="1090789"/>
          </a:xfrm>
        </p:spPr>
        <p:txBody>
          <a:bodyPr anchor="t"/>
          <a:lstStyle>
            <a:lvl1pPr algn="ctr">
              <a:defRPr/>
            </a:lvl1p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15153258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733709"/>
            <a:ext cx="6108101" cy="1373070"/>
          </a:xfrm>
        </p:spPr>
        <p:txBody>
          <a:bodyPr anchor="b">
            <a:noAutofit/>
          </a:bodyPr>
          <a:lstStyle>
            <a:lvl1pPr algn="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6941510" y="2750337"/>
            <a:ext cx="878916" cy="1356442"/>
          </a:xfrm>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236347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59" indent="0">
              <a:buNone/>
              <a:defRPr sz="1800">
                <a:solidFill>
                  <a:schemeClr val="tx1">
                    <a:tint val="75000"/>
                  </a:schemeClr>
                </a:solidFill>
              </a:defRPr>
            </a:lvl2pPr>
            <a:lvl3pPr marL="914318" indent="0">
              <a:buNone/>
              <a:defRPr sz="1600">
                <a:solidFill>
                  <a:schemeClr val="tx1">
                    <a:tint val="75000"/>
                  </a:schemeClr>
                </a:solidFill>
              </a:defRPr>
            </a:lvl3pPr>
            <a:lvl4pPr marL="1371477" indent="0">
              <a:buNone/>
              <a:defRPr sz="1400">
                <a:solidFill>
                  <a:schemeClr val="tx1">
                    <a:tint val="75000"/>
                  </a:schemeClr>
                </a:solidFill>
              </a:defRPr>
            </a:lvl4pPr>
            <a:lvl5pPr marL="1828637" indent="0">
              <a:buNone/>
              <a:defRPr sz="1400">
                <a:solidFill>
                  <a:schemeClr val="tx1">
                    <a:tint val="75000"/>
                  </a:schemeClr>
                </a:solidFill>
              </a:defRPr>
            </a:lvl5pPr>
            <a:lvl6pPr marL="2285797" indent="0">
              <a:buNone/>
              <a:defRPr sz="1400">
                <a:solidFill>
                  <a:schemeClr val="tx1">
                    <a:tint val="75000"/>
                  </a:schemeClr>
                </a:solidFill>
              </a:defRPr>
            </a:lvl6pPr>
            <a:lvl7pPr marL="2742956" indent="0">
              <a:buNone/>
              <a:defRPr sz="1400">
                <a:solidFill>
                  <a:schemeClr val="tx1">
                    <a:tint val="75000"/>
                  </a:schemeClr>
                </a:solidFill>
              </a:defRPr>
            </a:lvl7pPr>
            <a:lvl8pPr marL="3200115" indent="0">
              <a:buNone/>
              <a:defRPr sz="1400">
                <a:solidFill>
                  <a:schemeClr val="tx1">
                    <a:tint val="75000"/>
                  </a:schemeClr>
                </a:solidFill>
              </a:defRPr>
            </a:lvl8pPr>
            <a:lvl9pPr marL="365727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CACC3A-B82F-4F67-98D0-E3CA25CB0AC3}"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249A5-5A8F-439B-A940-6635B1E48E9A}"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24680619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bwMode="ltGray">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869895"/>
            <a:ext cx="7210395" cy="1090788"/>
          </a:xfrm>
        </p:spPr>
        <p:txBody>
          <a:bodyPr anchor="ctr">
            <a:normAutofit/>
          </a:bodyPr>
          <a:lstStyle>
            <a:lvl1pPr algn="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510242" y="4232172"/>
            <a:ext cx="7210395" cy="1704017"/>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8047092" y="2869896"/>
            <a:ext cx="865613" cy="1090789"/>
          </a:xfrm>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37490370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0"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2"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2527953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2" name="Rectangle 11"/>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3" y="2336874"/>
            <a:ext cx="3354245" cy="69313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36654343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528073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3742401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1" y="2336873"/>
            <a:ext cx="2842559" cy="3599317"/>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24660861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753228"/>
            <a:ext cx="7210393" cy="1080938"/>
          </a:xfrm>
        </p:spPr>
        <p:txBody>
          <a:bodyPr anchor="ctr">
            <a:normAutofit/>
          </a:bodyPr>
          <a:lstStyle>
            <a:lvl1pPr>
              <a:defRPr sz="27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4"/>
            <a:ext cx="2907192" cy="3599315"/>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1838575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1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598"/>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0239" y="5169584"/>
            <a:ext cx="7210397" cy="62297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8047092" y="4711310"/>
            <a:ext cx="865613" cy="1090789"/>
          </a:xfrm>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39580168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8047092" y="4711616"/>
            <a:ext cx="865613" cy="1090789"/>
          </a:xfrm>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148936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CACC3A-B82F-4F67-98D0-E3CA25CB0AC3}" type="datetimeFigureOut">
              <a:rPr lang="en-US" smtClean="0"/>
              <a:pPr/>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249A5-5A8F-439B-A940-6635B1E48E9A}"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4" name="Rectangle 13"/>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9"/>
            <a:ext cx="6539158" cy="3036061"/>
          </a:xfrm>
        </p:spPr>
        <p:txBody>
          <a:bodyPr anchor="ctr"/>
          <a:lstStyle>
            <a:lvl1pPr>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8047092" y="4709926"/>
            <a:ext cx="865613" cy="1090789"/>
          </a:xfrm>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
        <p:nvSpPr>
          <p:cNvPr id="16" name="TextBox 15"/>
          <p:cNvSpPr txBox="1"/>
          <p:nvPr/>
        </p:nvSpPr>
        <p:spPr>
          <a:xfrm>
            <a:off x="437679" y="748116"/>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685800"/>
            <a:r>
              <a:rPr lang="en-US" sz="5400" dirty="0">
                <a:solidFill>
                  <a:prstClr val="white"/>
                </a:solidFill>
                <a:effectLst/>
              </a:rPr>
              <a:t>“</a:t>
            </a:r>
          </a:p>
        </p:txBody>
      </p:sp>
      <p:sp>
        <p:nvSpPr>
          <p:cNvPr id="17" name="TextBox 16"/>
          <p:cNvSpPr txBox="1"/>
          <p:nvPr/>
        </p:nvSpPr>
        <p:spPr>
          <a:xfrm>
            <a:off x="7247107" y="30335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685800"/>
            <a:r>
              <a:rPr lang="en-US" sz="5400" dirty="0">
                <a:solidFill>
                  <a:prstClr val="white"/>
                </a:solidFill>
                <a:effectLst/>
              </a:rPr>
              <a:t>”</a:t>
            </a:r>
          </a:p>
        </p:txBody>
      </p:sp>
    </p:spTree>
    <p:extLst>
      <p:ext uri="{BB962C8B-B14F-4D97-AF65-F5344CB8AC3E}">
        <p14:creationId xmlns="" xmlns:p14="http://schemas.microsoft.com/office/powerpoint/2010/main" val="18013237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1" name="Rectangle 10"/>
          <p:cNvSpPr/>
          <p:nvPr/>
        </p:nvSpPr>
        <p:spPr bwMode="ltGray">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4711616"/>
            <a:ext cx="7210397" cy="588535"/>
          </a:xfrm>
        </p:spPr>
        <p:txBody>
          <a:bodyPr anchor="b"/>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0"/>
            <a:ext cx="7210397" cy="502255"/>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8047092" y="4709926"/>
            <a:ext cx="865613" cy="1090789"/>
          </a:xfrm>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26992880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6" name="Rectangle 15"/>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22131337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20935211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9" name="Rectangle 8"/>
          <p:cNvSpPr/>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41297958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7" y="5543428"/>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88"/>
            <a:ext cx="2057400" cy="365125"/>
          </a:xfrm>
        </p:spPr>
        <p:txBody>
          <a:bodyPr/>
          <a:lstStyle/>
          <a:p>
            <a:fld id="{EF398AE9-4580-4A3B-9F13-5C31F5D78A21}" type="datetimeFigureOut">
              <a:rPr lang="en-US" smtClean="0">
                <a:solidFill>
                  <a:prstClr val="white">
                    <a:tint val="75000"/>
                  </a:prstClr>
                </a:solidFill>
              </a:rPr>
              <a:pPr/>
              <a:t>5/23/2018</a:t>
            </a:fld>
            <a:endParaRPr lang="en-US">
              <a:solidFill>
                <a:prstClr val="white">
                  <a:tint val="75000"/>
                </a:prstClr>
              </a:solidFill>
            </a:endParaRPr>
          </a:p>
        </p:txBody>
      </p:sp>
      <p:sp>
        <p:nvSpPr>
          <p:cNvPr id="5" name="Footer Placeholder 4"/>
          <p:cNvSpPr>
            <a:spLocks noGrp="1"/>
          </p:cNvSpPr>
          <p:nvPr>
            <p:ph type="ftr" sz="quarter" idx="11"/>
          </p:nvPr>
        </p:nvSpPr>
        <p:spPr>
          <a:xfrm>
            <a:off x="510241" y="5936189"/>
            <a:ext cx="4595104"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7573163" y="5398634"/>
            <a:ext cx="865613" cy="1090789"/>
          </a:xfrm>
        </p:spPr>
        <p:txBody>
          <a:bodyPr anchor="t"/>
          <a:lstStyle>
            <a:lvl1pPr algn="ctr">
              <a:defRPr/>
            </a:lvl1pPr>
          </a:lstStyle>
          <a:p>
            <a:fld id="{E3731460-1A10-4431-B561-7E6A2642269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 xmlns:p14="http://schemas.microsoft.com/office/powerpoint/2010/main" val="17450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4"/>
            <a:ext cx="4041775" cy="639762"/>
          </a:xfrm>
        </p:spPr>
        <p:txBody>
          <a:bodyPr anchor="b"/>
          <a:lstStyle>
            <a:lvl1pPr marL="0" indent="0">
              <a:buNone/>
              <a:defRPr sz="2400" b="1"/>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CACC3A-B82F-4F67-98D0-E3CA25CB0AC3}" type="datetimeFigureOut">
              <a:rPr lang="en-US" smtClean="0"/>
              <a:pPr/>
              <a:t>5/23/2018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249A5-5A8F-439B-A940-6635B1E48E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CACC3A-B82F-4F67-98D0-E3CA25CB0AC3}" type="datetimeFigureOut">
              <a:rPr lang="en-US" smtClean="0"/>
              <a:pPr/>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249A5-5A8F-439B-A940-6635B1E48E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ACC3A-B82F-4F67-98D0-E3CA25CB0AC3}" type="datetimeFigureOut">
              <a:rPr lang="en-US" smtClean="0"/>
              <a:pPr/>
              <a:t>5/23/2018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249A5-5A8F-439B-A940-6635B1E48E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ACC3A-B82F-4F67-98D0-E3CA25CB0AC3}" type="datetimeFigureOut">
              <a:rPr lang="en-US" smtClean="0"/>
              <a:pPr/>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249A5-5A8F-439B-A940-6635B1E48E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ACC3A-B82F-4F67-98D0-E3CA25CB0AC3}" type="datetimeFigureOut">
              <a:rPr lang="en-US" smtClean="0"/>
              <a:pPr/>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249A5-5A8F-439B-A940-6635B1E48E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1.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2" tIns="45716" rIns="91432" bIns="4571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32" tIns="45716" rIns="91432" bIns="457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32" tIns="45716" rIns="91432" bIns="45716" rtlCol="0" anchor="ctr"/>
          <a:lstStyle>
            <a:lvl1pPr algn="l">
              <a:defRPr sz="1200">
                <a:solidFill>
                  <a:schemeClr val="tx1">
                    <a:tint val="75000"/>
                  </a:schemeClr>
                </a:solidFill>
              </a:defRPr>
            </a:lvl1pPr>
          </a:lstStyle>
          <a:p>
            <a:fld id="{F0CACC3A-B82F-4F67-98D0-E3CA25CB0AC3}" type="datetimeFigureOut">
              <a:rPr lang="en-US" smtClean="0"/>
              <a:pPr/>
              <a:t>5/23/2018</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32" tIns="45716" rIns="91432" bIns="45716"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32" tIns="45716" rIns="91432" bIns="45716" rtlCol="0" anchor="ctr"/>
          <a:lstStyle>
            <a:lvl1pPr algn="r">
              <a:defRPr sz="1200">
                <a:solidFill>
                  <a:schemeClr val="tx1">
                    <a:tint val="75000"/>
                  </a:schemeClr>
                </a:solidFill>
              </a:defRPr>
            </a:lvl1pPr>
          </a:lstStyle>
          <a:p>
            <a:fld id="{09C249A5-5A8F-439B-A940-6635B1E48E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18" rtl="0" eaLnBrk="1" latinLnBrk="0" hangingPunct="1">
        <a:spcBef>
          <a:spcPct val="0"/>
        </a:spcBef>
        <a:buNone/>
        <a:defRPr sz="4400" kern="1200">
          <a:solidFill>
            <a:schemeClr val="tx1"/>
          </a:solidFill>
          <a:latin typeface="+mj-lt"/>
          <a:ea typeface="+mj-ea"/>
          <a:cs typeface="+mj-cs"/>
        </a:defRPr>
      </a:lvl1pPr>
    </p:titleStyle>
    <p:bodyStyle>
      <a:lvl1pPr marL="342870" indent="-342870" algn="l" defTabSz="91431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83" indent="-285724" algn="l" defTabSz="91431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98" indent="-228580" algn="l" defTabSz="91431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57"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17"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788">
                <a:solidFill>
                  <a:schemeClr val="tx1">
                    <a:tint val="75000"/>
                  </a:schemeClr>
                </a:solidFill>
              </a:defRPr>
            </a:lvl1pPr>
          </a:lstStyle>
          <a:p>
            <a:pPr defTabSz="685800"/>
            <a:fld id="{EF398AE9-4580-4A3B-9F13-5C31F5D78A21}" type="datetimeFigureOut">
              <a:rPr lang="en-US" smtClean="0">
                <a:solidFill>
                  <a:prstClr val="white">
                    <a:tint val="75000"/>
                  </a:prstClr>
                </a:solidFill>
              </a:rPr>
              <a:pPr defTabSz="685800"/>
              <a:t>5/23/2018</a:t>
            </a:fld>
            <a:endParaRPr lang="en-US">
              <a:solidFill>
                <a:prstClr val="white">
                  <a:tint val="75000"/>
                </a:prstClr>
              </a:solidFill>
            </a:endParaRPr>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788">
                <a:solidFill>
                  <a:schemeClr val="tx1">
                    <a:tint val="75000"/>
                  </a:schemeClr>
                </a:solidFill>
              </a:defRPr>
            </a:lvl1pPr>
          </a:lstStyle>
          <a:p>
            <a:pPr defTabSz="685800"/>
            <a:endParaRPr lang="en-US">
              <a:solidFill>
                <a:prstClr val="white">
                  <a:tint val="75000"/>
                </a:prstClr>
              </a:solidFill>
            </a:endParaRPr>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2700">
                <a:solidFill>
                  <a:schemeClr val="tx1">
                    <a:tint val="75000"/>
                  </a:schemeClr>
                </a:solidFill>
              </a:defRPr>
            </a:lvl1pPr>
          </a:lstStyle>
          <a:p>
            <a:pPr defTabSz="685800"/>
            <a:fld id="{E3731460-1A10-4431-B561-7E6A26422694}" type="slidenum">
              <a:rPr lang="en-US" smtClean="0">
                <a:solidFill>
                  <a:prstClr val="white">
                    <a:tint val="75000"/>
                  </a:prstClr>
                </a:solidFill>
              </a:rPr>
              <a:pPr defTabSz="685800"/>
              <a:t>‹#›</a:t>
            </a:fld>
            <a:endParaRPr lang="en-US">
              <a:solidFill>
                <a:prstClr val="white">
                  <a:tint val="75000"/>
                </a:prstClr>
              </a:solidFill>
            </a:endParaRPr>
          </a:p>
        </p:txBody>
      </p:sp>
    </p:spTree>
    <p:extLst>
      <p:ext uri="{BB962C8B-B14F-4D97-AF65-F5344CB8AC3E}">
        <p14:creationId xmlns="" xmlns:p14="http://schemas.microsoft.com/office/powerpoint/2010/main" val="27529122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788">
                <a:solidFill>
                  <a:schemeClr val="tx1">
                    <a:tint val="75000"/>
                  </a:schemeClr>
                </a:solidFill>
              </a:defRPr>
            </a:lvl1pPr>
          </a:lstStyle>
          <a:p>
            <a:pPr defTabSz="685800"/>
            <a:fld id="{EF398AE9-4580-4A3B-9F13-5C31F5D78A21}" type="datetimeFigureOut">
              <a:rPr lang="en-US" smtClean="0">
                <a:solidFill>
                  <a:prstClr val="white">
                    <a:tint val="75000"/>
                  </a:prstClr>
                </a:solidFill>
              </a:rPr>
              <a:pPr defTabSz="685800"/>
              <a:t>5/23/2018</a:t>
            </a:fld>
            <a:endParaRPr lang="en-US">
              <a:solidFill>
                <a:prstClr val="white">
                  <a:tint val="75000"/>
                </a:prstClr>
              </a:solidFill>
            </a:endParaRPr>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788">
                <a:solidFill>
                  <a:schemeClr val="tx1">
                    <a:tint val="75000"/>
                  </a:schemeClr>
                </a:solidFill>
              </a:defRPr>
            </a:lvl1pPr>
          </a:lstStyle>
          <a:p>
            <a:pPr defTabSz="685800"/>
            <a:endParaRPr lang="en-US">
              <a:solidFill>
                <a:prstClr val="white">
                  <a:tint val="75000"/>
                </a:prstClr>
              </a:solidFill>
            </a:endParaRPr>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2700">
                <a:solidFill>
                  <a:schemeClr val="tx1">
                    <a:tint val="75000"/>
                  </a:schemeClr>
                </a:solidFill>
              </a:defRPr>
            </a:lvl1pPr>
          </a:lstStyle>
          <a:p>
            <a:pPr defTabSz="685800"/>
            <a:fld id="{E3731460-1A10-4431-B561-7E6A26422694}" type="slidenum">
              <a:rPr lang="en-US" smtClean="0">
                <a:solidFill>
                  <a:prstClr val="white">
                    <a:tint val="75000"/>
                  </a:prstClr>
                </a:solidFill>
              </a:rPr>
              <a:pPr defTabSz="685800"/>
              <a:t>‹#›</a:t>
            </a:fld>
            <a:endParaRPr lang="en-US">
              <a:solidFill>
                <a:prstClr val="white">
                  <a:tint val="75000"/>
                </a:prstClr>
              </a:solidFill>
            </a:endParaRPr>
          </a:p>
        </p:txBody>
      </p:sp>
    </p:spTree>
    <p:extLst>
      <p:ext uri="{BB962C8B-B14F-4D97-AF65-F5344CB8AC3E}">
        <p14:creationId xmlns="" xmlns:p14="http://schemas.microsoft.com/office/powerpoint/2010/main" val="282742938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52501" y="857251"/>
            <a:ext cx="6897245" cy="5152952"/>
          </a:xfrm>
          <a:prstGeom prst="rect">
            <a:avLst/>
          </a:prstGeom>
        </p:spPr>
      </p:pic>
    </p:spTree>
    <p:extLst>
      <p:ext uri="{BB962C8B-B14F-4D97-AF65-F5344CB8AC3E}">
        <p14:creationId xmlns="" xmlns:p14="http://schemas.microsoft.com/office/powerpoint/2010/main" val="2224452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6037" y="0"/>
            <a:ext cx="9144000" cy="6858000"/>
          </a:xfrm>
          <a:prstGeom prst="rect">
            <a:avLst/>
          </a:prstGeom>
        </p:spPr>
      </p:pic>
      <p:sp>
        <p:nvSpPr>
          <p:cNvPr id="3" name="Rectangle 2"/>
          <p:cNvSpPr/>
          <p:nvPr/>
        </p:nvSpPr>
        <p:spPr>
          <a:xfrm>
            <a:off x="304800" y="2276564"/>
            <a:ext cx="990600" cy="304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17259" y="3352800"/>
            <a:ext cx="685800" cy="331230"/>
          </a:xfrm>
          <a:prstGeom prst="rect">
            <a:avLst/>
          </a:prstGeom>
          <a:no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3617259" y="3689865"/>
            <a:ext cx="685800" cy="565473"/>
          </a:xfrm>
          <a:prstGeom prst="rect">
            <a:avLst/>
          </a:prstGeom>
          <a:no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p:cNvSpPr/>
          <p:nvPr/>
        </p:nvSpPr>
        <p:spPr>
          <a:xfrm>
            <a:off x="58271" y="1869132"/>
            <a:ext cx="304800" cy="38100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6200" y="1863298"/>
            <a:ext cx="304800"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15" name="Oval 14"/>
          <p:cNvSpPr/>
          <p:nvPr/>
        </p:nvSpPr>
        <p:spPr>
          <a:xfrm>
            <a:off x="4150659" y="4255339"/>
            <a:ext cx="304800" cy="381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50659" y="4267007"/>
            <a:ext cx="304800" cy="369332"/>
          </a:xfrm>
          <a:prstGeom prst="rect">
            <a:avLst/>
          </a:prstGeom>
          <a:noFill/>
          <a:ln>
            <a:noFill/>
          </a:ln>
        </p:spPr>
        <p:txBody>
          <a:bodyPr wrap="square" rtlCol="0">
            <a:spAutoFit/>
          </a:bodyPr>
          <a:lstStyle/>
          <a:p>
            <a:r>
              <a:rPr lang="en-US" dirty="0">
                <a:solidFill>
                  <a:schemeClr val="accent1"/>
                </a:solidFill>
              </a:rPr>
              <a:t>2</a:t>
            </a:r>
          </a:p>
        </p:txBody>
      </p:sp>
      <p:sp>
        <p:nvSpPr>
          <p:cNvPr id="29" name="Rectangle 28"/>
          <p:cNvSpPr/>
          <p:nvPr/>
        </p:nvSpPr>
        <p:spPr>
          <a:xfrm>
            <a:off x="304800" y="3124200"/>
            <a:ext cx="762000" cy="1295400"/>
          </a:xfrm>
          <a:prstGeom prst="rect">
            <a:avLst/>
          </a:prstGeom>
          <a:no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1047750" y="4389357"/>
            <a:ext cx="304800" cy="381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66800" y="4423437"/>
            <a:ext cx="304800" cy="369332"/>
          </a:xfrm>
          <a:prstGeom prst="rect">
            <a:avLst/>
          </a:prstGeom>
          <a:noFill/>
          <a:ln>
            <a:noFill/>
          </a:ln>
        </p:spPr>
        <p:txBody>
          <a:bodyPr wrap="square" rtlCol="0">
            <a:spAutoFit/>
          </a:bodyPr>
          <a:lstStyle/>
          <a:p>
            <a:r>
              <a:rPr lang="en-US" dirty="0">
                <a:solidFill>
                  <a:schemeClr val="tx2">
                    <a:lumMod val="60000"/>
                    <a:lumOff val="40000"/>
                  </a:schemeClr>
                </a:solidFill>
              </a:rPr>
              <a:t>2</a:t>
            </a:r>
          </a:p>
        </p:txBody>
      </p:sp>
      <p:sp>
        <p:nvSpPr>
          <p:cNvPr id="33" name="TextBox 32"/>
          <p:cNvSpPr txBox="1"/>
          <p:nvPr/>
        </p:nvSpPr>
        <p:spPr>
          <a:xfrm>
            <a:off x="1981200" y="1065466"/>
            <a:ext cx="42672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Personnel </a:t>
            </a:r>
            <a:r>
              <a:rPr lang="en-US" baseline="0" dirty="0" smtClean="0"/>
              <a:t>time for each pay period in the request will be entered separately.</a:t>
            </a:r>
            <a:endParaRPr lang="en-US" dirty="0"/>
          </a:p>
        </p:txBody>
      </p:sp>
      <p:cxnSp>
        <p:nvCxnSpPr>
          <p:cNvPr id="35" name="Straight Arrow Connector 34"/>
          <p:cNvCxnSpPr/>
          <p:nvPr/>
        </p:nvCxnSpPr>
        <p:spPr>
          <a:xfrm flipH="1">
            <a:off x="1219200" y="1721198"/>
            <a:ext cx="762000" cy="54369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379009" y="5234969"/>
            <a:ext cx="41910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chemeClr val="tx1"/>
                </a:solidFill>
              </a:rPr>
              <a:t>Personnel </a:t>
            </a:r>
            <a:r>
              <a:rPr lang="en-US" baseline="0" dirty="0" smtClean="0">
                <a:solidFill>
                  <a:schemeClr val="tx1"/>
                </a:solidFill>
              </a:rPr>
              <a:t>titles and whether the</a:t>
            </a:r>
            <a:r>
              <a:rPr lang="en-US" dirty="0" smtClean="0">
                <a:solidFill>
                  <a:schemeClr val="tx1"/>
                </a:solidFill>
              </a:rPr>
              <a:t> personnel</a:t>
            </a:r>
            <a:r>
              <a:rPr lang="en-US" baseline="0" dirty="0" smtClean="0">
                <a:solidFill>
                  <a:schemeClr val="tx1"/>
                </a:solidFill>
              </a:rPr>
              <a:t> are hourly or salaried will be pulled from the budget.</a:t>
            </a:r>
            <a:endParaRPr lang="en-US" dirty="0">
              <a:solidFill>
                <a:schemeClr val="tx1"/>
              </a:solidFill>
            </a:endParaRPr>
          </a:p>
        </p:txBody>
      </p:sp>
      <p:cxnSp>
        <p:nvCxnSpPr>
          <p:cNvPr id="38" name="Straight Arrow Connector 37"/>
          <p:cNvCxnSpPr>
            <a:stCxn id="36" idx="1"/>
          </p:cNvCxnSpPr>
          <p:nvPr/>
        </p:nvCxnSpPr>
        <p:spPr>
          <a:xfrm flipH="1" flipV="1">
            <a:off x="1352550" y="4770357"/>
            <a:ext cx="1026459" cy="926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303059" y="4636339"/>
            <a:ext cx="0" cy="5986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828304" y="4608103"/>
            <a:ext cx="2057400" cy="923330"/>
          </a:xfrm>
          <a:prstGeom prst="rect">
            <a:avLst/>
          </a:prstGeom>
          <a:solidFill>
            <a:srgbClr val="FFFFFF"/>
          </a:solidFill>
          <a:ln w="19050">
            <a:solidFill>
              <a:srgbClr val="FFC000"/>
            </a:solidFill>
          </a:ln>
        </p:spPr>
        <p:txBody>
          <a:bodyPr wrap="square" rtlCol="0">
            <a:spAutoFit/>
          </a:bodyPr>
          <a:lstStyle/>
          <a:p>
            <a:r>
              <a:rPr lang="en-US" dirty="0" smtClean="0"/>
              <a:t>Add the Name of each employee in the Notes section</a:t>
            </a:r>
            <a:endParaRPr lang="en-US" dirty="0"/>
          </a:p>
        </p:txBody>
      </p:sp>
      <p:sp>
        <p:nvSpPr>
          <p:cNvPr id="5" name="Rectangle 4"/>
          <p:cNvSpPr/>
          <p:nvPr/>
        </p:nvSpPr>
        <p:spPr>
          <a:xfrm>
            <a:off x="8305800" y="3341131"/>
            <a:ext cx="313205" cy="91420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077200" y="3798234"/>
            <a:ext cx="228600" cy="39276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039100" y="3787935"/>
            <a:ext cx="228600" cy="369332"/>
          </a:xfrm>
          <a:prstGeom prst="rect">
            <a:avLst/>
          </a:prstGeom>
          <a:noFill/>
        </p:spPr>
        <p:txBody>
          <a:bodyPr wrap="square" rtlCol="0">
            <a:spAutoFit/>
          </a:bodyPr>
          <a:lstStyle/>
          <a:p>
            <a:r>
              <a:rPr lang="en-US" dirty="0" smtClean="0">
                <a:solidFill>
                  <a:srgbClr val="FFC000"/>
                </a:solidFill>
              </a:rPr>
              <a:t>3</a:t>
            </a:r>
            <a:endParaRPr lang="en-US" dirty="0">
              <a:solidFill>
                <a:srgbClr val="FFC000"/>
              </a:solidFill>
            </a:endParaRPr>
          </a:p>
        </p:txBody>
      </p:sp>
      <p:cxnSp>
        <p:nvCxnSpPr>
          <p:cNvPr id="12" name="Straight Arrow Connector 11"/>
          <p:cNvCxnSpPr/>
          <p:nvPr/>
        </p:nvCxnSpPr>
        <p:spPr>
          <a:xfrm flipV="1">
            <a:off x="7620000" y="4092930"/>
            <a:ext cx="465604" cy="50533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6261"/>
            <a:ext cx="9144000" cy="6858000"/>
          </a:xfrm>
          <a:prstGeom prst="rect">
            <a:avLst/>
          </a:prstGeom>
        </p:spPr>
      </p:pic>
      <p:sp>
        <p:nvSpPr>
          <p:cNvPr id="4" name="Rectangle 3"/>
          <p:cNvSpPr/>
          <p:nvPr/>
        </p:nvSpPr>
        <p:spPr>
          <a:xfrm>
            <a:off x="3644153" y="3708685"/>
            <a:ext cx="1524000" cy="6158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644153" y="3325056"/>
            <a:ext cx="1524000" cy="3392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190566" y="3237165"/>
            <a:ext cx="304800" cy="38100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65912" y="4145304"/>
            <a:ext cx="304800" cy="3810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77118" y="3276216"/>
            <a:ext cx="304800" cy="369332"/>
          </a:xfrm>
          <a:prstGeom prst="rect">
            <a:avLst/>
          </a:prstGeom>
          <a:noFill/>
        </p:spPr>
        <p:txBody>
          <a:bodyPr wrap="square" rtlCol="0">
            <a:spAutoFit/>
          </a:bodyPr>
          <a:lstStyle/>
          <a:p>
            <a:r>
              <a:rPr lang="en-US" dirty="0" smtClean="0">
                <a:solidFill>
                  <a:srgbClr val="C00000"/>
                </a:solidFill>
              </a:rPr>
              <a:t>2</a:t>
            </a:r>
            <a:endParaRPr lang="en-US" dirty="0">
              <a:solidFill>
                <a:srgbClr val="C00000"/>
              </a:solidFill>
            </a:endParaRPr>
          </a:p>
        </p:txBody>
      </p:sp>
      <p:sp>
        <p:nvSpPr>
          <p:cNvPr id="11" name="TextBox 10"/>
          <p:cNvSpPr txBox="1"/>
          <p:nvPr/>
        </p:nvSpPr>
        <p:spPr>
          <a:xfrm>
            <a:off x="5177118" y="4134081"/>
            <a:ext cx="304800" cy="381000"/>
          </a:xfrm>
          <a:prstGeom prst="rect">
            <a:avLst/>
          </a:prstGeom>
          <a:noFill/>
        </p:spPr>
        <p:txBody>
          <a:bodyPr wrap="square" rtlCol="0">
            <a:spAutoFit/>
          </a:bodyPr>
          <a:lstStyle/>
          <a:p>
            <a:r>
              <a:rPr lang="en-US" dirty="0" smtClean="0">
                <a:solidFill>
                  <a:schemeClr val="tx2"/>
                </a:solidFill>
              </a:rPr>
              <a:t>3</a:t>
            </a:r>
            <a:endParaRPr lang="en-US" dirty="0">
              <a:solidFill>
                <a:schemeClr val="tx2"/>
              </a:solidFill>
            </a:endParaRPr>
          </a:p>
        </p:txBody>
      </p:sp>
      <p:sp>
        <p:nvSpPr>
          <p:cNvPr id="12" name="TextBox 11"/>
          <p:cNvSpPr txBox="1"/>
          <p:nvPr/>
        </p:nvSpPr>
        <p:spPr>
          <a:xfrm>
            <a:off x="5329518" y="1682653"/>
            <a:ext cx="3390900" cy="923330"/>
          </a:xfrm>
          <a:prstGeom prst="rect">
            <a:avLst/>
          </a:prstGeom>
          <a:solidFill>
            <a:schemeClr val="bg1"/>
          </a:solidFill>
          <a:ln w="19050">
            <a:solidFill>
              <a:srgbClr val="C00000"/>
            </a:solidFill>
          </a:ln>
        </p:spPr>
        <p:txBody>
          <a:bodyPr wrap="square" rtlCol="0">
            <a:spAutoFit/>
          </a:bodyPr>
          <a:lstStyle/>
          <a:p>
            <a:r>
              <a:rPr lang="en-US" dirty="0" smtClean="0"/>
              <a:t>For salaried employees, enter their total regular gross pay for this pay period.  </a:t>
            </a:r>
            <a:endParaRPr lang="en-US" dirty="0"/>
          </a:p>
        </p:txBody>
      </p:sp>
      <p:sp>
        <p:nvSpPr>
          <p:cNvPr id="14" name="Rectangle 13"/>
          <p:cNvSpPr/>
          <p:nvPr/>
        </p:nvSpPr>
        <p:spPr>
          <a:xfrm>
            <a:off x="1028700" y="3325056"/>
            <a:ext cx="2514600" cy="105324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81200" y="4434050"/>
            <a:ext cx="304800" cy="381000"/>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981200" y="4476318"/>
            <a:ext cx="304800" cy="369332"/>
          </a:xfrm>
          <a:prstGeom prst="rect">
            <a:avLst/>
          </a:prstGeom>
          <a:noFill/>
        </p:spPr>
        <p:txBody>
          <a:bodyPr wrap="square" rtlCol="0">
            <a:spAutoFit/>
          </a:bodyPr>
          <a:lstStyle/>
          <a:p>
            <a:r>
              <a:rPr lang="en-US" dirty="0" smtClean="0">
                <a:solidFill>
                  <a:schemeClr val="accent3">
                    <a:lumMod val="75000"/>
                  </a:schemeClr>
                </a:solidFill>
              </a:rPr>
              <a:t>1</a:t>
            </a:r>
            <a:endParaRPr lang="en-US" dirty="0">
              <a:solidFill>
                <a:schemeClr val="accent3">
                  <a:lumMod val="75000"/>
                </a:schemeClr>
              </a:solidFill>
            </a:endParaRPr>
          </a:p>
        </p:txBody>
      </p:sp>
      <p:sp>
        <p:nvSpPr>
          <p:cNvPr id="17" name="TextBox 16"/>
          <p:cNvSpPr txBox="1"/>
          <p:nvPr/>
        </p:nvSpPr>
        <p:spPr>
          <a:xfrm>
            <a:off x="1447800" y="4191000"/>
            <a:ext cx="2286000" cy="369332"/>
          </a:xfrm>
          <a:prstGeom prst="rect">
            <a:avLst/>
          </a:prstGeom>
          <a:noFill/>
        </p:spPr>
        <p:txBody>
          <a:bodyPr wrap="square" rtlCol="0">
            <a:spAutoFit/>
          </a:bodyPr>
          <a:lstStyle/>
          <a:p>
            <a:endParaRPr lang="en-US" dirty="0"/>
          </a:p>
        </p:txBody>
      </p:sp>
      <p:sp>
        <p:nvSpPr>
          <p:cNvPr id="18" name="TextBox 17"/>
          <p:cNvSpPr txBox="1"/>
          <p:nvPr/>
        </p:nvSpPr>
        <p:spPr>
          <a:xfrm>
            <a:off x="2133600" y="5156485"/>
            <a:ext cx="4876800" cy="923330"/>
          </a:xfrm>
          <a:prstGeom prst="rect">
            <a:avLst/>
          </a:prstGeom>
          <a:solidFill>
            <a:schemeClr val="bg1"/>
          </a:solidFill>
          <a:ln w="19050">
            <a:solidFill>
              <a:schemeClr val="accent3"/>
            </a:solidFill>
          </a:ln>
        </p:spPr>
        <p:txBody>
          <a:bodyPr wrap="square" rtlCol="0">
            <a:spAutoFit/>
          </a:bodyPr>
          <a:lstStyle/>
          <a:p>
            <a:r>
              <a:rPr lang="en-US" dirty="0" smtClean="0"/>
              <a:t>Enter the total number of hours the employees worked this pay period and the number of those hours that they worked on the program.</a:t>
            </a:r>
            <a:endParaRPr lang="en-US" dirty="0"/>
          </a:p>
        </p:txBody>
      </p:sp>
      <p:cxnSp>
        <p:nvCxnSpPr>
          <p:cNvPr id="20" name="Straight Arrow Connector 19"/>
          <p:cNvCxnSpPr/>
          <p:nvPr/>
        </p:nvCxnSpPr>
        <p:spPr>
          <a:xfrm flipH="1" flipV="1">
            <a:off x="2209800" y="4752672"/>
            <a:ext cx="228600" cy="385465"/>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486400" y="2605983"/>
            <a:ext cx="1828800" cy="71410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15000" y="3512156"/>
            <a:ext cx="3352800" cy="1477328"/>
          </a:xfrm>
          <a:prstGeom prst="rect">
            <a:avLst/>
          </a:prstGeom>
          <a:solidFill>
            <a:srgbClr val="FDFDFD"/>
          </a:solidFill>
          <a:ln w="19050">
            <a:solidFill>
              <a:schemeClr val="tx2"/>
            </a:solidFill>
          </a:ln>
        </p:spPr>
        <p:txBody>
          <a:bodyPr wrap="square" rtlCol="0">
            <a:spAutoFit/>
          </a:bodyPr>
          <a:lstStyle/>
          <a:p>
            <a:r>
              <a:rPr lang="en-US" dirty="0" smtClean="0"/>
              <a:t>For Hourly employees, their hourly rate will populate from the budget, though it can be edited if their actual rate is slightly different.</a:t>
            </a:r>
            <a:endParaRPr lang="en-US" dirty="0"/>
          </a:p>
        </p:txBody>
      </p:sp>
      <p:cxnSp>
        <p:nvCxnSpPr>
          <p:cNvPr id="26" name="Straight Arrow Connector 25"/>
          <p:cNvCxnSpPr>
            <a:stCxn id="24" idx="1"/>
            <a:endCxn id="11" idx="3"/>
          </p:cNvCxnSpPr>
          <p:nvPr/>
        </p:nvCxnSpPr>
        <p:spPr>
          <a:xfrm flipH="1">
            <a:off x="5481918" y="4250820"/>
            <a:ext cx="233082" cy="73761"/>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9067800" cy="6858000"/>
          </a:xfrm>
          <a:prstGeom prst="rect">
            <a:avLst/>
          </a:prstGeom>
        </p:spPr>
      </p:pic>
      <p:sp>
        <p:nvSpPr>
          <p:cNvPr id="4" name="Rectangle 3"/>
          <p:cNvSpPr/>
          <p:nvPr/>
        </p:nvSpPr>
        <p:spPr>
          <a:xfrm>
            <a:off x="1084730" y="6329082"/>
            <a:ext cx="13716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52783" y="3428999"/>
            <a:ext cx="2514600" cy="9817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558989" y="5199616"/>
            <a:ext cx="3733800" cy="1200329"/>
          </a:xfrm>
          <a:prstGeom prst="rect">
            <a:avLst/>
          </a:prstGeom>
          <a:solidFill>
            <a:schemeClr val="bg1"/>
          </a:solidFill>
          <a:ln w="19050">
            <a:solidFill>
              <a:srgbClr val="C00000"/>
            </a:solidFill>
          </a:ln>
        </p:spPr>
        <p:txBody>
          <a:bodyPr wrap="square" rtlCol="0">
            <a:spAutoFit/>
          </a:bodyPr>
          <a:lstStyle/>
          <a:p>
            <a:r>
              <a:rPr lang="en-US" dirty="0" smtClean="0"/>
              <a:t>Click “Update Amounts” and the system will update the “% Time on Grant this pay period” and the “Total Pay Requested” for each employee.</a:t>
            </a:r>
            <a:endParaRPr lang="en-US" dirty="0"/>
          </a:p>
        </p:txBody>
      </p:sp>
      <p:sp>
        <p:nvSpPr>
          <p:cNvPr id="7" name="Oval 6"/>
          <p:cNvSpPr/>
          <p:nvPr/>
        </p:nvSpPr>
        <p:spPr>
          <a:xfrm>
            <a:off x="2447365" y="5979894"/>
            <a:ext cx="304800" cy="38100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943600" y="4433047"/>
            <a:ext cx="304800" cy="381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56330" y="6011706"/>
            <a:ext cx="304800"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10" name="TextBox 9"/>
          <p:cNvSpPr txBox="1"/>
          <p:nvPr/>
        </p:nvSpPr>
        <p:spPr>
          <a:xfrm>
            <a:off x="5943600" y="4421884"/>
            <a:ext cx="381000" cy="381000"/>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cxnSp>
        <p:nvCxnSpPr>
          <p:cNvPr id="12" name="Straight Arrow Connector 11"/>
          <p:cNvCxnSpPr/>
          <p:nvPr/>
        </p:nvCxnSpPr>
        <p:spPr>
          <a:xfrm flipV="1">
            <a:off x="5715000" y="4800600"/>
            <a:ext cx="304800" cy="39901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752165" y="5522240"/>
            <a:ext cx="797859" cy="58045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9144000" cy="6858000"/>
          </a:xfrm>
          <a:prstGeom prst="rect">
            <a:avLst/>
          </a:prstGeom>
        </p:spPr>
      </p:pic>
      <p:sp>
        <p:nvSpPr>
          <p:cNvPr id="5" name="Rectangle 4"/>
          <p:cNvSpPr/>
          <p:nvPr/>
        </p:nvSpPr>
        <p:spPr>
          <a:xfrm flipH="1">
            <a:off x="8229600" y="3442447"/>
            <a:ext cx="381000" cy="990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50441" y="5277534"/>
            <a:ext cx="3733800" cy="1508105"/>
          </a:xfrm>
          <a:prstGeom prst="rect">
            <a:avLst/>
          </a:prstGeom>
          <a:solidFill>
            <a:schemeClr val="bg1"/>
          </a:solidFill>
          <a:ln w="19050">
            <a:solidFill>
              <a:srgbClr val="C00000"/>
            </a:solidFill>
          </a:ln>
        </p:spPr>
        <p:txBody>
          <a:bodyPr wrap="square" rtlCol="0">
            <a:spAutoFit/>
          </a:bodyPr>
          <a:lstStyle/>
          <a:p>
            <a:r>
              <a:rPr lang="en-US" dirty="0" smtClean="0"/>
              <a:t>To add notes for an employee, click the “+” to the right of their line.</a:t>
            </a:r>
            <a:r>
              <a:rPr lang="en-US" dirty="0"/>
              <a:t> </a:t>
            </a:r>
          </a:p>
          <a:p>
            <a:r>
              <a:rPr lang="en-US" sz="1400" dirty="0" smtClean="0"/>
              <a:t>e.g., name of person in this position, staffing change for this position, possible salary pro-rated at the beginning or end of program year, etc.</a:t>
            </a:r>
          </a:p>
        </p:txBody>
      </p:sp>
      <p:sp>
        <p:nvSpPr>
          <p:cNvPr id="8" name="Oval 7"/>
          <p:cNvSpPr/>
          <p:nvPr/>
        </p:nvSpPr>
        <p:spPr>
          <a:xfrm>
            <a:off x="7902388" y="4413779"/>
            <a:ext cx="304800" cy="381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900146" y="4394541"/>
            <a:ext cx="381000" cy="381000"/>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cxnSp>
        <p:nvCxnSpPr>
          <p:cNvPr id="12" name="Straight Arrow Connector 11"/>
          <p:cNvCxnSpPr/>
          <p:nvPr/>
        </p:nvCxnSpPr>
        <p:spPr>
          <a:xfrm flipV="1">
            <a:off x="6781800" y="4724400"/>
            <a:ext cx="1118346" cy="55313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 y="0"/>
            <a:ext cx="9144000" cy="6858000"/>
          </a:xfrm>
          <a:prstGeom prst="rect">
            <a:avLst/>
          </a:prstGeom>
        </p:spPr>
      </p:pic>
      <p:sp>
        <p:nvSpPr>
          <p:cNvPr id="3" name="TextBox 2"/>
          <p:cNvSpPr txBox="1"/>
          <p:nvPr/>
        </p:nvSpPr>
        <p:spPr>
          <a:xfrm>
            <a:off x="5791200" y="1905000"/>
            <a:ext cx="2819400" cy="646331"/>
          </a:xfrm>
          <a:prstGeom prst="rect">
            <a:avLst/>
          </a:prstGeom>
          <a:solidFill>
            <a:schemeClr val="bg1"/>
          </a:solidFill>
          <a:ln w="19050">
            <a:solidFill>
              <a:srgbClr val="C00000"/>
            </a:solidFill>
          </a:ln>
        </p:spPr>
        <p:txBody>
          <a:bodyPr wrap="square" rtlCol="0">
            <a:spAutoFit/>
          </a:bodyPr>
          <a:lstStyle/>
          <a:p>
            <a:r>
              <a:rPr lang="en-US" dirty="0" smtClean="0"/>
              <a:t>Enter your notes in the box. Click “Save” when done.</a:t>
            </a:r>
            <a:endParaRPr lang="en-US" dirty="0"/>
          </a:p>
        </p:txBody>
      </p:sp>
      <p:cxnSp>
        <p:nvCxnSpPr>
          <p:cNvPr id="5" name="Straight Arrow Connector 4"/>
          <p:cNvCxnSpPr/>
          <p:nvPr/>
        </p:nvCxnSpPr>
        <p:spPr>
          <a:xfrm flipH="1">
            <a:off x="5786718" y="2551331"/>
            <a:ext cx="304800" cy="381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6629400" y="2551331"/>
            <a:ext cx="304800" cy="217306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9144000" cy="6858000"/>
          </a:xfrm>
          <a:prstGeom prst="rect">
            <a:avLst/>
          </a:prstGeom>
        </p:spPr>
      </p:pic>
      <p:sp>
        <p:nvSpPr>
          <p:cNvPr id="3" name="Rectangle 2"/>
          <p:cNvSpPr/>
          <p:nvPr/>
        </p:nvSpPr>
        <p:spPr>
          <a:xfrm>
            <a:off x="8229600" y="3276599"/>
            <a:ext cx="457200" cy="3035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308476" y="4523636"/>
            <a:ext cx="1600200" cy="1200329"/>
          </a:xfrm>
          <a:prstGeom prst="rect">
            <a:avLst/>
          </a:prstGeom>
          <a:solidFill>
            <a:schemeClr val="bg1"/>
          </a:solidFill>
          <a:ln w="19050">
            <a:solidFill>
              <a:srgbClr val="C00000"/>
            </a:solidFill>
          </a:ln>
        </p:spPr>
        <p:txBody>
          <a:bodyPr wrap="square" rtlCol="0">
            <a:spAutoFit/>
          </a:bodyPr>
          <a:lstStyle/>
          <a:p>
            <a:r>
              <a:rPr lang="en-US" dirty="0" smtClean="0"/>
              <a:t>This icon will appear if you have added notes.</a:t>
            </a:r>
            <a:endParaRPr lang="en-US" dirty="0"/>
          </a:p>
        </p:txBody>
      </p:sp>
      <p:cxnSp>
        <p:nvCxnSpPr>
          <p:cNvPr id="7" name="Straight Arrow Connector 6"/>
          <p:cNvCxnSpPr>
            <a:stCxn id="5" idx="0"/>
            <a:endCxn id="9" idx="2"/>
          </p:cNvCxnSpPr>
          <p:nvPr/>
        </p:nvCxnSpPr>
        <p:spPr>
          <a:xfrm flipV="1">
            <a:off x="8108576" y="3995599"/>
            <a:ext cx="174812" cy="52803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153400" y="3580101"/>
            <a:ext cx="304800" cy="381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169088" y="3626267"/>
            <a:ext cx="228600"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10" name="Rectangle 9"/>
          <p:cNvSpPr/>
          <p:nvPr/>
        </p:nvSpPr>
        <p:spPr>
          <a:xfrm>
            <a:off x="273424" y="5568434"/>
            <a:ext cx="1600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887071" y="5593549"/>
            <a:ext cx="304800" cy="3810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918448" y="5564833"/>
            <a:ext cx="457200" cy="369332"/>
          </a:xfrm>
          <a:prstGeom prst="rect">
            <a:avLst/>
          </a:prstGeom>
          <a:noFill/>
        </p:spPr>
        <p:txBody>
          <a:bodyPr wrap="square" rtlCol="0">
            <a:spAutoFit/>
          </a:bodyPr>
          <a:lstStyle/>
          <a:p>
            <a:r>
              <a:rPr lang="en-US" dirty="0" smtClean="0">
                <a:solidFill>
                  <a:schemeClr val="tx2"/>
                </a:solidFill>
              </a:rPr>
              <a:t>2</a:t>
            </a:r>
            <a:endParaRPr lang="en-US" dirty="0">
              <a:solidFill>
                <a:schemeClr val="tx2"/>
              </a:solidFill>
            </a:endParaRPr>
          </a:p>
        </p:txBody>
      </p:sp>
      <p:sp>
        <p:nvSpPr>
          <p:cNvPr id="13" name="TextBox 12"/>
          <p:cNvSpPr txBox="1"/>
          <p:nvPr/>
        </p:nvSpPr>
        <p:spPr>
          <a:xfrm>
            <a:off x="3130113" y="4624506"/>
            <a:ext cx="3733800" cy="1477328"/>
          </a:xfrm>
          <a:prstGeom prst="rect">
            <a:avLst/>
          </a:prstGeom>
          <a:solidFill>
            <a:schemeClr val="bg1"/>
          </a:solidFill>
          <a:ln w="19050">
            <a:solidFill>
              <a:schemeClr val="tx2"/>
            </a:solidFill>
          </a:ln>
        </p:spPr>
        <p:txBody>
          <a:bodyPr wrap="square" rtlCol="0">
            <a:spAutoFit/>
          </a:bodyPr>
          <a:lstStyle/>
          <a:p>
            <a:r>
              <a:rPr lang="en-US" dirty="0" smtClean="0"/>
              <a:t>To add an attachment, click the “Upload Attachment” button. (Note: Timesheet and Payroll attachments are required at this stage.) </a:t>
            </a:r>
            <a:r>
              <a:rPr lang="en-US" b="1" dirty="0" smtClean="0"/>
              <a:t>All files must be pdf format. Size limit 10 MB</a:t>
            </a:r>
            <a:endParaRPr lang="en-US" b="1" dirty="0"/>
          </a:p>
        </p:txBody>
      </p:sp>
      <p:cxnSp>
        <p:nvCxnSpPr>
          <p:cNvPr id="15" name="Straight Arrow Connector 14"/>
          <p:cNvCxnSpPr>
            <a:stCxn id="13" idx="1"/>
          </p:cNvCxnSpPr>
          <p:nvPr/>
        </p:nvCxnSpPr>
        <p:spPr>
          <a:xfrm flipH="1">
            <a:off x="2191871" y="5363170"/>
            <a:ext cx="938242" cy="36079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31376" y="13447"/>
            <a:ext cx="9112624" cy="6858000"/>
          </a:xfrm>
          <a:prstGeom prst="rect">
            <a:avLst/>
          </a:prstGeom>
        </p:spPr>
      </p:pic>
      <p:sp>
        <p:nvSpPr>
          <p:cNvPr id="3" name="TextBox 2"/>
          <p:cNvSpPr txBox="1"/>
          <p:nvPr/>
        </p:nvSpPr>
        <p:spPr>
          <a:xfrm>
            <a:off x="4582343" y="2593058"/>
            <a:ext cx="2895600" cy="923330"/>
          </a:xfrm>
          <a:prstGeom prst="rect">
            <a:avLst/>
          </a:prstGeom>
          <a:solidFill>
            <a:schemeClr val="bg1"/>
          </a:solidFill>
          <a:ln w="19050">
            <a:solidFill>
              <a:schemeClr val="accent3"/>
            </a:solidFill>
          </a:ln>
        </p:spPr>
        <p:txBody>
          <a:bodyPr wrap="square" rtlCol="0">
            <a:spAutoFit/>
          </a:bodyPr>
          <a:lstStyle/>
          <a:p>
            <a:r>
              <a:rPr lang="en-US" dirty="0" smtClean="0"/>
              <a:t>Select the type of document you are uploading: payroll or timesheet</a:t>
            </a:r>
            <a:endParaRPr lang="en-US" dirty="0"/>
          </a:p>
        </p:txBody>
      </p:sp>
      <p:sp>
        <p:nvSpPr>
          <p:cNvPr id="4" name="Rectangle 3"/>
          <p:cNvSpPr/>
          <p:nvPr/>
        </p:nvSpPr>
        <p:spPr>
          <a:xfrm>
            <a:off x="1872762" y="3117132"/>
            <a:ext cx="1600200" cy="3048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524336" y="3054723"/>
            <a:ext cx="304800" cy="394447"/>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524336" y="3061447"/>
            <a:ext cx="381000" cy="381000"/>
          </a:xfrm>
          <a:prstGeom prst="rect">
            <a:avLst/>
          </a:prstGeom>
          <a:noFill/>
        </p:spPr>
        <p:txBody>
          <a:bodyPr wrap="square" rtlCol="0">
            <a:spAutoFit/>
          </a:bodyPr>
          <a:lstStyle/>
          <a:p>
            <a:r>
              <a:rPr lang="en-US" dirty="0" smtClean="0">
                <a:solidFill>
                  <a:schemeClr val="accent3"/>
                </a:solidFill>
              </a:rPr>
              <a:t>1</a:t>
            </a:r>
            <a:endParaRPr lang="en-US" dirty="0">
              <a:solidFill>
                <a:schemeClr val="accent3"/>
              </a:solidFill>
            </a:endParaRPr>
          </a:p>
        </p:txBody>
      </p:sp>
      <p:cxnSp>
        <p:nvCxnSpPr>
          <p:cNvPr id="8" name="Straight Arrow Connector 7"/>
          <p:cNvCxnSpPr>
            <a:stCxn id="3" idx="1"/>
          </p:cNvCxnSpPr>
          <p:nvPr/>
        </p:nvCxnSpPr>
        <p:spPr>
          <a:xfrm flipH="1">
            <a:off x="3901025" y="3054723"/>
            <a:ext cx="681318" cy="14793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02624" y="4419600"/>
            <a:ext cx="17526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71348" y="4970929"/>
            <a:ext cx="304800" cy="381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100656" y="4965095"/>
            <a:ext cx="304800" cy="381000"/>
          </a:xfrm>
          <a:prstGeom prst="rect">
            <a:avLst/>
          </a:prstGeom>
          <a:noFill/>
          <a:ln>
            <a:noFill/>
          </a:ln>
        </p:spPr>
        <p:txBody>
          <a:bodyPr wrap="square" rtlCol="0">
            <a:spAutoFit/>
          </a:bodyPr>
          <a:lstStyle/>
          <a:p>
            <a:r>
              <a:rPr lang="en-US" dirty="0" smtClean="0">
                <a:solidFill>
                  <a:srgbClr val="C00000"/>
                </a:solidFill>
              </a:rPr>
              <a:t>2</a:t>
            </a:r>
            <a:endParaRPr lang="en-US" dirty="0">
              <a:solidFill>
                <a:srgbClr val="C00000"/>
              </a:solidFill>
            </a:endParaRPr>
          </a:p>
        </p:txBody>
      </p:sp>
      <p:sp>
        <p:nvSpPr>
          <p:cNvPr id="13" name="TextBox 12"/>
          <p:cNvSpPr txBox="1"/>
          <p:nvPr/>
        </p:nvSpPr>
        <p:spPr>
          <a:xfrm>
            <a:off x="5029200" y="5723075"/>
            <a:ext cx="3505200" cy="369332"/>
          </a:xfrm>
          <a:prstGeom prst="rect">
            <a:avLst/>
          </a:prstGeom>
          <a:solidFill>
            <a:schemeClr val="bg1"/>
          </a:solidFill>
          <a:ln w="19050">
            <a:solidFill>
              <a:srgbClr val="C00000"/>
            </a:solidFill>
          </a:ln>
        </p:spPr>
        <p:txBody>
          <a:bodyPr wrap="square" rtlCol="0">
            <a:spAutoFit/>
          </a:bodyPr>
          <a:lstStyle/>
          <a:p>
            <a:r>
              <a:rPr lang="en-US" dirty="0" smtClean="0"/>
              <a:t>Click “Upload New Attachment”</a:t>
            </a:r>
            <a:endParaRPr lang="en-US" dirty="0"/>
          </a:p>
        </p:txBody>
      </p:sp>
      <p:cxnSp>
        <p:nvCxnSpPr>
          <p:cNvPr id="15" name="Straight Arrow Connector 14"/>
          <p:cNvCxnSpPr/>
          <p:nvPr/>
        </p:nvCxnSpPr>
        <p:spPr>
          <a:xfrm flipV="1">
            <a:off x="6185648" y="5369858"/>
            <a:ext cx="38100" cy="35321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stretch>
            <a:fillRect/>
          </a:stretch>
        </p:blipFill>
        <p:spPr>
          <a:xfrm>
            <a:off x="0" y="0"/>
            <a:ext cx="9143999" cy="6858000"/>
          </a:xfrm>
          <a:prstGeom prst="rect">
            <a:avLst/>
          </a:prstGeom>
        </p:spPr>
      </p:pic>
      <p:sp>
        <p:nvSpPr>
          <p:cNvPr id="3" name="Rectangle 2"/>
          <p:cNvSpPr/>
          <p:nvPr/>
        </p:nvSpPr>
        <p:spPr>
          <a:xfrm>
            <a:off x="2003311" y="2846207"/>
            <a:ext cx="869276" cy="208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967860" y="2407169"/>
            <a:ext cx="2371491" cy="361203"/>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318364" y="2076629"/>
            <a:ext cx="304800" cy="38100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93221" y="2977704"/>
            <a:ext cx="304800" cy="3810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69038" y="3238239"/>
            <a:ext cx="914400" cy="4374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38122" y="3665644"/>
            <a:ext cx="304800" cy="381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28998" y="2038709"/>
            <a:ext cx="304800" cy="381000"/>
          </a:xfrm>
          <a:prstGeom prst="rect">
            <a:avLst/>
          </a:prstGeom>
          <a:noFill/>
        </p:spPr>
        <p:txBody>
          <a:bodyPr wrap="square" rtlCol="0">
            <a:spAutoFit/>
          </a:bodyPr>
          <a:lstStyle/>
          <a:p>
            <a:r>
              <a:rPr lang="en-US" dirty="0" smtClean="0">
                <a:solidFill>
                  <a:schemeClr val="accent3"/>
                </a:solidFill>
              </a:rPr>
              <a:t>1</a:t>
            </a:r>
            <a:endParaRPr lang="en-US" dirty="0">
              <a:solidFill>
                <a:schemeClr val="accent3"/>
              </a:solidFill>
            </a:endParaRPr>
          </a:p>
        </p:txBody>
      </p:sp>
      <p:sp>
        <p:nvSpPr>
          <p:cNvPr id="11" name="TextBox 10"/>
          <p:cNvSpPr txBox="1"/>
          <p:nvPr/>
        </p:nvSpPr>
        <p:spPr>
          <a:xfrm>
            <a:off x="4876800" y="1066800"/>
            <a:ext cx="2283685" cy="1200329"/>
          </a:xfrm>
          <a:prstGeom prst="rect">
            <a:avLst/>
          </a:prstGeom>
          <a:solidFill>
            <a:schemeClr val="bg1"/>
          </a:solidFill>
          <a:ln w="19050">
            <a:solidFill>
              <a:schemeClr val="accent3"/>
            </a:solidFill>
          </a:ln>
        </p:spPr>
        <p:txBody>
          <a:bodyPr wrap="square" rtlCol="0">
            <a:spAutoFit/>
          </a:bodyPr>
          <a:lstStyle/>
          <a:p>
            <a:r>
              <a:rPr lang="en-US" dirty="0" smtClean="0"/>
              <a:t>If you would like to rename the file for the upload, type in the new name here.</a:t>
            </a:r>
            <a:endParaRPr lang="en-US" dirty="0"/>
          </a:p>
        </p:txBody>
      </p:sp>
      <p:cxnSp>
        <p:nvCxnSpPr>
          <p:cNvPr id="13" name="Straight Arrow Connector 12"/>
          <p:cNvCxnSpPr>
            <a:stCxn id="11" idx="1"/>
            <a:endCxn id="4" idx="7"/>
          </p:cNvCxnSpPr>
          <p:nvPr/>
        </p:nvCxnSpPr>
        <p:spPr>
          <a:xfrm flipH="1">
            <a:off x="4578527" y="1666965"/>
            <a:ext cx="298273" cy="46546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43870" y="3010764"/>
            <a:ext cx="3176130" cy="923330"/>
          </a:xfrm>
          <a:prstGeom prst="rect">
            <a:avLst/>
          </a:prstGeom>
          <a:solidFill>
            <a:schemeClr val="bg1"/>
          </a:solidFill>
          <a:ln w="19050">
            <a:solidFill>
              <a:schemeClr val="tx2"/>
            </a:solidFill>
          </a:ln>
        </p:spPr>
        <p:txBody>
          <a:bodyPr wrap="square" rtlCol="0">
            <a:spAutoFit/>
          </a:bodyPr>
          <a:lstStyle/>
          <a:p>
            <a:r>
              <a:rPr lang="en-US" dirty="0" smtClean="0"/>
              <a:t>Click “Choose File” to select the file to upload. </a:t>
            </a:r>
          </a:p>
          <a:p>
            <a:r>
              <a:rPr lang="en-US" dirty="0" smtClean="0"/>
              <a:t>Reminder: file must be a pdf. </a:t>
            </a:r>
            <a:endParaRPr lang="en-US" dirty="0"/>
          </a:p>
        </p:txBody>
      </p:sp>
      <p:cxnSp>
        <p:nvCxnSpPr>
          <p:cNvPr id="17" name="Straight Arrow Connector 16"/>
          <p:cNvCxnSpPr>
            <a:stCxn id="14" idx="1"/>
          </p:cNvCxnSpPr>
          <p:nvPr/>
        </p:nvCxnSpPr>
        <p:spPr>
          <a:xfrm flipH="1" flipV="1">
            <a:off x="3213732" y="3240653"/>
            <a:ext cx="1230138" cy="231776"/>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93221" y="2950608"/>
            <a:ext cx="271345" cy="369332"/>
          </a:xfrm>
          <a:prstGeom prst="rect">
            <a:avLst/>
          </a:prstGeom>
          <a:noFill/>
        </p:spPr>
        <p:txBody>
          <a:bodyPr wrap="square" rtlCol="0">
            <a:spAutoFit/>
          </a:bodyPr>
          <a:lstStyle/>
          <a:p>
            <a:r>
              <a:rPr lang="en-US" dirty="0">
                <a:solidFill>
                  <a:schemeClr val="tx2"/>
                </a:solidFill>
              </a:rPr>
              <a:t>2</a:t>
            </a:r>
          </a:p>
        </p:txBody>
      </p:sp>
      <p:sp>
        <p:nvSpPr>
          <p:cNvPr id="19" name="TextBox 18"/>
          <p:cNvSpPr txBox="1"/>
          <p:nvPr/>
        </p:nvSpPr>
        <p:spPr>
          <a:xfrm>
            <a:off x="2639300" y="3671478"/>
            <a:ext cx="488276" cy="369332"/>
          </a:xfrm>
          <a:prstGeom prst="rect">
            <a:avLst/>
          </a:prstGeom>
          <a:noFill/>
        </p:spPr>
        <p:txBody>
          <a:bodyPr wrap="square" rtlCol="0">
            <a:spAutoFit/>
          </a:bodyPr>
          <a:lstStyle/>
          <a:p>
            <a:r>
              <a:rPr lang="en-US" dirty="0" smtClean="0">
                <a:solidFill>
                  <a:srgbClr val="C00000"/>
                </a:solidFill>
              </a:rPr>
              <a:t>3</a:t>
            </a:r>
            <a:endParaRPr lang="en-US" dirty="0">
              <a:solidFill>
                <a:srgbClr val="C00000"/>
              </a:solidFill>
            </a:endParaRPr>
          </a:p>
        </p:txBody>
      </p:sp>
      <p:sp>
        <p:nvSpPr>
          <p:cNvPr id="20" name="TextBox 19"/>
          <p:cNvSpPr txBox="1"/>
          <p:nvPr/>
        </p:nvSpPr>
        <p:spPr>
          <a:xfrm>
            <a:off x="2140488" y="4455509"/>
            <a:ext cx="1793015" cy="1200329"/>
          </a:xfrm>
          <a:prstGeom prst="rect">
            <a:avLst/>
          </a:prstGeom>
          <a:solidFill>
            <a:srgbClr val="FFFFFF"/>
          </a:solidFill>
          <a:ln w="19050">
            <a:solidFill>
              <a:srgbClr val="C00000"/>
            </a:solidFill>
          </a:ln>
        </p:spPr>
        <p:txBody>
          <a:bodyPr wrap="square" rtlCol="0">
            <a:spAutoFit/>
          </a:bodyPr>
          <a:lstStyle/>
          <a:p>
            <a:r>
              <a:rPr lang="en-US" dirty="0" smtClean="0"/>
              <a:t>Once you have selected the file, make sure you click “Upload.”</a:t>
            </a:r>
            <a:endParaRPr lang="en-US" dirty="0"/>
          </a:p>
        </p:txBody>
      </p:sp>
      <p:cxnSp>
        <p:nvCxnSpPr>
          <p:cNvPr id="22" name="Straight Arrow Connector 21"/>
          <p:cNvCxnSpPr/>
          <p:nvPr/>
        </p:nvCxnSpPr>
        <p:spPr>
          <a:xfrm flipH="1" flipV="1">
            <a:off x="2833748" y="4054453"/>
            <a:ext cx="118946" cy="395222"/>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0" y="0"/>
            <a:ext cx="9143999" cy="6858000"/>
          </a:xfrm>
          <a:prstGeom prst="rect">
            <a:avLst/>
          </a:prstGeom>
        </p:spPr>
      </p:pic>
      <p:sp>
        <p:nvSpPr>
          <p:cNvPr id="2" name="Rectangle 1"/>
          <p:cNvSpPr/>
          <p:nvPr/>
        </p:nvSpPr>
        <p:spPr>
          <a:xfrm>
            <a:off x="1943100" y="2470666"/>
            <a:ext cx="4953000" cy="609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345715" y="2047285"/>
            <a:ext cx="304800" cy="42209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34953" y="5307110"/>
            <a:ext cx="851647" cy="457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00800" y="4901455"/>
            <a:ext cx="304800" cy="38100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45715" y="2101334"/>
            <a:ext cx="304800"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11" name="TextBox 10"/>
          <p:cNvSpPr txBox="1"/>
          <p:nvPr/>
        </p:nvSpPr>
        <p:spPr>
          <a:xfrm>
            <a:off x="5334000" y="762000"/>
            <a:ext cx="2283685" cy="1200329"/>
          </a:xfrm>
          <a:prstGeom prst="rect">
            <a:avLst/>
          </a:prstGeom>
          <a:solidFill>
            <a:schemeClr val="bg1"/>
          </a:solidFill>
          <a:ln w="19050">
            <a:solidFill>
              <a:srgbClr val="C00000"/>
            </a:solidFill>
          </a:ln>
        </p:spPr>
        <p:txBody>
          <a:bodyPr wrap="square" rtlCol="0">
            <a:spAutoFit/>
          </a:bodyPr>
          <a:lstStyle/>
          <a:p>
            <a:r>
              <a:rPr lang="en-US" dirty="0" smtClean="0"/>
              <a:t>You will receive a confirmation message if your upload was successful.</a:t>
            </a:r>
            <a:endParaRPr lang="en-US" dirty="0"/>
          </a:p>
        </p:txBody>
      </p:sp>
      <p:cxnSp>
        <p:nvCxnSpPr>
          <p:cNvPr id="13" name="Straight Arrow Connector 12"/>
          <p:cNvCxnSpPr>
            <a:stCxn id="11" idx="1"/>
            <a:endCxn id="4" idx="7"/>
          </p:cNvCxnSpPr>
          <p:nvPr/>
        </p:nvCxnSpPr>
        <p:spPr>
          <a:xfrm flipH="1">
            <a:off x="4605878" y="1362165"/>
            <a:ext cx="728122" cy="74693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419601" y="3962400"/>
            <a:ext cx="3429000" cy="369332"/>
          </a:xfrm>
          <a:prstGeom prst="rect">
            <a:avLst/>
          </a:prstGeom>
          <a:solidFill>
            <a:schemeClr val="bg1"/>
          </a:solidFill>
          <a:ln w="19050">
            <a:solidFill>
              <a:schemeClr val="accent3"/>
            </a:solidFill>
          </a:ln>
        </p:spPr>
        <p:txBody>
          <a:bodyPr wrap="square" rtlCol="0">
            <a:spAutoFit/>
          </a:bodyPr>
          <a:lstStyle/>
          <a:p>
            <a:r>
              <a:rPr lang="en-US" dirty="0" smtClean="0"/>
              <a:t>When you are done, click “Close.”</a:t>
            </a:r>
            <a:endParaRPr lang="en-US" dirty="0"/>
          </a:p>
        </p:txBody>
      </p:sp>
      <p:sp>
        <p:nvSpPr>
          <p:cNvPr id="26" name="TextBox 25"/>
          <p:cNvSpPr txBox="1"/>
          <p:nvPr/>
        </p:nvSpPr>
        <p:spPr>
          <a:xfrm>
            <a:off x="6422054" y="4926110"/>
            <a:ext cx="304800" cy="381000"/>
          </a:xfrm>
          <a:prstGeom prst="rect">
            <a:avLst/>
          </a:prstGeom>
          <a:noFill/>
        </p:spPr>
        <p:txBody>
          <a:bodyPr wrap="square" rtlCol="0">
            <a:spAutoFit/>
          </a:bodyPr>
          <a:lstStyle/>
          <a:p>
            <a:r>
              <a:rPr lang="en-US" dirty="0" smtClean="0">
                <a:solidFill>
                  <a:schemeClr val="accent3"/>
                </a:solidFill>
              </a:rPr>
              <a:t>2</a:t>
            </a:r>
            <a:endParaRPr lang="en-US" dirty="0">
              <a:solidFill>
                <a:schemeClr val="accent3"/>
              </a:solidFill>
            </a:endParaRPr>
          </a:p>
        </p:txBody>
      </p:sp>
      <p:cxnSp>
        <p:nvCxnSpPr>
          <p:cNvPr id="28" name="Straight Arrow Connector 27"/>
          <p:cNvCxnSpPr>
            <a:stCxn id="25" idx="2"/>
          </p:cNvCxnSpPr>
          <p:nvPr/>
        </p:nvCxnSpPr>
        <p:spPr>
          <a:xfrm>
            <a:off x="6134101" y="4331732"/>
            <a:ext cx="419099" cy="545068"/>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stretch>
            <a:fillRect/>
          </a:stretch>
        </p:blipFill>
        <p:spPr>
          <a:xfrm>
            <a:off x="1" y="0"/>
            <a:ext cx="9143999" cy="6858000"/>
          </a:xfrm>
          <a:prstGeom prst="rect">
            <a:avLst/>
          </a:prstGeom>
        </p:spPr>
      </p:pic>
      <p:sp>
        <p:nvSpPr>
          <p:cNvPr id="3" name="Rectangle 2"/>
          <p:cNvSpPr/>
          <p:nvPr/>
        </p:nvSpPr>
        <p:spPr>
          <a:xfrm>
            <a:off x="3943350" y="4742830"/>
            <a:ext cx="3429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962400" y="4326315"/>
            <a:ext cx="304800" cy="3810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972727" y="4315188"/>
            <a:ext cx="304800" cy="381000"/>
          </a:xfrm>
          <a:prstGeom prst="rect">
            <a:avLst/>
          </a:prstGeom>
          <a:noFill/>
        </p:spPr>
        <p:txBody>
          <a:bodyPr wrap="square" rtlCol="0">
            <a:spAutoFit/>
          </a:bodyPr>
          <a:lstStyle/>
          <a:p>
            <a:r>
              <a:rPr lang="en-US" dirty="0">
                <a:solidFill>
                  <a:schemeClr val="tx2"/>
                </a:solidFill>
              </a:rPr>
              <a:t>2</a:t>
            </a:r>
          </a:p>
        </p:txBody>
      </p:sp>
      <p:sp>
        <p:nvSpPr>
          <p:cNvPr id="6" name="TextBox 5"/>
          <p:cNvSpPr txBox="1"/>
          <p:nvPr/>
        </p:nvSpPr>
        <p:spPr>
          <a:xfrm>
            <a:off x="4773566" y="2555619"/>
            <a:ext cx="3865995" cy="1292662"/>
          </a:xfrm>
          <a:prstGeom prst="rect">
            <a:avLst/>
          </a:prstGeom>
          <a:solidFill>
            <a:schemeClr val="bg1"/>
          </a:solidFill>
          <a:ln w="19050">
            <a:solidFill>
              <a:schemeClr val="tx2"/>
            </a:solidFill>
          </a:ln>
        </p:spPr>
        <p:txBody>
          <a:bodyPr wrap="square" rtlCol="0">
            <a:spAutoFit/>
          </a:bodyPr>
          <a:lstStyle/>
          <a:p>
            <a:r>
              <a:rPr lang="en-US" dirty="0" smtClean="0"/>
              <a:t>To edit the attachment notes or name, click the pencil icon in the Edit column. </a:t>
            </a:r>
            <a:r>
              <a:rPr lang="en-US" sz="1400" dirty="0" smtClean="0"/>
              <a:t>Notes would only be needed if you wanted to distinguish an attachment beyond it’s file name – these are </a:t>
            </a:r>
            <a:r>
              <a:rPr lang="en-US" sz="1400" b="1" dirty="0" smtClean="0"/>
              <a:t>not</a:t>
            </a:r>
            <a:r>
              <a:rPr lang="en-US" sz="1400" dirty="0" smtClean="0"/>
              <a:t> necessary.</a:t>
            </a:r>
            <a:endParaRPr lang="en-US" sz="1400" dirty="0"/>
          </a:p>
        </p:txBody>
      </p:sp>
      <p:cxnSp>
        <p:nvCxnSpPr>
          <p:cNvPr id="8" name="Straight Arrow Connector 7"/>
          <p:cNvCxnSpPr>
            <a:stCxn id="6" idx="1"/>
            <a:endCxn id="5" idx="0"/>
          </p:cNvCxnSpPr>
          <p:nvPr/>
        </p:nvCxnSpPr>
        <p:spPr>
          <a:xfrm flipH="1">
            <a:off x="4114800" y="3201950"/>
            <a:ext cx="658766" cy="112436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2034" y="4977574"/>
            <a:ext cx="289456"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95078" y="4572871"/>
            <a:ext cx="304800" cy="381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5406" y="4596690"/>
            <a:ext cx="284145" cy="381000"/>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14" name="TextBox 13"/>
          <p:cNvSpPr txBox="1"/>
          <p:nvPr/>
        </p:nvSpPr>
        <p:spPr>
          <a:xfrm>
            <a:off x="990599" y="2569895"/>
            <a:ext cx="2971801" cy="1200329"/>
          </a:xfrm>
          <a:prstGeom prst="rect">
            <a:avLst/>
          </a:prstGeom>
          <a:solidFill>
            <a:schemeClr val="bg1"/>
          </a:solidFill>
          <a:ln w="19050">
            <a:solidFill>
              <a:srgbClr val="C00000"/>
            </a:solidFill>
          </a:ln>
        </p:spPr>
        <p:txBody>
          <a:bodyPr wrap="square" rtlCol="0">
            <a:spAutoFit/>
          </a:bodyPr>
          <a:lstStyle/>
          <a:p>
            <a:r>
              <a:rPr lang="en-US" dirty="0" smtClean="0"/>
              <a:t>To delete an attachment, click the circled x to the left of the Name. This will delete all attachments in this line.</a:t>
            </a:r>
            <a:endParaRPr lang="en-US" dirty="0"/>
          </a:p>
        </p:txBody>
      </p:sp>
      <p:cxnSp>
        <p:nvCxnSpPr>
          <p:cNvPr id="16" name="Straight Arrow Connector 15"/>
          <p:cNvCxnSpPr/>
          <p:nvPr/>
        </p:nvCxnSpPr>
        <p:spPr>
          <a:xfrm flipH="1">
            <a:off x="643067" y="3779016"/>
            <a:ext cx="462217" cy="81767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276760" y="6292064"/>
            <a:ext cx="704850" cy="3810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020830" y="6054122"/>
            <a:ext cx="341745" cy="38100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020831" y="6051411"/>
            <a:ext cx="341745" cy="381000"/>
          </a:xfrm>
          <a:prstGeom prst="rect">
            <a:avLst/>
          </a:prstGeom>
          <a:noFill/>
        </p:spPr>
        <p:txBody>
          <a:bodyPr wrap="square" rtlCol="0">
            <a:spAutoFit/>
          </a:bodyPr>
          <a:lstStyle/>
          <a:p>
            <a:r>
              <a:rPr lang="en-US" dirty="0">
                <a:solidFill>
                  <a:schemeClr val="accent4"/>
                </a:solidFill>
              </a:rPr>
              <a:t>3</a:t>
            </a:r>
          </a:p>
        </p:txBody>
      </p:sp>
      <p:sp>
        <p:nvSpPr>
          <p:cNvPr id="21" name="TextBox 20"/>
          <p:cNvSpPr txBox="1"/>
          <p:nvPr/>
        </p:nvSpPr>
        <p:spPr>
          <a:xfrm>
            <a:off x="6210300" y="5501259"/>
            <a:ext cx="2133600" cy="1200329"/>
          </a:xfrm>
          <a:prstGeom prst="rect">
            <a:avLst/>
          </a:prstGeom>
          <a:solidFill>
            <a:schemeClr val="bg1"/>
          </a:solidFill>
          <a:ln w="19050">
            <a:solidFill>
              <a:schemeClr val="accent4"/>
            </a:solidFill>
          </a:ln>
        </p:spPr>
        <p:txBody>
          <a:bodyPr wrap="square" rtlCol="0">
            <a:spAutoFit/>
          </a:bodyPr>
          <a:lstStyle/>
          <a:p>
            <a:r>
              <a:rPr lang="en-US" dirty="0" smtClean="0"/>
              <a:t>When you have finished the 1</a:t>
            </a:r>
            <a:r>
              <a:rPr lang="en-US" baseline="30000" dirty="0" smtClean="0"/>
              <a:t>st</a:t>
            </a:r>
            <a:r>
              <a:rPr lang="en-US" dirty="0" smtClean="0"/>
              <a:t> personnel page, click “Next” to go on.</a:t>
            </a:r>
            <a:endParaRPr lang="en-US" dirty="0"/>
          </a:p>
        </p:txBody>
      </p:sp>
      <p:cxnSp>
        <p:nvCxnSpPr>
          <p:cNvPr id="23" name="Straight Arrow Connector 22"/>
          <p:cNvCxnSpPr>
            <a:endCxn id="20" idx="6"/>
          </p:cNvCxnSpPr>
          <p:nvPr/>
        </p:nvCxnSpPr>
        <p:spPr>
          <a:xfrm flipH="1">
            <a:off x="5362575" y="6006823"/>
            <a:ext cx="855604" cy="237799"/>
          </a:xfrm>
          <a:prstGeom prst="straightConnector1">
            <a:avLst/>
          </a:prstGeom>
          <a:ln w="190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715000" y="4048148"/>
            <a:ext cx="3144404" cy="1200329"/>
          </a:xfrm>
          <a:prstGeom prst="rect">
            <a:avLst/>
          </a:prstGeom>
          <a:solidFill>
            <a:schemeClr val="accent2">
              <a:lumMod val="40000"/>
              <a:lumOff val="60000"/>
            </a:schemeClr>
          </a:solidFill>
          <a:ln>
            <a:solidFill>
              <a:schemeClr val="tx1"/>
            </a:solidFill>
          </a:ln>
        </p:spPr>
        <p:txBody>
          <a:bodyPr wrap="square" rtlCol="0">
            <a:spAutoFit/>
          </a:bodyPr>
          <a:lstStyle/>
          <a:p>
            <a:r>
              <a:rPr lang="en-US" dirty="0" smtClean="0"/>
              <a:t>Note: You will NOT be able to move past this page unless you have uploaded a Payroll AND Timesheet document.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What we will be covering:</a:t>
            </a:r>
          </a:p>
        </p:txBody>
      </p:sp>
      <p:sp>
        <p:nvSpPr>
          <p:cNvPr id="3" name="Content Placeholder 2"/>
          <p:cNvSpPr>
            <a:spLocks noGrp="1"/>
          </p:cNvSpPr>
          <p:nvPr>
            <p:ph idx="1"/>
          </p:nvPr>
        </p:nvSpPr>
        <p:spPr>
          <a:xfrm>
            <a:off x="628650" y="2448718"/>
            <a:ext cx="7886700" cy="3263504"/>
          </a:xfrm>
        </p:spPr>
        <p:txBody>
          <a:bodyPr>
            <a:normAutofit/>
          </a:bodyPr>
          <a:lstStyle/>
          <a:p>
            <a:pPr>
              <a:spcAft>
                <a:spcPts val="900"/>
              </a:spcAft>
            </a:pPr>
            <a:r>
              <a:rPr lang="en-US" sz="3000" dirty="0"/>
              <a:t>Accessing the online reporting </a:t>
            </a:r>
            <a:r>
              <a:rPr lang="en-US" sz="3000" dirty="0" smtClean="0"/>
              <a:t>system</a:t>
            </a:r>
          </a:p>
          <a:p>
            <a:pPr>
              <a:spcAft>
                <a:spcPts val="900"/>
              </a:spcAft>
            </a:pPr>
            <a:r>
              <a:rPr lang="en-US" sz="3000" dirty="0" smtClean="0"/>
              <a:t>Overview </a:t>
            </a:r>
            <a:r>
              <a:rPr lang="en-US" sz="3000" dirty="0"/>
              <a:t>for creating a </a:t>
            </a:r>
            <a:r>
              <a:rPr lang="en-US" sz="3000" dirty="0" smtClean="0"/>
              <a:t>reimbursement</a:t>
            </a:r>
            <a:endParaRPr lang="en-US" sz="3000" dirty="0"/>
          </a:p>
          <a:p>
            <a:pPr>
              <a:spcAft>
                <a:spcPts val="900"/>
              </a:spcAft>
            </a:pPr>
            <a:r>
              <a:rPr lang="en-US" sz="3000" dirty="0" smtClean="0"/>
              <a:t>Walk-through </a:t>
            </a:r>
            <a:r>
              <a:rPr lang="en-US" sz="3000" dirty="0"/>
              <a:t>of </a:t>
            </a:r>
            <a:r>
              <a:rPr lang="en-US" sz="3000" dirty="0" smtClean="0"/>
              <a:t>reimbursement </a:t>
            </a:r>
            <a:r>
              <a:rPr lang="en-US" sz="3000" dirty="0"/>
              <a:t>creation in the online reporting system</a:t>
            </a:r>
          </a:p>
        </p:txBody>
      </p:sp>
    </p:spTree>
    <p:extLst>
      <p:ext uri="{BB962C8B-B14F-4D97-AF65-F5344CB8AC3E}">
        <p14:creationId xmlns="" xmlns:p14="http://schemas.microsoft.com/office/powerpoint/2010/main" val="2567029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0" y="0"/>
            <a:ext cx="9143999" cy="6858000"/>
          </a:xfrm>
          <a:prstGeom prst="rect">
            <a:avLst/>
          </a:prstGeom>
        </p:spPr>
      </p:pic>
      <p:sp>
        <p:nvSpPr>
          <p:cNvPr id="2" name="Rectangle 1"/>
          <p:cNvSpPr/>
          <p:nvPr/>
        </p:nvSpPr>
        <p:spPr>
          <a:xfrm>
            <a:off x="308728" y="2590800"/>
            <a:ext cx="9906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173822" y="2199972"/>
            <a:ext cx="304800" cy="381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73822" y="2209800"/>
            <a:ext cx="304800" cy="381000"/>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5" name="TextBox 4"/>
          <p:cNvSpPr txBox="1"/>
          <p:nvPr/>
        </p:nvSpPr>
        <p:spPr>
          <a:xfrm>
            <a:off x="2133600" y="1217905"/>
            <a:ext cx="2514600" cy="1754326"/>
          </a:xfrm>
          <a:prstGeom prst="rect">
            <a:avLst/>
          </a:prstGeom>
          <a:solidFill>
            <a:schemeClr val="bg1"/>
          </a:solidFill>
          <a:ln w="19050">
            <a:solidFill>
              <a:srgbClr val="C00000"/>
            </a:solidFill>
          </a:ln>
        </p:spPr>
        <p:txBody>
          <a:bodyPr wrap="square" rtlCol="0">
            <a:spAutoFit/>
          </a:bodyPr>
          <a:lstStyle/>
          <a:p>
            <a:r>
              <a:rPr lang="en-US" dirty="0" smtClean="0"/>
              <a:t>This is the personnel page for the 2</a:t>
            </a:r>
            <a:r>
              <a:rPr lang="en-US" baseline="30000" dirty="0" smtClean="0"/>
              <a:t>nd</a:t>
            </a:r>
            <a:r>
              <a:rPr lang="en-US" dirty="0" smtClean="0"/>
              <a:t> pay period in this request. It is filled out in the same manner as the previous pay period.</a:t>
            </a:r>
            <a:endParaRPr lang="en-US" dirty="0"/>
          </a:p>
        </p:txBody>
      </p:sp>
      <p:cxnSp>
        <p:nvCxnSpPr>
          <p:cNvPr id="7" name="Straight Arrow Connector 6"/>
          <p:cNvCxnSpPr/>
          <p:nvPr/>
        </p:nvCxnSpPr>
        <p:spPr>
          <a:xfrm flipH="1">
            <a:off x="1478622" y="1905000"/>
            <a:ext cx="654978" cy="38013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2438400" y="377022"/>
            <a:ext cx="3124200" cy="1200329"/>
          </a:xfrm>
          <a:prstGeom prst="rect">
            <a:avLst/>
          </a:prstGeom>
          <a:solidFill>
            <a:schemeClr val="bg1"/>
          </a:solidFill>
          <a:ln w="19050">
            <a:solidFill>
              <a:srgbClr val="C00000"/>
            </a:solidFill>
          </a:ln>
        </p:spPr>
        <p:txBody>
          <a:bodyPr wrap="square" rtlCol="0">
            <a:spAutoFit/>
          </a:bodyPr>
          <a:lstStyle/>
          <a:p>
            <a:r>
              <a:rPr lang="en-US" dirty="0" smtClean="0"/>
              <a:t>Once you have filled out personnel for all the pay periods in the request, you will come to Fringe Benefits.</a:t>
            </a:r>
            <a:endParaRPr lang="en-US" dirty="0"/>
          </a:p>
        </p:txBody>
      </p:sp>
      <p:sp>
        <p:nvSpPr>
          <p:cNvPr id="4" name="Rectangle 3"/>
          <p:cNvSpPr/>
          <p:nvPr/>
        </p:nvSpPr>
        <p:spPr>
          <a:xfrm>
            <a:off x="322729" y="1476096"/>
            <a:ext cx="12192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24354" y="1135780"/>
            <a:ext cx="304800" cy="381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flipH="1">
            <a:off x="1518008" y="1135780"/>
            <a:ext cx="284252"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cxnSp>
        <p:nvCxnSpPr>
          <p:cNvPr id="8" name="Straight Arrow Connector 7"/>
          <p:cNvCxnSpPr/>
          <p:nvPr/>
        </p:nvCxnSpPr>
        <p:spPr>
          <a:xfrm flipH="1">
            <a:off x="1829155" y="1135780"/>
            <a:ext cx="609245" cy="10979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635516" y="1789449"/>
            <a:ext cx="304800" cy="3810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35516" y="1789449"/>
            <a:ext cx="326883" cy="369332"/>
          </a:xfrm>
          <a:prstGeom prst="rect">
            <a:avLst/>
          </a:prstGeom>
          <a:noFill/>
        </p:spPr>
        <p:txBody>
          <a:bodyPr wrap="square" rtlCol="0">
            <a:spAutoFit/>
          </a:bodyPr>
          <a:lstStyle/>
          <a:p>
            <a:r>
              <a:rPr lang="en-US" dirty="0" smtClean="0">
                <a:solidFill>
                  <a:schemeClr val="tx2"/>
                </a:solidFill>
              </a:rPr>
              <a:t>2</a:t>
            </a:r>
            <a:endParaRPr lang="en-US" dirty="0">
              <a:solidFill>
                <a:schemeClr val="tx2"/>
              </a:solidFill>
            </a:endParaRPr>
          </a:p>
        </p:txBody>
      </p:sp>
      <p:sp>
        <p:nvSpPr>
          <p:cNvPr id="12" name="Rectangle 11"/>
          <p:cNvSpPr/>
          <p:nvPr/>
        </p:nvSpPr>
        <p:spPr>
          <a:xfrm>
            <a:off x="4343400" y="5046776"/>
            <a:ext cx="4267200" cy="762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37729" y="5779161"/>
            <a:ext cx="304800" cy="38100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822877" y="1516780"/>
            <a:ext cx="2787723" cy="1200329"/>
          </a:xfrm>
          <a:prstGeom prst="rect">
            <a:avLst/>
          </a:prstGeom>
          <a:solidFill>
            <a:schemeClr val="bg1"/>
          </a:solidFill>
          <a:ln w="19050">
            <a:solidFill>
              <a:schemeClr val="tx2"/>
            </a:solidFill>
          </a:ln>
        </p:spPr>
        <p:txBody>
          <a:bodyPr wrap="square" rtlCol="0">
            <a:spAutoFit/>
          </a:bodyPr>
          <a:lstStyle/>
          <a:p>
            <a:r>
              <a:rPr lang="en-US" dirty="0" smtClean="0"/>
              <a:t>Enter “7.65” in the FICA box for each eligible employee. (Note: It is NOT required for every employee).</a:t>
            </a:r>
            <a:endParaRPr lang="en-US" dirty="0"/>
          </a:p>
        </p:txBody>
      </p:sp>
      <p:cxnSp>
        <p:nvCxnSpPr>
          <p:cNvPr id="16" name="Straight Arrow Connector 15"/>
          <p:cNvCxnSpPr/>
          <p:nvPr/>
        </p:nvCxnSpPr>
        <p:spPr>
          <a:xfrm flipH="1">
            <a:off x="3962400" y="1950721"/>
            <a:ext cx="1838394" cy="2922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19800" y="5779161"/>
            <a:ext cx="304800" cy="381000"/>
          </a:xfrm>
          <a:prstGeom prst="rect">
            <a:avLst/>
          </a:prstGeom>
          <a:noFill/>
        </p:spPr>
        <p:txBody>
          <a:bodyPr wrap="square" rtlCol="0">
            <a:spAutoFit/>
          </a:bodyPr>
          <a:lstStyle/>
          <a:p>
            <a:r>
              <a:rPr lang="en-US" dirty="0" smtClean="0">
                <a:solidFill>
                  <a:schemeClr val="accent3"/>
                </a:solidFill>
              </a:rPr>
              <a:t>3</a:t>
            </a:r>
            <a:endParaRPr lang="en-US" dirty="0">
              <a:solidFill>
                <a:schemeClr val="accent3"/>
              </a:solidFill>
            </a:endParaRPr>
          </a:p>
        </p:txBody>
      </p:sp>
      <p:sp>
        <p:nvSpPr>
          <p:cNvPr id="27" name="TextBox 26"/>
          <p:cNvSpPr txBox="1"/>
          <p:nvPr/>
        </p:nvSpPr>
        <p:spPr>
          <a:xfrm>
            <a:off x="4876800" y="6182146"/>
            <a:ext cx="3733800" cy="646331"/>
          </a:xfrm>
          <a:prstGeom prst="rect">
            <a:avLst/>
          </a:prstGeom>
          <a:solidFill>
            <a:schemeClr val="bg1"/>
          </a:solidFill>
          <a:ln w="19050">
            <a:solidFill>
              <a:schemeClr val="accent3"/>
            </a:solidFill>
          </a:ln>
        </p:spPr>
        <p:txBody>
          <a:bodyPr wrap="square" rtlCol="0">
            <a:spAutoFit/>
          </a:bodyPr>
          <a:lstStyle/>
          <a:p>
            <a:r>
              <a:rPr lang="en-US" dirty="0" smtClean="0"/>
              <a:t>These amounts will be auto-calculated from the Personnel pages.</a:t>
            </a:r>
            <a:endParaRPr lang="en-US" dirty="0"/>
          </a:p>
        </p:txBody>
      </p:sp>
      <p:cxnSp>
        <p:nvCxnSpPr>
          <p:cNvPr id="29" name="Straight Arrow Connector 28"/>
          <p:cNvCxnSpPr>
            <a:endCxn id="12" idx="2"/>
          </p:cNvCxnSpPr>
          <p:nvPr/>
        </p:nvCxnSpPr>
        <p:spPr>
          <a:xfrm flipH="1" flipV="1">
            <a:off x="6477000" y="5808776"/>
            <a:ext cx="22411" cy="373370"/>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542578" y="1954372"/>
            <a:ext cx="1044716" cy="43215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22729" y="5995461"/>
            <a:ext cx="1479531" cy="50985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100770" y="5550054"/>
            <a:ext cx="304800" cy="369332"/>
          </a:xfrm>
          <a:prstGeom prst="rect">
            <a:avLst/>
          </a:prstGeom>
          <a:noFill/>
          <a:ln>
            <a:noFill/>
          </a:ln>
        </p:spPr>
        <p:txBody>
          <a:bodyPr wrap="square" rtlCol="0">
            <a:spAutoFit/>
          </a:bodyPr>
          <a:lstStyle/>
          <a:p>
            <a:r>
              <a:rPr lang="en-US" dirty="0">
                <a:solidFill>
                  <a:schemeClr val="tx2"/>
                </a:solidFill>
              </a:rPr>
              <a:t>4</a:t>
            </a:r>
          </a:p>
        </p:txBody>
      </p:sp>
      <p:sp>
        <p:nvSpPr>
          <p:cNvPr id="24" name="Oval 23"/>
          <p:cNvSpPr/>
          <p:nvPr/>
        </p:nvSpPr>
        <p:spPr>
          <a:xfrm>
            <a:off x="1123181" y="5560040"/>
            <a:ext cx="282389" cy="40962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31693" y="3509438"/>
            <a:ext cx="2420471" cy="1754326"/>
          </a:xfrm>
          <a:prstGeom prst="rect">
            <a:avLst/>
          </a:prstGeom>
          <a:solidFill>
            <a:srgbClr val="FDFDFD"/>
          </a:solidFill>
          <a:ln w="28575">
            <a:solidFill>
              <a:srgbClr val="7030A0"/>
            </a:solidFill>
          </a:ln>
        </p:spPr>
        <p:txBody>
          <a:bodyPr wrap="square" rtlCol="0">
            <a:spAutoFit/>
          </a:bodyPr>
          <a:lstStyle/>
          <a:p>
            <a:r>
              <a:rPr lang="en-US" dirty="0" smtClean="0"/>
              <a:t>Click “Update Amounts” for the system to calculate reimbursable FICA (Salary Requested x 0.0765)</a:t>
            </a:r>
            <a:endParaRPr lang="en-US" dirty="0"/>
          </a:p>
        </p:txBody>
      </p:sp>
      <p:cxnSp>
        <p:nvCxnSpPr>
          <p:cNvPr id="31" name="Straight Arrow Connector 30"/>
          <p:cNvCxnSpPr/>
          <p:nvPr/>
        </p:nvCxnSpPr>
        <p:spPr>
          <a:xfrm>
            <a:off x="1264375" y="5257800"/>
            <a:ext cx="0" cy="2922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0" y="-26894"/>
            <a:ext cx="9143999" cy="6858000"/>
          </a:xfrm>
          <a:prstGeom prst="rect">
            <a:avLst/>
          </a:prstGeom>
        </p:spPr>
      </p:pic>
      <p:sp>
        <p:nvSpPr>
          <p:cNvPr id="2" name="Rectangle 1"/>
          <p:cNvSpPr/>
          <p:nvPr/>
        </p:nvSpPr>
        <p:spPr>
          <a:xfrm>
            <a:off x="251012" y="2159226"/>
            <a:ext cx="9144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201271" y="1988896"/>
            <a:ext cx="304800" cy="381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01271" y="2035741"/>
            <a:ext cx="358587"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6" name="TextBox 5"/>
          <p:cNvSpPr txBox="1"/>
          <p:nvPr/>
        </p:nvSpPr>
        <p:spPr>
          <a:xfrm>
            <a:off x="2599764" y="1426396"/>
            <a:ext cx="2761785" cy="923330"/>
          </a:xfrm>
          <a:prstGeom prst="rect">
            <a:avLst/>
          </a:prstGeom>
          <a:solidFill>
            <a:schemeClr val="bg1"/>
          </a:solidFill>
          <a:ln w="19050">
            <a:solidFill>
              <a:srgbClr val="C00000"/>
            </a:solidFill>
          </a:ln>
        </p:spPr>
        <p:txBody>
          <a:bodyPr wrap="square" rtlCol="0">
            <a:spAutoFit/>
          </a:bodyPr>
          <a:lstStyle/>
          <a:p>
            <a:r>
              <a:rPr lang="en-US" dirty="0" smtClean="0"/>
              <a:t>When you are done with Fringe Benefits, you will go on to Expenses.</a:t>
            </a:r>
            <a:endParaRPr lang="en-US" dirty="0"/>
          </a:p>
        </p:txBody>
      </p:sp>
      <p:cxnSp>
        <p:nvCxnSpPr>
          <p:cNvPr id="8" name="Straight Arrow Connector 7"/>
          <p:cNvCxnSpPr/>
          <p:nvPr/>
        </p:nvCxnSpPr>
        <p:spPr>
          <a:xfrm flipH="1">
            <a:off x="1524000" y="1981200"/>
            <a:ext cx="1075765" cy="17802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3048000"/>
            <a:ext cx="18288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75329" y="4492969"/>
            <a:ext cx="304800" cy="3810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75329" y="4500265"/>
            <a:ext cx="304800" cy="381000"/>
          </a:xfrm>
          <a:prstGeom prst="rect">
            <a:avLst/>
          </a:prstGeom>
          <a:noFill/>
        </p:spPr>
        <p:txBody>
          <a:bodyPr wrap="square" rtlCol="0">
            <a:spAutoFit/>
          </a:bodyPr>
          <a:lstStyle/>
          <a:p>
            <a:r>
              <a:rPr lang="en-US" dirty="0" smtClean="0">
                <a:solidFill>
                  <a:schemeClr val="tx2"/>
                </a:solidFill>
              </a:rPr>
              <a:t>2</a:t>
            </a:r>
            <a:endParaRPr lang="en-US" dirty="0">
              <a:solidFill>
                <a:schemeClr val="tx2"/>
              </a:solidFill>
            </a:endParaRPr>
          </a:p>
        </p:txBody>
      </p:sp>
      <p:sp>
        <p:nvSpPr>
          <p:cNvPr id="13" name="TextBox 12"/>
          <p:cNvSpPr txBox="1"/>
          <p:nvPr/>
        </p:nvSpPr>
        <p:spPr>
          <a:xfrm>
            <a:off x="2819400" y="4419600"/>
            <a:ext cx="3048000" cy="1477328"/>
          </a:xfrm>
          <a:prstGeom prst="rect">
            <a:avLst/>
          </a:prstGeom>
          <a:solidFill>
            <a:schemeClr val="bg1"/>
          </a:solidFill>
          <a:ln w="19050">
            <a:solidFill>
              <a:schemeClr val="tx2"/>
            </a:solidFill>
          </a:ln>
        </p:spPr>
        <p:txBody>
          <a:bodyPr wrap="square" rtlCol="0">
            <a:spAutoFit/>
          </a:bodyPr>
          <a:lstStyle/>
          <a:p>
            <a:r>
              <a:rPr lang="en-US" dirty="0" smtClean="0"/>
              <a:t>Expense Categories and Items will be pulled in from the budget. (Note: If you need to add an item, you will have to submit a budget update).</a:t>
            </a:r>
            <a:endParaRPr lang="en-US" dirty="0"/>
          </a:p>
        </p:txBody>
      </p:sp>
      <p:cxnSp>
        <p:nvCxnSpPr>
          <p:cNvPr id="17" name="Straight Arrow Connector 16"/>
          <p:cNvCxnSpPr>
            <a:endCxn id="10" idx="3"/>
          </p:cNvCxnSpPr>
          <p:nvPr/>
        </p:nvCxnSpPr>
        <p:spPr>
          <a:xfrm flipH="1" flipV="1">
            <a:off x="2380129" y="4690765"/>
            <a:ext cx="439271" cy="321619"/>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cstate="print"/>
          <a:stretch>
            <a:fillRect/>
          </a:stretch>
        </p:blipFill>
        <p:spPr>
          <a:xfrm>
            <a:off x="0" y="0"/>
            <a:ext cx="9144000" cy="6858000"/>
          </a:xfrm>
          <a:prstGeom prst="rect">
            <a:avLst/>
          </a:prstGeom>
        </p:spPr>
      </p:pic>
      <p:sp>
        <p:nvSpPr>
          <p:cNvPr id="2" name="TextBox 1"/>
          <p:cNvSpPr txBox="1"/>
          <p:nvPr/>
        </p:nvSpPr>
        <p:spPr>
          <a:xfrm>
            <a:off x="4495800" y="1411241"/>
            <a:ext cx="3200400" cy="1508105"/>
          </a:xfrm>
          <a:prstGeom prst="rect">
            <a:avLst/>
          </a:prstGeom>
          <a:solidFill>
            <a:schemeClr val="bg1"/>
          </a:solidFill>
          <a:ln w="19050">
            <a:solidFill>
              <a:srgbClr val="C00000"/>
            </a:solidFill>
          </a:ln>
        </p:spPr>
        <p:txBody>
          <a:bodyPr wrap="square" rtlCol="0">
            <a:spAutoFit/>
          </a:bodyPr>
          <a:lstStyle/>
          <a:p>
            <a:r>
              <a:rPr lang="en-US" dirty="0" smtClean="0"/>
              <a:t>Put in the Rate and Quantity for the items you are requesting. </a:t>
            </a:r>
          </a:p>
          <a:p>
            <a:r>
              <a:rPr lang="en-US" sz="1400" dirty="0" smtClean="0"/>
              <a:t>A quantity of less than one indicates the cost of the item has been pro-rated with only a portion being charged to the program.</a:t>
            </a:r>
            <a:endParaRPr lang="en-US" sz="1400" dirty="0"/>
          </a:p>
        </p:txBody>
      </p:sp>
      <p:sp>
        <p:nvSpPr>
          <p:cNvPr id="6" name="Rectangle 5"/>
          <p:cNvSpPr/>
          <p:nvPr/>
        </p:nvSpPr>
        <p:spPr>
          <a:xfrm>
            <a:off x="1802422" y="3476065"/>
            <a:ext cx="3150577" cy="7619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53970" y="3117370"/>
            <a:ext cx="304800" cy="381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53970" y="3129038"/>
            <a:ext cx="368243"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11" name="TextBox 10"/>
          <p:cNvSpPr txBox="1"/>
          <p:nvPr/>
        </p:nvSpPr>
        <p:spPr>
          <a:xfrm>
            <a:off x="6629400" y="5040867"/>
            <a:ext cx="2286000" cy="1231106"/>
          </a:xfrm>
          <a:prstGeom prst="rect">
            <a:avLst/>
          </a:prstGeom>
          <a:solidFill>
            <a:schemeClr val="bg1"/>
          </a:solidFill>
          <a:ln w="19050">
            <a:solidFill>
              <a:schemeClr val="tx2"/>
            </a:solidFill>
          </a:ln>
        </p:spPr>
        <p:txBody>
          <a:bodyPr wrap="square" rtlCol="0">
            <a:spAutoFit/>
          </a:bodyPr>
          <a:lstStyle/>
          <a:p>
            <a:r>
              <a:rPr lang="en-US" dirty="0" smtClean="0"/>
              <a:t>Add Notes as needed.</a:t>
            </a:r>
          </a:p>
          <a:p>
            <a:r>
              <a:rPr lang="en-US" sz="1400" dirty="0" smtClean="0"/>
              <a:t>Notes are to provide additional information on how the item was used for/related to the program.</a:t>
            </a:r>
            <a:endParaRPr lang="en-US" sz="1400" dirty="0"/>
          </a:p>
        </p:txBody>
      </p:sp>
      <p:sp>
        <p:nvSpPr>
          <p:cNvPr id="13" name="Rectangle 12"/>
          <p:cNvSpPr/>
          <p:nvPr/>
        </p:nvSpPr>
        <p:spPr>
          <a:xfrm>
            <a:off x="8001000" y="3352799"/>
            <a:ext cx="533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endCxn id="10" idx="2"/>
          </p:cNvCxnSpPr>
          <p:nvPr/>
        </p:nvCxnSpPr>
        <p:spPr>
          <a:xfrm flipV="1">
            <a:off x="8305800" y="4428564"/>
            <a:ext cx="0" cy="6096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153400" y="4056529"/>
            <a:ext cx="304800" cy="3810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153400" y="4047564"/>
            <a:ext cx="304800" cy="381000"/>
          </a:xfrm>
          <a:prstGeom prst="rect">
            <a:avLst/>
          </a:prstGeom>
          <a:noFill/>
        </p:spPr>
        <p:txBody>
          <a:bodyPr wrap="square" rtlCol="0">
            <a:spAutoFit/>
          </a:bodyPr>
          <a:lstStyle/>
          <a:p>
            <a:r>
              <a:rPr lang="en-US" dirty="0" smtClean="0">
                <a:solidFill>
                  <a:schemeClr val="tx2"/>
                </a:solidFill>
              </a:rPr>
              <a:t>2</a:t>
            </a:r>
            <a:endParaRPr lang="en-US" dirty="0">
              <a:solidFill>
                <a:schemeClr val="tx2"/>
              </a:solidFill>
            </a:endParaRPr>
          </a:p>
        </p:txBody>
      </p:sp>
      <p:cxnSp>
        <p:nvCxnSpPr>
          <p:cNvPr id="5" name="Straight Arrow Connector 4"/>
          <p:cNvCxnSpPr/>
          <p:nvPr/>
        </p:nvCxnSpPr>
        <p:spPr>
          <a:xfrm flipH="1">
            <a:off x="4058770" y="2919346"/>
            <a:ext cx="437030" cy="24727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02423" y="5658660"/>
            <a:ext cx="593481" cy="2849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78069" y="4391833"/>
            <a:ext cx="2667000" cy="646331"/>
          </a:xfrm>
          <a:prstGeom prst="rect">
            <a:avLst/>
          </a:prstGeom>
          <a:solidFill>
            <a:srgbClr val="FFFFFF"/>
          </a:solidFill>
          <a:ln>
            <a:solidFill>
              <a:srgbClr val="FFC000"/>
            </a:solidFill>
          </a:ln>
        </p:spPr>
        <p:txBody>
          <a:bodyPr wrap="square" rtlCol="0">
            <a:spAutoFit/>
          </a:bodyPr>
          <a:lstStyle/>
          <a:p>
            <a:r>
              <a:rPr lang="en-US" dirty="0" smtClean="0"/>
              <a:t>Rate cannot exceed 0.545; Quantity = Miles driven</a:t>
            </a:r>
            <a:endParaRPr lang="en-US" dirty="0"/>
          </a:p>
        </p:txBody>
      </p:sp>
      <p:sp>
        <p:nvSpPr>
          <p:cNvPr id="15" name="Oval 14"/>
          <p:cNvSpPr/>
          <p:nvPr/>
        </p:nvSpPr>
        <p:spPr>
          <a:xfrm>
            <a:off x="2206869" y="5283431"/>
            <a:ext cx="304800" cy="36126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187819" y="5275365"/>
            <a:ext cx="304800" cy="369332"/>
          </a:xfrm>
          <a:prstGeom prst="rect">
            <a:avLst/>
          </a:prstGeom>
          <a:noFill/>
        </p:spPr>
        <p:txBody>
          <a:bodyPr wrap="square" rtlCol="0">
            <a:spAutoFit/>
          </a:bodyPr>
          <a:lstStyle/>
          <a:p>
            <a:r>
              <a:rPr lang="en-US" dirty="0" smtClean="0">
                <a:solidFill>
                  <a:srgbClr val="FFC000"/>
                </a:solidFill>
              </a:rPr>
              <a:t>3</a:t>
            </a:r>
            <a:endParaRPr lang="en-US" dirty="0">
              <a:solidFill>
                <a:srgbClr val="FFC000"/>
              </a:solidFill>
            </a:endParaRPr>
          </a:p>
        </p:txBody>
      </p:sp>
      <p:cxnSp>
        <p:nvCxnSpPr>
          <p:cNvPr id="18" name="Straight Arrow Connector 17"/>
          <p:cNvCxnSpPr>
            <a:endCxn id="16" idx="0"/>
          </p:cNvCxnSpPr>
          <p:nvPr/>
        </p:nvCxnSpPr>
        <p:spPr>
          <a:xfrm>
            <a:off x="2183423" y="5055165"/>
            <a:ext cx="156796" cy="2202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stretch>
            <a:fillRect/>
          </a:stretch>
        </p:blipFill>
        <p:spPr>
          <a:xfrm>
            <a:off x="-23446" y="0"/>
            <a:ext cx="9143999" cy="6858000"/>
          </a:xfrm>
          <a:prstGeom prst="rect">
            <a:avLst/>
          </a:prstGeom>
        </p:spPr>
      </p:pic>
      <p:sp>
        <p:nvSpPr>
          <p:cNvPr id="2" name="Rectangle 1"/>
          <p:cNvSpPr/>
          <p:nvPr/>
        </p:nvSpPr>
        <p:spPr>
          <a:xfrm>
            <a:off x="7086600" y="3429000"/>
            <a:ext cx="304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57800" y="1674167"/>
            <a:ext cx="3124200" cy="1200329"/>
          </a:xfrm>
          <a:prstGeom prst="rect">
            <a:avLst/>
          </a:prstGeom>
          <a:solidFill>
            <a:schemeClr val="bg1"/>
          </a:solidFill>
          <a:ln w="19050">
            <a:solidFill>
              <a:schemeClr val="tx2"/>
            </a:solidFill>
          </a:ln>
        </p:spPr>
        <p:txBody>
          <a:bodyPr wrap="square" rtlCol="0">
            <a:spAutoFit/>
          </a:bodyPr>
          <a:lstStyle/>
          <a:p>
            <a:r>
              <a:rPr lang="en-US" dirty="0" smtClean="0"/>
              <a:t>Upload your receipts and other supporting documentation by clicking on the arrow next to each line item.</a:t>
            </a:r>
            <a:endParaRPr lang="en-US" dirty="0"/>
          </a:p>
        </p:txBody>
      </p:sp>
      <p:cxnSp>
        <p:nvCxnSpPr>
          <p:cNvPr id="7" name="Straight Arrow Connector 6"/>
          <p:cNvCxnSpPr/>
          <p:nvPr/>
        </p:nvCxnSpPr>
        <p:spPr>
          <a:xfrm>
            <a:off x="7010400" y="2874496"/>
            <a:ext cx="76200" cy="55450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0" y="0"/>
            <a:ext cx="9144000" cy="6858000"/>
          </a:xfrm>
          <a:prstGeom prst="rect">
            <a:avLst/>
          </a:prstGeom>
        </p:spPr>
      </p:pic>
      <p:sp>
        <p:nvSpPr>
          <p:cNvPr id="28" name="Rectangle 27"/>
          <p:cNvSpPr/>
          <p:nvPr/>
        </p:nvSpPr>
        <p:spPr>
          <a:xfrm>
            <a:off x="1899374" y="2972278"/>
            <a:ext cx="869276" cy="208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823629" y="2550551"/>
            <a:ext cx="2371491" cy="361203"/>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013770" y="2171432"/>
            <a:ext cx="304800" cy="38100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808857" y="2900062"/>
            <a:ext cx="304800" cy="3810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823629" y="3395282"/>
            <a:ext cx="914400" cy="4374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311808" y="3893209"/>
            <a:ext cx="304800" cy="381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021998" y="2169551"/>
            <a:ext cx="304800" cy="381000"/>
          </a:xfrm>
          <a:prstGeom prst="rect">
            <a:avLst/>
          </a:prstGeom>
          <a:noFill/>
        </p:spPr>
        <p:txBody>
          <a:bodyPr wrap="square" rtlCol="0">
            <a:spAutoFit/>
          </a:bodyPr>
          <a:lstStyle/>
          <a:p>
            <a:r>
              <a:rPr lang="en-US" dirty="0" smtClean="0">
                <a:solidFill>
                  <a:schemeClr val="accent3"/>
                </a:solidFill>
              </a:rPr>
              <a:t>1</a:t>
            </a:r>
            <a:endParaRPr lang="en-US" dirty="0">
              <a:solidFill>
                <a:schemeClr val="accent3"/>
              </a:solidFill>
            </a:endParaRPr>
          </a:p>
        </p:txBody>
      </p:sp>
      <p:sp>
        <p:nvSpPr>
          <p:cNvPr id="35" name="TextBox 34"/>
          <p:cNvSpPr txBox="1"/>
          <p:nvPr/>
        </p:nvSpPr>
        <p:spPr>
          <a:xfrm>
            <a:off x="4767209" y="1086597"/>
            <a:ext cx="2283685" cy="1200329"/>
          </a:xfrm>
          <a:prstGeom prst="rect">
            <a:avLst/>
          </a:prstGeom>
          <a:solidFill>
            <a:schemeClr val="bg1"/>
          </a:solidFill>
          <a:ln w="19050">
            <a:solidFill>
              <a:schemeClr val="accent3"/>
            </a:solidFill>
          </a:ln>
        </p:spPr>
        <p:txBody>
          <a:bodyPr wrap="square" rtlCol="0">
            <a:spAutoFit/>
          </a:bodyPr>
          <a:lstStyle/>
          <a:p>
            <a:r>
              <a:rPr lang="en-US" dirty="0" smtClean="0"/>
              <a:t>If you would like to rename the file for the upload, type in the new name here.</a:t>
            </a:r>
            <a:endParaRPr lang="en-US" dirty="0"/>
          </a:p>
        </p:txBody>
      </p:sp>
      <p:cxnSp>
        <p:nvCxnSpPr>
          <p:cNvPr id="36" name="Straight Arrow Connector 35"/>
          <p:cNvCxnSpPr>
            <a:stCxn id="35" idx="1"/>
            <a:endCxn id="30" idx="7"/>
          </p:cNvCxnSpPr>
          <p:nvPr/>
        </p:nvCxnSpPr>
        <p:spPr>
          <a:xfrm flipH="1">
            <a:off x="4273933" y="1686762"/>
            <a:ext cx="493276" cy="540466"/>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26798" y="2950732"/>
            <a:ext cx="2988402" cy="923330"/>
          </a:xfrm>
          <a:prstGeom prst="rect">
            <a:avLst/>
          </a:prstGeom>
          <a:solidFill>
            <a:schemeClr val="bg1"/>
          </a:solidFill>
          <a:ln w="19050">
            <a:solidFill>
              <a:schemeClr val="tx2"/>
            </a:solidFill>
          </a:ln>
        </p:spPr>
        <p:txBody>
          <a:bodyPr wrap="square" rtlCol="0">
            <a:spAutoFit/>
          </a:bodyPr>
          <a:lstStyle/>
          <a:p>
            <a:r>
              <a:rPr lang="en-US" dirty="0" smtClean="0"/>
              <a:t>Click “Choose File” to select the file to upload. Reminder: file must be a pdf. </a:t>
            </a:r>
            <a:endParaRPr lang="en-US" dirty="0"/>
          </a:p>
        </p:txBody>
      </p:sp>
      <p:cxnSp>
        <p:nvCxnSpPr>
          <p:cNvPr id="38" name="Straight Arrow Connector 37"/>
          <p:cNvCxnSpPr/>
          <p:nvPr/>
        </p:nvCxnSpPr>
        <p:spPr>
          <a:xfrm flipH="1" flipV="1">
            <a:off x="3088430" y="3145015"/>
            <a:ext cx="1230140" cy="231777"/>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08857" y="2905072"/>
            <a:ext cx="271345" cy="369332"/>
          </a:xfrm>
          <a:prstGeom prst="rect">
            <a:avLst/>
          </a:prstGeom>
          <a:noFill/>
        </p:spPr>
        <p:txBody>
          <a:bodyPr wrap="square" rtlCol="0">
            <a:spAutoFit/>
          </a:bodyPr>
          <a:lstStyle/>
          <a:p>
            <a:r>
              <a:rPr lang="en-US" dirty="0">
                <a:solidFill>
                  <a:schemeClr val="tx2"/>
                </a:solidFill>
              </a:rPr>
              <a:t>2</a:t>
            </a:r>
          </a:p>
        </p:txBody>
      </p:sp>
      <p:sp>
        <p:nvSpPr>
          <p:cNvPr id="40" name="TextBox 39"/>
          <p:cNvSpPr txBox="1"/>
          <p:nvPr/>
        </p:nvSpPr>
        <p:spPr>
          <a:xfrm>
            <a:off x="2334012" y="3908926"/>
            <a:ext cx="260393" cy="369332"/>
          </a:xfrm>
          <a:prstGeom prst="rect">
            <a:avLst/>
          </a:prstGeom>
          <a:noFill/>
        </p:spPr>
        <p:txBody>
          <a:bodyPr wrap="square" rtlCol="0">
            <a:spAutoFit/>
          </a:bodyPr>
          <a:lstStyle/>
          <a:p>
            <a:r>
              <a:rPr lang="en-US" dirty="0" smtClean="0">
                <a:solidFill>
                  <a:srgbClr val="C00000"/>
                </a:solidFill>
              </a:rPr>
              <a:t>3</a:t>
            </a:r>
            <a:endParaRPr lang="en-US" dirty="0">
              <a:solidFill>
                <a:srgbClr val="C00000"/>
              </a:solidFill>
            </a:endParaRPr>
          </a:p>
        </p:txBody>
      </p:sp>
      <p:sp>
        <p:nvSpPr>
          <p:cNvPr id="41" name="TextBox 40"/>
          <p:cNvSpPr txBox="1"/>
          <p:nvPr/>
        </p:nvSpPr>
        <p:spPr>
          <a:xfrm>
            <a:off x="1912349" y="4861116"/>
            <a:ext cx="1793015" cy="1200329"/>
          </a:xfrm>
          <a:prstGeom prst="rect">
            <a:avLst/>
          </a:prstGeom>
          <a:solidFill>
            <a:srgbClr val="FDFDFD"/>
          </a:solidFill>
          <a:ln w="19050">
            <a:solidFill>
              <a:srgbClr val="C00000"/>
            </a:solidFill>
          </a:ln>
        </p:spPr>
        <p:txBody>
          <a:bodyPr wrap="square" rtlCol="0">
            <a:spAutoFit/>
          </a:bodyPr>
          <a:lstStyle/>
          <a:p>
            <a:r>
              <a:rPr lang="en-US" dirty="0" smtClean="0"/>
              <a:t>Once you have selected the file, make sure you click “Upload.”</a:t>
            </a:r>
            <a:endParaRPr lang="en-US" dirty="0"/>
          </a:p>
        </p:txBody>
      </p:sp>
      <p:cxnSp>
        <p:nvCxnSpPr>
          <p:cNvPr id="42" name="Straight Arrow Connector 41"/>
          <p:cNvCxnSpPr/>
          <p:nvPr/>
        </p:nvCxnSpPr>
        <p:spPr>
          <a:xfrm flipH="1" flipV="1">
            <a:off x="2565297" y="4289926"/>
            <a:ext cx="153934" cy="56752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stretch>
            <a:fillRect/>
          </a:stretch>
        </p:blipFill>
        <p:spPr>
          <a:xfrm>
            <a:off x="0" y="6314"/>
            <a:ext cx="9144000" cy="6858000"/>
          </a:xfrm>
          <a:prstGeom prst="rect">
            <a:avLst/>
          </a:prstGeom>
        </p:spPr>
      </p:pic>
      <p:sp>
        <p:nvSpPr>
          <p:cNvPr id="3" name="Rectangle 2"/>
          <p:cNvSpPr/>
          <p:nvPr/>
        </p:nvSpPr>
        <p:spPr>
          <a:xfrm>
            <a:off x="1905000" y="2653240"/>
            <a:ext cx="5042906" cy="609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319006" y="2180888"/>
            <a:ext cx="304800" cy="422097"/>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23442" y="4981232"/>
            <a:ext cx="914400" cy="457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268643" y="4570577"/>
            <a:ext cx="304800" cy="38100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319006" y="2190435"/>
            <a:ext cx="304800" cy="369332"/>
          </a:xfrm>
          <a:prstGeom prst="rect">
            <a:avLst/>
          </a:prstGeom>
          <a:noFill/>
        </p:spPr>
        <p:txBody>
          <a:bodyPr wrap="square" rtlCol="0">
            <a:spAutoFit/>
          </a:bodyPr>
          <a:lstStyle/>
          <a:p>
            <a:r>
              <a:rPr lang="en-US" dirty="0" smtClean="0">
                <a:solidFill>
                  <a:srgbClr val="C00000"/>
                </a:solidFill>
              </a:rPr>
              <a:t>1</a:t>
            </a:r>
            <a:endParaRPr lang="en-US" dirty="0">
              <a:solidFill>
                <a:srgbClr val="C00000"/>
              </a:solidFill>
            </a:endParaRPr>
          </a:p>
        </p:txBody>
      </p:sp>
      <p:sp>
        <p:nvSpPr>
          <p:cNvPr id="8" name="TextBox 7"/>
          <p:cNvSpPr txBox="1"/>
          <p:nvPr/>
        </p:nvSpPr>
        <p:spPr>
          <a:xfrm>
            <a:off x="5181600" y="762000"/>
            <a:ext cx="2283685" cy="1200329"/>
          </a:xfrm>
          <a:prstGeom prst="rect">
            <a:avLst/>
          </a:prstGeom>
          <a:solidFill>
            <a:schemeClr val="bg1"/>
          </a:solidFill>
          <a:ln w="19050">
            <a:solidFill>
              <a:srgbClr val="C00000"/>
            </a:solidFill>
          </a:ln>
        </p:spPr>
        <p:txBody>
          <a:bodyPr wrap="square" rtlCol="0">
            <a:spAutoFit/>
          </a:bodyPr>
          <a:lstStyle/>
          <a:p>
            <a:r>
              <a:rPr lang="en-US" dirty="0" smtClean="0"/>
              <a:t>You will receive a confirmation message if your upload was successful.</a:t>
            </a:r>
            <a:endParaRPr lang="en-US" dirty="0"/>
          </a:p>
        </p:txBody>
      </p:sp>
      <p:cxnSp>
        <p:nvCxnSpPr>
          <p:cNvPr id="9" name="Straight Arrow Connector 8"/>
          <p:cNvCxnSpPr>
            <a:stCxn id="8" idx="1"/>
            <a:endCxn id="4" idx="7"/>
          </p:cNvCxnSpPr>
          <p:nvPr/>
        </p:nvCxnSpPr>
        <p:spPr>
          <a:xfrm flipH="1">
            <a:off x="4579169" y="1362165"/>
            <a:ext cx="602431" cy="88053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16043" y="3621152"/>
            <a:ext cx="3810001" cy="369332"/>
          </a:xfrm>
          <a:prstGeom prst="rect">
            <a:avLst/>
          </a:prstGeom>
          <a:solidFill>
            <a:schemeClr val="bg1"/>
          </a:solidFill>
          <a:ln w="19050">
            <a:solidFill>
              <a:schemeClr val="accent3"/>
            </a:solidFill>
          </a:ln>
        </p:spPr>
        <p:txBody>
          <a:bodyPr wrap="square" rtlCol="0">
            <a:spAutoFit/>
          </a:bodyPr>
          <a:lstStyle/>
          <a:p>
            <a:r>
              <a:rPr lang="en-US" dirty="0" smtClean="0"/>
              <a:t>When you are done, click “Close.”</a:t>
            </a:r>
            <a:endParaRPr lang="en-US" dirty="0"/>
          </a:p>
        </p:txBody>
      </p:sp>
      <p:sp>
        <p:nvSpPr>
          <p:cNvPr id="11" name="TextBox 10"/>
          <p:cNvSpPr txBox="1"/>
          <p:nvPr/>
        </p:nvSpPr>
        <p:spPr>
          <a:xfrm>
            <a:off x="6285370" y="4600232"/>
            <a:ext cx="304800" cy="381000"/>
          </a:xfrm>
          <a:prstGeom prst="rect">
            <a:avLst/>
          </a:prstGeom>
          <a:noFill/>
        </p:spPr>
        <p:txBody>
          <a:bodyPr wrap="square" rtlCol="0">
            <a:spAutoFit/>
          </a:bodyPr>
          <a:lstStyle/>
          <a:p>
            <a:r>
              <a:rPr lang="en-US" dirty="0">
                <a:solidFill>
                  <a:schemeClr val="accent3"/>
                </a:solidFill>
              </a:rPr>
              <a:t>2</a:t>
            </a:r>
          </a:p>
        </p:txBody>
      </p:sp>
      <p:cxnSp>
        <p:nvCxnSpPr>
          <p:cNvPr id="12" name="Straight Arrow Connector 11"/>
          <p:cNvCxnSpPr>
            <a:stCxn id="10" idx="2"/>
          </p:cNvCxnSpPr>
          <p:nvPr/>
        </p:nvCxnSpPr>
        <p:spPr>
          <a:xfrm flipH="1">
            <a:off x="6421043" y="3990484"/>
            <a:ext cx="1" cy="580093"/>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stretch>
            <a:fillRect/>
          </a:stretch>
        </p:blipFill>
        <p:spPr>
          <a:xfrm>
            <a:off x="0" y="7681"/>
            <a:ext cx="9220200" cy="6858000"/>
          </a:xfrm>
          <a:prstGeom prst="rect">
            <a:avLst/>
          </a:prstGeom>
        </p:spPr>
      </p:pic>
      <p:sp>
        <p:nvSpPr>
          <p:cNvPr id="2" name="Rectangle 1"/>
          <p:cNvSpPr/>
          <p:nvPr/>
        </p:nvSpPr>
        <p:spPr>
          <a:xfrm>
            <a:off x="7162800" y="4876799"/>
            <a:ext cx="1447800"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19800" y="2895600"/>
            <a:ext cx="2514600" cy="1200329"/>
          </a:xfrm>
          <a:prstGeom prst="rect">
            <a:avLst/>
          </a:prstGeom>
          <a:solidFill>
            <a:schemeClr val="bg1"/>
          </a:solidFill>
          <a:ln w="19050">
            <a:solidFill>
              <a:schemeClr val="tx2"/>
            </a:solidFill>
          </a:ln>
        </p:spPr>
        <p:txBody>
          <a:bodyPr wrap="square" rtlCol="0">
            <a:spAutoFit/>
          </a:bodyPr>
          <a:lstStyle/>
          <a:p>
            <a:r>
              <a:rPr lang="en-US" dirty="0" smtClean="0"/>
              <a:t>Click on the x to delete an attachment. Click on the file name to view what was uploaded.</a:t>
            </a:r>
            <a:endParaRPr lang="en-US" dirty="0"/>
          </a:p>
        </p:txBody>
      </p:sp>
      <p:cxnSp>
        <p:nvCxnSpPr>
          <p:cNvPr id="7" name="Straight Arrow Connector 6"/>
          <p:cNvCxnSpPr/>
          <p:nvPr/>
        </p:nvCxnSpPr>
        <p:spPr>
          <a:xfrm>
            <a:off x="8153400" y="4095929"/>
            <a:ext cx="0" cy="78087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0" y="0"/>
            <a:ext cx="9143999" cy="6858000"/>
          </a:xfrm>
          <a:prstGeom prst="rect">
            <a:avLst/>
          </a:prstGeom>
        </p:spPr>
      </p:pic>
      <p:sp>
        <p:nvSpPr>
          <p:cNvPr id="9" name="Rectangle 8"/>
          <p:cNvSpPr/>
          <p:nvPr/>
        </p:nvSpPr>
        <p:spPr>
          <a:xfrm>
            <a:off x="5992906" y="5912233"/>
            <a:ext cx="2971800" cy="9144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44320" y="5490883"/>
            <a:ext cx="304800" cy="38100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066732" y="5531224"/>
            <a:ext cx="304800" cy="381000"/>
          </a:xfrm>
          <a:prstGeom prst="rect">
            <a:avLst/>
          </a:prstGeom>
          <a:noFill/>
        </p:spPr>
        <p:txBody>
          <a:bodyPr wrap="square" rtlCol="0">
            <a:spAutoFit/>
          </a:bodyPr>
          <a:lstStyle/>
          <a:p>
            <a:r>
              <a:rPr lang="en-US" dirty="0" smtClean="0">
                <a:solidFill>
                  <a:schemeClr val="accent3"/>
                </a:solidFill>
              </a:rPr>
              <a:t>1</a:t>
            </a:r>
            <a:endParaRPr lang="en-US" dirty="0">
              <a:solidFill>
                <a:schemeClr val="accent3"/>
              </a:solidFill>
            </a:endParaRPr>
          </a:p>
        </p:txBody>
      </p:sp>
      <p:sp>
        <p:nvSpPr>
          <p:cNvPr id="13" name="TextBox 12"/>
          <p:cNvSpPr txBox="1"/>
          <p:nvPr/>
        </p:nvSpPr>
        <p:spPr>
          <a:xfrm>
            <a:off x="6001871" y="4539734"/>
            <a:ext cx="2971800" cy="646331"/>
          </a:xfrm>
          <a:prstGeom prst="rect">
            <a:avLst/>
          </a:prstGeom>
          <a:solidFill>
            <a:schemeClr val="bg1"/>
          </a:solidFill>
          <a:ln w="19050">
            <a:solidFill>
              <a:schemeClr val="accent3"/>
            </a:solidFill>
          </a:ln>
        </p:spPr>
        <p:txBody>
          <a:bodyPr wrap="square" rtlCol="0">
            <a:spAutoFit/>
          </a:bodyPr>
          <a:lstStyle/>
          <a:p>
            <a:r>
              <a:rPr lang="en-US" dirty="0" smtClean="0"/>
              <a:t>You can check your request totals here.</a:t>
            </a:r>
            <a:endParaRPr lang="en-US" dirty="0"/>
          </a:p>
        </p:txBody>
      </p:sp>
      <p:cxnSp>
        <p:nvCxnSpPr>
          <p:cNvPr id="15" name="Straight Arrow Connector 14"/>
          <p:cNvCxnSpPr>
            <a:stCxn id="13" idx="2"/>
            <a:endCxn id="9" idx="0"/>
          </p:cNvCxnSpPr>
          <p:nvPr/>
        </p:nvCxnSpPr>
        <p:spPr>
          <a:xfrm flipH="1">
            <a:off x="7478806" y="5186065"/>
            <a:ext cx="8965" cy="726168"/>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895600" y="5943600"/>
            <a:ext cx="16002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827105" y="5638800"/>
            <a:ext cx="304800" cy="381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827105" y="5638800"/>
            <a:ext cx="304800" cy="381000"/>
          </a:xfrm>
          <a:prstGeom prst="rect">
            <a:avLst/>
          </a:prstGeom>
          <a:noFill/>
        </p:spPr>
        <p:txBody>
          <a:bodyPr wrap="square" rtlCol="0">
            <a:spAutoFit/>
          </a:bodyPr>
          <a:lstStyle/>
          <a:p>
            <a:r>
              <a:rPr lang="en-US" dirty="0" smtClean="0">
                <a:solidFill>
                  <a:srgbClr val="C00000"/>
                </a:solidFill>
              </a:rPr>
              <a:t>2</a:t>
            </a:r>
            <a:endParaRPr lang="en-US" dirty="0">
              <a:solidFill>
                <a:srgbClr val="C00000"/>
              </a:solidFill>
            </a:endParaRPr>
          </a:p>
        </p:txBody>
      </p:sp>
      <p:sp>
        <p:nvSpPr>
          <p:cNvPr id="23" name="TextBox 22"/>
          <p:cNvSpPr txBox="1"/>
          <p:nvPr/>
        </p:nvSpPr>
        <p:spPr>
          <a:xfrm>
            <a:off x="3276600" y="4724400"/>
            <a:ext cx="1981200" cy="923330"/>
          </a:xfrm>
          <a:prstGeom prst="rect">
            <a:avLst/>
          </a:prstGeom>
          <a:solidFill>
            <a:schemeClr val="bg1"/>
          </a:solidFill>
          <a:ln w="19050">
            <a:solidFill>
              <a:srgbClr val="C00000"/>
            </a:solidFill>
          </a:ln>
        </p:spPr>
        <p:txBody>
          <a:bodyPr wrap="square" rtlCol="0">
            <a:spAutoFit/>
          </a:bodyPr>
          <a:lstStyle/>
          <a:p>
            <a:r>
              <a:rPr lang="en-US" dirty="0" smtClean="0"/>
              <a:t>When you are done, hit “Review and Submit.”</a:t>
            </a:r>
            <a:endParaRPr lang="en-US" dirty="0"/>
          </a:p>
        </p:txBody>
      </p:sp>
      <p:cxnSp>
        <p:nvCxnSpPr>
          <p:cNvPr id="25" name="Straight Arrow Connector 24"/>
          <p:cNvCxnSpPr/>
          <p:nvPr/>
        </p:nvCxnSpPr>
        <p:spPr>
          <a:xfrm flipH="1">
            <a:off x="3733800" y="5638800"/>
            <a:ext cx="76200" cy="304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0" y="0"/>
            <a:ext cx="9144000" cy="6858000"/>
          </a:xfrm>
          <a:prstGeom prst="rect">
            <a:avLst/>
          </a:prstGeom>
        </p:spPr>
      </p:pic>
      <p:sp>
        <p:nvSpPr>
          <p:cNvPr id="2" name="TextBox 1"/>
          <p:cNvSpPr txBox="1"/>
          <p:nvPr/>
        </p:nvSpPr>
        <p:spPr>
          <a:xfrm>
            <a:off x="0" y="0"/>
            <a:ext cx="5105400" cy="1754326"/>
          </a:xfrm>
          <a:prstGeom prst="rect">
            <a:avLst/>
          </a:prstGeom>
          <a:solidFill>
            <a:schemeClr val="bg1"/>
          </a:solidFill>
          <a:ln w="19050">
            <a:solidFill>
              <a:srgbClr val="C00000"/>
            </a:solidFill>
          </a:ln>
        </p:spPr>
        <p:txBody>
          <a:bodyPr wrap="square" rtlCol="0">
            <a:spAutoFit/>
          </a:bodyPr>
          <a:lstStyle/>
          <a:p>
            <a:r>
              <a:rPr lang="en-US" dirty="0" smtClean="0">
                <a:solidFill>
                  <a:srgbClr val="C00000"/>
                </a:solidFill>
              </a:rPr>
              <a:t>Once you click “Review and Submit,” you will see a review screen for your total request. If everything is correct, hit “Submit.” Otherwise scroll down to the bottom of the page and click “Edit,” and you will return to the start of the request to make any necessary edits.</a:t>
            </a:r>
            <a:endParaRPr lang="en-US" dirty="0">
              <a:solidFill>
                <a:srgbClr val="C00000"/>
              </a:solidFill>
            </a:endParaRPr>
          </a:p>
        </p:txBody>
      </p:sp>
      <p:sp>
        <p:nvSpPr>
          <p:cNvPr id="5" name="Rectangle 4"/>
          <p:cNvSpPr/>
          <p:nvPr/>
        </p:nvSpPr>
        <p:spPr>
          <a:xfrm>
            <a:off x="7696200" y="2438400"/>
            <a:ext cx="9906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2" idx="3"/>
            <a:endCxn id="5" idx="1"/>
          </p:cNvCxnSpPr>
          <p:nvPr/>
        </p:nvCxnSpPr>
        <p:spPr>
          <a:xfrm>
            <a:off x="5105400" y="877163"/>
            <a:ext cx="2590800" cy="1827937"/>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3" cstate="print"/>
          <a:stretch>
            <a:fillRect/>
          </a:stretch>
        </p:blipFill>
        <p:spPr>
          <a:xfrm>
            <a:off x="0" y="3243"/>
            <a:ext cx="9144000" cy="6934200"/>
          </a:xfrm>
          <a:prstGeom prst="rect">
            <a:avLst/>
          </a:prstGeom>
        </p:spPr>
      </p:pic>
      <p:sp>
        <p:nvSpPr>
          <p:cNvPr id="8" name="Rectangle 7"/>
          <p:cNvSpPr/>
          <p:nvPr/>
        </p:nvSpPr>
        <p:spPr>
          <a:xfrm>
            <a:off x="1600200" y="457200"/>
            <a:ext cx="2209800" cy="29602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1374530"/>
            <a:ext cx="2286000" cy="1200329"/>
          </a:xfrm>
          <a:prstGeom prst="rect">
            <a:avLst/>
          </a:prstGeom>
          <a:solidFill>
            <a:schemeClr val="accent6">
              <a:lumMod val="60000"/>
              <a:lumOff val="40000"/>
            </a:schemeClr>
          </a:solidFill>
          <a:ln w="28575">
            <a:solidFill>
              <a:srgbClr val="C00000"/>
            </a:solidFill>
          </a:ln>
        </p:spPr>
        <p:txBody>
          <a:bodyPr wrap="square" rtlCol="0">
            <a:spAutoFit/>
          </a:bodyPr>
          <a:lstStyle/>
          <a:p>
            <a:r>
              <a:rPr lang="en-US" dirty="0" smtClean="0">
                <a:solidFill>
                  <a:schemeClr val="bg1"/>
                </a:solidFill>
              </a:rPr>
              <a:t>This is the URL. Recommended browser is Google Chrome</a:t>
            </a:r>
            <a:endParaRPr lang="en-US" dirty="0">
              <a:solidFill>
                <a:schemeClr val="bg1"/>
              </a:solidFill>
            </a:endParaRPr>
          </a:p>
        </p:txBody>
      </p:sp>
      <p:cxnSp>
        <p:nvCxnSpPr>
          <p:cNvPr id="11" name="Straight Arrow Connector 10"/>
          <p:cNvCxnSpPr/>
          <p:nvPr/>
        </p:nvCxnSpPr>
        <p:spPr>
          <a:xfrm flipV="1">
            <a:off x="1752600" y="753228"/>
            <a:ext cx="381000" cy="6213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77637" y="2246627"/>
            <a:ext cx="2438400" cy="646331"/>
          </a:xfrm>
          <a:prstGeom prst="rect">
            <a:avLst/>
          </a:prstGeom>
          <a:solidFill>
            <a:srgbClr val="FFFFFF"/>
          </a:solidFill>
          <a:ln w="28575">
            <a:solidFill>
              <a:srgbClr val="C00000"/>
            </a:solidFill>
          </a:ln>
        </p:spPr>
        <p:txBody>
          <a:bodyPr wrap="square" rtlCol="0">
            <a:spAutoFit/>
          </a:bodyPr>
          <a:lstStyle/>
          <a:p>
            <a:r>
              <a:rPr lang="en-US" dirty="0" smtClean="0">
                <a:solidFill>
                  <a:schemeClr val="bg1"/>
                </a:solidFill>
              </a:rPr>
              <a:t>Username will be your email address.</a:t>
            </a:r>
            <a:endParaRPr lang="en-US" dirty="0">
              <a:solidFill>
                <a:schemeClr val="bg1"/>
              </a:solidFill>
            </a:endParaRPr>
          </a:p>
        </p:txBody>
      </p:sp>
      <p:sp>
        <p:nvSpPr>
          <p:cNvPr id="13" name="TextBox 12"/>
          <p:cNvSpPr txBox="1"/>
          <p:nvPr/>
        </p:nvSpPr>
        <p:spPr>
          <a:xfrm>
            <a:off x="6577637" y="4147880"/>
            <a:ext cx="2286000" cy="923330"/>
          </a:xfrm>
          <a:prstGeom prst="rect">
            <a:avLst/>
          </a:prstGeom>
          <a:noFill/>
          <a:ln w="28575">
            <a:solidFill>
              <a:srgbClr val="C00000"/>
            </a:solidFill>
          </a:ln>
        </p:spPr>
        <p:txBody>
          <a:bodyPr wrap="square" rtlCol="0">
            <a:spAutoFit/>
          </a:bodyPr>
          <a:lstStyle/>
          <a:p>
            <a:r>
              <a:rPr lang="en-US" dirty="0" smtClean="0">
                <a:solidFill>
                  <a:schemeClr val="bg1"/>
                </a:solidFill>
              </a:rPr>
              <a:t>Password will be set using the link that was emailed to you.</a:t>
            </a:r>
            <a:endParaRPr lang="en-US" dirty="0">
              <a:solidFill>
                <a:schemeClr val="bg1"/>
              </a:solidFill>
            </a:endParaRPr>
          </a:p>
        </p:txBody>
      </p:sp>
      <p:cxnSp>
        <p:nvCxnSpPr>
          <p:cNvPr id="15" name="Straight Arrow Connector 14"/>
          <p:cNvCxnSpPr/>
          <p:nvPr/>
        </p:nvCxnSpPr>
        <p:spPr>
          <a:xfrm flipH="1">
            <a:off x="5181600" y="2569792"/>
            <a:ext cx="1396037" cy="4020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181600" y="3886200"/>
            <a:ext cx="1396037" cy="5334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7931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6992471" y="1795418"/>
            <a:ext cx="19050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00800" y="2600235"/>
            <a:ext cx="2438400" cy="923330"/>
          </a:xfrm>
          <a:prstGeom prst="rect">
            <a:avLst/>
          </a:prstGeom>
          <a:solidFill>
            <a:schemeClr val="bg1"/>
          </a:solidFill>
          <a:ln w="19050">
            <a:solidFill>
              <a:srgbClr val="C00000"/>
            </a:solidFill>
          </a:ln>
        </p:spPr>
        <p:txBody>
          <a:bodyPr wrap="square" rtlCol="0">
            <a:spAutoFit/>
          </a:bodyPr>
          <a:lstStyle/>
          <a:p>
            <a:r>
              <a:rPr lang="en-US" dirty="0" smtClean="0"/>
              <a:t>Once you hit submit, the Status will change to “Pending Approval.”</a:t>
            </a:r>
            <a:endParaRPr lang="en-US" dirty="0"/>
          </a:p>
        </p:txBody>
      </p:sp>
      <p:cxnSp>
        <p:nvCxnSpPr>
          <p:cNvPr id="7" name="Straight Arrow Connector 6"/>
          <p:cNvCxnSpPr>
            <a:stCxn id="6" idx="0"/>
            <a:endCxn id="3" idx="2"/>
          </p:cNvCxnSpPr>
          <p:nvPr/>
        </p:nvCxnSpPr>
        <p:spPr>
          <a:xfrm flipV="1">
            <a:off x="7620000" y="2252618"/>
            <a:ext cx="324971" cy="34761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7929" y="0"/>
            <a:ext cx="9144000" cy="6858000"/>
          </a:xfrm>
          <a:prstGeom prst="rect">
            <a:avLst/>
          </a:prstGeom>
        </p:spPr>
      </p:pic>
      <p:sp>
        <p:nvSpPr>
          <p:cNvPr id="3" name="Rectangle 2"/>
          <p:cNvSpPr/>
          <p:nvPr/>
        </p:nvSpPr>
        <p:spPr>
          <a:xfrm>
            <a:off x="7239000" y="762000"/>
            <a:ext cx="1143000" cy="3810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239000" y="2590800"/>
            <a:ext cx="12192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81600" y="3657600"/>
            <a:ext cx="3740859" cy="1754326"/>
          </a:xfrm>
          <a:prstGeom prst="rect">
            <a:avLst/>
          </a:prstGeom>
          <a:noFill/>
          <a:ln w="28575">
            <a:solidFill>
              <a:srgbClr val="0070C0"/>
            </a:solidFill>
          </a:ln>
        </p:spPr>
        <p:txBody>
          <a:bodyPr wrap="square" rtlCol="0">
            <a:spAutoFit/>
          </a:bodyPr>
          <a:lstStyle/>
          <a:p>
            <a:r>
              <a:rPr lang="en-US" dirty="0" smtClean="0"/>
              <a:t>Status: </a:t>
            </a:r>
          </a:p>
          <a:p>
            <a:pPr marL="285750" indent="-285750">
              <a:buFont typeface="Arial" panose="020B0604020202020204" pitchFamily="34" charset="0"/>
              <a:buChar char="•"/>
            </a:pPr>
            <a:r>
              <a:rPr lang="en-US" b="1" dirty="0" smtClean="0"/>
              <a:t>Pending Approval </a:t>
            </a:r>
            <a:r>
              <a:rPr lang="en-US" dirty="0" smtClean="0"/>
              <a:t>when first  submitted; </a:t>
            </a:r>
          </a:p>
          <a:p>
            <a:pPr marL="285750" indent="-285750">
              <a:buFont typeface="Arial" panose="020B0604020202020204" pitchFamily="34" charset="0"/>
              <a:buChar char="•"/>
            </a:pPr>
            <a:r>
              <a:rPr lang="en-US" b="1" dirty="0" smtClean="0"/>
              <a:t>Revisions Needed </a:t>
            </a:r>
            <a:r>
              <a:rPr lang="en-US" dirty="0" smtClean="0"/>
              <a:t>is sent back by reviewer; </a:t>
            </a:r>
          </a:p>
          <a:p>
            <a:pPr marL="285750" indent="-285750">
              <a:buFont typeface="Arial" panose="020B0604020202020204" pitchFamily="34" charset="0"/>
              <a:buChar char="•"/>
            </a:pPr>
            <a:r>
              <a:rPr lang="en-US" b="1" dirty="0" smtClean="0"/>
              <a:t>Approved</a:t>
            </a:r>
            <a:r>
              <a:rPr lang="en-US" dirty="0" smtClean="0"/>
              <a:t> if approved by National</a:t>
            </a:r>
            <a:endParaRPr lang="en-US" dirty="0"/>
          </a:p>
        </p:txBody>
      </p:sp>
      <p:sp>
        <p:nvSpPr>
          <p:cNvPr id="8" name="TextBox 7"/>
          <p:cNvSpPr txBox="1"/>
          <p:nvPr/>
        </p:nvSpPr>
        <p:spPr>
          <a:xfrm>
            <a:off x="2743200" y="762000"/>
            <a:ext cx="2590800" cy="646331"/>
          </a:xfrm>
          <a:prstGeom prst="rect">
            <a:avLst/>
          </a:prstGeom>
          <a:solidFill>
            <a:srgbClr val="FDFDFD"/>
          </a:solidFill>
          <a:ln w="28575">
            <a:solidFill>
              <a:srgbClr val="92D050"/>
            </a:solidFill>
          </a:ln>
        </p:spPr>
        <p:txBody>
          <a:bodyPr wrap="square" rtlCol="0">
            <a:spAutoFit/>
          </a:bodyPr>
          <a:lstStyle/>
          <a:p>
            <a:r>
              <a:rPr lang="en-US" dirty="0" smtClean="0"/>
              <a:t>Click “Reimbursements” tab to check status.</a:t>
            </a:r>
            <a:endParaRPr lang="en-US" dirty="0"/>
          </a:p>
        </p:txBody>
      </p:sp>
      <p:sp>
        <p:nvSpPr>
          <p:cNvPr id="9" name="TextBox 8"/>
          <p:cNvSpPr txBox="1"/>
          <p:nvPr/>
        </p:nvSpPr>
        <p:spPr>
          <a:xfrm>
            <a:off x="6896100" y="900499"/>
            <a:ext cx="304800" cy="369332"/>
          </a:xfrm>
          <a:prstGeom prst="rect">
            <a:avLst/>
          </a:prstGeom>
          <a:noFill/>
          <a:ln>
            <a:noFill/>
          </a:ln>
        </p:spPr>
        <p:txBody>
          <a:bodyPr wrap="square" rtlCol="0">
            <a:spAutoFit/>
          </a:bodyPr>
          <a:lstStyle/>
          <a:p>
            <a:r>
              <a:rPr lang="en-US" dirty="0" smtClean="0">
                <a:ln>
                  <a:solidFill>
                    <a:srgbClr val="92D050"/>
                  </a:solidFill>
                </a:ln>
                <a:solidFill>
                  <a:srgbClr val="92D050"/>
                </a:solidFill>
              </a:rPr>
              <a:t>1</a:t>
            </a:r>
            <a:endParaRPr lang="en-US" dirty="0">
              <a:ln>
                <a:solidFill>
                  <a:srgbClr val="92D050"/>
                </a:solidFill>
              </a:ln>
              <a:solidFill>
                <a:srgbClr val="92D050"/>
              </a:solidFill>
            </a:endParaRPr>
          </a:p>
        </p:txBody>
      </p:sp>
      <p:sp>
        <p:nvSpPr>
          <p:cNvPr id="10" name="Oval 9"/>
          <p:cNvSpPr/>
          <p:nvPr/>
        </p:nvSpPr>
        <p:spPr>
          <a:xfrm>
            <a:off x="6896100" y="900499"/>
            <a:ext cx="304800" cy="36933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5372100" y="1085165"/>
            <a:ext cx="1485900" cy="5783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0" y="2971800"/>
            <a:ext cx="304800" cy="381000"/>
          </a:xfrm>
          <a:prstGeom prst="rect">
            <a:avLst/>
          </a:prstGeom>
          <a:noFill/>
        </p:spPr>
        <p:txBody>
          <a:bodyPr wrap="square" rtlCol="0">
            <a:spAutoFit/>
          </a:bodyPr>
          <a:lstStyle/>
          <a:p>
            <a:r>
              <a:rPr lang="en-US" dirty="0" smtClean="0">
                <a:solidFill>
                  <a:srgbClr val="0070C0"/>
                </a:solidFill>
              </a:rPr>
              <a:t>2</a:t>
            </a:r>
            <a:endParaRPr lang="en-US" dirty="0">
              <a:solidFill>
                <a:srgbClr val="0070C0"/>
              </a:solidFill>
            </a:endParaRPr>
          </a:p>
        </p:txBody>
      </p:sp>
      <p:sp>
        <p:nvSpPr>
          <p:cNvPr id="14" name="Oval 13"/>
          <p:cNvSpPr/>
          <p:nvPr/>
        </p:nvSpPr>
        <p:spPr>
          <a:xfrm>
            <a:off x="7620000" y="2971800"/>
            <a:ext cx="304800" cy="3810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endCxn id="14" idx="3"/>
          </p:cNvCxnSpPr>
          <p:nvPr/>
        </p:nvCxnSpPr>
        <p:spPr>
          <a:xfrm flipV="1">
            <a:off x="7543800" y="3297004"/>
            <a:ext cx="120837" cy="34583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Documentation Requirements</a:t>
            </a:r>
          </a:p>
        </p:txBody>
      </p:sp>
      <p:sp>
        <p:nvSpPr>
          <p:cNvPr id="3" name="Content Placeholder 2"/>
          <p:cNvSpPr>
            <a:spLocks noGrp="1"/>
          </p:cNvSpPr>
          <p:nvPr>
            <p:ph idx="1"/>
          </p:nvPr>
        </p:nvSpPr>
        <p:spPr>
          <a:xfrm>
            <a:off x="628650" y="2448718"/>
            <a:ext cx="7886700" cy="3263504"/>
          </a:xfrm>
        </p:spPr>
        <p:txBody>
          <a:bodyPr>
            <a:noAutofit/>
          </a:bodyPr>
          <a:lstStyle/>
          <a:p>
            <a:r>
              <a:rPr lang="en-US" b="1" dirty="0"/>
              <a:t>Salaried (Full Time) Personnel </a:t>
            </a:r>
            <a:r>
              <a:rPr lang="en-US" dirty="0"/>
              <a:t>- This represents the percentage of salary corresponding with the percentage of time that an individual spent working on the CRSF program. </a:t>
            </a:r>
          </a:p>
          <a:p>
            <a:pPr lvl="1"/>
            <a:r>
              <a:rPr lang="en-US" sz="1800" dirty="0"/>
              <a:t>Only an individual’s regular salary amount is </a:t>
            </a:r>
            <a:r>
              <a:rPr lang="en-US" sz="1800" dirty="0" smtClean="0"/>
              <a:t>eligible</a:t>
            </a:r>
          </a:p>
          <a:p>
            <a:pPr lvl="1"/>
            <a:r>
              <a:rPr lang="en-US" sz="1800" dirty="0" smtClean="0"/>
              <a:t>No </a:t>
            </a:r>
            <a:r>
              <a:rPr lang="en-US" sz="1800" dirty="0"/>
              <a:t>overtime, no </a:t>
            </a:r>
            <a:r>
              <a:rPr lang="en-US" sz="1800" dirty="0" smtClean="0"/>
              <a:t>bonuses</a:t>
            </a:r>
          </a:p>
          <a:p>
            <a:pPr lvl="1"/>
            <a:r>
              <a:rPr lang="en-US" sz="1800" dirty="0" smtClean="0"/>
              <a:t>Maximum </a:t>
            </a:r>
            <a:r>
              <a:rPr lang="en-US" sz="1800" dirty="0"/>
              <a:t>percentage of time that can be claimed for administrative/executive support is </a:t>
            </a:r>
            <a:r>
              <a:rPr lang="en-US" sz="1800" b="1" dirty="0"/>
              <a:t>30%</a:t>
            </a:r>
            <a:endParaRPr lang="en-US" sz="1800" dirty="0"/>
          </a:p>
          <a:p>
            <a:pPr marL="971509" lvl="2">
              <a:buFont typeface="Courier New" panose="02070309020205020404" pitchFamily="49" charset="0"/>
              <a:buChar char="o"/>
            </a:pPr>
            <a:r>
              <a:rPr lang="en-US" sz="1800" b="1" dirty="0"/>
              <a:t>More than 30% must be approved by your program manager</a:t>
            </a:r>
            <a:endParaRPr lang="en-US" sz="1800" dirty="0"/>
          </a:p>
          <a:p>
            <a:r>
              <a:rPr lang="en-US" dirty="0" smtClean="0"/>
              <a:t>FICA </a:t>
            </a:r>
            <a:r>
              <a:rPr lang="en-US" dirty="0"/>
              <a:t>is calculated only on the percentage of the payroll expense being reimbursed by CRSF</a:t>
            </a:r>
          </a:p>
          <a:p>
            <a:r>
              <a:rPr lang="en-US" b="1" dirty="0"/>
              <a:t>Must submit: </a:t>
            </a:r>
            <a:r>
              <a:rPr lang="en-US" dirty="0"/>
              <a:t> </a:t>
            </a:r>
            <a:endParaRPr lang="en-US" dirty="0" smtClean="0"/>
          </a:p>
          <a:p>
            <a:pPr lvl="1"/>
            <a:r>
              <a:rPr lang="en-US" sz="1800" dirty="0" smtClean="0"/>
              <a:t>Payroll </a:t>
            </a:r>
            <a:r>
              <a:rPr lang="en-US" sz="1800" dirty="0"/>
              <a:t>register(s) for each employee listed and for each pay period being </a:t>
            </a:r>
            <a:r>
              <a:rPr lang="en-US" sz="1800" dirty="0" smtClean="0"/>
              <a:t>reimbursed</a:t>
            </a:r>
          </a:p>
          <a:p>
            <a:pPr lvl="1"/>
            <a:r>
              <a:rPr lang="en-US" sz="1800" dirty="0" smtClean="0"/>
              <a:t>Copies of signed timesheets for each employee listed for each pay period being reimbursed</a:t>
            </a:r>
            <a:endParaRPr lang="en-US" sz="1800" dirty="0"/>
          </a:p>
        </p:txBody>
      </p:sp>
    </p:spTree>
    <p:extLst>
      <p:ext uri="{BB962C8B-B14F-4D97-AF65-F5344CB8AC3E}">
        <p14:creationId xmlns="" xmlns:p14="http://schemas.microsoft.com/office/powerpoint/2010/main" val="3655214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Documentation Requirements</a:t>
            </a:r>
          </a:p>
        </p:txBody>
      </p:sp>
      <p:sp>
        <p:nvSpPr>
          <p:cNvPr id="3" name="Content Placeholder 2"/>
          <p:cNvSpPr>
            <a:spLocks noGrp="1"/>
          </p:cNvSpPr>
          <p:nvPr>
            <p:ph idx="1"/>
          </p:nvPr>
        </p:nvSpPr>
        <p:spPr>
          <a:xfrm>
            <a:off x="628650" y="2448718"/>
            <a:ext cx="7886700" cy="3263504"/>
          </a:xfrm>
        </p:spPr>
        <p:txBody>
          <a:bodyPr>
            <a:noAutofit/>
          </a:bodyPr>
          <a:lstStyle/>
          <a:p>
            <a:r>
              <a:rPr lang="en-US" sz="2000" b="1" dirty="0"/>
              <a:t>Part Time Personnel</a:t>
            </a:r>
            <a:r>
              <a:rPr lang="en-US" sz="2000" dirty="0"/>
              <a:t> – Only the actual hours spent working on the CRSF program can be reimbursed. </a:t>
            </a:r>
            <a:endParaRPr lang="en-US" sz="2000" dirty="0" smtClean="0"/>
          </a:p>
          <a:p>
            <a:pPr lvl="1"/>
            <a:r>
              <a:rPr lang="en-US" sz="2000" dirty="0" smtClean="0"/>
              <a:t>Holiday</a:t>
            </a:r>
            <a:r>
              <a:rPr lang="en-US" sz="2000" dirty="0"/>
              <a:t>, vacation or overtime hours are not reimbursable</a:t>
            </a:r>
          </a:p>
          <a:p>
            <a:pPr lvl="1"/>
            <a:r>
              <a:rPr lang="en-US" sz="2000" dirty="0" smtClean="0"/>
              <a:t>FICA </a:t>
            </a:r>
            <a:r>
              <a:rPr lang="en-US" sz="2000" dirty="0"/>
              <a:t>is calculated only on the percentage of the payroll expense being reimbursed by CRSF</a:t>
            </a:r>
          </a:p>
          <a:p>
            <a:r>
              <a:rPr lang="en-US" sz="2000" b="1" dirty="0"/>
              <a:t>Must submit:</a:t>
            </a:r>
          </a:p>
          <a:p>
            <a:pPr lvl="1"/>
            <a:r>
              <a:rPr lang="en-US" sz="2000" dirty="0" smtClean="0"/>
              <a:t>Payroll </a:t>
            </a:r>
            <a:r>
              <a:rPr lang="en-US" sz="2000" dirty="0"/>
              <a:t>register(s)  for each employee listed and for each pay period being reimbursed </a:t>
            </a:r>
          </a:p>
          <a:p>
            <a:pPr lvl="1"/>
            <a:r>
              <a:rPr lang="en-US" sz="2000" dirty="0" smtClean="0"/>
              <a:t>Copies </a:t>
            </a:r>
            <a:r>
              <a:rPr lang="en-US" sz="2000" dirty="0"/>
              <a:t>of signed timesheets for each employee listed for each pay period being reimbursed</a:t>
            </a:r>
          </a:p>
        </p:txBody>
      </p:sp>
    </p:spTree>
    <p:extLst>
      <p:ext uri="{BB962C8B-B14F-4D97-AF65-F5344CB8AC3E}">
        <p14:creationId xmlns="" xmlns:p14="http://schemas.microsoft.com/office/powerpoint/2010/main" val="2130424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Documentation Requirements</a:t>
            </a:r>
            <a:endParaRPr lang="en-US" sz="3600" b="1" dirty="0"/>
          </a:p>
        </p:txBody>
      </p:sp>
      <p:sp>
        <p:nvSpPr>
          <p:cNvPr id="3" name="Content Placeholder 2"/>
          <p:cNvSpPr>
            <a:spLocks noGrp="1"/>
          </p:cNvSpPr>
          <p:nvPr>
            <p:ph idx="1"/>
          </p:nvPr>
        </p:nvSpPr>
        <p:spPr>
          <a:xfrm>
            <a:off x="510240" y="2336872"/>
            <a:ext cx="7414559" cy="4140128"/>
          </a:xfrm>
        </p:spPr>
        <p:txBody>
          <a:bodyPr>
            <a:normAutofit fontScale="92500" lnSpcReduction="10000"/>
          </a:bodyPr>
          <a:lstStyle/>
          <a:p>
            <a:pPr lvl="0"/>
            <a:r>
              <a:rPr lang="en-US" sz="1900" b="1" u="sng" dirty="0" smtClean="0"/>
              <a:t>FOOD CANNOT BE REIMBURSED</a:t>
            </a:r>
          </a:p>
          <a:p>
            <a:pPr lvl="0"/>
            <a:endParaRPr lang="en-US" sz="1900" dirty="0" smtClean="0"/>
          </a:p>
          <a:p>
            <a:pPr lvl="0"/>
            <a:r>
              <a:rPr lang="en-US" sz="1900" b="1" u="sng" dirty="0" smtClean="0"/>
              <a:t>ENTERTAINMENT TICKETS AND ADMISSIONS CANNOT BE REIMBURSED</a:t>
            </a:r>
            <a:endParaRPr lang="en-US" sz="1900" u="sng" dirty="0" smtClean="0"/>
          </a:p>
          <a:p>
            <a:pPr marL="0" lvl="0" indent="0">
              <a:buFontTx/>
              <a:buNone/>
            </a:pPr>
            <a:r>
              <a:rPr lang="en-US" sz="1900" dirty="0" smtClean="0"/>
              <a:t>     - This includes but is not limited to movie, athletic events, etc.</a:t>
            </a:r>
          </a:p>
          <a:p>
            <a:pPr lvl="0"/>
            <a:r>
              <a:rPr lang="en-US" sz="1900" dirty="0" smtClean="0"/>
              <a:t>Maximum percentage of office supplies and overhead is </a:t>
            </a:r>
            <a:r>
              <a:rPr lang="en-US" sz="1900" b="1" dirty="0" smtClean="0"/>
              <a:t>20%</a:t>
            </a:r>
            <a:r>
              <a:rPr lang="en-US" sz="1900" dirty="0" smtClean="0"/>
              <a:t> of the total expenses for the reimbursement</a:t>
            </a:r>
          </a:p>
          <a:p>
            <a:pPr lvl="0">
              <a:buNone/>
            </a:pPr>
            <a:r>
              <a:rPr lang="en-US" sz="1900" dirty="0" smtClean="0"/>
              <a:t>  </a:t>
            </a:r>
            <a:r>
              <a:rPr lang="en-US" sz="1900" dirty="0" smtClean="0"/>
              <a:t>- Submit itemized store receipt </a:t>
            </a:r>
            <a:r>
              <a:rPr lang="en-US" sz="1900" b="1" u="sng" dirty="0" smtClean="0"/>
              <a:t>OR</a:t>
            </a:r>
            <a:r>
              <a:rPr lang="en-US" sz="1900" dirty="0" smtClean="0"/>
              <a:t> invoice(s) from vendor displaying expense and date, and </a:t>
            </a:r>
            <a:r>
              <a:rPr lang="en-US" sz="1900" b="1" dirty="0" smtClean="0"/>
              <a:t>payment made</a:t>
            </a:r>
            <a:r>
              <a:rPr lang="en-US" sz="1900" dirty="0" smtClean="0"/>
              <a:t> </a:t>
            </a:r>
          </a:p>
          <a:p>
            <a:pPr marL="628609" lvl="1">
              <a:buFont typeface="Courier New" panose="02070309020205020404" pitchFamily="49" charset="0"/>
              <a:buChar char="o"/>
            </a:pPr>
            <a:r>
              <a:rPr lang="en-US" sz="1900" dirty="0" smtClean="0"/>
              <a:t>If payment was made by Check – a copy of check or stub is required</a:t>
            </a:r>
          </a:p>
          <a:p>
            <a:pPr marL="628609" lvl="1">
              <a:buFont typeface="Courier New" panose="02070309020205020404" pitchFamily="49" charset="0"/>
              <a:buChar char="o"/>
            </a:pPr>
            <a:r>
              <a:rPr lang="en-US" sz="1900" dirty="0" smtClean="0"/>
              <a:t>If payment was made by Credit Card – a copy of the full CC statement showing the charge </a:t>
            </a:r>
            <a:r>
              <a:rPr lang="en-US" sz="1900" b="1" u="sng" dirty="0" smtClean="0"/>
              <a:t>AND</a:t>
            </a:r>
            <a:r>
              <a:rPr lang="en-US" sz="1900" dirty="0" smtClean="0"/>
              <a:t> either subsequent CC statement showing payment made </a:t>
            </a:r>
            <a:r>
              <a:rPr lang="en-US" sz="1900" b="1" u="sng" dirty="0" smtClean="0"/>
              <a:t>OR</a:t>
            </a:r>
            <a:r>
              <a:rPr lang="en-US" sz="1900" b="1" dirty="0" smtClean="0"/>
              <a:t> </a:t>
            </a:r>
            <a:r>
              <a:rPr lang="en-US" sz="1900" dirty="0" smtClean="0"/>
              <a:t>copy of check paid to CC is required</a:t>
            </a:r>
          </a:p>
          <a:p>
            <a:endParaRPr lang="en-US" sz="1600" dirty="0" smtClean="0"/>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Documentation Requirements</a:t>
            </a:r>
            <a:endParaRPr lang="en-US" sz="3600" b="1" dirty="0"/>
          </a:p>
        </p:txBody>
      </p:sp>
      <p:sp>
        <p:nvSpPr>
          <p:cNvPr id="3" name="Content Placeholder 2"/>
          <p:cNvSpPr>
            <a:spLocks noGrp="1"/>
          </p:cNvSpPr>
          <p:nvPr>
            <p:ph idx="1"/>
          </p:nvPr>
        </p:nvSpPr>
        <p:spPr>
          <a:xfrm>
            <a:off x="304800" y="2133600"/>
            <a:ext cx="7696200" cy="4343400"/>
          </a:xfrm>
        </p:spPr>
        <p:txBody>
          <a:bodyPr>
            <a:normAutofit lnSpcReduction="10000"/>
          </a:bodyPr>
          <a:lstStyle/>
          <a:p>
            <a:r>
              <a:rPr lang="en-US" dirty="0" smtClean="0"/>
              <a:t>Travel </a:t>
            </a:r>
            <a:r>
              <a:rPr lang="en-US" dirty="0" smtClean="0"/>
              <a:t>expenses related to the running of the CRSF program. This could include travel to practice fields, tournaments, camps, clinics, staff trainings and other CRSF sponsored events. Travel may also include lodging and airfare for over-night trips.</a:t>
            </a:r>
          </a:p>
          <a:p>
            <a:pPr lvl="0"/>
            <a:r>
              <a:rPr lang="en-US" dirty="0" smtClean="0"/>
              <a:t>Maximum reimbursement is $0.545/mile for mileage in 2018</a:t>
            </a:r>
          </a:p>
          <a:p>
            <a:pPr lvl="0"/>
            <a:r>
              <a:rPr lang="en-US" dirty="0" smtClean="0"/>
              <a:t>Mileage expense for Personal/Employee Owned Vehicle must submit:</a:t>
            </a:r>
          </a:p>
          <a:p>
            <a:pPr lvl="0">
              <a:buNone/>
            </a:pPr>
            <a:r>
              <a:rPr lang="en-US" dirty="0" smtClean="0"/>
              <a:t>   - </a:t>
            </a:r>
            <a:r>
              <a:rPr lang="en-US" dirty="0" smtClean="0"/>
              <a:t>MapQuest/Google maps directions printed with total start to end miles </a:t>
            </a:r>
            <a:r>
              <a:rPr lang="en-US" dirty="0" smtClean="0"/>
              <a:t>displayed</a:t>
            </a:r>
          </a:p>
          <a:p>
            <a:pPr lvl="0">
              <a:buNone/>
            </a:pPr>
            <a:r>
              <a:rPr lang="en-US" dirty="0" smtClean="0"/>
              <a:t>   - </a:t>
            </a:r>
            <a:r>
              <a:rPr lang="en-US" dirty="0" smtClean="0"/>
              <a:t>Internal expense report </a:t>
            </a:r>
            <a:r>
              <a:rPr lang="en-US" b="1" u="sng" dirty="0" smtClean="0"/>
              <a:t>AND</a:t>
            </a:r>
            <a:r>
              <a:rPr lang="en-US" dirty="0" smtClean="0"/>
              <a:t> copy of reimbursement check </a:t>
            </a:r>
            <a:r>
              <a:rPr lang="en-US" u="sng" dirty="0" smtClean="0"/>
              <a:t>or</a:t>
            </a:r>
            <a:r>
              <a:rPr lang="en-US" dirty="0" smtClean="0"/>
              <a:t> payroll register if added to paycheck</a:t>
            </a:r>
          </a:p>
          <a:p>
            <a:pPr lvl="0"/>
            <a:r>
              <a:rPr lang="en-US" dirty="0" smtClean="0"/>
              <a:t>Mileage for Organization Vehicle must submit:</a:t>
            </a:r>
          </a:p>
          <a:p>
            <a:pPr lvl="0">
              <a:buNone/>
            </a:pPr>
            <a:r>
              <a:rPr lang="en-US" dirty="0" smtClean="0"/>
              <a:t>   </a:t>
            </a:r>
            <a:r>
              <a:rPr lang="en-US" dirty="0" smtClean="0"/>
              <a:t>- MapQuest/Google maps directions printed with total start to end miles displayed </a:t>
            </a:r>
            <a:endParaRPr lang="en-US" dirty="0" smtClean="0"/>
          </a:p>
          <a:p>
            <a:pPr lvl="0">
              <a:buNone/>
            </a:pPr>
            <a:r>
              <a:rPr lang="en-US" dirty="0" smtClean="0"/>
              <a:t>   - </a:t>
            </a:r>
            <a:r>
              <a:rPr lang="en-US" dirty="0" smtClean="0"/>
              <a:t>Vehicle travel log</a:t>
            </a:r>
            <a:r>
              <a:rPr lang="en-US" sz="1400" dirty="0" smtClean="0"/>
              <a:t/>
            </a:r>
            <a:br>
              <a:rPr lang="en-US" sz="1400" dirty="0" smtClean="0"/>
            </a:br>
            <a:endParaRPr lang="en-US" sz="1400"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Documentation Requirements</a:t>
            </a:r>
            <a:endParaRPr lang="en-US" sz="3600" b="1" dirty="0"/>
          </a:p>
        </p:txBody>
      </p:sp>
      <p:sp>
        <p:nvSpPr>
          <p:cNvPr id="3" name="Content Placeholder 2"/>
          <p:cNvSpPr>
            <a:spLocks noGrp="1"/>
          </p:cNvSpPr>
          <p:nvPr>
            <p:ph idx="1"/>
          </p:nvPr>
        </p:nvSpPr>
        <p:spPr/>
        <p:txBody>
          <a:bodyPr/>
          <a:lstStyle/>
          <a:p>
            <a:pPr lvl="0"/>
            <a:r>
              <a:rPr lang="en-US" sz="2000" dirty="0" smtClean="0"/>
              <a:t>All Other Travel Expenses must submit: </a:t>
            </a:r>
          </a:p>
          <a:p>
            <a:pPr lvl="0">
              <a:buNone/>
            </a:pPr>
            <a:r>
              <a:rPr lang="en-US" sz="2000" dirty="0" smtClean="0"/>
              <a:t>    - Itemized store receipt </a:t>
            </a:r>
            <a:r>
              <a:rPr lang="en-US" sz="2000" b="1" u="sng" dirty="0" smtClean="0"/>
              <a:t>OR</a:t>
            </a:r>
            <a:r>
              <a:rPr lang="en-US" sz="2000" dirty="0" smtClean="0"/>
              <a:t> invoice(s) from vendor displaying expense and date and the payment made</a:t>
            </a:r>
          </a:p>
          <a:p>
            <a:pPr marL="628609" lvl="1">
              <a:buFont typeface="Courier New" panose="02070309020205020404" pitchFamily="49" charset="0"/>
              <a:buChar char="o"/>
            </a:pPr>
            <a:r>
              <a:rPr lang="en-US" sz="2000" dirty="0" smtClean="0"/>
              <a:t>If payment was made by check – a copy of check or stub is required</a:t>
            </a:r>
          </a:p>
          <a:p>
            <a:pPr marL="628609" lvl="1">
              <a:buFont typeface="Courier New" panose="02070309020205020404" pitchFamily="49" charset="0"/>
              <a:buChar char="o"/>
            </a:pPr>
            <a:r>
              <a:rPr lang="en-US" sz="2000" dirty="0" smtClean="0"/>
              <a:t>If payment was made by Credit Card – a copy of the full CC statement showing the charge </a:t>
            </a:r>
            <a:r>
              <a:rPr lang="en-US" sz="2000" b="1" u="sng" dirty="0" smtClean="0"/>
              <a:t>AND</a:t>
            </a:r>
            <a:r>
              <a:rPr lang="en-US" sz="2000" dirty="0" smtClean="0"/>
              <a:t> either subsequent statement showing payment made </a:t>
            </a:r>
            <a:r>
              <a:rPr lang="en-US" sz="2000" u="sng" dirty="0" smtClean="0"/>
              <a:t>or</a:t>
            </a:r>
            <a:r>
              <a:rPr lang="en-US" sz="2000" dirty="0" smtClean="0"/>
              <a:t> copy of check paid to CC is </a:t>
            </a:r>
            <a:r>
              <a:rPr lang="en-US" sz="2000" dirty="0" smtClean="0"/>
              <a:t>required</a:t>
            </a:r>
            <a:endParaRPr lang="en-US"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52600" y="1600200"/>
            <a:ext cx="4495800" cy="2308324"/>
          </a:xfrm>
          <a:prstGeom prst="rect">
            <a:avLst/>
          </a:prstGeom>
          <a:noFill/>
        </p:spPr>
        <p:txBody>
          <a:bodyPr wrap="square" rtlCol="0">
            <a:spAutoFit/>
          </a:bodyPr>
          <a:lstStyle/>
          <a:p>
            <a:r>
              <a:rPr lang="en-US" dirty="0" smtClean="0"/>
              <a:t>Let’s start them at their dashboard since that will be the first thing they see when they log on.</a:t>
            </a:r>
          </a:p>
          <a:p>
            <a:endParaRPr lang="en-US" dirty="0"/>
          </a:p>
          <a:p>
            <a:r>
              <a:rPr lang="en-US" dirty="0" smtClean="0"/>
              <a:t>Please provide information right away that there are two different ways to create a reimbursement request. I would recommend showing them how from the budget first.</a:t>
            </a:r>
            <a:endParaRPr lang="en-US" dirty="0"/>
          </a:p>
        </p:txBody>
      </p:sp>
      <p:pic>
        <p:nvPicPr>
          <p:cNvPr id="4" name="Picture 3"/>
          <p:cNvPicPr>
            <a:picLocks noChangeAspect="1"/>
          </p:cNvPicPr>
          <p:nvPr/>
        </p:nvPicPr>
        <p:blipFill>
          <a:blip r:embed="rId3" cstate="print"/>
          <a:stretch>
            <a:fillRect/>
          </a:stretch>
        </p:blipFill>
        <p:spPr>
          <a:xfrm>
            <a:off x="0" y="0"/>
            <a:ext cx="9144000" cy="6858000"/>
          </a:xfrm>
          <a:prstGeom prst="rect">
            <a:avLst/>
          </a:prstGeom>
        </p:spPr>
      </p:pic>
      <p:sp>
        <p:nvSpPr>
          <p:cNvPr id="5" name="TextBox 4"/>
          <p:cNvSpPr txBox="1"/>
          <p:nvPr/>
        </p:nvSpPr>
        <p:spPr>
          <a:xfrm>
            <a:off x="3810000" y="2971800"/>
            <a:ext cx="4191000" cy="1754326"/>
          </a:xfrm>
          <a:prstGeom prst="rect">
            <a:avLst/>
          </a:prstGeom>
          <a:solidFill>
            <a:srgbClr val="FFFFFF"/>
          </a:solidFill>
          <a:ln w="28575">
            <a:solidFill>
              <a:srgbClr val="C00000"/>
            </a:solidFill>
          </a:ln>
        </p:spPr>
        <p:txBody>
          <a:bodyPr wrap="square" rtlCol="0">
            <a:spAutoFit/>
          </a:bodyPr>
          <a:lstStyle/>
          <a:p>
            <a:r>
              <a:rPr lang="en-US" dirty="0" smtClean="0"/>
              <a:t>The first page you will see when you log in to the site is the Dashboard. There are 2 ways to create a Reimbursement Request. The first method is via the Sub-Grant (Budget Details) page. Click on the Sub-Grants tab to access your Budget.</a:t>
            </a:r>
            <a:endParaRPr lang="en-US" dirty="0"/>
          </a:p>
        </p:txBody>
      </p:sp>
      <p:cxnSp>
        <p:nvCxnSpPr>
          <p:cNvPr id="8" name="Straight Arrow Connector 7"/>
          <p:cNvCxnSpPr/>
          <p:nvPr/>
        </p:nvCxnSpPr>
        <p:spPr>
          <a:xfrm flipV="1">
            <a:off x="6248400" y="1143000"/>
            <a:ext cx="0" cy="18288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2451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6858000" y="4267200"/>
            <a:ext cx="2133600" cy="1200329"/>
          </a:xfrm>
          <a:prstGeom prst="rect">
            <a:avLst/>
          </a:prstGeom>
          <a:solidFill>
            <a:schemeClr val="accent2">
              <a:lumMod val="20000"/>
              <a:lumOff val="80000"/>
            </a:schemeClr>
          </a:solidFill>
          <a:ln w="28575">
            <a:solidFill>
              <a:srgbClr val="C00000"/>
            </a:solidFill>
          </a:ln>
        </p:spPr>
        <p:txBody>
          <a:bodyPr wrap="square" rtlCol="0">
            <a:spAutoFit/>
          </a:bodyPr>
          <a:lstStyle/>
          <a:p>
            <a:r>
              <a:rPr lang="en-US" dirty="0" smtClean="0"/>
              <a:t>In order to create a reimbursement your budget has to be in “Approved” status.</a:t>
            </a:r>
            <a:endParaRPr lang="en-US" dirty="0"/>
          </a:p>
        </p:txBody>
      </p:sp>
      <p:cxnSp>
        <p:nvCxnSpPr>
          <p:cNvPr id="5" name="Straight Arrow Connector 4"/>
          <p:cNvCxnSpPr/>
          <p:nvPr/>
        </p:nvCxnSpPr>
        <p:spPr>
          <a:xfrm flipV="1">
            <a:off x="8305800" y="3276600"/>
            <a:ext cx="0" cy="9906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04800" y="3048000"/>
            <a:ext cx="16002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4800" y="4191000"/>
            <a:ext cx="2209800" cy="1200329"/>
          </a:xfrm>
          <a:prstGeom prst="rect">
            <a:avLst/>
          </a:prstGeom>
          <a:solidFill>
            <a:srgbClr val="FFFFFF"/>
          </a:solidFill>
          <a:ln w="28575">
            <a:solidFill>
              <a:srgbClr val="C00000"/>
            </a:solidFill>
          </a:ln>
        </p:spPr>
        <p:txBody>
          <a:bodyPr wrap="square" rtlCol="0">
            <a:spAutoFit/>
          </a:bodyPr>
          <a:lstStyle/>
          <a:p>
            <a:r>
              <a:rPr lang="en-US" dirty="0" smtClean="0"/>
              <a:t>Click on the name of your Sub-Grant to access the Budget Detail screen.</a:t>
            </a:r>
            <a:endParaRPr lang="en-US" dirty="0"/>
          </a:p>
        </p:txBody>
      </p:sp>
      <p:cxnSp>
        <p:nvCxnSpPr>
          <p:cNvPr id="11" name="Straight Arrow Connector 10"/>
          <p:cNvCxnSpPr/>
          <p:nvPr/>
        </p:nvCxnSpPr>
        <p:spPr>
          <a:xfrm flipV="1">
            <a:off x="1143000" y="3352800"/>
            <a:ext cx="0" cy="8382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18368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3581400" y="3810000"/>
            <a:ext cx="4419600" cy="1477328"/>
          </a:xfrm>
          <a:prstGeom prst="rect">
            <a:avLst/>
          </a:prstGeom>
          <a:solidFill>
            <a:srgbClr val="FFFFFF"/>
          </a:solidFill>
          <a:ln w="28575">
            <a:solidFill>
              <a:srgbClr val="C00000"/>
            </a:solidFill>
          </a:ln>
        </p:spPr>
        <p:txBody>
          <a:bodyPr wrap="square" rtlCol="0">
            <a:spAutoFit/>
          </a:bodyPr>
          <a:lstStyle/>
          <a:p>
            <a:r>
              <a:rPr lang="en-US" dirty="0" smtClean="0"/>
              <a:t>Scroll to the bottom of the Budget Detail screen and click “Create Reimbursement” – The next screen will prompt you to enter the date range and number of pay periods (see slide 9)</a:t>
            </a:r>
            <a:endParaRPr lang="en-US" dirty="0"/>
          </a:p>
        </p:txBody>
      </p:sp>
      <p:cxnSp>
        <p:nvCxnSpPr>
          <p:cNvPr id="5" name="Straight Arrow Connector 4"/>
          <p:cNvCxnSpPr/>
          <p:nvPr/>
        </p:nvCxnSpPr>
        <p:spPr>
          <a:xfrm flipH="1">
            <a:off x="2743200" y="5334000"/>
            <a:ext cx="1143000" cy="8382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8016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4580964" y="3333570"/>
            <a:ext cx="4029635" cy="1200329"/>
          </a:xfrm>
          <a:prstGeom prst="rect">
            <a:avLst/>
          </a:prstGeom>
          <a:solidFill>
            <a:schemeClr val="bg1"/>
          </a:solidFill>
          <a:ln w="19050">
            <a:solidFill>
              <a:schemeClr val="accent2"/>
            </a:solidFill>
          </a:ln>
        </p:spPr>
        <p:txBody>
          <a:bodyPr wrap="square" rtlCol="0">
            <a:spAutoFit/>
          </a:bodyPr>
          <a:lstStyle/>
          <a:p>
            <a:r>
              <a:rPr lang="en-US" dirty="0" smtClean="0"/>
              <a:t>The 2</a:t>
            </a:r>
            <a:r>
              <a:rPr lang="en-US" baseline="30000" dirty="0" smtClean="0"/>
              <a:t>nd</a:t>
            </a:r>
            <a:r>
              <a:rPr lang="en-US" dirty="0" smtClean="0"/>
              <a:t> method for creating a new reimbursement request is by clicking on the Reimbursements tab, then clicking “Create Reimbursement”.</a:t>
            </a:r>
            <a:endParaRPr lang="en-US" dirty="0"/>
          </a:p>
        </p:txBody>
      </p:sp>
      <p:cxnSp>
        <p:nvCxnSpPr>
          <p:cNvPr id="4" name="Straight Arrow Connector 3"/>
          <p:cNvCxnSpPr/>
          <p:nvPr/>
        </p:nvCxnSpPr>
        <p:spPr>
          <a:xfrm flipV="1">
            <a:off x="6324600" y="1123770"/>
            <a:ext cx="1562100" cy="2209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5" name="Straight Arrow Connector 4"/>
          <p:cNvCxnSpPr/>
          <p:nvPr/>
        </p:nvCxnSpPr>
        <p:spPr>
          <a:xfrm flipH="1" flipV="1">
            <a:off x="1828800" y="3657600"/>
            <a:ext cx="2743200" cy="447766"/>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21984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9144000" cy="6858000"/>
          </a:xfrm>
          <a:prstGeom prst="rect">
            <a:avLst/>
          </a:prstGeom>
        </p:spPr>
      </p:pic>
      <p:sp>
        <p:nvSpPr>
          <p:cNvPr id="5" name="TextBox 4"/>
          <p:cNvSpPr txBox="1"/>
          <p:nvPr/>
        </p:nvSpPr>
        <p:spPr>
          <a:xfrm>
            <a:off x="228600" y="2667000"/>
            <a:ext cx="3048000" cy="2031325"/>
          </a:xfrm>
          <a:prstGeom prst="rect">
            <a:avLst/>
          </a:prstGeom>
          <a:noFill/>
          <a:ln w="19050">
            <a:solidFill>
              <a:schemeClr val="accent2"/>
            </a:solidFill>
          </a:ln>
        </p:spPr>
        <p:txBody>
          <a:bodyPr wrap="square" rtlCol="0">
            <a:spAutoFit/>
          </a:bodyPr>
          <a:lstStyle/>
          <a:p>
            <a:r>
              <a:rPr lang="en-US" dirty="0" smtClean="0"/>
              <a:t>When you create a reimbursement request from the Reimbursement tab, you will need to select the appropriate sub-grant. </a:t>
            </a:r>
            <a:r>
              <a:rPr lang="en-US" b="1" dirty="0" smtClean="0"/>
              <a:t>Note</a:t>
            </a:r>
            <a:r>
              <a:rPr lang="en-US" dirty="0" smtClean="0"/>
              <a:t>: This will be updated to sub-grant number.</a:t>
            </a:r>
            <a:endParaRPr lang="en-US" dirty="0"/>
          </a:p>
        </p:txBody>
      </p:sp>
      <p:cxnSp>
        <p:nvCxnSpPr>
          <p:cNvPr id="7" name="Straight Arrow Connector 6"/>
          <p:cNvCxnSpPr/>
          <p:nvPr/>
        </p:nvCxnSpPr>
        <p:spPr>
          <a:xfrm flipV="1">
            <a:off x="1219200" y="2133600"/>
            <a:ext cx="0" cy="5334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2408"/>
            <a:ext cx="9144000" cy="6858000"/>
          </a:xfrm>
          <a:prstGeom prst="rect">
            <a:avLst/>
          </a:prstGeom>
        </p:spPr>
      </p:pic>
      <p:sp>
        <p:nvSpPr>
          <p:cNvPr id="8" name="Rectangle 7"/>
          <p:cNvSpPr/>
          <p:nvPr/>
        </p:nvSpPr>
        <p:spPr>
          <a:xfrm>
            <a:off x="228600" y="3040910"/>
            <a:ext cx="5029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79059" y="3694557"/>
            <a:ext cx="7620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81400" y="3705127"/>
            <a:ext cx="304800" cy="381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244353" y="3013239"/>
            <a:ext cx="304800" cy="3810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581400" y="3705127"/>
            <a:ext cx="304800" cy="369332"/>
          </a:xfrm>
          <a:prstGeom prst="rect">
            <a:avLst/>
          </a:prstGeom>
          <a:noFill/>
        </p:spPr>
        <p:txBody>
          <a:bodyPr wrap="square" rtlCol="0">
            <a:spAutoFit/>
          </a:bodyPr>
          <a:lstStyle/>
          <a:p>
            <a:r>
              <a:rPr lang="en-US" dirty="0" smtClean="0">
                <a:solidFill>
                  <a:srgbClr val="C00000"/>
                </a:solidFill>
              </a:rPr>
              <a:t>3</a:t>
            </a:r>
            <a:endParaRPr lang="en-US" dirty="0">
              <a:solidFill>
                <a:srgbClr val="C00000"/>
              </a:solidFill>
            </a:endParaRPr>
          </a:p>
        </p:txBody>
      </p:sp>
      <p:sp>
        <p:nvSpPr>
          <p:cNvPr id="15" name="TextBox 14"/>
          <p:cNvSpPr txBox="1"/>
          <p:nvPr/>
        </p:nvSpPr>
        <p:spPr>
          <a:xfrm>
            <a:off x="5244353" y="2992568"/>
            <a:ext cx="304800" cy="381000"/>
          </a:xfrm>
          <a:prstGeom prst="rect">
            <a:avLst/>
          </a:prstGeom>
          <a:noFill/>
        </p:spPr>
        <p:txBody>
          <a:bodyPr wrap="square" rtlCol="0">
            <a:spAutoFit/>
          </a:bodyPr>
          <a:lstStyle/>
          <a:p>
            <a:r>
              <a:rPr lang="en-US" dirty="0" smtClean="0">
                <a:solidFill>
                  <a:schemeClr val="tx2"/>
                </a:solidFill>
              </a:rPr>
              <a:t>2</a:t>
            </a:r>
            <a:endParaRPr lang="en-US" dirty="0">
              <a:solidFill>
                <a:schemeClr val="tx2"/>
              </a:solidFill>
            </a:endParaRPr>
          </a:p>
        </p:txBody>
      </p:sp>
      <p:sp>
        <p:nvSpPr>
          <p:cNvPr id="16" name="TextBox 15"/>
          <p:cNvSpPr txBox="1"/>
          <p:nvPr/>
        </p:nvSpPr>
        <p:spPr>
          <a:xfrm>
            <a:off x="4724400" y="3782425"/>
            <a:ext cx="2819400" cy="646331"/>
          </a:xfrm>
          <a:prstGeom prst="rect">
            <a:avLst/>
          </a:prstGeom>
          <a:solidFill>
            <a:schemeClr val="bg1"/>
          </a:solidFill>
          <a:ln w="19050">
            <a:solidFill>
              <a:srgbClr val="C00000"/>
            </a:solidFill>
          </a:ln>
        </p:spPr>
        <p:txBody>
          <a:bodyPr wrap="square" rtlCol="0">
            <a:spAutoFit/>
          </a:bodyPr>
          <a:lstStyle/>
          <a:p>
            <a:r>
              <a:rPr lang="en-US" dirty="0" smtClean="0"/>
              <a:t>Click Next to Save and move on to the next screen.</a:t>
            </a:r>
            <a:endParaRPr lang="en-US" dirty="0"/>
          </a:p>
        </p:txBody>
      </p:sp>
      <p:sp>
        <p:nvSpPr>
          <p:cNvPr id="17" name="Rectangle 16"/>
          <p:cNvSpPr/>
          <p:nvPr/>
        </p:nvSpPr>
        <p:spPr>
          <a:xfrm>
            <a:off x="304800" y="2442808"/>
            <a:ext cx="5105400" cy="53340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852147" y="2030451"/>
            <a:ext cx="304800" cy="381000"/>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52147" y="2072866"/>
            <a:ext cx="304800" cy="369332"/>
          </a:xfrm>
          <a:prstGeom prst="rect">
            <a:avLst/>
          </a:prstGeom>
          <a:noFill/>
        </p:spPr>
        <p:txBody>
          <a:bodyPr wrap="square" rtlCol="0">
            <a:spAutoFit/>
          </a:bodyPr>
          <a:lstStyle/>
          <a:p>
            <a:r>
              <a:rPr lang="en-US" dirty="0" smtClean="0">
                <a:solidFill>
                  <a:schemeClr val="accent3">
                    <a:lumMod val="75000"/>
                  </a:schemeClr>
                </a:solidFill>
              </a:rPr>
              <a:t>1</a:t>
            </a:r>
            <a:endParaRPr lang="en-US" dirty="0">
              <a:solidFill>
                <a:schemeClr val="accent3">
                  <a:lumMod val="75000"/>
                </a:schemeClr>
              </a:solidFill>
            </a:endParaRPr>
          </a:p>
        </p:txBody>
      </p:sp>
      <p:sp>
        <p:nvSpPr>
          <p:cNvPr id="20" name="TextBox 19"/>
          <p:cNvSpPr txBox="1"/>
          <p:nvPr/>
        </p:nvSpPr>
        <p:spPr>
          <a:xfrm>
            <a:off x="1447800" y="4191000"/>
            <a:ext cx="2286000" cy="369332"/>
          </a:xfrm>
          <a:prstGeom prst="rect">
            <a:avLst/>
          </a:prstGeom>
          <a:noFill/>
        </p:spPr>
        <p:txBody>
          <a:bodyPr wrap="square" rtlCol="0">
            <a:spAutoFit/>
          </a:bodyPr>
          <a:lstStyle/>
          <a:p>
            <a:endParaRPr lang="en-US" dirty="0"/>
          </a:p>
        </p:txBody>
      </p:sp>
      <p:sp>
        <p:nvSpPr>
          <p:cNvPr id="21" name="TextBox 20"/>
          <p:cNvSpPr txBox="1"/>
          <p:nvPr/>
        </p:nvSpPr>
        <p:spPr>
          <a:xfrm>
            <a:off x="2857500" y="1049866"/>
            <a:ext cx="4991100" cy="800219"/>
          </a:xfrm>
          <a:prstGeom prst="rect">
            <a:avLst/>
          </a:prstGeom>
          <a:solidFill>
            <a:schemeClr val="bg1"/>
          </a:solidFill>
          <a:ln w="19050">
            <a:solidFill>
              <a:schemeClr val="accent3"/>
            </a:solidFill>
          </a:ln>
        </p:spPr>
        <p:txBody>
          <a:bodyPr wrap="square" rtlCol="0">
            <a:spAutoFit/>
          </a:bodyPr>
          <a:lstStyle/>
          <a:p>
            <a:r>
              <a:rPr lang="en-US" dirty="0" smtClean="0"/>
              <a:t>Enter the date range for your request. </a:t>
            </a:r>
          </a:p>
          <a:p>
            <a:r>
              <a:rPr lang="en-US" sz="1400" dirty="0" smtClean="0"/>
              <a:t>These dates are based on the pay periods included in the request. </a:t>
            </a:r>
          </a:p>
          <a:p>
            <a:r>
              <a:rPr lang="en-US" sz="1400" b="1" dirty="0" smtClean="0"/>
              <a:t>From: </a:t>
            </a:r>
            <a:r>
              <a:rPr lang="en-US" sz="1400" dirty="0" smtClean="0"/>
              <a:t>1</a:t>
            </a:r>
            <a:r>
              <a:rPr lang="en-US" sz="1400" baseline="30000" dirty="0" smtClean="0"/>
              <a:t>st</a:t>
            </a:r>
            <a:r>
              <a:rPr lang="en-US" sz="1400" dirty="0" smtClean="0"/>
              <a:t> day of 1</a:t>
            </a:r>
            <a:r>
              <a:rPr lang="en-US" sz="1400" baseline="30000" dirty="0" smtClean="0"/>
              <a:t>st</a:t>
            </a:r>
            <a:r>
              <a:rPr lang="en-US" sz="1400" dirty="0" smtClean="0"/>
              <a:t> pay period             </a:t>
            </a:r>
            <a:r>
              <a:rPr lang="en-US" sz="1400" b="1" dirty="0" smtClean="0"/>
              <a:t>To: </a:t>
            </a:r>
            <a:r>
              <a:rPr lang="en-US" sz="1400" dirty="0" smtClean="0"/>
              <a:t>last day of last pay period</a:t>
            </a:r>
            <a:endParaRPr lang="en-US" sz="1400" dirty="0"/>
          </a:p>
        </p:txBody>
      </p:sp>
      <p:cxnSp>
        <p:nvCxnSpPr>
          <p:cNvPr id="22" name="Straight Arrow Connector 21"/>
          <p:cNvCxnSpPr/>
          <p:nvPr/>
        </p:nvCxnSpPr>
        <p:spPr>
          <a:xfrm flipH="1">
            <a:off x="5156947" y="1837032"/>
            <a:ext cx="215153" cy="233616"/>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1"/>
            <a:endCxn id="14" idx="3"/>
          </p:cNvCxnSpPr>
          <p:nvPr/>
        </p:nvCxnSpPr>
        <p:spPr>
          <a:xfrm flipH="1" flipV="1">
            <a:off x="3886200" y="3889793"/>
            <a:ext cx="838200" cy="21579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15000" y="2784465"/>
            <a:ext cx="3276600" cy="646331"/>
          </a:xfrm>
          <a:prstGeom prst="rect">
            <a:avLst/>
          </a:prstGeom>
          <a:solidFill>
            <a:schemeClr val="bg1"/>
          </a:solidFill>
          <a:ln w="19050">
            <a:solidFill>
              <a:schemeClr val="tx2"/>
            </a:solidFill>
          </a:ln>
        </p:spPr>
        <p:txBody>
          <a:bodyPr wrap="square" rtlCol="0">
            <a:spAutoFit/>
          </a:bodyPr>
          <a:lstStyle/>
          <a:p>
            <a:r>
              <a:rPr lang="en-US" dirty="0" smtClean="0"/>
              <a:t>Enter the number of pay periods that the request will cover.</a:t>
            </a:r>
            <a:endParaRPr lang="en-US" dirty="0"/>
          </a:p>
        </p:txBody>
      </p:sp>
      <p:cxnSp>
        <p:nvCxnSpPr>
          <p:cNvPr id="25" name="Straight Arrow Connector 24"/>
          <p:cNvCxnSpPr>
            <a:stCxn id="24" idx="1"/>
            <a:endCxn id="15" idx="3"/>
          </p:cNvCxnSpPr>
          <p:nvPr/>
        </p:nvCxnSpPr>
        <p:spPr>
          <a:xfrm flipH="1">
            <a:off x="5549153" y="3107631"/>
            <a:ext cx="165847" cy="75437"/>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ppt/theme/theme3.xml><?xml version="1.0" encoding="utf-8"?>
<a:theme xmlns:a="http://schemas.openxmlformats.org/drawingml/2006/main" name="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8002</TotalTime>
  <Words>2010</Words>
  <Application>Microsoft Office PowerPoint</Application>
  <PresentationFormat>Letter Paper (8.5x11 in)</PresentationFormat>
  <Paragraphs>224</Paragraphs>
  <Slides>36</Slides>
  <Notes>18</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Office Theme</vt:lpstr>
      <vt:lpstr>Berlin</vt:lpstr>
      <vt:lpstr>1_Berlin</vt:lpstr>
      <vt:lpstr>Slide 1</vt:lpstr>
      <vt:lpstr>What we will be covering:</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Documentation Requirements</vt:lpstr>
      <vt:lpstr>Documentation Requirements</vt:lpstr>
      <vt:lpstr>Documentation Requirements</vt:lpstr>
      <vt:lpstr>Documentation Requirements</vt:lpstr>
      <vt:lpstr>Documentation Requirements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Update</dc:title>
  <dc:creator>ydp2</dc:creator>
  <cp:lastModifiedBy>Elise Seufert</cp:lastModifiedBy>
  <cp:revision>248</cp:revision>
  <dcterms:created xsi:type="dcterms:W3CDTF">2017-11-30T13:43:52Z</dcterms:created>
  <dcterms:modified xsi:type="dcterms:W3CDTF">2018-05-23T15:44:27Z</dcterms:modified>
</cp:coreProperties>
</file>