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6" r:id="rId2"/>
    <p:sldMasterId id="2147483738" r:id="rId3"/>
  </p:sldMasterIdLst>
  <p:sldIdLst>
    <p:sldId id="279" r:id="rId4"/>
    <p:sldId id="280" r:id="rId5"/>
    <p:sldId id="257" r:id="rId6"/>
    <p:sldId id="258" r:id="rId7"/>
    <p:sldId id="259" r:id="rId8"/>
    <p:sldId id="260" r:id="rId9"/>
    <p:sldId id="261" r:id="rId10"/>
    <p:sldId id="277" r:id="rId11"/>
    <p:sldId id="262" r:id="rId12"/>
    <p:sldId id="263" r:id="rId13"/>
    <p:sldId id="264" r:id="rId14"/>
    <p:sldId id="265" r:id="rId15"/>
    <p:sldId id="266" r:id="rId16"/>
    <p:sldId id="278"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Paterson" initials="RP" lastIdx="3" clrIdx="0">
    <p:extLst>
      <p:ext uri="{19B8F6BF-5375-455C-9EA6-DF929625EA0E}">
        <p15:presenceInfo xmlns:p15="http://schemas.microsoft.com/office/powerpoint/2012/main" userId="S-1-5-21-3145569236-2377056291-3340972062-3017" providerId="AD"/>
      </p:ext>
    </p:extLst>
  </p:cmAuthor>
  <p:cmAuthor id="2" name="Kelly Baird"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10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290721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252879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190594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3731460-1A10-4431-B561-7E6A2642269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5547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2334059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398AE9-4580-4A3B-9F13-5C31F5D78A21}"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265937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398AE9-4580-4A3B-9F13-5C31F5D78A21}"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1516592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741945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F398AE9-4580-4A3B-9F13-5C31F5D78A21}" type="datetimeFigureOut">
              <a:rPr lang="en-US" smtClean="0"/>
              <a:t>3/28/2018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731460-1A10-4431-B561-7E6A26422694}" type="slidenum">
              <a:rPr lang="en-US" smtClean="0"/>
              <a:t>‹#›</a:t>
            </a:fld>
            <a:endParaRPr lang="en-US"/>
          </a:p>
        </p:txBody>
      </p:sp>
    </p:spTree>
    <p:extLst>
      <p:ext uri="{BB962C8B-B14F-4D97-AF65-F5344CB8AC3E}">
        <p14:creationId xmlns:p14="http://schemas.microsoft.com/office/powerpoint/2010/main" val="3474510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3F0743-462A-460E-A04F-9825FF08432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3953560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3F0743-462A-460E-A04F-9825FF08432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248904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2966636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F0743-462A-460E-A04F-9825FF08432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3804004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3F0743-462A-460E-A04F-9825FF084324}"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2725572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3F0743-462A-460E-A04F-9825FF084324}"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869637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3F0743-462A-460E-A04F-9825FF084324}"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2818079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F0743-462A-460E-A04F-9825FF084324}"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561137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F0743-462A-460E-A04F-9825FF084324}"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399557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F0743-462A-460E-A04F-9825FF084324}"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540138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3F0743-462A-460E-A04F-9825FF08432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31502739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3F0743-462A-460E-A04F-9825FF08432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D1367-1AD1-4AFC-83E0-0B6033C7BFF5}" type="slidenum">
              <a:rPr lang="en-US" smtClean="0"/>
              <a:t>‹#›</a:t>
            </a:fld>
            <a:endParaRPr lang="en-US"/>
          </a:p>
        </p:txBody>
      </p:sp>
    </p:spTree>
    <p:extLst>
      <p:ext uri="{BB962C8B-B14F-4D97-AF65-F5344CB8AC3E}">
        <p14:creationId xmlns:p14="http://schemas.microsoft.com/office/powerpoint/2010/main" val="45704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F35D68-7F0C-4DD3-A127-B7398C45C68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86748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398AE9-4580-4A3B-9F13-5C31F5D78A21}"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25797003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35D68-7F0C-4DD3-A127-B7398C45C68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3597614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35D68-7F0C-4DD3-A127-B7398C45C68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27535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F35D68-7F0C-4DD3-A127-B7398C45C685}"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3270233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F35D68-7F0C-4DD3-A127-B7398C45C685}"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3628443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F35D68-7F0C-4DD3-A127-B7398C45C685}"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26151396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35D68-7F0C-4DD3-A127-B7398C45C685}"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2923176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35D68-7F0C-4DD3-A127-B7398C45C685}"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2102746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35D68-7F0C-4DD3-A127-B7398C45C685}"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34496354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35D68-7F0C-4DD3-A127-B7398C45C68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2584829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35D68-7F0C-4DD3-A127-B7398C45C68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FD4DB-A715-4E9E-ACF4-9D57B599EA6A}" type="slidenum">
              <a:rPr lang="en-US" smtClean="0"/>
              <a:t>‹#›</a:t>
            </a:fld>
            <a:endParaRPr lang="en-US"/>
          </a:p>
        </p:txBody>
      </p:sp>
    </p:spTree>
    <p:extLst>
      <p:ext uri="{BB962C8B-B14F-4D97-AF65-F5344CB8AC3E}">
        <p14:creationId xmlns:p14="http://schemas.microsoft.com/office/powerpoint/2010/main" val="67236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398AE9-4580-4A3B-9F13-5C31F5D78A21}"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189073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398AE9-4580-4A3B-9F13-5C31F5D78A21}"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5279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87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398AE9-4580-4A3B-9F13-5C31F5D78A21}"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74717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408786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31460-1A10-4431-B561-7E6A26422694}" type="slidenum">
              <a:rPr lang="en-US" smtClean="0"/>
              <a:t>‹#›</a:t>
            </a:fld>
            <a:endParaRPr lang="en-US"/>
          </a:p>
        </p:txBody>
      </p:sp>
    </p:spTree>
    <p:extLst>
      <p:ext uri="{BB962C8B-B14F-4D97-AF65-F5344CB8AC3E}">
        <p14:creationId xmlns:p14="http://schemas.microsoft.com/office/powerpoint/2010/main" val="335913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398AE9-4580-4A3B-9F13-5C31F5D78A21}" type="datetimeFigureOut">
              <a:rPr lang="en-US" smtClean="0"/>
              <a:t>3/28/2018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731460-1A10-4431-B561-7E6A26422694}" type="slidenum">
              <a:rPr lang="en-US" smtClean="0"/>
              <a:t>‹#›</a:t>
            </a:fld>
            <a:endParaRPr lang="en-US"/>
          </a:p>
        </p:txBody>
      </p:sp>
    </p:spTree>
    <p:extLst>
      <p:ext uri="{BB962C8B-B14F-4D97-AF65-F5344CB8AC3E}">
        <p14:creationId xmlns:p14="http://schemas.microsoft.com/office/powerpoint/2010/main" val="183983134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F0743-462A-460E-A04F-9825FF084324}"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D1367-1AD1-4AFC-83E0-0B6033C7BFF5}" type="slidenum">
              <a:rPr lang="en-US" smtClean="0"/>
              <a:t>‹#›</a:t>
            </a:fld>
            <a:endParaRPr lang="en-US"/>
          </a:p>
        </p:txBody>
      </p:sp>
    </p:spTree>
    <p:extLst>
      <p:ext uri="{BB962C8B-B14F-4D97-AF65-F5344CB8AC3E}">
        <p14:creationId xmlns:p14="http://schemas.microsoft.com/office/powerpoint/2010/main" val="6623200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35D68-7F0C-4DD3-A127-B7398C45C685}"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FD4DB-A715-4E9E-ACF4-9D57B599EA6A}" type="slidenum">
              <a:rPr lang="en-US" smtClean="0"/>
              <a:t>‹#›</a:t>
            </a:fld>
            <a:endParaRPr lang="en-US"/>
          </a:p>
        </p:txBody>
      </p:sp>
    </p:spTree>
    <p:extLst>
      <p:ext uri="{BB962C8B-B14F-4D97-AF65-F5344CB8AC3E}">
        <p14:creationId xmlns:p14="http://schemas.microsoft.com/office/powerpoint/2010/main" val="111670668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0" y="0"/>
            <a:ext cx="9196327" cy="6870603"/>
          </a:xfrm>
          <a:prstGeom prst="rect">
            <a:avLst/>
          </a:prstGeom>
        </p:spPr>
      </p:pic>
    </p:spTree>
    <p:extLst>
      <p:ext uri="{BB962C8B-B14F-4D97-AF65-F5344CB8AC3E}">
        <p14:creationId xmlns:p14="http://schemas.microsoft.com/office/powerpoint/2010/main" val="2795205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03" t="13210" r="1042"/>
          <a:stretch/>
        </p:blipFill>
        <p:spPr>
          <a:xfrm>
            <a:off x="110066" y="397932"/>
            <a:ext cx="11954933" cy="5952067"/>
          </a:xfrm>
          <a:prstGeom prst="rect">
            <a:avLst/>
          </a:prstGeom>
        </p:spPr>
      </p:pic>
      <p:sp>
        <p:nvSpPr>
          <p:cNvPr id="5" name="TextBox 4"/>
          <p:cNvSpPr txBox="1"/>
          <p:nvPr/>
        </p:nvSpPr>
        <p:spPr>
          <a:xfrm>
            <a:off x="9419208" y="2989802"/>
            <a:ext cx="2636668" cy="1200329"/>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Click on “+” sign to open notes box. Type notes specific to this employee and click “Save and Close”</a:t>
            </a:r>
            <a:endParaRPr lang="en-US" dirty="0"/>
          </a:p>
        </p:txBody>
      </p:sp>
      <p:sp>
        <p:nvSpPr>
          <p:cNvPr id="6" name="TextBox 5"/>
          <p:cNvSpPr txBox="1"/>
          <p:nvPr/>
        </p:nvSpPr>
        <p:spPr>
          <a:xfrm>
            <a:off x="2820140" y="5546571"/>
            <a:ext cx="3275860" cy="646331"/>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Enter general Personnel and Fringe notes in this section </a:t>
            </a:r>
            <a:endParaRPr lang="en-US" dirty="0"/>
          </a:p>
        </p:txBody>
      </p:sp>
      <p:cxnSp>
        <p:nvCxnSpPr>
          <p:cNvPr id="8" name="Straight Arrow Connector 7"/>
          <p:cNvCxnSpPr/>
          <p:nvPr/>
        </p:nvCxnSpPr>
        <p:spPr>
          <a:xfrm flipV="1">
            <a:off x="10537794" y="2102035"/>
            <a:ext cx="506027" cy="887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861786" y="2750105"/>
            <a:ext cx="5557422" cy="701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353887" y="4001856"/>
            <a:ext cx="1065321" cy="506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162975" y="5147076"/>
            <a:ext cx="1657165" cy="603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0" y="440267"/>
            <a:ext cx="872067" cy="532489"/>
            <a:chOff x="80148" y="932242"/>
            <a:chExt cx="780737" cy="583291"/>
          </a:xfrm>
        </p:grpSpPr>
        <p:sp>
          <p:nvSpPr>
            <p:cNvPr id="13" name="TextBox 12"/>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224012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11" t="13827" r="2014"/>
          <a:stretch/>
        </p:blipFill>
        <p:spPr>
          <a:xfrm>
            <a:off x="204186" y="440266"/>
            <a:ext cx="11811000" cy="5909733"/>
          </a:xfrm>
          <a:prstGeom prst="rect">
            <a:avLst/>
          </a:prstGeom>
        </p:spPr>
      </p:pic>
      <p:sp>
        <p:nvSpPr>
          <p:cNvPr id="5" name="TextBox 4"/>
          <p:cNvSpPr txBox="1"/>
          <p:nvPr/>
        </p:nvSpPr>
        <p:spPr>
          <a:xfrm>
            <a:off x="365053" y="3105212"/>
            <a:ext cx="3027286" cy="923330"/>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Click “Update Amounts” to update all amounts entered in the Personnel section above.</a:t>
            </a:r>
            <a:endParaRPr lang="en-US" dirty="0"/>
          </a:p>
        </p:txBody>
      </p:sp>
      <p:sp>
        <p:nvSpPr>
          <p:cNvPr id="6" name="TextBox 5"/>
          <p:cNvSpPr txBox="1"/>
          <p:nvPr/>
        </p:nvSpPr>
        <p:spPr>
          <a:xfrm>
            <a:off x="3787395" y="3566877"/>
            <a:ext cx="2210540" cy="923330"/>
          </a:xfrm>
          <a:prstGeom prst="rect">
            <a:avLst/>
          </a:prstGeom>
          <a:solidFill>
            <a:schemeClr val="accent4">
              <a:lumMod val="20000"/>
              <a:lumOff val="80000"/>
            </a:schemeClr>
          </a:solidFill>
          <a:ln>
            <a:solidFill>
              <a:schemeClr val="tx1"/>
            </a:solidFill>
          </a:ln>
        </p:spPr>
        <p:txBody>
          <a:bodyPr wrap="square" rtlCol="0">
            <a:spAutoFit/>
          </a:bodyPr>
          <a:lstStyle/>
          <a:p>
            <a:r>
              <a:rPr lang="en-US" dirty="0" smtClean="0"/>
              <a:t>Click “Save” to save all data entered on this screen so far.</a:t>
            </a:r>
            <a:endParaRPr lang="en-US" dirty="0"/>
          </a:p>
        </p:txBody>
      </p:sp>
      <p:sp>
        <p:nvSpPr>
          <p:cNvPr id="7" name="TextBox 6"/>
          <p:cNvSpPr txBox="1"/>
          <p:nvPr/>
        </p:nvSpPr>
        <p:spPr>
          <a:xfrm>
            <a:off x="4493170" y="5164831"/>
            <a:ext cx="3178840" cy="923330"/>
          </a:xfrm>
          <a:prstGeom prst="rect">
            <a:avLst/>
          </a:prstGeom>
          <a:solidFill>
            <a:schemeClr val="accent2">
              <a:lumMod val="20000"/>
              <a:lumOff val="80000"/>
            </a:schemeClr>
          </a:solidFill>
          <a:ln>
            <a:solidFill>
              <a:schemeClr val="tx1"/>
            </a:solidFill>
          </a:ln>
        </p:spPr>
        <p:txBody>
          <a:bodyPr wrap="square" rtlCol="0">
            <a:spAutoFit/>
          </a:bodyPr>
          <a:lstStyle/>
          <a:p>
            <a:r>
              <a:rPr lang="en-US" dirty="0" smtClean="0"/>
              <a:t>Click “Next” to move to the next screen. (This will also save all data on the current screen.)</a:t>
            </a:r>
            <a:endParaRPr lang="en-US" dirty="0"/>
          </a:p>
        </p:txBody>
      </p:sp>
      <p:sp>
        <p:nvSpPr>
          <p:cNvPr id="8" name="TextBox 7"/>
          <p:cNvSpPr txBox="1"/>
          <p:nvPr/>
        </p:nvSpPr>
        <p:spPr>
          <a:xfrm>
            <a:off x="9243464" y="3316511"/>
            <a:ext cx="2308194" cy="923330"/>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Amounts budgeted for Personnel and Fringe are displayed here.</a:t>
            </a:r>
            <a:endParaRPr lang="en-US" dirty="0"/>
          </a:p>
        </p:txBody>
      </p:sp>
      <p:cxnSp>
        <p:nvCxnSpPr>
          <p:cNvPr id="10" name="Straight Arrow Connector 9"/>
          <p:cNvCxnSpPr/>
          <p:nvPr/>
        </p:nvCxnSpPr>
        <p:spPr>
          <a:xfrm flipH="1">
            <a:off x="1164044" y="4028542"/>
            <a:ext cx="319596" cy="1242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28859" y="4028542"/>
            <a:ext cx="1158536" cy="1198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685302" y="5448917"/>
            <a:ext cx="807868" cy="8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760805" y="4239841"/>
            <a:ext cx="319596" cy="924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01600" y="440266"/>
            <a:ext cx="770467" cy="532490"/>
            <a:chOff x="80148" y="932242"/>
            <a:chExt cx="780737" cy="583291"/>
          </a:xfrm>
        </p:grpSpPr>
        <p:sp>
          <p:nvSpPr>
            <p:cNvPr id="15" name="TextBox 14"/>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135795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86" t="13357" r="347"/>
          <a:stretch/>
        </p:blipFill>
        <p:spPr>
          <a:xfrm>
            <a:off x="0" y="491065"/>
            <a:ext cx="12090400" cy="5941957"/>
          </a:xfrm>
          <a:prstGeom prst="rect">
            <a:avLst/>
          </a:prstGeom>
        </p:spPr>
      </p:pic>
      <p:sp>
        <p:nvSpPr>
          <p:cNvPr id="5" name="TextBox 4"/>
          <p:cNvSpPr txBox="1"/>
          <p:nvPr/>
        </p:nvSpPr>
        <p:spPr>
          <a:xfrm>
            <a:off x="3340537" y="1106804"/>
            <a:ext cx="4030461" cy="2585323"/>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This screen is where additional (non-personnel/fringe) expenses are entered. Click “Add Expense” to enter the first item. Note: </a:t>
            </a:r>
            <a:r>
              <a:rPr lang="en-US" dirty="0"/>
              <a:t>Reimbursable items are limited to items that are necessary to implement CRSF programs only. FOOD &amp; DRINK ITEMS ARE NOT REIMBURSABLE</a:t>
            </a:r>
            <a:r>
              <a:rPr lang="en-US" dirty="0" smtClean="0"/>
              <a:t>. THE </a:t>
            </a:r>
            <a:r>
              <a:rPr lang="en-US" dirty="0"/>
              <a:t>COSTS OF ADMISSION OR TICKETS IS ALSO NOT </a:t>
            </a:r>
            <a:r>
              <a:rPr lang="en-US" dirty="0" smtClean="0"/>
              <a:t>REIMBURSABLE.</a:t>
            </a:r>
            <a:endParaRPr lang="en-US" dirty="0"/>
          </a:p>
        </p:txBody>
      </p:sp>
      <p:cxnSp>
        <p:nvCxnSpPr>
          <p:cNvPr id="7" name="Straight Arrow Connector 6"/>
          <p:cNvCxnSpPr/>
          <p:nvPr/>
        </p:nvCxnSpPr>
        <p:spPr>
          <a:xfrm flipH="1">
            <a:off x="1245750" y="2970903"/>
            <a:ext cx="2094787" cy="1442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0" y="491065"/>
            <a:ext cx="780737" cy="583291"/>
            <a:chOff x="80148" y="932242"/>
            <a:chExt cx="780737" cy="583291"/>
          </a:xfrm>
        </p:grpSpPr>
        <p:sp>
          <p:nvSpPr>
            <p:cNvPr id="9" name="TextBox 8"/>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1552030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4294967295"/>
          </p:nvPr>
        </p:nvPicPr>
        <p:blipFill rotWithShape="1">
          <a:blip r:embed="rId2"/>
          <a:srcRect l="695" t="13086" r="624"/>
          <a:stretch/>
        </p:blipFill>
        <p:spPr>
          <a:xfrm>
            <a:off x="67733" y="414866"/>
            <a:ext cx="12031133" cy="5960533"/>
          </a:xfrm>
          <a:prstGeom prst="rect">
            <a:avLst/>
          </a:prstGeom>
        </p:spPr>
      </p:pic>
      <p:sp>
        <p:nvSpPr>
          <p:cNvPr id="5" name="TextBox 4"/>
          <p:cNvSpPr txBox="1"/>
          <p:nvPr/>
        </p:nvSpPr>
        <p:spPr>
          <a:xfrm>
            <a:off x="2319744" y="1634816"/>
            <a:ext cx="5484550" cy="1754326"/>
          </a:xfrm>
          <a:prstGeom prst="rect">
            <a:avLst/>
          </a:prstGeom>
          <a:solidFill>
            <a:srgbClr val="DEEBF7"/>
          </a:solidFill>
          <a:ln>
            <a:solidFill>
              <a:schemeClr val="tx1"/>
            </a:solidFill>
          </a:ln>
        </p:spPr>
        <p:txBody>
          <a:bodyPr wrap="square" rtlCol="0">
            <a:spAutoFit/>
          </a:bodyPr>
          <a:lstStyle/>
          <a:p>
            <a:r>
              <a:rPr lang="en-US" dirty="0" smtClean="0"/>
              <a:t>Enter item names and assign them to categories from the drop down (Options = Supplies, Equipment &amp; Administrative, Program Related Travel, Other Costs). Rate is the dollar amount. Quantity is the number of items (goes to 2 decimal places for pro-rated purchases). Click “Update Amounts” to calculate totals.</a:t>
            </a:r>
            <a:endParaRPr lang="en-US" dirty="0"/>
          </a:p>
        </p:txBody>
      </p:sp>
      <p:sp>
        <p:nvSpPr>
          <p:cNvPr id="6" name="TextBox 5"/>
          <p:cNvSpPr txBox="1"/>
          <p:nvPr/>
        </p:nvSpPr>
        <p:spPr>
          <a:xfrm>
            <a:off x="4839014" y="5323479"/>
            <a:ext cx="7229475" cy="923330"/>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In order to enter a mileage line item, click “Add Mileage”. Rate will default to current GSA rate of 0.545 (but can be overwritten to a lower rate). Quantity = Number of miles. Category defaults to “Program Related Travel”.</a:t>
            </a:r>
            <a:endParaRPr lang="en-US" dirty="0"/>
          </a:p>
        </p:txBody>
      </p:sp>
      <p:sp>
        <p:nvSpPr>
          <p:cNvPr id="7" name="TextBox 6"/>
          <p:cNvSpPr txBox="1"/>
          <p:nvPr/>
        </p:nvSpPr>
        <p:spPr>
          <a:xfrm>
            <a:off x="8283688" y="2278355"/>
            <a:ext cx="3524435" cy="923330"/>
          </a:xfrm>
          <a:prstGeom prst="rect">
            <a:avLst/>
          </a:prstGeom>
          <a:solidFill>
            <a:schemeClr val="accent4">
              <a:lumMod val="20000"/>
              <a:lumOff val="80000"/>
            </a:schemeClr>
          </a:solidFill>
          <a:ln>
            <a:solidFill>
              <a:schemeClr val="tx1"/>
            </a:solidFill>
          </a:ln>
        </p:spPr>
        <p:txBody>
          <a:bodyPr wrap="square" rtlCol="0">
            <a:spAutoFit/>
          </a:bodyPr>
          <a:lstStyle/>
          <a:p>
            <a:r>
              <a:rPr lang="en-US" dirty="0" smtClean="0"/>
              <a:t>Enter additional details about any of the expenses by clicking the “+” sign and typing in the dialogue box</a:t>
            </a:r>
            <a:endParaRPr lang="en-US" dirty="0"/>
          </a:p>
        </p:txBody>
      </p:sp>
      <p:cxnSp>
        <p:nvCxnSpPr>
          <p:cNvPr id="9" name="Straight Arrow Connector 8"/>
          <p:cNvCxnSpPr/>
          <p:nvPr/>
        </p:nvCxnSpPr>
        <p:spPr>
          <a:xfrm flipH="1">
            <a:off x="1900644" y="3386351"/>
            <a:ext cx="619217" cy="658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24752" y="3389142"/>
            <a:ext cx="115410" cy="655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18042" y="3389142"/>
            <a:ext cx="251757" cy="655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209490" y="3389142"/>
            <a:ext cx="594804" cy="655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1336867" y="3201685"/>
            <a:ext cx="187171" cy="1358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17641" y="5823309"/>
            <a:ext cx="2121374" cy="16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97792" y="545306"/>
            <a:ext cx="4238625" cy="923330"/>
          </a:xfrm>
          <a:prstGeom prst="rect">
            <a:avLst/>
          </a:prstGeom>
          <a:solidFill>
            <a:srgbClr val="FF0000"/>
          </a:solidFill>
          <a:ln>
            <a:solidFill>
              <a:schemeClr val="tx1"/>
            </a:solidFill>
          </a:ln>
        </p:spPr>
        <p:txBody>
          <a:bodyPr wrap="square" rtlCol="0">
            <a:spAutoFit/>
          </a:bodyPr>
          <a:lstStyle/>
          <a:p>
            <a:r>
              <a:rPr lang="en-US" dirty="0" smtClean="0"/>
              <a:t>Note: Administrative </a:t>
            </a:r>
            <a:r>
              <a:rPr lang="en-US" dirty="0"/>
              <a:t>items and utilities are reimbursable at 20%.” (i.e. Laptop = $700 * 20% = $140)</a:t>
            </a:r>
          </a:p>
        </p:txBody>
      </p:sp>
      <p:grpSp>
        <p:nvGrpSpPr>
          <p:cNvPr id="14" name="Group 13"/>
          <p:cNvGrpSpPr/>
          <p:nvPr/>
        </p:nvGrpSpPr>
        <p:grpSpPr>
          <a:xfrm>
            <a:off x="0" y="423680"/>
            <a:ext cx="780737" cy="583291"/>
            <a:chOff x="80148" y="932242"/>
            <a:chExt cx="780737" cy="583291"/>
          </a:xfrm>
        </p:grpSpPr>
        <p:sp>
          <p:nvSpPr>
            <p:cNvPr id="16" name="TextBox 15"/>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243711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95" t="13580" r="554"/>
          <a:stretch/>
        </p:blipFill>
        <p:spPr>
          <a:xfrm>
            <a:off x="152400" y="491065"/>
            <a:ext cx="12039600" cy="5926667"/>
          </a:xfrm>
          <a:prstGeom prst="rect">
            <a:avLst/>
          </a:prstGeom>
        </p:spPr>
      </p:pic>
      <p:sp>
        <p:nvSpPr>
          <p:cNvPr id="6" name="TextBox 5"/>
          <p:cNvSpPr txBox="1"/>
          <p:nvPr/>
        </p:nvSpPr>
        <p:spPr>
          <a:xfrm>
            <a:off x="4313524" y="1385358"/>
            <a:ext cx="2068497" cy="646331"/>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Enter general expense notes here.</a:t>
            </a:r>
            <a:endParaRPr lang="en-US" dirty="0"/>
          </a:p>
        </p:txBody>
      </p:sp>
      <p:sp>
        <p:nvSpPr>
          <p:cNvPr id="7" name="TextBox 6"/>
          <p:cNvSpPr txBox="1"/>
          <p:nvPr/>
        </p:nvSpPr>
        <p:spPr>
          <a:xfrm>
            <a:off x="466593" y="2315986"/>
            <a:ext cx="3410294" cy="923330"/>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Upload supporting documentation, if necessary, as a PDF (limit 10MB).</a:t>
            </a:r>
            <a:endParaRPr lang="en-US" dirty="0"/>
          </a:p>
        </p:txBody>
      </p:sp>
      <p:sp>
        <p:nvSpPr>
          <p:cNvPr id="8" name="TextBox 7"/>
          <p:cNvSpPr txBox="1"/>
          <p:nvPr/>
        </p:nvSpPr>
        <p:spPr>
          <a:xfrm>
            <a:off x="8210350" y="3123260"/>
            <a:ext cx="3533313" cy="1200329"/>
          </a:xfrm>
          <a:prstGeom prst="rect">
            <a:avLst/>
          </a:prstGeom>
          <a:solidFill>
            <a:schemeClr val="accent4">
              <a:lumMod val="20000"/>
              <a:lumOff val="80000"/>
            </a:schemeClr>
          </a:solidFill>
          <a:ln>
            <a:solidFill>
              <a:schemeClr val="tx1"/>
            </a:solidFill>
          </a:ln>
        </p:spPr>
        <p:txBody>
          <a:bodyPr wrap="square" rtlCol="0">
            <a:spAutoFit/>
          </a:bodyPr>
          <a:lstStyle/>
          <a:p>
            <a:r>
              <a:rPr lang="en-US" dirty="0" smtClean="0"/>
              <a:t>Click “Update Amounts” (below left) to calculate total amount budgeted (including previous screen). </a:t>
            </a:r>
            <a:endParaRPr lang="en-US" dirty="0"/>
          </a:p>
        </p:txBody>
      </p:sp>
      <p:cxnSp>
        <p:nvCxnSpPr>
          <p:cNvPr id="11" name="Straight Arrow Connector 10"/>
          <p:cNvCxnSpPr/>
          <p:nvPr/>
        </p:nvCxnSpPr>
        <p:spPr>
          <a:xfrm flipH="1">
            <a:off x="1639081" y="3239316"/>
            <a:ext cx="8876" cy="1283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3888" y="4323589"/>
            <a:ext cx="559294" cy="979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390507" y="1627722"/>
            <a:ext cx="2923017" cy="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6224" y="491065"/>
            <a:ext cx="880509" cy="668868"/>
            <a:chOff x="80148" y="932242"/>
            <a:chExt cx="780737" cy="583291"/>
          </a:xfrm>
        </p:grpSpPr>
        <p:sp>
          <p:nvSpPr>
            <p:cNvPr id="13" name="TextBox 12"/>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348008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73" t="13457" r="1875"/>
          <a:stretch/>
        </p:blipFill>
        <p:spPr>
          <a:xfrm>
            <a:off x="177799" y="448734"/>
            <a:ext cx="11844867" cy="5935132"/>
          </a:xfrm>
          <a:prstGeom prst="rect">
            <a:avLst/>
          </a:prstGeom>
        </p:spPr>
      </p:pic>
      <p:sp>
        <p:nvSpPr>
          <p:cNvPr id="9" name="TextBox 8"/>
          <p:cNvSpPr txBox="1"/>
          <p:nvPr/>
        </p:nvSpPr>
        <p:spPr>
          <a:xfrm>
            <a:off x="3782709" y="4353936"/>
            <a:ext cx="4270159" cy="646331"/>
          </a:xfrm>
          <a:prstGeom prst="rect">
            <a:avLst/>
          </a:prstGeom>
          <a:solidFill>
            <a:schemeClr val="accent6">
              <a:lumMod val="20000"/>
              <a:lumOff val="80000"/>
            </a:schemeClr>
          </a:solidFill>
          <a:ln>
            <a:solidFill>
              <a:schemeClr val="tx1"/>
            </a:solidFill>
          </a:ln>
        </p:spPr>
        <p:txBody>
          <a:bodyPr wrap="square" rtlCol="0">
            <a:spAutoFit/>
          </a:bodyPr>
          <a:lstStyle/>
          <a:p>
            <a:pPr marL="285750" indent="-285750">
              <a:buFont typeface="Arial" panose="020B0604020202020204" pitchFamily="34" charset="0"/>
              <a:buChar char="•"/>
            </a:pPr>
            <a:r>
              <a:rPr lang="en-US" dirty="0" smtClean="0"/>
              <a:t>Click “Review and Submit” when ready to submit (will also save current screen).</a:t>
            </a:r>
            <a:endParaRPr lang="en-US" dirty="0"/>
          </a:p>
        </p:txBody>
      </p:sp>
      <p:cxnSp>
        <p:nvCxnSpPr>
          <p:cNvPr id="15" name="Straight Arrow Connector 14"/>
          <p:cNvCxnSpPr/>
          <p:nvPr/>
        </p:nvCxnSpPr>
        <p:spPr>
          <a:xfrm flipH="1">
            <a:off x="1324652" y="4077465"/>
            <a:ext cx="1659310" cy="1201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760271" y="5005232"/>
            <a:ext cx="750593" cy="408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12713" y="3424692"/>
            <a:ext cx="4270159" cy="646331"/>
          </a:xfrm>
          <a:prstGeom prst="rect">
            <a:avLst/>
          </a:prstGeom>
          <a:solidFill>
            <a:srgbClr val="DEEBF7"/>
          </a:solidFill>
          <a:ln>
            <a:solidFill>
              <a:schemeClr val="tx1"/>
            </a:solidFill>
          </a:ln>
        </p:spPr>
        <p:txBody>
          <a:bodyPr wrap="square" rtlCol="0">
            <a:spAutoFit/>
          </a:bodyPr>
          <a:lstStyle/>
          <a:p>
            <a:pPr marL="285750" indent="-285750">
              <a:buFont typeface="Arial" panose="020B0604020202020204" pitchFamily="34" charset="0"/>
              <a:buChar char="•"/>
            </a:pPr>
            <a:r>
              <a:rPr lang="en-US" dirty="0" smtClean="0"/>
              <a:t>Click “Previous” to return to Personnel screen (will also save current screen).</a:t>
            </a:r>
          </a:p>
        </p:txBody>
      </p:sp>
      <p:grpSp>
        <p:nvGrpSpPr>
          <p:cNvPr id="10" name="Group 9"/>
          <p:cNvGrpSpPr/>
          <p:nvPr/>
        </p:nvGrpSpPr>
        <p:grpSpPr>
          <a:xfrm>
            <a:off x="0" y="448734"/>
            <a:ext cx="855133" cy="668866"/>
            <a:chOff x="80148" y="932242"/>
            <a:chExt cx="780737" cy="583291"/>
          </a:xfrm>
        </p:grpSpPr>
        <p:sp>
          <p:nvSpPr>
            <p:cNvPr id="11" name="TextBox 10"/>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4020409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5339" y="4325170"/>
            <a:ext cx="5680859" cy="1200329"/>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This is a review screen. </a:t>
            </a:r>
            <a:r>
              <a:rPr lang="en-US" b="1" dirty="0" smtClean="0">
                <a:solidFill>
                  <a:srgbClr val="FF0000"/>
                </a:solidFill>
              </a:rPr>
              <a:t>Budget is not yet submitted. </a:t>
            </a:r>
            <a:r>
              <a:rPr lang="en-US" dirty="0" smtClean="0"/>
              <a:t>The</a:t>
            </a:r>
            <a:r>
              <a:rPr lang="en-US" b="1" dirty="0" smtClean="0">
                <a:solidFill>
                  <a:srgbClr val="FF0000"/>
                </a:solidFill>
              </a:rPr>
              <a:t> </a:t>
            </a:r>
            <a:r>
              <a:rPr lang="en-US" dirty="0" smtClean="0"/>
              <a:t>top of the screen will display amounts entered for personnel and fringe and calculated amounts to be charged to the grant. </a:t>
            </a:r>
            <a:endParaRPr lang="en-US" dirty="0"/>
          </a:p>
        </p:txBody>
      </p:sp>
      <p:cxnSp>
        <p:nvCxnSpPr>
          <p:cNvPr id="6" name="Straight Arrow Connector 5"/>
          <p:cNvCxnSpPr/>
          <p:nvPr/>
        </p:nvCxnSpPr>
        <p:spPr>
          <a:xfrm flipH="1" flipV="1">
            <a:off x="3183139" y="3704784"/>
            <a:ext cx="1251751" cy="1047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150804" y="3713660"/>
            <a:ext cx="648070" cy="852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2"/>
          <a:srcRect l="-265" t="12469" r="497"/>
          <a:stretch/>
        </p:blipFill>
        <p:spPr>
          <a:xfrm>
            <a:off x="-101600" y="575734"/>
            <a:ext cx="12293600" cy="5850465"/>
          </a:xfrm>
          <a:prstGeom prst="rect">
            <a:avLst/>
          </a:prstGeom>
        </p:spPr>
      </p:pic>
      <p:sp>
        <p:nvSpPr>
          <p:cNvPr id="9" name="TextBox 8"/>
          <p:cNvSpPr txBox="1"/>
          <p:nvPr/>
        </p:nvSpPr>
        <p:spPr>
          <a:xfrm>
            <a:off x="4785557" y="3401840"/>
            <a:ext cx="6441243" cy="923330"/>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This is a review screen. </a:t>
            </a:r>
            <a:r>
              <a:rPr lang="en-US" b="1" dirty="0" smtClean="0">
                <a:solidFill>
                  <a:srgbClr val="FF0000"/>
                </a:solidFill>
              </a:rPr>
              <a:t>Budget is not yet submitted. </a:t>
            </a:r>
            <a:r>
              <a:rPr lang="en-US" dirty="0" smtClean="0"/>
              <a:t>The</a:t>
            </a:r>
            <a:r>
              <a:rPr lang="en-US" b="1" dirty="0" smtClean="0">
                <a:solidFill>
                  <a:srgbClr val="FF0000"/>
                </a:solidFill>
              </a:rPr>
              <a:t> </a:t>
            </a:r>
            <a:r>
              <a:rPr lang="en-US" dirty="0" smtClean="0"/>
              <a:t>top of the screen will display amounts entered for personnel and fringe and calculated amounts to be charged to the grant. </a:t>
            </a:r>
            <a:endParaRPr lang="en-US" dirty="0"/>
          </a:p>
        </p:txBody>
      </p:sp>
      <p:cxnSp>
        <p:nvCxnSpPr>
          <p:cNvPr id="11" name="Straight Arrow Connector 10"/>
          <p:cNvCxnSpPr/>
          <p:nvPr/>
        </p:nvCxnSpPr>
        <p:spPr>
          <a:xfrm flipH="1" flipV="1">
            <a:off x="6832600" y="2834216"/>
            <a:ext cx="228600" cy="544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334933" y="4326643"/>
            <a:ext cx="2023220" cy="1041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0" y="516468"/>
            <a:ext cx="838200" cy="642558"/>
            <a:chOff x="80148" y="932242"/>
            <a:chExt cx="780737" cy="583291"/>
          </a:xfrm>
        </p:grpSpPr>
        <p:sp>
          <p:nvSpPr>
            <p:cNvPr id="15" name="TextBox 14"/>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4274343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832" t="12963" r="1253"/>
          <a:stretch/>
        </p:blipFill>
        <p:spPr>
          <a:xfrm>
            <a:off x="127000" y="457200"/>
            <a:ext cx="11912600" cy="5969000"/>
          </a:xfrm>
          <a:prstGeom prst="rect">
            <a:avLst/>
          </a:prstGeom>
        </p:spPr>
      </p:pic>
      <p:sp>
        <p:nvSpPr>
          <p:cNvPr id="4" name="TextBox 3"/>
          <p:cNvSpPr txBox="1"/>
          <p:nvPr/>
        </p:nvSpPr>
        <p:spPr>
          <a:xfrm>
            <a:off x="4580878" y="5050326"/>
            <a:ext cx="6072326" cy="1200329"/>
          </a:xfrm>
          <a:prstGeom prst="rect">
            <a:avLst/>
          </a:prstGeom>
          <a:solidFill>
            <a:srgbClr val="DEEBF7"/>
          </a:solidFill>
          <a:ln>
            <a:solidFill>
              <a:schemeClr val="tx1"/>
            </a:solidFill>
          </a:ln>
        </p:spPr>
        <p:txBody>
          <a:bodyPr wrap="square" rtlCol="0">
            <a:spAutoFit/>
          </a:bodyPr>
          <a:lstStyle/>
          <a:p>
            <a:r>
              <a:rPr lang="en-US" dirty="0" smtClean="0"/>
              <a:t>The bottom of the review screen will display other expenses entered and system calculated amounts allocated to the grant. Any notes will also be visible by clicking on speech bubbles to right of expenses.</a:t>
            </a:r>
            <a:endParaRPr lang="en-US" dirty="0"/>
          </a:p>
        </p:txBody>
      </p:sp>
      <p:cxnSp>
        <p:nvCxnSpPr>
          <p:cNvPr id="6" name="Straight Arrow Connector 5"/>
          <p:cNvCxnSpPr/>
          <p:nvPr/>
        </p:nvCxnSpPr>
        <p:spPr>
          <a:xfrm flipH="1" flipV="1">
            <a:off x="2077377" y="3563152"/>
            <a:ext cx="2503501" cy="2388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261283" y="3536518"/>
            <a:ext cx="963860" cy="1513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0653204" y="4951963"/>
            <a:ext cx="431563" cy="298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0" y="457200"/>
            <a:ext cx="872067" cy="651933"/>
            <a:chOff x="80148" y="932242"/>
            <a:chExt cx="780737" cy="583291"/>
          </a:xfrm>
        </p:grpSpPr>
        <p:sp>
          <p:nvSpPr>
            <p:cNvPr id="8" name="TextBox 7"/>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3021734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764" t="13333" r="1041"/>
          <a:stretch/>
        </p:blipFill>
        <p:spPr>
          <a:xfrm>
            <a:off x="135466" y="499533"/>
            <a:ext cx="11971868" cy="5943600"/>
          </a:xfrm>
          <a:prstGeom prst="rect">
            <a:avLst/>
          </a:prstGeom>
        </p:spPr>
      </p:pic>
      <p:sp>
        <p:nvSpPr>
          <p:cNvPr id="9" name="TextBox 8"/>
          <p:cNvSpPr txBox="1"/>
          <p:nvPr/>
        </p:nvSpPr>
        <p:spPr>
          <a:xfrm>
            <a:off x="3034861" y="2777927"/>
            <a:ext cx="4838330" cy="1477328"/>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Click “Submit” when ready to submit for approval. Note: It is still possible to update a budget at any time. Hitting “Submit” alerts the National users that the budget is ready to be reviewed.</a:t>
            </a:r>
            <a:endParaRPr lang="en-US" dirty="0"/>
          </a:p>
        </p:txBody>
      </p:sp>
      <p:sp>
        <p:nvSpPr>
          <p:cNvPr id="10" name="TextBox 9"/>
          <p:cNvSpPr txBox="1"/>
          <p:nvPr/>
        </p:nvSpPr>
        <p:spPr>
          <a:xfrm>
            <a:off x="8474344" y="3516591"/>
            <a:ext cx="3158836" cy="1200329"/>
          </a:xfrm>
          <a:prstGeom prst="rect">
            <a:avLst/>
          </a:prstGeom>
          <a:solidFill>
            <a:srgbClr val="DEEBF7"/>
          </a:solidFill>
          <a:ln>
            <a:solidFill>
              <a:schemeClr val="tx1"/>
            </a:solidFill>
          </a:ln>
        </p:spPr>
        <p:txBody>
          <a:bodyPr wrap="square" rtlCol="0">
            <a:spAutoFit/>
          </a:bodyPr>
          <a:lstStyle/>
          <a:p>
            <a:r>
              <a:rPr lang="en-US" b="1" dirty="0" smtClean="0"/>
              <a:t>Total Budgeted Amount: </a:t>
            </a:r>
            <a:r>
              <a:rPr lang="en-US" dirty="0" smtClean="0"/>
              <a:t>This is the total amount you are requesting for Personnel, Fringe and Other Expenses combined.</a:t>
            </a:r>
            <a:endParaRPr lang="en-US" dirty="0"/>
          </a:p>
        </p:txBody>
      </p:sp>
      <p:cxnSp>
        <p:nvCxnSpPr>
          <p:cNvPr id="12" name="Straight Arrow Connector 11"/>
          <p:cNvCxnSpPr/>
          <p:nvPr/>
        </p:nvCxnSpPr>
        <p:spPr>
          <a:xfrm flipH="1">
            <a:off x="2246037" y="4255255"/>
            <a:ext cx="1289304" cy="1465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475637" y="4760637"/>
            <a:ext cx="484632" cy="960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0" y="499533"/>
            <a:ext cx="872067" cy="643467"/>
            <a:chOff x="80148" y="932242"/>
            <a:chExt cx="780737" cy="583291"/>
          </a:xfrm>
        </p:grpSpPr>
        <p:sp>
          <p:nvSpPr>
            <p:cNvPr id="11" name="TextBox 10"/>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1591118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210"/>
          <a:stretch/>
        </p:blipFill>
        <p:spPr>
          <a:xfrm>
            <a:off x="0" y="482598"/>
            <a:ext cx="12192000" cy="5952067"/>
          </a:xfrm>
          <a:prstGeom prst="rect">
            <a:avLst/>
          </a:prstGeom>
        </p:spPr>
      </p:pic>
      <p:sp>
        <p:nvSpPr>
          <p:cNvPr id="3" name="TextBox 2"/>
          <p:cNvSpPr txBox="1"/>
          <p:nvPr/>
        </p:nvSpPr>
        <p:spPr>
          <a:xfrm>
            <a:off x="3401445" y="1195971"/>
            <a:ext cx="3737500" cy="646331"/>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Status updates to “Pending Approval” once budget has been submitted</a:t>
            </a:r>
            <a:endParaRPr lang="en-US" dirty="0"/>
          </a:p>
        </p:txBody>
      </p:sp>
      <p:cxnSp>
        <p:nvCxnSpPr>
          <p:cNvPr id="5" name="Straight Arrow Connector 4"/>
          <p:cNvCxnSpPr/>
          <p:nvPr/>
        </p:nvCxnSpPr>
        <p:spPr>
          <a:xfrm>
            <a:off x="7138945" y="1696418"/>
            <a:ext cx="2480916" cy="334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 y="482598"/>
            <a:ext cx="920529" cy="713373"/>
            <a:chOff x="80148" y="932242"/>
            <a:chExt cx="780737" cy="583291"/>
          </a:xfrm>
        </p:grpSpPr>
        <p:sp>
          <p:nvSpPr>
            <p:cNvPr id="7" name="TextBox 6"/>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4287269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What we will be covering:</a:t>
            </a:r>
            <a:endParaRPr lang="en-US" sz="4800" b="1" dirty="0"/>
          </a:p>
        </p:txBody>
      </p:sp>
      <p:sp>
        <p:nvSpPr>
          <p:cNvPr id="3" name="Content Placeholder 2"/>
          <p:cNvSpPr>
            <a:spLocks noGrp="1"/>
          </p:cNvSpPr>
          <p:nvPr>
            <p:ph idx="1"/>
          </p:nvPr>
        </p:nvSpPr>
        <p:spPr>
          <a:xfrm>
            <a:off x="838200" y="2121958"/>
            <a:ext cx="10515600" cy="4351338"/>
          </a:xfrm>
        </p:spPr>
        <p:txBody>
          <a:bodyPr>
            <a:normAutofit/>
          </a:bodyPr>
          <a:lstStyle/>
          <a:p>
            <a:pPr>
              <a:spcAft>
                <a:spcPts val="1200"/>
              </a:spcAft>
            </a:pPr>
            <a:r>
              <a:rPr lang="en-US" sz="4000" dirty="0" smtClean="0"/>
              <a:t>Overview for creating a budget</a:t>
            </a:r>
          </a:p>
          <a:p>
            <a:pPr>
              <a:spcAft>
                <a:spcPts val="1200"/>
              </a:spcAft>
            </a:pPr>
            <a:r>
              <a:rPr lang="en-US" sz="4000" dirty="0" smtClean="0"/>
              <a:t>Accessing the online reporting system</a:t>
            </a:r>
          </a:p>
          <a:p>
            <a:pPr>
              <a:spcAft>
                <a:spcPts val="1200"/>
              </a:spcAft>
            </a:pPr>
            <a:r>
              <a:rPr lang="en-US" sz="4000" dirty="0" smtClean="0"/>
              <a:t>Managing users in the online reporting system</a:t>
            </a:r>
          </a:p>
          <a:p>
            <a:pPr>
              <a:spcAft>
                <a:spcPts val="1200"/>
              </a:spcAft>
            </a:pPr>
            <a:r>
              <a:rPr lang="en-US" sz="4000" dirty="0" smtClean="0"/>
              <a:t>Walk-through of budget creation in the online reporting system</a:t>
            </a:r>
            <a:endParaRPr lang="en-US" sz="4000" dirty="0"/>
          </a:p>
        </p:txBody>
      </p:sp>
    </p:spTree>
    <p:extLst>
      <p:ext uri="{BB962C8B-B14F-4D97-AF65-F5344CB8AC3E}">
        <p14:creationId xmlns:p14="http://schemas.microsoft.com/office/powerpoint/2010/main" val="2314273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704"/>
          <a:stretch/>
        </p:blipFill>
        <p:spPr>
          <a:xfrm>
            <a:off x="0" y="524933"/>
            <a:ext cx="12192000" cy="5918200"/>
          </a:xfrm>
          <a:prstGeom prst="rect">
            <a:avLst/>
          </a:prstGeom>
        </p:spPr>
      </p:pic>
      <p:sp>
        <p:nvSpPr>
          <p:cNvPr id="3" name="Rectangle 2"/>
          <p:cNvSpPr/>
          <p:nvPr/>
        </p:nvSpPr>
        <p:spPr>
          <a:xfrm>
            <a:off x="497150" y="3136200"/>
            <a:ext cx="10937289" cy="1953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01662" y="1280768"/>
            <a:ext cx="3613212" cy="923330"/>
          </a:xfrm>
          <a:prstGeom prst="rect">
            <a:avLst/>
          </a:prstGeom>
          <a:solidFill>
            <a:srgbClr val="DEEBF7"/>
          </a:solidFill>
          <a:ln>
            <a:solidFill>
              <a:schemeClr val="tx1"/>
            </a:solidFill>
          </a:ln>
        </p:spPr>
        <p:txBody>
          <a:bodyPr wrap="square" rtlCol="0">
            <a:spAutoFit/>
          </a:bodyPr>
          <a:lstStyle/>
          <a:p>
            <a:r>
              <a:rPr lang="en-US" dirty="0" smtClean="0"/>
              <a:t>Click on “Grants” tab at any time to verify current status of budget that has been submitted.</a:t>
            </a:r>
            <a:endParaRPr lang="en-US" dirty="0"/>
          </a:p>
        </p:txBody>
      </p:sp>
      <p:cxnSp>
        <p:nvCxnSpPr>
          <p:cNvPr id="6" name="Straight Arrow Connector 5"/>
          <p:cNvCxnSpPr/>
          <p:nvPr/>
        </p:nvCxnSpPr>
        <p:spPr>
          <a:xfrm flipH="1">
            <a:off x="2068497" y="2204098"/>
            <a:ext cx="630315" cy="852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14874" y="2062003"/>
            <a:ext cx="4074850" cy="994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0" y="524933"/>
            <a:ext cx="880533" cy="677334"/>
            <a:chOff x="80148" y="932242"/>
            <a:chExt cx="780737" cy="583291"/>
          </a:xfrm>
        </p:grpSpPr>
        <p:sp>
          <p:nvSpPr>
            <p:cNvPr id="9" name="TextBox 8"/>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2032040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694" t="13333" r="625"/>
          <a:stretch/>
        </p:blipFill>
        <p:spPr>
          <a:xfrm>
            <a:off x="0" y="364160"/>
            <a:ext cx="12031133" cy="5943600"/>
          </a:xfrm>
          <a:prstGeom prst="rect">
            <a:avLst/>
          </a:prstGeom>
        </p:spPr>
      </p:pic>
      <p:sp>
        <p:nvSpPr>
          <p:cNvPr id="6" name="TextBox 5"/>
          <p:cNvSpPr txBox="1"/>
          <p:nvPr/>
        </p:nvSpPr>
        <p:spPr>
          <a:xfrm>
            <a:off x="3808270" y="4581053"/>
            <a:ext cx="2840855" cy="1477328"/>
          </a:xfrm>
          <a:prstGeom prst="rect">
            <a:avLst/>
          </a:prstGeom>
          <a:solidFill>
            <a:schemeClr val="accent5">
              <a:lumMod val="20000"/>
              <a:lumOff val="80000"/>
            </a:schemeClr>
          </a:solidFill>
          <a:ln>
            <a:solidFill>
              <a:schemeClr val="tx1"/>
            </a:solidFill>
          </a:ln>
        </p:spPr>
        <p:txBody>
          <a:bodyPr wrap="square" rtlCol="0">
            <a:spAutoFit/>
          </a:bodyPr>
          <a:lstStyle/>
          <a:p>
            <a:r>
              <a:rPr lang="en-US" dirty="0" smtClean="0"/>
              <a:t>Awarded Sub-Grants that do not have an approved budget will display here. Click on the sub-grant you would like to update.</a:t>
            </a:r>
            <a:endParaRPr lang="en-US" dirty="0"/>
          </a:p>
        </p:txBody>
      </p:sp>
      <p:sp>
        <p:nvSpPr>
          <p:cNvPr id="7" name="Rectangle 6"/>
          <p:cNvSpPr/>
          <p:nvPr/>
        </p:nvSpPr>
        <p:spPr>
          <a:xfrm>
            <a:off x="390368" y="3344521"/>
            <a:ext cx="1811044" cy="213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2201412" y="3557586"/>
            <a:ext cx="1606858" cy="1023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0" y="389466"/>
            <a:ext cx="780737" cy="583291"/>
            <a:chOff x="80148" y="932242"/>
            <a:chExt cx="780737" cy="583291"/>
          </a:xfrm>
        </p:grpSpPr>
        <p:sp>
          <p:nvSpPr>
            <p:cNvPr id="22" name="TextBox 21"/>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2637166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4294967295"/>
          </p:nvPr>
        </p:nvPicPr>
        <p:blipFill rotWithShape="1">
          <a:blip r:embed="rId2"/>
          <a:srcRect l="726" t="13122" r="133"/>
          <a:stretch/>
        </p:blipFill>
        <p:spPr>
          <a:xfrm>
            <a:off x="50799" y="749895"/>
            <a:ext cx="12141201" cy="5710171"/>
          </a:xfrm>
        </p:spPr>
      </p:pic>
      <p:sp>
        <p:nvSpPr>
          <p:cNvPr id="5" name="TextBox 4"/>
          <p:cNvSpPr txBox="1"/>
          <p:nvPr/>
        </p:nvSpPr>
        <p:spPr>
          <a:xfrm>
            <a:off x="3435658" y="974493"/>
            <a:ext cx="4119239" cy="923330"/>
          </a:xfrm>
          <a:prstGeom prst="rect">
            <a:avLst/>
          </a:prstGeom>
          <a:solidFill>
            <a:srgbClr val="DAE3F3"/>
          </a:solidFill>
          <a:ln>
            <a:solidFill>
              <a:schemeClr val="tx1"/>
            </a:solidFill>
          </a:ln>
        </p:spPr>
        <p:txBody>
          <a:bodyPr wrap="square" rtlCol="0">
            <a:spAutoFit/>
          </a:bodyPr>
          <a:lstStyle/>
          <a:p>
            <a:r>
              <a:rPr lang="en-US" dirty="0" smtClean="0"/>
              <a:t>The top of this screen displays general information about the award. Click on “Update Budget” to proceed.</a:t>
            </a:r>
            <a:endParaRPr lang="en-US" dirty="0"/>
          </a:p>
        </p:txBody>
      </p:sp>
      <p:cxnSp>
        <p:nvCxnSpPr>
          <p:cNvPr id="7" name="Straight Arrow Connector 6"/>
          <p:cNvCxnSpPr/>
          <p:nvPr/>
        </p:nvCxnSpPr>
        <p:spPr>
          <a:xfrm>
            <a:off x="7554897" y="1897823"/>
            <a:ext cx="3087703" cy="224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0" y="749895"/>
            <a:ext cx="753533" cy="583291"/>
            <a:chOff x="80148" y="932242"/>
            <a:chExt cx="780737" cy="583291"/>
          </a:xfrm>
        </p:grpSpPr>
        <p:sp>
          <p:nvSpPr>
            <p:cNvPr id="10" name="TextBox 9"/>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1760402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64" t="13457" r="1736"/>
          <a:stretch/>
        </p:blipFill>
        <p:spPr>
          <a:xfrm>
            <a:off x="118533" y="418389"/>
            <a:ext cx="11887200" cy="5935133"/>
          </a:xfrm>
          <a:prstGeom prst="rect">
            <a:avLst/>
          </a:prstGeom>
          <a:solidFill>
            <a:schemeClr val="bg1">
              <a:lumMod val="95000"/>
            </a:schemeClr>
          </a:solidFill>
          <a:ln>
            <a:noFill/>
          </a:ln>
        </p:spPr>
      </p:pic>
      <p:sp>
        <p:nvSpPr>
          <p:cNvPr id="7" name="TextBox 6"/>
          <p:cNvSpPr txBox="1"/>
          <p:nvPr/>
        </p:nvSpPr>
        <p:spPr>
          <a:xfrm>
            <a:off x="4022902" y="4278985"/>
            <a:ext cx="2565646" cy="923330"/>
          </a:xfrm>
          <a:prstGeom prst="rect">
            <a:avLst/>
          </a:prstGeom>
          <a:solidFill>
            <a:srgbClr val="DAE3F3"/>
          </a:solidFill>
          <a:ln>
            <a:solidFill>
              <a:schemeClr val="tx1"/>
            </a:solidFill>
          </a:ln>
        </p:spPr>
        <p:txBody>
          <a:bodyPr wrap="square" rtlCol="0">
            <a:spAutoFit/>
          </a:bodyPr>
          <a:lstStyle/>
          <a:p>
            <a:r>
              <a:rPr lang="en-US" dirty="0" smtClean="0"/>
              <a:t>“Update Budget” can also be accessed at the bottom of this screen</a:t>
            </a:r>
            <a:endParaRPr lang="en-US" dirty="0"/>
          </a:p>
        </p:txBody>
      </p:sp>
      <p:cxnSp>
        <p:nvCxnSpPr>
          <p:cNvPr id="9" name="Straight Arrow Connector 8"/>
          <p:cNvCxnSpPr/>
          <p:nvPr/>
        </p:nvCxnSpPr>
        <p:spPr>
          <a:xfrm flipH="1">
            <a:off x="1528276" y="4740650"/>
            <a:ext cx="2494626" cy="905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93815" y="5649542"/>
            <a:ext cx="2122098" cy="491371"/>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18533" y="418389"/>
            <a:ext cx="780737" cy="583291"/>
            <a:chOff x="80148" y="932242"/>
            <a:chExt cx="780737" cy="583291"/>
          </a:xfrm>
        </p:grpSpPr>
        <p:sp>
          <p:nvSpPr>
            <p:cNvPr id="10" name="TextBox 9"/>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221773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95" t="13457" r="1943"/>
          <a:stretch/>
        </p:blipFill>
        <p:spPr>
          <a:xfrm>
            <a:off x="152400" y="368013"/>
            <a:ext cx="11870266" cy="5935133"/>
          </a:xfrm>
          <a:prstGeom prst="rect">
            <a:avLst/>
          </a:prstGeom>
        </p:spPr>
      </p:pic>
      <p:sp>
        <p:nvSpPr>
          <p:cNvPr id="5" name="TextBox 4"/>
          <p:cNvSpPr txBox="1"/>
          <p:nvPr/>
        </p:nvSpPr>
        <p:spPr>
          <a:xfrm>
            <a:off x="3622336" y="3781723"/>
            <a:ext cx="3338004" cy="1200329"/>
          </a:xfrm>
          <a:prstGeom prst="rect">
            <a:avLst/>
          </a:prstGeom>
          <a:solidFill>
            <a:srgbClr val="DAE3F3"/>
          </a:solidFill>
          <a:ln>
            <a:solidFill>
              <a:schemeClr val="tx1"/>
            </a:solidFill>
          </a:ln>
        </p:spPr>
        <p:txBody>
          <a:bodyPr wrap="square" rtlCol="0">
            <a:spAutoFit/>
          </a:bodyPr>
          <a:lstStyle/>
          <a:p>
            <a:r>
              <a:rPr lang="en-US" dirty="0" smtClean="0"/>
              <a:t>The first screen is where you will add Personnel and Fringe Benefit items. Click “Add” to enter the first item.</a:t>
            </a:r>
            <a:endParaRPr lang="en-US" dirty="0"/>
          </a:p>
        </p:txBody>
      </p:sp>
      <p:cxnSp>
        <p:nvCxnSpPr>
          <p:cNvPr id="7" name="Straight Arrow Connector 6"/>
          <p:cNvCxnSpPr/>
          <p:nvPr/>
        </p:nvCxnSpPr>
        <p:spPr>
          <a:xfrm flipH="1">
            <a:off x="1092200" y="4577277"/>
            <a:ext cx="2530136" cy="1065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6200" y="368013"/>
            <a:ext cx="780737" cy="583291"/>
            <a:chOff x="80148" y="932242"/>
            <a:chExt cx="780737" cy="583291"/>
          </a:xfrm>
        </p:grpSpPr>
        <p:sp>
          <p:nvSpPr>
            <p:cNvPr id="9" name="TextBox 8"/>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292175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042" t="13580" r="1113"/>
          <a:stretch/>
        </p:blipFill>
        <p:spPr>
          <a:xfrm>
            <a:off x="127000" y="530911"/>
            <a:ext cx="11929533" cy="5926667"/>
          </a:xfrm>
          <a:prstGeom prst="rect">
            <a:avLst/>
          </a:prstGeom>
        </p:spPr>
      </p:pic>
      <p:sp>
        <p:nvSpPr>
          <p:cNvPr id="5" name="TextBox 4"/>
          <p:cNvSpPr txBox="1"/>
          <p:nvPr/>
        </p:nvSpPr>
        <p:spPr>
          <a:xfrm>
            <a:off x="2871236" y="4076642"/>
            <a:ext cx="4674733" cy="2308324"/>
          </a:xfrm>
          <a:prstGeom prst="rect">
            <a:avLst/>
          </a:prstGeom>
          <a:solidFill>
            <a:srgbClr val="DAE3F3"/>
          </a:solidFill>
          <a:ln>
            <a:solidFill>
              <a:schemeClr val="tx1"/>
            </a:solidFill>
          </a:ln>
        </p:spPr>
        <p:txBody>
          <a:bodyPr wrap="square" rtlCol="0">
            <a:spAutoFit/>
          </a:bodyPr>
          <a:lstStyle/>
          <a:p>
            <a:r>
              <a:rPr lang="en-US" b="1" dirty="0" smtClean="0"/>
              <a:t>Entering a Salaried Employee</a:t>
            </a:r>
            <a:r>
              <a:rPr lang="en-US" dirty="0" smtClean="0"/>
              <a:t>: </a:t>
            </a:r>
          </a:p>
          <a:p>
            <a:pPr marL="285750" indent="-285750">
              <a:buFont typeface="Arial" panose="020B0604020202020204" pitchFamily="34" charset="0"/>
              <a:buChar char="•"/>
            </a:pPr>
            <a:r>
              <a:rPr lang="en-US" dirty="0" smtClean="0"/>
              <a:t>Enter title. </a:t>
            </a:r>
          </a:p>
          <a:p>
            <a:pPr marL="285750" indent="-285750">
              <a:buFont typeface="Arial" panose="020B0604020202020204" pitchFamily="34" charset="0"/>
              <a:buChar char="•"/>
            </a:pPr>
            <a:r>
              <a:rPr lang="en-US" dirty="0" smtClean="0"/>
              <a:t>Leave dropdown as “Salary” (default).</a:t>
            </a:r>
          </a:p>
          <a:p>
            <a:pPr marL="285750" indent="-285750">
              <a:buFont typeface="Arial" panose="020B0604020202020204" pitchFamily="34" charset="0"/>
              <a:buChar char="•"/>
            </a:pPr>
            <a:r>
              <a:rPr lang="en-US" dirty="0" smtClean="0"/>
              <a:t>Enter Annual Salary. </a:t>
            </a:r>
          </a:p>
          <a:p>
            <a:pPr marL="285750" indent="-285750">
              <a:buFont typeface="Arial" panose="020B0604020202020204" pitchFamily="34" charset="0"/>
              <a:buChar char="•"/>
            </a:pPr>
            <a:r>
              <a:rPr lang="en-US" dirty="0" smtClean="0"/>
              <a:t>Enter Total </a:t>
            </a:r>
            <a:r>
              <a:rPr lang="en-US" dirty="0" err="1" smtClean="0"/>
              <a:t>Hrs</a:t>
            </a:r>
            <a:r>
              <a:rPr lang="en-US" dirty="0" smtClean="0"/>
              <a:t>/</a:t>
            </a:r>
            <a:r>
              <a:rPr lang="en-US" dirty="0" err="1" smtClean="0"/>
              <a:t>Wk</a:t>
            </a:r>
            <a:r>
              <a:rPr lang="en-US" dirty="0" smtClean="0"/>
              <a:t> (for the staff person). </a:t>
            </a:r>
          </a:p>
          <a:p>
            <a:pPr marL="285750" indent="-285750">
              <a:buFont typeface="Arial" panose="020B0604020202020204" pitchFamily="34" charset="0"/>
              <a:buChar char="•"/>
            </a:pPr>
            <a:r>
              <a:rPr lang="en-US" dirty="0" smtClean="0"/>
              <a:t>Enter Grant </a:t>
            </a:r>
            <a:r>
              <a:rPr lang="en-US" dirty="0" err="1" smtClean="0"/>
              <a:t>Hrs</a:t>
            </a:r>
            <a:r>
              <a:rPr lang="en-US" dirty="0" smtClean="0"/>
              <a:t>/</a:t>
            </a:r>
            <a:r>
              <a:rPr lang="en-US" dirty="0" err="1" smtClean="0"/>
              <a:t>Wk</a:t>
            </a:r>
            <a:r>
              <a:rPr lang="en-US" dirty="0" smtClean="0"/>
              <a:t> (specific to program). </a:t>
            </a:r>
          </a:p>
          <a:p>
            <a:pPr marL="285750" indent="-285750">
              <a:buFont typeface="Arial" panose="020B0604020202020204" pitchFamily="34" charset="0"/>
              <a:buChar char="•"/>
            </a:pPr>
            <a:r>
              <a:rPr lang="en-US" dirty="0" smtClean="0"/>
              <a:t>Enter FICA (7.65) - (Optional Field – Can be left blank)</a:t>
            </a:r>
            <a:endParaRPr lang="en-US" dirty="0"/>
          </a:p>
        </p:txBody>
      </p:sp>
      <p:sp>
        <p:nvSpPr>
          <p:cNvPr id="6" name="Oval 5"/>
          <p:cNvSpPr/>
          <p:nvPr/>
        </p:nvSpPr>
        <p:spPr>
          <a:xfrm>
            <a:off x="8646851" y="2529966"/>
            <a:ext cx="2157274" cy="14648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69975" y="963001"/>
            <a:ext cx="4986442" cy="1200329"/>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Note: 52.14 </a:t>
            </a:r>
            <a:r>
              <a:rPr lang="en-US" dirty="0"/>
              <a:t>i</a:t>
            </a:r>
            <a:r>
              <a:rPr lang="en-US" dirty="0" smtClean="0"/>
              <a:t>s the # of weeks in a full calendar year (365/7). This field can be changed to actual number of weeks this person will be working on the program.</a:t>
            </a:r>
            <a:endParaRPr lang="en-US" dirty="0"/>
          </a:p>
        </p:txBody>
      </p:sp>
      <p:sp>
        <p:nvSpPr>
          <p:cNvPr id="9" name="TextBox 8"/>
          <p:cNvSpPr txBox="1"/>
          <p:nvPr/>
        </p:nvSpPr>
        <p:spPr>
          <a:xfrm>
            <a:off x="7945514" y="4541920"/>
            <a:ext cx="3546072" cy="1200329"/>
          </a:xfrm>
          <a:prstGeom prst="rect">
            <a:avLst/>
          </a:prstGeom>
          <a:solidFill>
            <a:schemeClr val="accent2">
              <a:lumMod val="20000"/>
              <a:lumOff val="80000"/>
            </a:schemeClr>
          </a:solidFill>
          <a:ln>
            <a:solidFill>
              <a:schemeClr val="tx1"/>
            </a:solidFill>
          </a:ln>
        </p:spPr>
        <p:txBody>
          <a:bodyPr wrap="square" rtlCol="0">
            <a:spAutoFit/>
          </a:bodyPr>
          <a:lstStyle/>
          <a:p>
            <a:r>
              <a:rPr lang="en-US" dirty="0" smtClean="0"/>
              <a:t>The system calculates the Amount Allocated to Grant amount as such: Annual Salary ÷ 52.14 * # of Weeks on Grant * % Time on Grant.</a:t>
            </a:r>
            <a:endParaRPr lang="en-US" dirty="0"/>
          </a:p>
        </p:txBody>
      </p:sp>
      <p:cxnSp>
        <p:nvCxnSpPr>
          <p:cNvPr id="14" name="Straight Arrow Connector 13"/>
          <p:cNvCxnSpPr/>
          <p:nvPr/>
        </p:nvCxnSpPr>
        <p:spPr>
          <a:xfrm>
            <a:off x="6560598" y="2165550"/>
            <a:ext cx="861134" cy="1185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651249" y="3828072"/>
            <a:ext cx="1255451" cy="397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2787590" y="3776596"/>
            <a:ext cx="422612" cy="300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160112" y="3828068"/>
            <a:ext cx="23494" cy="248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208603" y="3776594"/>
            <a:ext cx="10052" cy="269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604985" y="3776594"/>
            <a:ext cx="43465" cy="269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9871969" y="2121645"/>
            <a:ext cx="133164" cy="408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1464818" y="4449506"/>
            <a:ext cx="1366147" cy="251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09013" y="576849"/>
            <a:ext cx="3546072" cy="1477328"/>
          </a:xfrm>
          <a:prstGeom prst="rect">
            <a:avLst/>
          </a:prstGeom>
          <a:solidFill>
            <a:schemeClr val="accent4">
              <a:lumMod val="20000"/>
              <a:lumOff val="80000"/>
            </a:schemeClr>
          </a:solidFill>
          <a:ln>
            <a:solidFill>
              <a:schemeClr val="tx1"/>
            </a:solidFill>
          </a:ln>
        </p:spPr>
        <p:txBody>
          <a:bodyPr wrap="square" rtlCol="0">
            <a:spAutoFit/>
          </a:bodyPr>
          <a:lstStyle/>
          <a:p>
            <a:r>
              <a:rPr lang="en-US" dirty="0" smtClean="0"/>
              <a:t>The system calculates these fields when “Update Amounts” is clicked. (Note: </a:t>
            </a:r>
            <a:r>
              <a:rPr lang="en-US" dirty="0"/>
              <a:t>Must obtain approval from your program manager if % Time on Grant exceeds 30</a:t>
            </a:r>
            <a:r>
              <a:rPr lang="en-US" dirty="0" smtClean="0"/>
              <a:t>%.)</a:t>
            </a:r>
            <a:endParaRPr lang="en-US" dirty="0" smtClean="0"/>
          </a:p>
        </p:txBody>
      </p:sp>
      <p:sp>
        <p:nvSpPr>
          <p:cNvPr id="25" name="Rounded Rectangle 24"/>
          <p:cNvSpPr/>
          <p:nvPr/>
        </p:nvSpPr>
        <p:spPr>
          <a:xfrm>
            <a:off x="9591869" y="2664903"/>
            <a:ext cx="1017037" cy="10298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V="1">
            <a:off x="10100387" y="3746207"/>
            <a:ext cx="0" cy="795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0" y="530911"/>
            <a:ext cx="780737" cy="583291"/>
            <a:chOff x="80148" y="932242"/>
            <a:chExt cx="780737" cy="583291"/>
          </a:xfrm>
        </p:grpSpPr>
        <p:sp>
          <p:nvSpPr>
            <p:cNvPr id="29" name="TextBox 28"/>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217443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31"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78" t="14107" r="2317"/>
          <a:stretch/>
        </p:blipFill>
        <p:spPr>
          <a:xfrm>
            <a:off x="67732" y="453453"/>
            <a:ext cx="11802533" cy="5890524"/>
          </a:xfrm>
          <a:prstGeom prst="rect">
            <a:avLst/>
          </a:prstGeom>
        </p:spPr>
      </p:pic>
      <p:sp>
        <p:nvSpPr>
          <p:cNvPr id="7" name="TextBox 6"/>
          <p:cNvSpPr txBox="1"/>
          <p:nvPr/>
        </p:nvSpPr>
        <p:spPr>
          <a:xfrm>
            <a:off x="3047681" y="4971914"/>
            <a:ext cx="3231472" cy="923330"/>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Click “Update Amounts” to perform calculations. Click “Add” to add another employee.</a:t>
            </a:r>
            <a:endParaRPr lang="en-US" dirty="0"/>
          </a:p>
        </p:txBody>
      </p:sp>
      <p:sp>
        <p:nvSpPr>
          <p:cNvPr id="10" name="TextBox 9"/>
          <p:cNvSpPr txBox="1"/>
          <p:nvPr/>
        </p:nvSpPr>
        <p:spPr>
          <a:xfrm>
            <a:off x="2700884" y="1637582"/>
            <a:ext cx="4039855" cy="923330"/>
          </a:xfrm>
          <a:prstGeom prst="rect">
            <a:avLst/>
          </a:prstGeom>
          <a:solidFill>
            <a:schemeClr val="accent1">
              <a:lumMod val="20000"/>
              <a:lumOff val="80000"/>
            </a:schemeClr>
          </a:solidFill>
          <a:ln>
            <a:solidFill>
              <a:schemeClr val="tx1"/>
            </a:solidFill>
          </a:ln>
        </p:spPr>
        <p:txBody>
          <a:bodyPr wrap="square" rtlCol="0">
            <a:spAutoFit/>
          </a:bodyPr>
          <a:lstStyle/>
          <a:p>
            <a:r>
              <a:rPr lang="en-US" dirty="0" smtClean="0"/>
              <a:t>If a line item is entered in error, check this box and click “Delete” to delete a personnel item while creating a budget. </a:t>
            </a:r>
            <a:endParaRPr lang="en-US" dirty="0"/>
          </a:p>
        </p:txBody>
      </p:sp>
      <p:cxnSp>
        <p:nvCxnSpPr>
          <p:cNvPr id="12" name="Straight Arrow Connector 11"/>
          <p:cNvCxnSpPr/>
          <p:nvPr/>
        </p:nvCxnSpPr>
        <p:spPr>
          <a:xfrm flipH="1">
            <a:off x="648070" y="2247814"/>
            <a:ext cx="2052814" cy="1103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949911" y="5138930"/>
            <a:ext cx="2109471" cy="75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837678" y="5138930"/>
            <a:ext cx="1221704" cy="374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p:cNvCxnSpPr>
          <p:nvPr/>
        </p:nvCxnSpPr>
        <p:spPr>
          <a:xfrm>
            <a:off x="6740739" y="2099247"/>
            <a:ext cx="3709547" cy="66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0" y="389466"/>
            <a:ext cx="780737" cy="583291"/>
            <a:chOff x="80148" y="932242"/>
            <a:chExt cx="780737" cy="583291"/>
          </a:xfrm>
        </p:grpSpPr>
        <p:sp>
          <p:nvSpPr>
            <p:cNvPr id="13" name="TextBox 12"/>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1352843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3086" r="1805"/>
          <a:stretch/>
        </p:blipFill>
        <p:spPr>
          <a:xfrm>
            <a:off x="8467" y="541866"/>
            <a:ext cx="11971867" cy="5960533"/>
          </a:xfrm>
          <a:prstGeom prst="rect">
            <a:avLst/>
          </a:prstGeom>
          <a:solidFill>
            <a:schemeClr val="accent4">
              <a:lumMod val="40000"/>
              <a:lumOff val="60000"/>
            </a:schemeClr>
          </a:solidFill>
        </p:spPr>
      </p:pic>
      <p:sp>
        <p:nvSpPr>
          <p:cNvPr id="5" name="TextBox 4"/>
          <p:cNvSpPr txBox="1"/>
          <p:nvPr/>
        </p:nvSpPr>
        <p:spPr>
          <a:xfrm>
            <a:off x="2998208" y="3513039"/>
            <a:ext cx="4680022" cy="2308324"/>
          </a:xfrm>
          <a:prstGeom prst="rect">
            <a:avLst/>
          </a:prstGeom>
          <a:solidFill>
            <a:schemeClr val="accent1">
              <a:lumMod val="20000"/>
              <a:lumOff val="80000"/>
            </a:schemeClr>
          </a:solidFill>
          <a:ln>
            <a:solidFill>
              <a:schemeClr val="tx1"/>
            </a:solidFill>
          </a:ln>
        </p:spPr>
        <p:txBody>
          <a:bodyPr wrap="square" rtlCol="0">
            <a:spAutoFit/>
          </a:bodyPr>
          <a:lstStyle/>
          <a:p>
            <a:r>
              <a:rPr lang="en-US" b="1" dirty="0" smtClean="0"/>
              <a:t>Entering Hourly Employee:</a:t>
            </a:r>
          </a:p>
          <a:p>
            <a:pPr marL="285750" indent="-285750">
              <a:buFont typeface="Arial" panose="020B0604020202020204" pitchFamily="34" charset="0"/>
              <a:buChar char="•"/>
            </a:pPr>
            <a:r>
              <a:rPr lang="en-US" dirty="0" smtClean="0"/>
              <a:t>Enter title. </a:t>
            </a:r>
          </a:p>
          <a:p>
            <a:pPr marL="285750" indent="-285750">
              <a:buFont typeface="Arial" panose="020B0604020202020204" pitchFamily="34" charset="0"/>
              <a:buChar char="•"/>
            </a:pPr>
            <a:r>
              <a:rPr lang="en-US" dirty="0" smtClean="0"/>
              <a:t>Change Hourly/Salary dropdown to “Hourly”.</a:t>
            </a:r>
          </a:p>
          <a:p>
            <a:pPr marL="285750" indent="-285750">
              <a:buFont typeface="Arial" panose="020B0604020202020204" pitchFamily="34" charset="0"/>
              <a:buChar char="•"/>
            </a:pPr>
            <a:r>
              <a:rPr lang="en-US" dirty="0" smtClean="0"/>
              <a:t>Enter Hourly rate.</a:t>
            </a:r>
          </a:p>
          <a:p>
            <a:pPr marL="285750" indent="-285750">
              <a:buFont typeface="Arial" panose="020B0604020202020204" pitchFamily="34" charset="0"/>
              <a:buChar char="•"/>
            </a:pPr>
            <a:r>
              <a:rPr lang="en-US" dirty="0" smtClean="0"/>
              <a:t>Enter Total </a:t>
            </a:r>
            <a:r>
              <a:rPr lang="en-US" dirty="0" err="1" smtClean="0"/>
              <a:t>Hrs</a:t>
            </a:r>
            <a:r>
              <a:rPr lang="en-US" dirty="0" smtClean="0"/>
              <a:t>/</a:t>
            </a:r>
            <a:r>
              <a:rPr lang="en-US" dirty="0" err="1" smtClean="0"/>
              <a:t>Wk</a:t>
            </a:r>
            <a:r>
              <a:rPr lang="en-US" dirty="0" smtClean="0"/>
              <a:t> (for the staff person). </a:t>
            </a:r>
          </a:p>
          <a:p>
            <a:pPr marL="285750" indent="-285750">
              <a:buFont typeface="Arial" panose="020B0604020202020204" pitchFamily="34" charset="0"/>
              <a:buChar char="•"/>
            </a:pPr>
            <a:r>
              <a:rPr lang="en-US" dirty="0" smtClean="0"/>
              <a:t>Enter Grant </a:t>
            </a:r>
            <a:r>
              <a:rPr lang="en-US" dirty="0" err="1" smtClean="0"/>
              <a:t>Hrs</a:t>
            </a:r>
            <a:r>
              <a:rPr lang="en-US" dirty="0" smtClean="0"/>
              <a:t>/</a:t>
            </a:r>
            <a:r>
              <a:rPr lang="en-US" dirty="0" err="1" smtClean="0"/>
              <a:t>Wk</a:t>
            </a:r>
            <a:r>
              <a:rPr lang="en-US" dirty="0" smtClean="0"/>
              <a:t> (specific to program). </a:t>
            </a:r>
          </a:p>
          <a:p>
            <a:pPr marL="285750" indent="-285750">
              <a:buFont typeface="Arial" panose="020B0604020202020204" pitchFamily="34" charset="0"/>
              <a:buChar char="•"/>
            </a:pPr>
            <a:r>
              <a:rPr lang="en-US" dirty="0" smtClean="0"/>
              <a:t>Enter FICA (7.65</a:t>
            </a:r>
            <a:r>
              <a:rPr lang="en-US" dirty="0"/>
              <a:t>) - (Optional Field – Can be left blank)</a:t>
            </a:r>
          </a:p>
        </p:txBody>
      </p:sp>
      <p:cxnSp>
        <p:nvCxnSpPr>
          <p:cNvPr id="7" name="Straight Arrow Connector 6"/>
          <p:cNvCxnSpPr/>
          <p:nvPr/>
        </p:nvCxnSpPr>
        <p:spPr>
          <a:xfrm flipH="1" flipV="1">
            <a:off x="1588692" y="3017916"/>
            <a:ext cx="1409516" cy="2486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579815" y="2245557"/>
            <a:ext cx="1409516" cy="2609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920343" y="2289946"/>
            <a:ext cx="431306" cy="1223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054835" y="2343213"/>
            <a:ext cx="126138" cy="1169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776410" y="2316579"/>
            <a:ext cx="478761" cy="1196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245023" y="2316579"/>
            <a:ext cx="341797" cy="1196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1813" y="188823"/>
            <a:ext cx="2977733" cy="1200329"/>
          </a:xfrm>
          <a:prstGeom prst="rect">
            <a:avLst/>
          </a:prstGeom>
          <a:solidFill>
            <a:schemeClr val="accent6">
              <a:lumMod val="20000"/>
              <a:lumOff val="80000"/>
            </a:schemeClr>
          </a:solidFill>
          <a:ln>
            <a:solidFill>
              <a:schemeClr val="tx1"/>
            </a:solidFill>
          </a:ln>
        </p:spPr>
        <p:txBody>
          <a:bodyPr wrap="square" rtlCol="0">
            <a:spAutoFit/>
          </a:bodyPr>
          <a:lstStyle/>
          <a:p>
            <a:r>
              <a:rPr lang="en-US" dirty="0" smtClean="0"/>
              <a:t>Remember, this field can be changed to actual number of weeks this person will be working on the program.</a:t>
            </a:r>
            <a:endParaRPr lang="en-US" dirty="0"/>
          </a:p>
        </p:txBody>
      </p:sp>
      <p:cxnSp>
        <p:nvCxnSpPr>
          <p:cNvPr id="14" name="Straight Arrow Connector 13"/>
          <p:cNvCxnSpPr/>
          <p:nvPr/>
        </p:nvCxnSpPr>
        <p:spPr>
          <a:xfrm>
            <a:off x="7161202" y="1398119"/>
            <a:ext cx="376688" cy="604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755652" y="1913147"/>
            <a:ext cx="724619" cy="3767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99380" y="2466461"/>
            <a:ext cx="2225615" cy="923330"/>
          </a:xfrm>
          <a:prstGeom prst="rect">
            <a:avLst/>
          </a:prstGeom>
          <a:solidFill>
            <a:schemeClr val="accent4">
              <a:lumMod val="40000"/>
              <a:lumOff val="60000"/>
            </a:schemeClr>
          </a:solidFill>
          <a:ln>
            <a:solidFill>
              <a:schemeClr val="tx1"/>
            </a:solidFill>
          </a:ln>
        </p:spPr>
        <p:txBody>
          <a:bodyPr wrap="square" rtlCol="0">
            <a:spAutoFit/>
          </a:bodyPr>
          <a:lstStyle/>
          <a:p>
            <a:r>
              <a:rPr lang="en-US" dirty="0"/>
              <a:t>% Time on Grant = (Grant </a:t>
            </a:r>
            <a:r>
              <a:rPr lang="en-US" dirty="0" err="1"/>
              <a:t>Hrs</a:t>
            </a:r>
            <a:r>
              <a:rPr lang="en-US" dirty="0"/>
              <a:t>/</a:t>
            </a:r>
            <a:r>
              <a:rPr lang="en-US" dirty="0" err="1"/>
              <a:t>Wk</a:t>
            </a:r>
            <a:r>
              <a:rPr lang="en-US" dirty="0"/>
              <a:t> ÷ Total </a:t>
            </a:r>
            <a:r>
              <a:rPr lang="en-US" dirty="0" err="1"/>
              <a:t>Hrs</a:t>
            </a:r>
            <a:r>
              <a:rPr lang="en-US" dirty="0"/>
              <a:t>/</a:t>
            </a:r>
            <a:r>
              <a:rPr lang="en-US" dirty="0" err="1"/>
              <a:t>Wk</a:t>
            </a:r>
            <a:r>
              <a:rPr lang="en-US" dirty="0"/>
              <a:t>) * 100</a:t>
            </a:r>
          </a:p>
        </p:txBody>
      </p:sp>
      <p:cxnSp>
        <p:nvCxnSpPr>
          <p:cNvPr id="19" name="Straight Arrow Connector 18"/>
          <p:cNvCxnSpPr/>
          <p:nvPr/>
        </p:nvCxnSpPr>
        <p:spPr>
          <a:xfrm flipV="1">
            <a:off x="8867795" y="2289946"/>
            <a:ext cx="103517" cy="176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71312" y="3645695"/>
            <a:ext cx="2531163" cy="923330"/>
          </a:xfrm>
          <a:prstGeom prst="rect">
            <a:avLst/>
          </a:prstGeom>
          <a:solidFill>
            <a:schemeClr val="accent4">
              <a:lumMod val="40000"/>
              <a:lumOff val="60000"/>
            </a:schemeClr>
          </a:solidFill>
          <a:ln>
            <a:solidFill>
              <a:schemeClr val="tx1"/>
            </a:solidFill>
          </a:ln>
        </p:spPr>
        <p:txBody>
          <a:bodyPr wrap="square" rtlCol="0">
            <a:spAutoFit/>
          </a:bodyPr>
          <a:lstStyle/>
          <a:p>
            <a:r>
              <a:rPr lang="en-US" dirty="0"/>
              <a:t>Amount Allocated to Grant = Grant </a:t>
            </a:r>
            <a:r>
              <a:rPr lang="en-US" dirty="0" err="1"/>
              <a:t>Hr</a:t>
            </a:r>
            <a:r>
              <a:rPr lang="en-US" dirty="0"/>
              <a:t>/</a:t>
            </a:r>
            <a:r>
              <a:rPr lang="en-US" dirty="0" err="1"/>
              <a:t>Wk</a:t>
            </a:r>
            <a:r>
              <a:rPr lang="en-US" dirty="0"/>
              <a:t> * Rate * # Weeks on </a:t>
            </a:r>
            <a:r>
              <a:rPr lang="en-US" dirty="0" smtClean="0"/>
              <a:t>Grant</a:t>
            </a:r>
            <a:endParaRPr lang="en-US" dirty="0"/>
          </a:p>
        </p:txBody>
      </p:sp>
      <p:sp>
        <p:nvSpPr>
          <p:cNvPr id="18" name="Oval 17"/>
          <p:cNvSpPr/>
          <p:nvPr/>
        </p:nvSpPr>
        <p:spPr>
          <a:xfrm>
            <a:off x="9701107" y="1913147"/>
            <a:ext cx="850392" cy="4034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9902275" y="2316579"/>
            <a:ext cx="201168" cy="1329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7734" y="584199"/>
            <a:ext cx="855132" cy="583291"/>
            <a:chOff x="80148" y="932242"/>
            <a:chExt cx="780737" cy="583291"/>
          </a:xfrm>
        </p:grpSpPr>
        <p:sp>
          <p:nvSpPr>
            <p:cNvPr id="21" name="TextBox 20"/>
            <p:cNvSpPr txBox="1"/>
            <p:nvPr/>
          </p:nvSpPr>
          <p:spPr>
            <a:xfrm>
              <a:off x="160867" y="999067"/>
              <a:ext cx="626533" cy="516466"/>
            </a:xfrm>
            <a:prstGeom prst="rect">
              <a:avLst/>
            </a:prstGeom>
            <a:solidFill>
              <a:schemeClr val="bg1"/>
            </a:solidFill>
          </p:spPr>
          <p:txBody>
            <a:bodyPr wrap="square" rtlCol="0">
              <a:spAutoFit/>
            </a:bodyPr>
            <a:lstStyle/>
            <a:p>
              <a:endParaRPr lang="en-US" dirty="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8" y="932242"/>
              <a:ext cx="780737" cy="583291"/>
            </a:xfrm>
            <a:prstGeom prst="rect">
              <a:avLst/>
            </a:prstGeom>
          </p:spPr>
        </p:pic>
      </p:grpSp>
    </p:spTree>
    <p:extLst>
      <p:ext uri="{BB962C8B-B14F-4D97-AF65-F5344CB8AC3E}">
        <p14:creationId xmlns:p14="http://schemas.microsoft.com/office/powerpoint/2010/main" val="426262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6" grpId="0" animBg="1"/>
      <p:bldP spid="16" grpId="0" animBg="1"/>
      <p:bldP spid="8" grpId="0" animBg="1"/>
      <p:bldP spid="18" grpId="0" animBg="1"/>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1682</TotalTime>
  <Words>982</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Calibri Light</vt:lpstr>
      <vt:lpstr>Trebuchet MS</vt:lpstr>
      <vt:lpstr>Berlin</vt:lpstr>
      <vt:lpstr>Custom Design</vt:lpstr>
      <vt:lpstr>1_Custom Design</vt:lpstr>
      <vt:lpstr>PowerPoint Presentation</vt:lpstr>
      <vt:lpstr>What we will be covering: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Cook</dc:creator>
  <cp:lastModifiedBy>Robin Paterson</cp:lastModifiedBy>
  <cp:revision>64</cp:revision>
  <dcterms:created xsi:type="dcterms:W3CDTF">2018-03-14T14:06:34Z</dcterms:created>
  <dcterms:modified xsi:type="dcterms:W3CDTF">2018-03-28T20:23:53Z</dcterms:modified>
</cp:coreProperties>
</file>