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72" r:id="rId4"/>
    <p:sldId id="273" r:id="rId5"/>
    <p:sldId id="274" r:id="rId6"/>
    <p:sldId id="258" r:id="rId7"/>
    <p:sldId id="288" r:id="rId8"/>
    <p:sldId id="287" r:id="rId9"/>
    <p:sldId id="289" r:id="rId10"/>
    <p:sldId id="275" r:id="rId11"/>
    <p:sldId id="276" r:id="rId12"/>
    <p:sldId id="277" r:id="rId13"/>
    <p:sldId id="290" r:id="rId14"/>
    <p:sldId id="278" r:id="rId15"/>
    <p:sldId id="285" r:id="rId16"/>
    <p:sldId id="286" r:id="rId17"/>
    <p:sldId id="279" r:id="rId18"/>
    <p:sldId id="280" r:id="rId19"/>
    <p:sldId id="282" r:id="rId20"/>
    <p:sldId id="283"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F1491-F203-4394-B534-06372502CC8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F1491-F203-4394-B534-06372502CC8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F1491-F203-4394-B534-06372502CC8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F1491-F203-4394-B534-06372502CC8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F1491-F203-4394-B534-06372502CC83}"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F1491-F203-4394-B534-06372502CC83}"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F1491-F203-4394-B534-06372502CC83}"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F1491-F203-4394-B534-06372502CC83}"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F1491-F203-4394-B534-06372502CC83}"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D5B41-6C52-4ED6-BE40-5CDA8E916B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F1491-F203-4394-B534-06372502CC83}"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D5B41-6C52-4ED6-BE40-5CDA8E916BD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CF1491-F203-4394-B534-06372502CC83}" type="datetimeFigureOut">
              <a:rPr lang="en-US" smtClean="0"/>
              <a:t>1/8/2021</a:t>
            </a:fld>
            <a:endParaRPr lang="en-US"/>
          </a:p>
        </p:txBody>
      </p:sp>
      <p:sp>
        <p:nvSpPr>
          <p:cNvPr id="9" name="Slide Number Placeholder 8"/>
          <p:cNvSpPr>
            <a:spLocks noGrp="1"/>
          </p:cNvSpPr>
          <p:nvPr>
            <p:ph type="sldNum" sz="quarter" idx="11"/>
          </p:nvPr>
        </p:nvSpPr>
        <p:spPr/>
        <p:txBody>
          <a:bodyPr/>
          <a:lstStyle/>
          <a:p>
            <a:fld id="{570D5B41-6C52-4ED6-BE40-5CDA8E916BD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0D5B41-6C52-4ED6-BE40-5CDA8E916BD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3CF1491-F203-4394-B534-06372502CC83}" type="datetimeFigureOut">
              <a:rPr lang="en-US" smtClean="0"/>
              <a:t>1/8/2021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ohelranaccselab/covid19coronavirus-tweets-text-classification" TargetMode="External"/><Relationship Id="rId2" Type="http://schemas.openxmlformats.org/officeDocument/2006/relationships/hyperlink" Target="https://www.kaggle.com/letmewin97/coronavirus-twe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1142999"/>
          </a:xfrm>
        </p:spPr>
        <p:txBody>
          <a:bodyPr/>
          <a:lstStyle/>
          <a:p>
            <a:r>
              <a:rPr lang="en-US" sz="3200" b="1" i="1" dirty="0"/>
              <a:t>Sentiment Analysis of </a:t>
            </a:r>
            <a:r>
              <a:rPr lang="en-US" sz="3200" b="1" i="1" dirty="0" err="1"/>
              <a:t>Covid</a:t>
            </a:r>
            <a:r>
              <a:rPr lang="en-US" sz="3200" b="1" i="1" dirty="0"/>
              <a:t> 19 Tweets using SVM</a:t>
            </a:r>
            <a:endParaRPr lang="en-US" sz="3200" dirty="0"/>
          </a:p>
        </p:txBody>
      </p:sp>
      <p:sp>
        <p:nvSpPr>
          <p:cNvPr id="3" name="Subtitle 2"/>
          <p:cNvSpPr>
            <a:spLocks noGrp="1"/>
          </p:cNvSpPr>
          <p:nvPr>
            <p:ph type="subTitle" idx="1"/>
          </p:nvPr>
        </p:nvSpPr>
        <p:spPr>
          <a:xfrm>
            <a:off x="609600" y="2438400"/>
            <a:ext cx="6400800" cy="1752600"/>
          </a:xfrm>
        </p:spPr>
        <p:txBody>
          <a:bodyPr>
            <a:normAutofit/>
          </a:bodyPr>
          <a:lstStyle/>
          <a:p>
            <a:pPr algn="just"/>
            <a:r>
              <a:rPr lang="en-US" b="1" dirty="0">
                <a:solidFill>
                  <a:schemeClr val="tx1"/>
                </a:solidFill>
              </a:rPr>
              <a:t>12S17015 – </a:t>
            </a:r>
            <a:r>
              <a:rPr lang="en-US" b="1" dirty="0" err="1">
                <a:solidFill>
                  <a:schemeClr val="tx1"/>
                </a:solidFill>
              </a:rPr>
              <a:t>Dodi</a:t>
            </a:r>
            <a:r>
              <a:rPr lang="en-US" b="1" dirty="0">
                <a:solidFill>
                  <a:schemeClr val="tx1"/>
                </a:solidFill>
              </a:rPr>
              <a:t> </a:t>
            </a:r>
            <a:r>
              <a:rPr lang="en-US" b="1" dirty="0" err="1">
                <a:solidFill>
                  <a:schemeClr val="tx1"/>
                </a:solidFill>
              </a:rPr>
              <a:t>Sanjaya</a:t>
            </a:r>
            <a:r>
              <a:rPr lang="en-US" b="1" dirty="0">
                <a:solidFill>
                  <a:schemeClr val="tx1"/>
                </a:solidFill>
              </a:rPr>
              <a:t> </a:t>
            </a:r>
            <a:r>
              <a:rPr lang="en-US" b="1" dirty="0" err="1">
                <a:solidFill>
                  <a:schemeClr val="tx1"/>
                </a:solidFill>
              </a:rPr>
              <a:t>Butarbutar</a:t>
            </a:r>
            <a:endParaRPr lang="en-US" dirty="0">
              <a:solidFill>
                <a:schemeClr val="tx1"/>
              </a:solidFill>
            </a:endParaRPr>
          </a:p>
          <a:p>
            <a:pPr algn="just"/>
            <a:r>
              <a:rPr lang="en-US" b="1" dirty="0">
                <a:solidFill>
                  <a:schemeClr val="tx1"/>
                </a:solidFill>
              </a:rPr>
              <a:t>12S17020 – Jovan </a:t>
            </a:r>
            <a:r>
              <a:rPr lang="en-US" b="1" dirty="0" err="1">
                <a:solidFill>
                  <a:schemeClr val="tx1"/>
                </a:solidFill>
              </a:rPr>
              <a:t>Pioma</a:t>
            </a:r>
            <a:r>
              <a:rPr lang="en-US" b="1" dirty="0">
                <a:solidFill>
                  <a:schemeClr val="tx1"/>
                </a:solidFill>
              </a:rPr>
              <a:t> </a:t>
            </a:r>
            <a:r>
              <a:rPr lang="en-US" b="1" dirty="0" err="1">
                <a:solidFill>
                  <a:schemeClr val="tx1"/>
                </a:solidFill>
              </a:rPr>
              <a:t>Pakpahan</a:t>
            </a:r>
            <a:endParaRPr lang="en-US" dirty="0">
              <a:solidFill>
                <a:schemeClr val="tx1"/>
              </a:solidFill>
            </a:endParaRPr>
          </a:p>
          <a:p>
            <a:pPr algn="just"/>
            <a:r>
              <a:rPr lang="en-US" b="1" dirty="0">
                <a:solidFill>
                  <a:schemeClr val="tx1"/>
                </a:solidFill>
              </a:rPr>
              <a:t>12S17048 – </a:t>
            </a:r>
            <a:r>
              <a:rPr lang="en-US" b="1" dirty="0" err="1">
                <a:solidFill>
                  <a:schemeClr val="tx1"/>
                </a:solidFill>
              </a:rPr>
              <a:t>Rizky</a:t>
            </a:r>
            <a:r>
              <a:rPr lang="en-US" b="1" dirty="0">
                <a:solidFill>
                  <a:schemeClr val="tx1"/>
                </a:solidFill>
              </a:rPr>
              <a:t> </a:t>
            </a:r>
            <a:r>
              <a:rPr lang="en-US" b="1" dirty="0" err="1">
                <a:solidFill>
                  <a:schemeClr val="tx1"/>
                </a:solidFill>
              </a:rPr>
              <a:t>Marganda</a:t>
            </a:r>
            <a:r>
              <a:rPr lang="en-US" b="1" dirty="0">
                <a:solidFill>
                  <a:schemeClr val="tx1"/>
                </a:solidFill>
              </a:rPr>
              <a:t> </a:t>
            </a:r>
            <a:r>
              <a:rPr lang="en-US" b="1" dirty="0" err="1">
                <a:solidFill>
                  <a:schemeClr val="tx1"/>
                </a:solidFill>
              </a:rPr>
              <a:t>Sitohang</a:t>
            </a:r>
            <a:endParaRPr lang="en-US" dirty="0">
              <a:solidFill>
                <a:schemeClr val="tx1"/>
              </a:solidFill>
            </a:endParaRPr>
          </a:p>
          <a:p>
            <a:pPr algn="just"/>
            <a:r>
              <a:rPr lang="en-US" b="1" dirty="0">
                <a:solidFill>
                  <a:schemeClr val="tx1"/>
                </a:solidFill>
              </a:rPr>
              <a:t>12S17057 – </a:t>
            </a:r>
            <a:r>
              <a:rPr lang="en-US" b="1" dirty="0" err="1">
                <a:solidFill>
                  <a:schemeClr val="tx1"/>
                </a:solidFill>
              </a:rPr>
              <a:t>Chatrin</a:t>
            </a:r>
            <a:endParaRPr lang="en-US" dirty="0">
              <a:solidFill>
                <a:schemeClr val="tx1"/>
              </a:solidFill>
            </a:endParaRPr>
          </a:p>
          <a:p>
            <a:endParaRPr lang="en-US"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23824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Desain</a:t>
            </a:r>
            <a:endParaRPr lang="en-US" dirty="0"/>
          </a:p>
        </p:txBody>
      </p:sp>
      <p:pic>
        <p:nvPicPr>
          <p:cNvPr id="4" name="Content Placeholder 3">
            <a:extLst>
              <a:ext uri="{FF2B5EF4-FFF2-40B4-BE49-F238E27FC236}">
                <a16:creationId xmlns:a16="http://schemas.microsoft.com/office/drawing/2014/main" id="{622D5008-3716-4F30-B78E-909AAFFB3897}"/>
              </a:ext>
            </a:extLst>
          </p:cNvPr>
          <p:cNvPicPr>
            <a:picLocks noGrp="1"/>
          </p:cNvPicPr>
          <p:nvPr>
            <p:ph idx="1"/>
          </p:nvPr>
        </p:nvPicPr>
        <p:blipFill>
          <a:blip r:embed="rId2"/>
          <a:stretch>
            <a:fillRect/>
          </a:stretch>
        </p:blipFill>
        <p:spPr>
          <a:xfrm>
            <a:off x="2743201" y="1417638"/>
            <a:ext cx="2214562" cy="4678362"/>
          </a:xfrm>
          <a:prstGeom prst="rect">
            <a:avLst/>
          </a:prstGeom>
        </p:spPr>
      </p:pic>
    </p:spTree>
    <p:extLst>
      <p:ext uri="{BB962C8B-B14F-4D97-AF65-F5344CB8AC3E}">
        <p14:creationId xmlns:p14="http://schemas.microsoft.com/office/powerpoint/2010/main" val="100076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Collecting</a:t>
            </a:r>
            <a:endParaRPr lang="en-US" dirty="0"/>
          </a:p>
        </p:txBody>
      </p:sp>
      <p:sp>
        <p:nvSpPr>
          <p:cNvPr id="3" name="Content Placeholder 2"/>
          <p:cNvSpPr>
            <a:spLocks noGrp="1"/>
          </p:cNvSpPr>
          <p:nvPr>
            <p:ph idx="1"/>
          </p:nvPr>
        </p:nvSpPr>
        <p:spPr/>
        <p:txBody>
          <a:bodyPr/>
          <a:lstStyle/>
          <a:p>
            <a:pPr algn="just">
              <a:buFontTx/>
              <a:buChar char="-"/>
            </a:pP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Tahapan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pertama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pemrosesan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bahasa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alami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proyek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pengumpulan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Peneliti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memilih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terbaik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digunakan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sebagai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dataset,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memenuhi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tujuan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proyek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Peneliti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mengumpulkan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dua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digunakan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sebagai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dataset. Data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peneliti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gunakan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proyek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dataset </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corona virus tweets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diperoleh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kaggle.com. Dataset corona virus tweets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berisi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tentang</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ungkapan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pada twitter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terkait</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covid</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19. Tweets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ditarik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Twitter dan manual tagging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kemudian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Names dan usernames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diberi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kode</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menghindari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masalah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privasi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1800" dirty="0">
              <a:solidFill>
                <a:srgbClr val="00000A"/>
              </a:solidFill>
              <a:effectLst/>
              <a:latin typeface="Arial" panose="020B0604020202020204" pitchFamily="34" charset="0"/>
              <a:ea typeface="Times New Roman" panose="02020603050405020304" pitchFamily="18" charset="0"/>
              <a:cs typeface="Times New Roman" panose="02020603050405020304" pitchFamily="18" charset="0"/>
            </a:endParaRPr>
          </a:p>
          <a:p>
            <a:pPr marL="114300" indent="0" algn="just">
              <a:buNone/>
            </a:pPr>
            <a:endParaRPr lang="en-US" dirty="0"/>
          </a:p>
        </p:txBody>
      </p:sp>
    </p:spTree>
    <p:extLst>
      <p:ext uri="{BB962C8B-B14F-4D97-AF65-F5344CB8AC3E}">
        <p14:creationId xmlns:p14="http://schemas.microsoft.com/office/powerpoint/2010/main" val="273517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normAutofit/>
          </a:bodyPr>
          <a:lstStyle/>
          <a:p>
            <a:pPr marL="0" marR="0" algn="just">
              <a:lnSpc>
                <a:spcPct val="150000"/>
              </a:lnSpc>
              <a:spcBef>
                <a:spcPts val="1200"/>
              </a:spcBef>
              <a:spcAft>
                <a:spcPts val="0"/>
              </a:spcAft>
            </a:pP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pendekatan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menganalisis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 set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meringkas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karakteristik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utamanya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seringkali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metode</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visual.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Pendekatan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digunakan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memahami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mendapatkan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konteks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memahami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hubungan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antara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merumuskan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hipotesis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berguna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ketika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membangun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prediksi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1800" dirty="0">
              <a:solidFill>
                <a:srgbClr val="00000A"/>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proyek</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peneliti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EDA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pustaka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pandas </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b="1"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seaborn. </a:t>
            </a:r>
            <a:endParaRPr lang="en-ID" sz="1800" dirty="0">
              <a:solidFill>
                <a:srgbClr val="00000A"/>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7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pic>
        <p:nvPicPr>
          <p:cNvPr id="4" name="Content Placeholder 3"/>
          <p:cNvPicPr>
            <a:picLocks noGrp="1" noChangeAspect="1"/>
          </p:cNvPicPr>
          <p:nvPr>
            <p:ph idx="1"/>
          </p:nvPr>
        </p:nvPicPr>
        <p:blipFill>
          <a:blip r:embed="rId2"/>
          <a:stretch>
            <a:fillRect/>
          </a:stretch>
        </p:blipFill>
        <p:spPr>
          <a:xfrm>
            <a:off x="457200" y="2249707"/>
            <a:ext cx="7620000" cy="3501586"/>
          </a:xfrm>
          <a:prstGeom prst="rect">
            <a:avLst/>
          </a:prstGeom>
        </p:spPr>
      </p:pic>
    </p:spTree>
    <p:extLst>
      <p:ext uri="{BB962C8B-B14F-4D97-AF65-F5344CB8AC3E}">
        <p14:creationId xmlns:p14="http://schemas.microsoft.com/office/powerpoint/2010/main" val="158364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a:t>
            </a:r>
            <a:endParaRPr lang="en-US" dirty="0"/>
          </a:p>
        </p:txBody>
      </p:sp>
      <p:sp>
        <p:nvSpPr>
          <p:cNvPr id="3" name="Content Placeholder 2"/>
          <p:cNvSpPr>
            <a:spLocks noGrp="1"/>
          </p:cNvSpPr>
          <p:nvPr>
            <p:ph idx="1"/>
          </p:nvPr>
        </p:nvSpPr>
        <p:spPr/>
        <p:txBody>
          <a:bodyPr/>
          <a:lstStyle/>
          <a:p>
            <a:pPr algn="just">
              <a:buFontTx/>
              <a:buChar char="-"/>
            </a:pP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p>
          <a:p>
            <a:pPr algn="just">
              <a:buFontTx/>
              <a:buChar char="-"/>
            </a:pP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Text Preprocessing</a:t>
            </a:r>
            <a:endParaRPr lang="en-ID" sz="1800"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endParaRPr>
          </a:p>
          <a:p>
            <a:pPr lvl="1" algn="just">
              <a:buFontTx/>
              <a:buChar char="-"/>
            </a:pPr>
            <a:r>
              <a:rPr lang="en-ID" sz="1600"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Case Folding</a:t>
            </a:r>
            <a:endParaRPr lang="en-US" sz="1600"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endParaRPr>
          </a:p>
          <a:p>
            <a:pPr lvl="1" algn="just">
              <a:buFontTx/>
              <a:buChar char="-"/>
            </a:pPr>
            <a:r>
              <a:rPr lang="en-US" sz="1600"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Tokenization</a:t>
            </a:r>
          </a:p>
          <a:p>
            <a:pPr lvl="1" algn="just">
              <a:buFontTx/>
              <a:buChar char="-"/>
            </a:pPr>
            <a:r>
              <a:rPr lang="en-US" sz="16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Stemming</a:t>
            </a:r>
          </a:p>
          <a:p>
            <a:pPr lvl="1" algn="just">
              <a:buFontTx/>
              <a:buChar char="-"/>
            </a:pPr>
            <a:r>
              <a:rPr lang="en-US" sz="1600" i="1"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Stopword</a:t>
            </a:r>
            <a:r>
              <a:rPr lang="en-US" sz="1600"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Removal</a:t>
            </a:r>
          </a:p>
          <a:p>
            <a:pPr lvl="1" algn="just">
              <a:buFontTx/>
              <a:buChar char="-"/>
            </a:pPr>
            <a:r>
              <a:rPr lang="en-US" sz="16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Lemmatization</a:t>
            </a:r>
            <a:endParaRPr lang="en-ID" sz="16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97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EA60-F4D7-4FD4-8A7E-C8E7D2690D4B}"/>
              </a:ext>
            </a:extLst>
          </p:cNvPr>
          <p:cNvSpPr>
            <a:spLocks noGrp="1"/>
          </p:cNvSpPr>
          <p:nvPr>
            <p:ph type="title"/>
          </p:nvPr>
        </p:nvSpPr>
        <p:spPr/>
        <p:txBody>
          <a:bodyPr/>
          <a:lstStyle/>
          <a:p>
            <a:r>
              <a:rPr lang="en-US" dirty="0"/>
              <a:t>Data Preprocessing</a:t>
            </a:r>
            <a:endParaRPr lang="en-ID" dirty="0"/>
          </a:p>
        </p:txBody>
      </p:sp>
      <p:pic>
        <p:nvPicPr>
          <p:cNvPr id="7" name="Content Placeholder 6">
            <a:extLst>
              <a:ext uri="{FF2B5EF4-FFF2-40B4-BE49-F238E27FC236}">
                <a16:creationId xmlns:a16="http://schemas.microsoft.com/office/drawing/2014/main" id="{8713EC60-455A-430D-BA69-7F506E6E1283}"/>
              </a:ext>
            </a:extLst>
          </p:cNvPr>
          <p:cNvPicPr>
            <a:picLocks noGrp="1" noChangeAspect="1"/>
          </p:cNvPicPr>
          <p:nvPr>
            <p:ph idx="1"/>
          </p:nvPr>
        </p:nvPicPr>
        <p:blipFill>
          <a:blip r:embed="rId2"/>
          <a:stretch>
            <a:fillRect/>
          </a:stretch>
        </p:blipFill>
        <p:spPr>
          <a:xfrm>
            <a:off x="685800" y="3796585"/>
            <a:ext cx="4685222" cy="668181"/>
          </a:xfrm>
        </p:spPr>
      </p:pic>
      <p:sp>
        <p:nvSpPr>
          <p:cNvPr id="8" name="TextBox 7">
            <a:extLst>
              <a:ext uri="{FF2B5EF4-FFF2-40B4-BE49-F238E27FC236}">
                <a16:creationId xmlns:a16="http://schemas.microsoft.com/office/drawing/2014/main" id="{B4E81536-68A0-4634-99B6-E445496C2E40}"/>
              </a:ext>
            </a:extLst>
          </p:cNvPr>
          <p:cNvSpPr txBox="1"/>
          <p:nvPr/>
        </p:nvSpPr>
        <p:spPr>
          <a:xfrm>
            <a:off x="706120" y="3317875"/>
            <a:ext cx="4953000" cy="381000"/>
          </a:xfrm>
          <a:prstGeom prst="rect">
            <a:avLst/>
          </a:prstGeom>
          <a:noFill/>
        </p:spPr>
        <p:txBody>
          <a:bodyPr wrap="square" rtlCol="0">
            <a:spAutoFit/>
          </a:bodyPr>
          <a:lstStyle/>
          <a:p>
            <a:r>
              <a:rPr lang="en-US" dirty="0"/>
              <a:t>Case Folding</a:t>
            </a:r>
            <a:endParaRPr lang="en-ID" dirty="0"/>
          </a:p>
        </p:txBody>
      </p:sp>
      <p:sp>
        <p:nvSpPr>
          <p:cNvPr id="9" name="TextBox 8">
            <a:extLst>
              <a:ext uri="{FF2B5EF4-FFF2-40B4-BE49-F238E27FC236}">
                <a16:creationId xmlns:a16="http://schemas.microsoft.com/office/drawing/2014/main" id="{B479B9A9-E75E-4177-BA9C-B5F1DC61C47B}"/>
              </a:ext>
            </a:extLst>
          </p:cNvPr>
          <p:cNvSpPr txBox="1"/>
          <p:nvPr/>
        </p:nvSpPr>
        <p:spPr>
          <a:xfrm>
            <a:off x="706120" y="4618038"/>
            <a:ext cx="3962400" cy="369332"/>
          </a:xfrm>
          <a:prstGeom prst="rect">
            <a:avLst/>
          </a:prstGeom>
          <a:noFill/>
        </p:spPr>
        <p:txBody>
          <a:bodyPr wrap="square" rtlCol="0">
            <a:spAutoFit/>
          </a:bodyPr>
          <a:lstStyle/>
          <a:p>
            <a:r>
              <a:rPr lang="en-US" dirty="0"/>
              <a:t>Tokenizing</a:t>
            </a:r>
            <a:endParaRPr lang="en-ID" dirty="0"/>
          </a:p>
        </p:txBody>
      </p:sp>
      <p:pic>
        <p:nvPicPr>
          <p:cNvPr id="11" name="Picture 10">
            <a:extLst>
              <a:ext uri="{FF2B5EF4-FFF2-40B4-BE49-F238E27FC236}">
                <a16:creationId xmlns:a16="http://schemas.microsoft.com/office/drawing/2014/main" id="{7464BB96-878F-4E8B-8815-3D7EF1459BF9}"/>
              </a:ext>
            </a:extLst>
          </p:cNvPr>
          <p:cNvPicPr>
            <a:picLocks noChangeAspect="1"/>
          </p:cNvPicPr>
          <p:nvPr/>
        </p:nvPicPr>
        <p:blipFill>
          <a:blip r:embed="rId3"/>
          <a:stretch>
            <a:fillRect/>
          </a:stretch>
        </p:blipFill>
        <p:spPr>
          <a:xfrm>
            <a:off x="685800" y="5105400"/>
            <a:ext cx="4730993" cy="711237"/>
          </a:xfrm>
          <a:prstGeom prst="rect">
            <a:avLst/>
          </a:prstGeom>
        </p:spPr>
      </p:pic>
      <p:sp>
        <p:nvSpPr>
          <p:cNvPr id="12" name="TextBox 11">
            <a:extLst>
              <a:ext uri="{FF2B5EF4-FFF2-40B4-BE49-F238E27FC236}">
                <a16:creationId xmlns:a16="http://schemas.microsoft.com/office/drawing/2014/main" id="{8FE5B39B-5444-453E-A67D-F44498782487}"/>
              </a:ext>
            </a:extLst>
          </p:cNvPr>
          <p:cNvSpPr txBox="1"/>
          <p:nvPr/>
        </p:nvSpPr>
        <p:spPr>
          <a:xfrm>
            <a:off x="706120" y="1524000"/>
            <a:ext cx="3713480" cy="381000"/>
          </a:xfrm>
          <a:prstGeom prst="rect">
            <a:avLst/>
          </a:prstGeom>
          <a:noFill/>
        </p:spPr>
        <p:txBody>
          <a:bodyPr wrap="square" rtlCol="0">
            <a:spAutoFit/>
          </a:bodyPr>
          <a:lstStyle/>
          <a:p>
            <a:r>
              <a:rPr lang="en-US" dirty="0"/>
              <a:t>Data Cleaning</a:t>
            </a:r>
            <a:endParaRPr lang="en-ID" dirty="0"/>
          </a:p>
        </p:txBody>
      </p:sp>
      <p:pic>
        <p:nvPicPr>
          <p:cNvPr id="13" name="Content Placeholder 4">
            <a:extLst>
              <a:ext uri="{FF2B5EF4-FFF2-40B4-BE49-F238E27FC236}">
                <a16:creationId xmlns:a16="http://schemas.microsoft.com/office/drawing/2014/main" id="{1185331E-47D9-415D-AA18-2D4A68998315}"/>
              </a:ext>
            </a:extLst>
          </p:cNvPr>
          <p:cNvPicPr>
            <a:picLocks noChangeAspect="1"/>
          </p:cNvPicPr>
          <p:nvPr/>
        </p:nvPicPr>
        <p:blipFill rotWithShape="1">
          <a:blip r:embed="rId4"/>
          <a:srcRect l="10666"/>
          <a:stretch/>
        </p:blipFill>
        <p:spPr>
          <a:xfrm>
            <a:off x="706120" y="1878720"/>
            <a:ext cx="5105400" cy="1434075"/>
          </a:xfrm>
          <a:prstGeom prst="rect">
            <a:avLst/>
          </a:prstGeom>
        </p:spPr>
      </p:pic>
    </p:spTree>
    <p:extLst>
      <p:ext uri="{BB962C8B-B14F-4D97-AF65-F5344CB8AC3E}">
        <p14:creationId xmlns:p14="http://schemas.microsoft.com/office/powerpoint/2010/main" val="412067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EA60-F4D7-4FD4-8A7E-C8E7D2690D4B}"/>
              </a:ext>
            </a:extLst>
          </p:cNvPr>
          <p:cNvSpPr>
            <a:spLocks noGrp="1"/>
          </p:cNvSpPr>
          <p:nvPr>
            <p:ph type="title"/>
          </p:nvPr>
        </p:nvSpPr>
        <p:spPr/>
        <p:txBody>
          <a:bodyPr/>
          <a:lstStyle/>
          <a:p>
            <a:r>
              <a:rPr lang="en-US" dirty="0"/>
              <a:t>Text Preprocessing</a:t>
            </a:r>
            <a:endParaRPr lang="en-ID" dirty="0"/>
          </a:p>
        </p:txBody>
      </p:sp>
      <p:sp>
        <p:nvSpPr>
          <p:cNvPr id="8" name="TextBox 7">
            <a:extLst>
              <a:ext uri="{FF2B5EF4-FFF2-40B4-BE49-F238E27FC236}">
                <a16:creationId xmlns:a16="http://schemas.microsoft.com/office/drawing/2014/main" id="{B4E81536-68A0-4634-99B6-E445496C2E40}"/>
              </a:ext>
            </a:extLst>
          </p:cNvPr>
          <p:cNvSpPr txBox="1"/>
          <p:nvPr/>
        </p:nvSpPr>
        <p:spPr>
          <a:xfrm>
            <a:off x="685800" y="1524000"/>
            <a:ext cx="4953000" cy="381000"/>
          </a:xfrm>
          <a:prstGeom prst="rect">
            <a:avLst/>
          </a:prstGeom>
          <a:noFill/>
        </p:spPr>
        <p:txBody>
          <a:bodyPr wrap="square" rtlCol="0">
            <a:spAutoFit/>
          </a:bodyPr>
          <a:lstStyle/>
          <a:p>
            <a:r>
              <a:rPr lang="en-US" dirty="0" err="1"/>
              <a:t>Stopword</a:t>
            </a:r>
            <a:r>
              <a:rPr lang="en-US" dirty="0"/>
              <a:t> Removal</a:t>
            </a:r>
            <a:endParaRPr lang="en-ID" dirty="0"/>
          </a:p>
        </p:txBody>
      </p:sp>
      <p:sp>
        <p:nvSpPr>
          <p:cNvPr id="9" name="TextBox 8">
            <a:extLst>
              <a:ext uri="{FF2B5EF4-FFF2-40B4-BE49-F238E27FC236}">
                <a16:creationId xmlns:a16="http://schemas.microsoft.com/office/drawing/2014/main" id="{B479B9A9-E75E-4177-BA9C-B5F1DC61C47B}"/>
              </a:ext>
            </a:extLst>
          </p:cNvPr>
          <p:cNvSpPr txBox="1"/>
          <p:nvPr/>
        </p:nvSpPr>
        <p:spPr>
          <a:xfrm>
            <a:off x="665480" y="3311864"/>
            <a:ext cx="3962400" cy="369332"/>
          </a:xfrm>
          <a:prstGeom prst="rect">
            <a:avLst/>
          </a:prstGeom>
          <a:noFill/>
        </p:spPr>
        <p:txBody>
          <a:bodyPr wrap="square" rtlCol="0">
            <a:spAutoFit/>
          </a:bodyPr>
          <a:lstStyle/>
          <a:p>
            <a:r>
              <a:rPr lang="en-US" dirty="0"/>
              <a:t>Stemming</a:t>
            </a:r>
            <a:endParaRPr lang="en-ID" dirty="0"/>
          </a:p>
        </p:txBody>
      </p:sp>
      <p:pic>
        <p:nvPicPr>
          <p:cNvPr id="12" name="Content Placeholder 11">
            <a:extLst>
              <a:ext uri="{FF2B5EF4-FFF2-40B4-BE49-F238E27FC236}">
                <a16:creationId xmlns:a16="http://schemas.microsoft.com/office/drawing/2014/main" id="{22880DDD-5724-4B0C-8574-AF590EF582FE}"/>
              </a:ext>
            </a:extLst>
          </p:cNvPr>
          <p:cNvPicPr>
            <a:picLocks noGrp="1" noChangeAspect="1"/>
          </p:cNvPicPr>
          <p:nvPr>
            <p:ph idx="1"/>
          </p:nvPr>
        </p:nvPicPr>
        <p:blipFill rotWithShape="1">
          <a:blip r:embed="rId2"/>
          <a:srcRect r="39000"/>
          <a:stretch/>
        </p:blipFill>
        <p:spPr>
          <a:xfrm>
            <a:off x="685800" y="1982093"/>
            <a:ext cx="4648200" cy="1198581"/>
          </a:xfrm>
        </p:spPr>
      </p:pic>
      <p:pic>
        <p:nvPicPr>
          <p:cNvPr id="14" name="Picture 13">
            <a:extLst>
              <a:ext uri="{FF2B5EF4-FFF2-40B4-BE49-F238E27FC236}">
                <a16:creationId xmlns:a16="http://schemas.microsoft.com/office/drawing/2014/main" id="{7B6CD68C-FFB8-418D-BFDD-5C7E143BF327}"/>
              </a:ext>
            </a:extLst>
          </p:cNvPr>
          <p:cNvPicPr>
            <a:picLocks noChangeAspect="1"/>
          </p:cNvPicPr>
          <p:nvPr/>
        </p:nvPicPr>
        <p:blipFill rotWithShape="1">
          <a:blip r:embed="rId3"/>
          <a:srcRect r="22670"/>
          <a:stretch/>
        </p:blipFill>
        <p:spPr>
          <a:xfrm>
            <a:off x="533400" y="3854212"/>
            <a:ext cx="6619680" cy="1320868"/>
          </a:xfrm>
          <a:prstGeom prst="rect">
            <a:avLst/>
          </a:prstGeom>
        </p:spPr>
      </p:pic>
      <p:sp>
        <p:nvSpPr>
          <p:cNvPr id="15" name="TextBox 14">
            <a:extLst>
              <a:ext uri="{FF2B5EF4-FFF2-40B4-BE49-F238E27FC236}">
                <a16:creationId xmlns:a16="http://schemas.microsoft.com/office/drawing/2014/main" id="{3A7A491B-2AC6-4454-9812-CC74ABD7766E}"/>
              </a:ext>
            </a:extLst>
          </p:cNvPr>
          <p:cNvSpPr txBox="1"/>
          <p:nvPr/>
        </p:nvSpPr>
        <p:spPr>
          <a:xfrm>
            <a:off x="683378" y="5348096"/>
            <a:ext cx="2743200" cy="369332"/>
          </a:xfrm>
          <a:prstGeom prst="rect">
            <a:avLst/>
          </a:prstGeom>
          <a:noFill/>
        </p:spPr>
        <p:txBody>
          <a:bodyPr wrap="square" rtlCol="0">
            <a:spAutoFit/>
          </a:bodyPr>
          <a:lstStyle/>
          <a:p>
            <a:r>
              <a:rPr lang="en-US" dirty="0"/>
              <a:t>Lemmatization</a:t>
            </a:r>
            <a:endParaRPr lang="en-ID" dirty="0"/>
          </a:p>
        </p:txBody>
      </p:sp>
      <p:pic>
        <p:nvPicPr>
          <p:cNvPr id="17" name="Picture 16">
            <a:extLst>
              <a:ext uri="{FF2B5EF4-FFF2-40B4-BE49-F238E27FC236}">
                <a16:creationId xmlns:a16="http://schemas.microsoft.com/office/drawing/2014/main" id="{D2A404FA-9785-4964-930D-F03EE4600F27}"/>
              </a:ext>
            </a:extLst>
          </p:cNvPr>
          <p:cNvPicPr>
            <a:picLocks noChangeAspect="1"/>
          </p:cNvPicPr>
          <p:nvPr/>
        </p:nvPicPr>
        <p:blipFill>
          <a:blip r:embed="rId4"/>
          <a:stretch>
            <a:fillRect/>
          </a:stretch>
        </p:blipFill>
        <p:spPr>
          <a:xfrm>
            <a:off x="533400" y="5943136"/>
            <a:ext cx="4597636" cy="349268"/>
          </a:xfrm>
          <a:prstGeom prst="rect">
            <a:avLst/>
          </a:prstGeom>
        </p:spPr>
      </p:pic>
    </p:spTree>
    <p:extLst>
      <p:ext uri="{BB962C8B-B14F-4D97-AF65-F5344CB8AC3E}">
        <p14:creationId xmlns:p14="http://schemas.microsoft.com/office/powerpoint/2010/main" val="5660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Modelling</a:t>
            </a:r>
            <a:endParaRPr lang="en-US" dirty="0"/>
          </a:p>
        </p:txBody>
      </p:sp>
      <p:sp>
        <p:nvSpPr>
          <p:cNvPr id="3" name="Content Placeholder 2"/>
          <p:cNvSpPr>
            <a:spLocks noGrp="1"/>
          </p:cNvSpPr>
          <p:nvPr>
            <p:ph idx="1"/>
          </p:nvPr>
        </p:nvSpPr>
        <p:spPr/>
        <p:txBody>
          <a:bodyPr/>
          <a:lstStyle/>
          <a:p>
            <a:pPr algn="just">
              <a:buFontTx/>
              <a:buChar char="-"/>
            </a:pPr>
            <a:r>
              <a:rPr lang="en-US" sz="1800" dirty="0" err="1">
                <a:effectLst/>
                <a:latin typeface="Times New Roman" panose="02020603050405020304" pitchFamily="18" charset="0"/>
                <a:ea typeface="Times New Roman" panose="02020603050405020304" pitchFamily="18" charset="0"/>
              </a:rPr>
              <a:t>Tahapan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selanjutnya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pemrosesan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bahasa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alami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adalah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pemodelan</a:t>
            </a:r>
            <a:r>
              <a:rPr lang="en-US" sz="1800" dirty="0">
                <a:effectLst/>
                <a:latin typeface="Times New Roman" panose="02020603050405020304" pitchFamily="18" charset="0"/>
                <a:ea typeface="Times New Roman" panose="02020603050405020304" pitchFamily="18" charset="0"/>
              </a:rPr>
              <a:t>. Pada </a:t>
            </a:r>
            <a:r>
              <a:rPr lang="en-US" sz="1800" dirty="0" err="1">
                <a:effectLst/>
                <a:latin typeface="Times New Roman" panose="02020603050405020304" pitchFamily="18" charset="0"/>
                <a:ea typeface="Times New Roman" panose="02020603050405020304" pitchFamily="18" charset="0"/>
              </a:rPr>
              <a:t>fase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penerapan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teknik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pemodelan</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sesuai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berdasarkan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tujuan</a:t>
            </a:r>
            <a:r>
              <a:rPr lang="en-US" sz="1800" dirty="0">
                <a:effectLst/>
                <a:latin typeface="Times New Roman" panose="02020603050405020304" pitchFamily="18" charset="0"/>
                <a:ea typeface="Times New Roman" panose="02020603050405020304" pitchFamily="18" charset="0"/>
              </a:rPr>
              <a:t> kami </a:t>
            </a:r>
            <a:r>
              <a:rPr lang="en-US" sz="1800" dirty="0" err="1">
                <a:effectLst/>
                <a:latin typeface="Times New Roman" panose="02020603050405020304" pitchFamily="18" charset="0"/>
                <a:ea typeface="Times New Roman" panose="02020603050405020304" pitchFamily="18" charset="0"/>
              </a:rPr>
              <a:t>memilih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pemodelan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klasifikasi</a:t>
            </a:r>
            <a:r>
              <a:rPr lang="en-US" sz="1800" dirty="0">
                <a:effectLst/>
                <a:latin typeface="Times New Roman" panose="02020603050405020304" pitchFamily="18" charset="0"/>
                <a:ea typeface="Times New Roman" panose="02020603050405020304" pitchFamily="18" charset="0"/>
              </a:rPr>
              <a:t> sentiment </a:t>
            </a:r>
            <a:r>
              <a:rPr lang="en-US" sz="1800" dirty="0" err="1">
                <a:effectLst/>
                <a:latin typeface="Times New Roman" panose="02020603050405020304" pitchFamily="18" charset="0"/>
                <a:ea typeface="Times New Roman" panose="02020603050405020304" pitchFamily="18" charset="0"/>
              </a:rPr>
              <a:t>menggunakan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metode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Support Vector Machine (SVM). Support Vector Machines (SVM) </a:t>
            </a:r>
            <a:r>
              <a:rPr lang="en-US" sz="1800" dirty="0" err="1">
                <a:effectLst/>
                <a:latin typeface="Times New Roman" panose="02020603050405020304" pitchFamily="18" charset="0"/>
                <a:ea typeface="Times New Roman" panose="02020603050405020304" pitchFamily="18" charset="0"/>
              </a:rPr>
              <a:t>adalah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seperangkat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metode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supervised learning</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digunakan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untuk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klasifikasi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regresi</a:t>
            </a:r>
            <a:r>
              <a:rPr lang="en-US" sz="1800" dirty="0">
                <a:effectLst/>
                <a:latin typeface="Times New Roman" panose="02020603050405020304" pitchFamily="18" charset="0"/>
                <a:ea typeface="Times New Roman" panose="02020603050405020304" pitchFamily="18" charset="0"/>
              </a:rPr>
              <a:t> dan </a:t>
            </a:r>
            <a:r>
              <a:rPr lang="en-US" sz="1800" dirty="0" err="1">
                <a:effectLst/>
                <a:latin typeface="Times New Roman" panose="02020603050405020304" pitchFamily="18" charset="0"/>
                <a:ea typeface="Times New Roman" panose="02020603050405020304" pitchFamily="18" charset="0"/>
              </a:rPr>
              <a:t>deteksi</a:t>
            </a:r>
            <a:r>
              <a:rPr lang="en-US" sz="1800" dirty="0">
                <a:effectLst/>
                <a:latin typeface="Times New Roman" panose="02020603050405020304" pitchFamily="18" charset="0"/>
                <a:ea typeface="Times New Roman" panose="02020603050405020304" pitchFamily="18" charset="0"/>
              </a:rPr>
              <a:t> outlier. </a:t>
            </a:r>
            <a:endParaRPr lang="en-US" dirty="0"/>
          </a:p>
        </p:txBody>
      </p:sp>
    </p:spTree>
    <p:extLst>
      <p:ext uri="{BB962C8B-B14F-4D97-AF65-F5344CB8AC3E}">
        <p14:creationId xmlns:p14="http://schemas.microsoft.com/office/powerpoint/2010/main" val="167172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a:t>
            </a:r>
            <a:endParaRPr lang="en-US" dirty="0"/>
          </a:p>
        </p:txBody>
      </p:sp>
      <p:pic>
        <p:nvPicPr>
          <p:cNvPr id="5" name="Content Placeholder 4">
            <a:extLst>
              <a:ext uri="{FF2B5EF4-FFF2-40B4-BE49-F238E27FC236}">
                <a16:creationId xmlns:a16="http://schemas.microsoft.com/office/drawing/2014/main" id="{52651074-FA18-494F-895A-C1986C5F4C35}"/>
              </a:ext>
            </a:extLst>
          </p:cNvPr>
          <p:cNvPicPr>
            <a:picLocks noGrp="1" noChangeAspect="1"/>
          </p:cNvPicPr>
          <p:nvPr>
            <p:ph idx="1"/>
          </p:nvPr>
        </p:nvPicPr>
        <p:blipFill>
          <a:blip r:embed="rId2"/>
          <a:stretch>
            <a:fillRect/>
          </a:stretch>
        </p:blipFill>
        <p:spPr>
          <a:xfrm>
            <a:off x="1292072" y="2743200"/>
            <a:ext cx="5950256" cy="1219263"/>
          </a:xfrm>
        </p:spPr>
      </p:pic>
      <p:sp>
        <p:nvSpPr>
          <p:cNvPr id="6" name="TextBox 5">
            <a:extLst>
              <a:ext uri="{FF2B5EF4-FFF2-40B4-BE49-F238E27FC236}">
                <a16:creationId xmlns:a16="http://schemas.microsoft.com/office/drawing/2014/main" id="{1C65F620-5E3F-467F-954F-428BA3D6688C}"/>
              </a:ext>
            </a:extLst>
          </p:cNvPr>
          <p:cNvSpPr txBox="1"/>
          <p:nvPr/>
        </p:nvSpPr>
        <p:spPr>
          <a:xfrm>
            <a:off x="1143000" y="1752600"/>
            <a:ext cx="6324600"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Setelah </a:t>
            </a:r>
            <a:r>
              <a:rPr lang="en-US" sz="1800" dirty="0" err="1">
                <a:effectLst/>
                <a:latin typeface="Times New Roman" panose="02020603050405020304" pitchFamily="18" charset="0"/>
                <a:ea typeface="Times New Roman" panose="02020603050405020304" pitchFamily="18" charset="0"/>
              </a:rPr>
              <a:t>melakukan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pemodelan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evaluasi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pengukuran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kinerja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klasifikasi</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dilakukan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dengan</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Confusion Matrix</a:t>
            </a:r>
            <a:endParaRPr lang="en-ID" dirty="0"/>
          </a:p>
        </p:txBody>
      </p:sp>
    </p:spTree>
    <p:extLst>
      <p:ext uri="{BB962C8B-B14F-4D97-AF65-F5344CB8AC3E}">
        <p14:creationId xmlns:p14="http://schemas.microsoft.com/office/powerpoint/2010/main" val="162528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Hasil</a:t>
            </a:r>
            <a:endParaRPr lang="en-US" dirty="0"/>
          </a:p>
        </p:txBody>
      </p:sp>
      <p:sp>
        <p:nvSpPr>
          <p:cNvPr id="3" name="Content Placeholder 2"/>
          <p:cNvSpPr>
            <a:spLocks noGrp="1"/>
          </p:cNvSpPr>
          <p:nvPr>
            <p:ph idx="1"/>
          </p:nvPr>
        </p:nvSpPr>
        <p:spPr/>
        <p:txBody>
          <a:bodyPr/>
          <a:lstStyle/>
          <a:p>
            <a:pPr algn="just">
              <a:buFontTx/>
              <a:buChar char="-"/>
            </a:pP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subbab</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dijelaskan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hasil</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evaluasi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kuantitatif</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atas</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implementasi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pemrosesan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bahasa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alami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Setelah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pemodelan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evaluasi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pengukuran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kinerja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klasifikasi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Evaluasi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menggunakan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menghasilkan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nilai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akurasi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presisi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recall, F1-score, </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dan</a:t>
            </a:r>
            <a:r>
              <a:rPr lang="en-US" sz="1800" i="1"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support.</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Berdasarkan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hasil</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evaluasi</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ditunjukkan</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bahwa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average precision-</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recal</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score: 0.88 </a:t>
            </a:r>
            <a:r>
              <a:rPr lang="en-US" sz="180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dimana</a:t>
            </a:r>
            <a:r>
              <a:rPr lang="en-US" sz="18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1800" dirty="0">
              <a:solidFill>
                <a:srgbClr val="00000A"/>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buFontTx/>
              <a:buChar char="-"/>
            </a:pPr>
            <a:endParaRPr lang="en-US" dirty="0"/>
          </a:p>
        </p:txBody>
      </p:sp>
    </p:spTree>
    <p:extLst>
      <p:ext uri="{BB962C8B-B14F-4D97-AF65-F5344CB8AC3E}">
        <p14:creationId xmlns:p14="http://schemas.microsoft.com/office/powerpoint/2010/main" val="212746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endParaRPr lang="en-US" dirty="0"/>
          </a:p>
        </p:txBody>
      </p:sp>
      <p:sp>
        <p:nvSpPr>
          <p:cNvPr id="3" name="Content Placeholder 2"/>
          <p:cNvSpPr>
            <a:spLocks noGrp="1"/>
          </p:cNvSpPr>
          <p:nvPr>
            <p:ph idx="1"/>
          </p:nvPr>
        </p:nvSpPr>
        <p:spPr/>
        <p:txBody>
          <a:bodyPr>
            <a:normAutofit fontScale="55000" lnSpcReduction="20000"/>
          </a:bodyPr>
          <a:lstStyle/>
          <a:p>
            <a:pPr marL="114300" indent="0" algn="just">
              <a:buNone/>
            </a:pPr>
            <a:endParaRPr lang="en-US" dirty="0"/>
          </a:p>
          <a:p>
            <a:pPr marL="0" marR="0" algn="just">
              <a:lnSpc>
                <a:spcPct val="150000"/>
              </a:lnSpc>
              <a:spcBef>
                <a:spcPts val="0"/>
              </a:spcBef>
              <a:spcAft>
                <a:spcPts val="1200"/>
              </a:spcAft>
            </a:pP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Dimasa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Pandemic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corona virus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merupakan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satu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topik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paling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banyak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dibahas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Twitter.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Banyak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orang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membagi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tanggapan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menyampaikan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terkait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wabah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bukan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hanya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terjadi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Indonesia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beberapa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negara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tetapi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membawa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banyak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dampak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semua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negara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dunia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Tanggapan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publik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variatif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respon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positif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negatif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Secara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umum</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dua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tipe</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informasi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tekstual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twitter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yaitu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fakta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opini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Fakta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pernyataan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objektif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mengenai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entitas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kejadian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dunia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sedangkan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opini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pernyataan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subjektif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merefleksikan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sentiment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presepsi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orang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mengenai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entitas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ataupun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kejadian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dunia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Sentiment Analysis </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analisis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tentang</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perbandingan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sikap</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emosi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seseorang</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terhadap</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suatu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entitas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Entitas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mewakili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individu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peristiwa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topik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Sentiment analysis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sering</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juga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dengan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opinion mining</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kedua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hal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memiliki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ekspresi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ditukarkan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dimana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maupun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OM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mengekspresikan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makna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timbal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balik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Namun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beberapa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peneliti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mengatakan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bahwa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OM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memiliki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pengertian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sedikit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berbeda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Opinion Mining (OM)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mengekstrak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menganalisis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orang-orang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tentang</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entitas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sementara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sentiment analysis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mengidentifikasi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diekspresikan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teks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nya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kemudian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dianalisis</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Oleh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karena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target SA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menemukan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opini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lalu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mengidentifikasi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sentiment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diungkapkan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kemudian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mengklasifikasikan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polaritasnya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Sentiment analysis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memiliki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3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tingkat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melakukan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klasifikasi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yaitu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document level, sentence level,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aspect level.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Document level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bertujuan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mengklasifikasikan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opini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pada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sebuah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dokumen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sebagai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pernyataan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sentiment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positif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negatif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Hal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mengasumsikan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bahwa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seluruh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dokumen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sebagai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unit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informasi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dasar</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membicarakan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satu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topik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Sentence level</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bertujuan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mengklasifikasikan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sentimen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diekspresikan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suatu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kalimat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Langkah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pertama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mengidentifikasi</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apakah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kalimat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subjektif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objektif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Jika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kalimat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subjektif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maka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sentence level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pada</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SA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menentukan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apakah</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kalimat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menyatakan</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pendapat</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positif</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A"/>
                </a:solidFill>
                <a:latin typeface="Times New Roman" panose="02020603050405020304" pitchFamily="18" charset="0"/>
                <a:ea typeface="Times New Roman" panose="02020603050405020304" pitchFamily="18" charset="0"/>
                <a:cs typeface="Times New Roman" panose="02020603050405020304" pitchFamily="18" charset="0"/>
              </a:rPr>
              <a:t>negatif</a:t>
            </a:r>
            <a:endParaRPr lang="en-US" dirty="0"/>
          </a:p>
        </p:txBody>
      </p:sp>
    </p:spTree>
    <p:extLst>
      <p:ext uri="{BB962C8B-B14F-4D97-AF65-F5344CB8AC3E}">
        <p14:creationId xmlns:p14="http://schemas.microsoft.com/office/powerpoint/2010/main" val="2828489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Kesimpulan dan Saran</a:t>
            </a:r>
            <a:endParaRPr lang="en-US" dirty="0"/>
          </a:p>
        </p:txBody>
      </p:sp>
      <p:sp>
        <p:nvSpPr>
          <p:cNvPr id="3" name="Content Placeholder 2"/>
          <p:cNvSpPr>
            <a:spLocks noGrp="1"/>
          </p:cNvSpPr>
          <p:nvPr>
            <p:ph idx="1"/>
          </p:nvPr>
        </p:nvSpPr>
        <p:spPr/>
        <p:txBody>
          <a:bodyPr>
            <a:normAutofit lnSpcReduction="10000"/>
          </a:bodyPr>
          <a:lstStyle/>
          <a:p>
            <a:pPr algn="just">
              <a:buFontTx/>
              <a:buChar char="-"/>
            </a:pPr>
            <a:r>
              <a:rPr lang="en-US" dirty="0" err="1" smtClean="0"/>
              <a:t>Kesimpula</a:t>
            </a:r>
            <a:r>
              <a:rPr lang="en-US" dirty="0" err="1" smtClean="0"/>
              <a:t>n</a:t>
            </a:r>
            <a:endParaRPr lang="en-US" dirty="0" smtClean="0"/>
          </a:p>
          <a:p>
            <a:pPr algn="just"/>
            <a:r>
              <a:rPr lang="en-US" sz="1900" dirty="0" err="1"/>
              <a:t>Jutaan</a:t>
            </a:r>
            <a:r>
              <a:rPr lang="en-US" sz="1900" dirty="0"/>
              <a:t> </a:t>
            </a:r>
            <a:r>
              <a:rPr lang="en-US" sz="1900" dirty="0" err="1"/>
              <a:t>pengguna</a:t>
            </a:r>
            <a:r>
              <a:rPr lang="en-US" sz="1900" dirty="0"/>
              <a:t> Twitter </a:t>
            </a:r>
            <a:r>
              <a:rPr lang="en-US" sz="1900" dirty="0" err="1"/>
              <a:t>memposting</a:t>
            </a:r>
            <a:r>
              <a:rPr lang="en-US" sz="1900" dirty="0"/>
              <a:t> </a:t>
            </a:r>
            <a:r>
              <a:rPr lang="en-US" sz="1900" dirty="0" err="1"/>
              <a:t>pendapat</a:t>
            </a:r>
            <a:r>
              <a:rPr lang="en-US" sz="1900" dirty="0"/>
              <a:t> </a:t>
            </a:r>
            <a:r>
              <a:rPr lang="en-US" sz="1900" dirty="0" err="1"/>
              <a:t>mereka</a:t>
            </a:r>
            <a:r>
              <a:rPr lang="en-US" sz="1900" dirty="0"/>
              <a:t> di tweet </a:t>
            </a:r>
            <a:r>
              <a:rPr lang="en-US" sz="1900" dirty="0" err="1"/>
              <a:t>mereka</a:t>
            </a:r>
            <a:r>
              <a:rPr lang="en-US" sz="1900" dirty="0"/>
              <a:t>. </a:t>
            </a:r>
            <a:r>
              <a:rPr lang="en-US" sz="1900" dirty="0" err="1"/>
              <a:t>Informasi</a:t>
            </a:r>
            <a:r>
              <a:rPr lang="en-US" sz="1900" dirty="0"/>
              <a:t> </a:t>
            </a:r>
            <a:r>
              <a:rPr lang="en-US" sz="1900" dirty="0" err="1"/>
              <a:t>ini</a:t>
            </a:r>
            <a:r>
              <a:rPr lang="en-US" sz="1900" dirty="0"/>
              <a:t> </a:t>
            </a:r>
            <a:r>
              <a:rPr lang="en-US" sz="1900" dirty="0" err="1"/>
              <a:t>dapat</a:t>
            </a:r>
            <a:r>
              <a:rPr lang="en-US" sz="1900" dirty="0"/>
              <a:t>  </a:t>
            </a:r>
            <a:r>
              <a:rPr lang="en-US" sz="1900" dirty="0" err="1"/>
              <a:t>bermanfaat</a:t>
            </a:r>
            <a:r>
              <a:rPr lang="en-US" sz="1900" dirty="0"/>
              <a:t> </a:t>
            </a:r>
            <a:r>
              <a:rPr lang="en-US" sz="1900" dirty="0" err="1"/>
              <a:t>dan</a:t>
            </a:r>
            <a:r>
              <a:rPr lang="en-US" sz="1900" dirty="0"/>
              <a:t> </a:t>
            </a:r>
            <a:r>
              <a:rPr lang="en-US" sz="1900" dirty="0" err="1"/>
              <a:t>berguna</a:t>
            </a:r>
            <a:r>
              <a:rPr lang="en-US" sz="1900" dirty="0"/>
              <a:t> </a:t>
            </a:r>
            <a:r>
              <a:rPr lang="en-US" sz="1900" dirty="0" err="1"/>
              <a:t>untuk</a:t>
            </a:r>
            <a:r>
              <a:rPr lang="en-US" sz="1900" dirty="0"/>
              <a:t> </a:t>
            </a:r>
            <a:r>
              <a:rPr lang="en-US" sz="1900" dirty="0" err="1"/>
              <a:t>banyak</a:t>
            </a:r>
            <a:r>
              <a:rPr lang="en-US" sz="1900" dirty="0"/>
              <a:t> </a:t>
            </a:r>
            <a:r>
              <a:rPr lang="en-US" sz="1900" dirty="0" err="1"/>
              <a:t>penanggulanagn</a:t>
            </a:r>
            <a:r>
              <a:rPr lang="en-US" sz="1900" dirty="0"/>
              <a:t> </a:t>
            </a:r>
            <a:r>
              <a:rPr lang="en-US" sz="1900" dirty="0" err="1"/>
              <a:t>kehidupan</a:t>
            </a:r>
            <a:r>
              <a:rPr lang="en-US" sz="1900" dirty="0"/>
              <a:t> </a:t>
            </a:r>
            <a:r>
              <a:rPr lang="en-US" sz="1900" dirty="0" err="1"/>
              <a:t>masyarakat</a:t>
            </a:r>
            <a:r>
              <a:rPr lang="en-US" sz="1900" dirty="0"/>
              <a:t>, </a:t>
            </a:r>
            <a:r>
              <a:rPr lang="en-US" sz="1900" dirty="0" err="1"/>
              <a:t>tetapi</a:t>
            </a:r>
            <a:r>
              <a:rPr lang="en-US" sz="1900" dirty="0"/>
              <a:t> </a:t>
            </a:r>
            <a:r>
              <a:rPr lang="en-US" sz="1900" dirty="0" err="1"/>
              <a:t>itu</a:t>
            </a:r>
            <a:r>
              <a:rPr lang="en-US" sz="1900" dirty="0"/>
              <a:t>  </a:t>
            </a:r>
            <a:r>
              <a:rPr lang="en-US" sz="1900" dirty="0" err="1"/>
              <a:t>membutuhkan</a:t>
            </a:r>
            <a:r>
              <a:rPr lang="en-US" sz="1900" dirty="0"/>
              <a:t> </a:t>
            </a:r>
            <a:r>
              <a:rPr lang="en-US" sz="1900" dirty="0" err="1"/>
              <a:t>banyak</a:t>
            </a:r>
            <a:r>
              <a:rPr lang="en-US" sz="1900" dirty="0"/>
              <a:t> </a:t>
            </a:r>
            <a:r>
              <a:rPr lang="en-US" sz="1900" dirty="0" err="1"/>
              <a:t>waktu</a:t>
            </a:r>
            <a:r>
              <a:rPr lang="en-US" sz="1900" dirty="0"/>
              <a:t>. </a:t>
            </a:r>
            <a:r>
              <a:rPr lang="en-US" sz="1900" dirty="0" err="1"/>
              <a:t>Oleh</a:t>
            </a:r>
            <a:r>
              <a:rPr lang="en-US" sz="1900" dirty="0"/>
              <a:t> </a:t>
            </a:r>
            <a:r>
              <a:rPr lang="en-US" sz="1900" dirty="0" err="1"/>
              <a:t>karena</a:t>
            </a:r>
            <a:r>
              <a:rPr lang="en-US" sz="1900" dirty="0"/>
              <a:t> </a:t>
            </a:r>
            <a:r>
              <a:rPr lang="en-US" sz="1900" dirty="0" err="1"/>
              <a:t>itu</a:t>
            </a:r>
            <a:r>
              <a:rPr lang="en-US" sz="1900" dirty="0"/>
              <a:t>, </a:t>
            </a:r>
            <a:r>
              <a:rPr lang="en-US" sz="1900" dirty="0" err="1"/>
              <a:t>diperlukan</a:t>
            </a:r>
            <a:r>
              <a:rPr lang="en-US" sz="1900" dirty="0"/>
              <a:t> </a:t>
            </a:r>
            <a:r>
              <a:rPr lang="en-US" sz="1900" dirty="0" err="1"/>
              <a:t>analisis</a:t>
            </a:r>
            <a:r>
              <a:rPr lang="en-US" sz="1900" dirty="0"/>
              <a:t> sentiment yang </a:t>
            </a:r>
            <a:r>
              <a:rPr lang="en-US" sz="1900" dirty="0" err="1"/>
              <a:t>memprediksi</a:t>
            </a:r>
            <a:r>
              <a:rPr lang="en-US" sz="1900" dirty="0"/>
              <a:t>  </a:t>
            </a:r>
            <a:r>
              <a:rPr lang="en-US" sz="1900" dirty="0" err="1"/>
              <a:t>sentimen</a:t>
            </a:r>
            <a:r>
              <a:rPr lang="en-US" sz="1900" dirty="0"/>
              <a:t> tweet </a:t>
            </a:r>
            <a:r>
              <a:rPr lang="en-US" sz="1900" dirty="0" err="1"/>
              <a:t>terhadap</a:t>
            </a:r>
            <a:r>
              <a:rPr lang="en-US" sz="1900" dirty="0"/>
              <a:t> </a:t>
            </a:r>
            <a:r>
              <a:rPr lang="en-US" sz="1900" dirty="0" err="1"/>
              <a:t>suatu</a:t>
            </a:r>
            <a:r>
              <a:rPr lang="en-US" sz="1900" dirty="0"/>
              <a:t> </a:t>
            </a:r>
            <a:r>
              <a:rPr lang="en-US" sz="1900" dirty="0" err="1"/>
              <a:t>topik</a:t>
            </a:r>
            <a:r>
              <a:rPr lang="en-US" sz="1900" dirty="0"/>
              <a:t>. </a:t>
            </a:r>
            <a:r>
              <a:rPr lang="en-US" sz="1900" dirty="0" err="1"/>
              <a:t>Penggunaan</a:t>
            </a:r>
            <a:r>
              <a:rPr lang="en-US" sz="1900" dirty="0"/>
              <a:t> </a:t>
            </a:r>
            <a:r>
              <a:rPr lang="en-US" sz="1900" i="1" dirty="0"/>
              <a:t>sentiment analysis </a:t>
            </a:r>
            <a:r>
              <a:rPr lang="en-US" sz="1900" dirty="0" err="1"/>
              <a:t>pada</a:t>
            </a:r>
            <a:r>
              <a:rPr lang="en-US" sz="1900" dirty="0"/>
              <a:t> </a:t>
            </a:r>
            <a:r>
              <a:rPr lang="en-US" sz="1900" i="1" dirty="0"/>
              <a:t>corona virus tweets </a:t>
            </a:r>
            <a:r>
              <a:rPr lang="en-US" sz="1900" dirty="0" err="1" smtClean="0"/>
              <a:t>dengan</a:t>
            </a:r>
            <a:r>
              <a:rPr lang="en-US" sz="1900" dirty="0" smtClean="0"/>
              <a:t> </a:t>
            </a:r>
            <a:r>
              <a:rPr lang="en-US" sz="1900" dirty="0" err="1"/>
              <a:t>menerapkan</a:t>
            </a:r>
            <a:r>
              <a:rPr lang="en-US" sz="1900" dirty="0"/>
              <a:t> </a:t>
            </a:r>
            <a:r>
              <a:rPr lang="en-US" sz="1900" dirty="0" err="1"/>
              <a:t>metode</a:t>
            </a:r>
            <a:r>
              <a:rPr lang="en-US" sz="1900" dirty="0"/>
              <a:t> </a:t>
            </a:r>
            <a:r>
              <a:rPr lang="en-US" sz="1900" i="1" dirty="0"/>
              <a:t>Support Vector Machine </a:t>
            </a:r>
            <a:r>
              <a:rPr lang="en-US" sz="1900" dirty="0"/>
              <a:t>(SVM) </a:t>
            </a:r>
            <a:r>
              <a:rPr lang="en-US" sz="1900" dirty="0" err="1"/>
              <a:t>dapat</a:t>
            </a:r>
            <a:r>
              <a:rPr lang="en-US" sz="1900" dirty="0"/>
              <a:t> </a:t>
            </a:r>
            <a:r>
              <a:rPr lang="en-US" sz="1900" dirty="0" err="1"/>
              <a:t>menganalisis</a:t>
            </a:r>
            <a:r>
              <a:rPr lang="en-US" sz="1900" dirty="0"/>
              <a:t> </a:t>
            </a:r>
            <a:r>
              <a:rPr lang="en-US" sz="1900" i="1" dirty="0"/>
              <a:t>tweets </a:t>
            </a:r>
            <a:r>
              <a:rPr lang="en-US" sz="1900" dirty="0"/>
              <a:t>yang  </a:t>
            </a:r>
            <a:r>
              <a:rPr lang="en-US" sz="1900" dirty="0" err="1"/>
              <a:t>ditampilkan</a:t>
            </a:r>
            <a:r>
              <a:rPr lang="en-US" sz="1900" dirty="0"/>
              <a:t> </a:t>
            </a:r>
            <a:r>
              <a:rPr lang="en-US" sz="1900" dirty="0" err="1"/>
              <a:t>pada</a:t>
            </a:r>
            <a:r>
              <a:rPr lang="en-US" sz="1900" dirty="0"/>
              <a:t> </a:t>
            </a:r>
            <a:r>
              <a:rPr lang="en-US" sz="1900" i="1" dirty="0"/>
              <a:t>dataset </a:t>
            </a:r>
            <a:r>
              <a:rPr lang="en-US" sz="1900" dirty="0" err="1"/>
              <a:t>dengan</a:t>
            </a:r>
            <a:r>
              <a:rPr lang="en-US" sz="1900" dirty="0"/>
              <a:t> label </a:t>
            </a:r>
            <a:r>
              <a:rPr lang="en-US" sz="1900" i="1" dirty="0"/>
              <a:t>Negative, </a:t>
            </a:r>
            <a:r>
              <a:rPr lang="en-US" sz="1900" i="1" dirty="0" err="1"/>
              <a:t>Positif</a:t>
            </a:r>
            <a:r>
              <a:rPr lang="en-US" sz="1900" i="1" dirty="0"/>
              <a:t>, Neutral, Extremely Positive, </a:t>
            </a:r>
            <a:r>
              <a:rPr lang="en-US" sz="1900" dirty="0" err="1"/>
              <a:t>dan</a:t>
            </a:r>
            <a:r>
              <a:rPr lang="en-US" sz="1900" dirty="0"/>
              <a:t> </a:t>
            </a:r>
            <a:r>
              <a:rPr lang="en-US" sz="1900" i="1" dirty="0"/>
              <a:t>Extremely Negative</a:t>
            </a:r>
            <a:r>
              <a:rPr lang="en-US" sz="1900" dirty="0"/>
              <a:t>. </a:t>
            </a:r>
            <a:r>
              <a:rPr lang="en-US" sz="1900" dirty="0" err="1"/>
              <a:t>Analisis</a:t>
            </a:r>
            <a:r>
              <a:rPr lang="en-US" sz="1900" dirty="0"/>
              <a:t> </a:t>
            </a:r>
            <a:r>
              <a:rPr lang="en-US" sz="1900" dirty="0" err="1"/>
              <a:t>sentimen</a:t>
            </a:r>
            <a:r>
              <a:rPr lang="en-US" sz="1900" dirty="0"/>
              <a:t> </a:t>
            </a:r>
            <a:r>
              <a:rPr lang="en-US" sz="1900" dirty="0" err="1"/>
              <a:t>pada</a:t>
            </a:r>
            <a:r>
              <a:rPr lang="en-US" sz="1900" dirty="0"/>
              <a:t> tweets </a:t>
            </a:r>
            <a:r>
              <a:rPr lang="en-US" sz="1900" dirty="0" err="1"/>
              <a:t>pada</a:t>
            </a:r>
            <a:r>
              <a:rPr lang="en-US" sz="1900" dirty="0"/>
              <a:t> dataset (</a:t>
            </a:r>
            <a:r>
              <a:rPr lang="en-US" sz="1900" i="1" dirty="0"/>
              <a:t>train set </a:t>
            </a:r>
            <a:r>
              <a:rPr lang="en-US" sz="1900" dirty="0" err="1"/>
              <a:t>dan</a:t>
            </a:r>
            <a:r>
              <a:rPr lang="en-US" sz="1900" dirty="0"/>
              <a:t> </a:t>
            </a:r>
            <a:r>
              <a:rPr lang="en-US" sz="1900" i="1" dirty="0"/>
              <a:t>test set</a:t>
            </a:r>
            <a:r>
              <a:rPr lang="en-US" sz="1900" dirty="0"/>
              <a:t>)  </a:t>
            </a:r>
            <a:r>
              <a:rPr lang="en-US" sz="1900" dirty="0" err="1"/>
              <a:t>diimplementasikan</a:t>
            </a:r>
            <a:r>
              <a:rPr lang="en-US" sz="1900" dirty="0"/>
              <a:t> </a:t>
            </a:r>
            <a:r>
              <a:rPr lang="en-US" sz="1900" dirty="0" err="1"/>
              <a:t>menggunakan</a:t>
            </a:r>
            <a:r>
              <a:rPr lang="en-US" sz="1900" dirty="0"/>
              <a:t> </a:t>
            </a:r>
            <a:r>
              <a:rPr lang="en-US" sz="1900" dirty="0" err="1"/>
              <a:t>pemodelan</a:t>
            </a:r>
            <a:r>
              <a:rPr lang="en-US" sz="1900" dirty="0"/>
              <a:t> </a:t>
            </a:r>
            <a:r>
              <a:rPr lang="en-US" sz="1900" i="1" dirty="0"/>
              <a:t>Support Vector Machine </a:t>
            </a:r>
            <a:r>
              <a:rPr lang="en-US" sz="1900" dirty="0"/>
              <a:t>(SVM). </a:t>
            </a:r>
            <a:r>
              <a:rPr lang="en-US" sz="1900" dirty="0" err="1"/>
              <a:t>Setelah</a:t>
            </a:r>
            <a:r>
              <a:rPr lang="en-US" sz="1900" dirty="0"/>
              <a:t>  </a:t>
            </a:r>
            <a:r>
              <a:rPr lang="en-US" sz="1900" dirty="0" err="1"/>
              <a:t>dievaluasi</a:t>
            </a:r>
            <a:r>
              <a:rPr lang="en-US" sz="1900" dirty="0"/>
              <a:t> </a:t>
            </a:r>
            <a:r>
              <a:rPr lang="en-US" sz="1900" dirty="0" err="1"/>
              <a:t>analisis</a:t>
            </a:r>
            <a:r>
              <a:rPr lang="en-US" sz="1900" dirty="0"/>
              <a:t> </a:t>
            </a:r>
            <a:r>
              <a:rPr lang="en-US" sz="1900" dirty="0" err="1"/>
              <a:t>sentimen</a:t>
            </a:r>
            <a:r>
              <a:rPr lang="en-US" sz="1900" dirty="0"/>
              <a:t> </a:t>
            </a:r>
            <a:r>
              <a:rPr lang="en-US" sz="1900" dirty="0" err="1"/>
              <a:t>dengan</a:t>
            </a:r>
            <a:r>
              <a:rPr lang="en-US" sz="1900" dirty="0"/>
              <a:t> </a:t>
            </a:r>
            <a:r>
              <a:rPr lang="en-US" sz="1900" dirty="0" err="1"/>
              <a:t>pemodelan</a:t>
            </a:r>
            <a:r>
              <a:rPr lang="en-US" sz="1900" dirty="0"/>
              <a:t> </a:t>
            </a:r>
            <a:r>
              <a:rPr lang="en-US" sz="1900" dirty="0" err="1"/>
              <a:t>tersebut</a:t>
            </a:r>
            <a:r>
              <a:rPr lang="en-US" sz="1900" dirty="0"/>
              <a:t> </a:t>
            </a:r>
            <a:r>
              <a:rPr lang="en-US" sz="1900" dirty="0" err="1"/>
              <a:t>menghasil</a:t>
            </a:r>
            <a:r>
              <a:rPr lang="en-US" sz="1900" dirty="0"/>
              <a:t> </a:t>
            </a:r>
            <a:r>
              <a:rPr lang="en-US" sz="1900" dirty="0" err="1"/>
              <a:t>hasil</a:t>
            </a:r>
            <a:r>
              <a:rPr lang="en-US" sz="1900" dirty="0"/>
              <a:t> </a:t>
            </a:r>
            <a:r>
              <a:rPr lang="en-US" sz="1900" dirty="0" err="1"/>
              <a:t>akurasi</a:t>
            </a:r>
            <a:r>
              <a:rPr lang="en-US" sz="1900" dirty="0"/>
              <a:t> 0,88. </a:t>
            </a:r>
            <a:endParaRPr lang="en-US" sz="1900" dirty="0"/>
          </a:p>
          <a:p>
            <a:pPr marL="114300" indent="0">
              <a:buNone/>
            </a:pPr>
            <a:r>
              <a:rPr lang="en-US" dirty="0"/>
              <a:t/>
            </a:r>
            <a:br>
              <a:rPr lang="en-US" dirty="0"/>
            </a:br>
            <a:endParaRPr lang="en-US" dirty="0" smtClean="0"/>
          </a:p>
        </p:txBody>
      </p:sp>
    </p:spTree>
    <p:extLst>
      <p:ext uri="{BB962C8B-B14F-4D97-AF65-F5344CB8AC3E}">
        <p14:creationId xmlns:p14="http://schemas.microsoft.com/office/powerpoint/2010/main" val="23120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Kesimpulan</a:t>
            </a:r>
            <a:r>
              <a:rPr lang="en-US" b="1" dirty="0"/>
              <a:t> </a:t>
            </a:r>
            <a:r>
              <a:rPr lang="en-US" b="1" dirty="0" err="1"/>
              <a:t>dan</a:t>
            </a:r>
            <a:r>
              <a:rPr lang="en-US" b="1" dirty="0"/>
              <a:t> Saran</a:t>
            </a:r>
            <a:endParaRPr lang="en-US" dirty="0"/>
          </a:p>
        </p:txBody>
      </p:sp>
      <p:sp>
        <p:nvSpPr>
          <p:cNvPr id="3" name="Content Placeholder 2"/>
          <p:cNvSpPr>
            <a:spLocks noGrp="1"/>
          </p:cNvSpPr>
          <p:nvPr>
            <p:ph idx="1"/>
          </p:nvPr>
        </p:nvSpPr>
        <p:spPr/>
        <p:txBody>
          <a:bodyPr>
            <a:normAutofit/>
          </a:bodyPr>
          <a:lstStyle/>
          <a:p>
            <a:r>
              <a:rPr lang="en-US" dirty="0" smtClean="0"/>
              <a:t>Saran</a:t>
            </a:r>
          </a:p>
          <a:p>
            <a:pPr marL="114300" indent="0" algn="just">
              <a:buNone/>
            </a:pPr>
            <a:r>
              <a:rPr lang="en-US" sz="1900" dirty="0" smtClean="0"/>
              <a:t> </a:t>
            </a:r>
            <a:r>
              <a:rPr lang="en-US" sz="1900" dirty="0" err="1" smtClean="0"/>
              <a:t>Berikut</a:t>
            </a:r>
            <a:r>
              <a:rPr lang="en-US" sz="1900" dirty="0" smtClean="0"/>
              <a:t> </a:t>
            </a:r>
            <a:r>
              <a:rPr lang="en-US" sz="1900" dirty="0" err="1"/>
              <a:t>beberapa</a:t>
            </a:r>
            <a:r>
              <a:rPr lang="en-US" sz="1900" dirty="0"/>
              <a:t> saran </a:t>
            </a:r>
            <a:r>
              <a:rPr lang="en-US" sz="1900" dirty="0" err="1"/>
              <a:t>sekiranya</a:t>
            </a:r>
            <a:r>
              <a:rPr lang="en-US" sz="1900" dirty="0"/>
              <a:t> </a:t>
            </a:r>
            <a:r>
              <a:rPr lang="en-US" sz="1900" dirty="0" err="1"/>
              <a:t>dapat</a:t>
            </a:r>
            <a:r>
              <a:rPr lang="en-US" sz="1900" dirty="0"/>
              <a:t> </a:t>
            </a:r>
            <a:r>
              <a:rPr lang="en-US" sz="1900" dirty="0" err="1"/>
              <a:t>membantu</a:t>
            </a:r>
            <a:r>
              <a:rPr lang="en-US" sz="1900" dirty="0"/>
              <a:t> </a:t>
            </a:r>
            <a:r>
              <a:rPr lang="en-US" sz="1900" dirty="0" err="1"/>
              <a:t>penelitian</a:t>
            </a:r>
            <a:r>
              <a:rPr lang="en-US" sz="1900" dirty="0"/>
              <a:t> </a:t>
            </a:r>
            <a:r>
              <a:rPr lang="en-US" sz="1900" dirty="0" err="1"/>
              <a:t>berikutnya</a:t>
            </a:r>
            <a:r>
              <a:rPr lang="en-US" sz="1900" dirty="0"/>
              <a:t> </a:t>
            </a:r>
            <a:r>
              <a:rPr lang="en-US" sz="1900" dirty="0" err="1"/>
              <a:t>dalam</a:t>
            </a:r>
            <a:r>
              <a:rPr lang="en-US" sz="1900" dirty="0"/>
              <a:t> </a:t>
            </a:r>
            <a:r>
              <a:rPr lang="en-US" sz="1900" dirty="0" err="1"/>
              <a:t>meningkatkan</a:t>
            </a:r>
            <a:r>
              <a:rPr lang="en-US" sz="1900" dirty="0"/>
              <a:t>  </a:t>
            </a:r>
            <a:r>
              <a:rPr lang="en-US" sz="1900" dirty="0" err="1"/>
              <a:t>efektivitas</a:t>
            </a:r>
            <a:r>
              <a:rPr lang="en-US" sz="1900" dirty="0"/>
              <a:t> </a:t>
            </a:r>
            <a:r>
              <a:rPr lang="en-US" sz="1900" dirty="0" err="1"/>
              <a:t>dari</a:t>
            </a:r>
            <a:r>
              <a:rPr lang="en-US" sz="1900" dirty="0"/>
              <a:t> </a:t>
            </a:r>
            <a:r>
              <a:rPr lang="en-US" sz="1900" dirty="0" err="1"/>
              <a:t>analisis</a:t>
            </a:r>
            <a:r>
              <a:rPr lang="en-US" sz="1900" dirty="0"/>
              <a:t> </a:t>
            </a:r>
            <a:r>
              <a:rPr lang="en-US" sz="1900" dirty="0" err="1"/>
              <a:t>sentimen</a:t>
            </a:r>
            <a:r>
              <a:rPr lang="en-US" sz="1900" dirty="0"/>
              <a:t> corona virus tweets </a:t>
            </a:r>
            <a:r>
              <a:rPr lang="en-US" sz="1900" dirty="0" err="1"/>
              <a:t>pada</a:t>
            </a:r>
            <a:r>
              <a:rPr lang="en-US" sz="1900" dirty="0"/>
              <a:t> twitter </a:t>
            </a:r>
            <a:r>
              <a:rPr lang="en-US" sz="1900" dirty="0" err="1"/>
              <a:t>sebagai</a:t>
            </a:r>
            <a:r>
              <a:rPr lang="en-US" sz="1900" dirty="0"/>
              <a:t> </a:t>
            </a:r>
            <a:r>
              <a:rPr lang="en-US" sz="1900" dirty="0" err="1"/>
              <a:t>berikut</a:t>
            </a:r>
            <a:r>
              <a:rPr lang="en-US" sz="1900" dirty="0"/>
              <a:t>: </a:t>
            </a:r>
            <a:endParaRPr lang="en-US" sz="1900" dirty="0" smtClean="0"/>
          </a:p>
          <a:p>
            <a:pPr marL="114300" indent="0" algn="just">
              <a:buNone/>
            </a:pPr>
            <a:r>
              <a:rPr lang="en-US" sz="1900" dirty="0" smtClean="0"/>
              <a:t>1</a:t>
            </a:r>
            <a:r>
              <a:rPr lang="en-US" sz="1900" dirty="0"/>
              <a:t>. </a:t>
            </a:r>
            <a:r>
              <a:rPr lang="en-US" sz="1900" dirty="0" err="1"/>
              <a:t>Melakukan</a:t>
            </a:r>
            <a:r>
              <a:rPr lang="en-US" sz="1900" dirty="0"/>
              <a:t> </a:t>
            </a:r>
            <a:r>
              <a:rPr lang="en-US" sz="1900" dirty="0" err="1"/>
              <a:t>skala</a:t>
            </a:r>
            <a:r>
              <a:rPr lang="en-US" sz="1900" dirty="0"/>
              <a:t> yang </a:t>
            </a:r>
            <a:r>
              <a:rPr lang="en-US" sz="1900" dirty="0" err="1"/>
              <a:t>lebih</a:t>
            </a:r>
            <a:r>
              <a:rPr lang="en-US" sz="1900" dirty="0"/>
              <a:t> </a:t>
            </a:r>
            <a:r>
              <a:rPr lang="en-US" sz="1900" dirty="0" err="1"/>
              <a:t>besar</a:t>
            </a:r>
            <a:r>
              <a:rPr lang="en-US" sz="1900" dirty="0"/>
              <a:t> </a:t>
            </a:r>
            <a:r>
              <a:rPr lang="en-US" sz="1900" dirty="0" err="1"/>
              <a:t>eksperimen</a:t>
            </a:r>
            <a:r>
              <a:rPr lang="en-US" sz="1900" dirty="0"/>
              <a:t> </a:t>
            </a:r>
            <a:r>
              <a:rPr lang="en-US" sz="1900" dirty="0" err="1"/>
              <a:t>dengan</a:t>
            </a:r>
            <a:r>
              <a:rPr lang="en-US" sz="1900" dirty="0"/>
              <a:t> </a:t>
            </a:r>
            <a:r>
              <a:rPr lang="en-US" sz="1900" dirty="0" err="1"/>
              <a:t>memiliki</a:t>
            </a:r>
            <a:r>
              <a:rPr lang="en-US" sz="1900" dirty="0"/>
              <a:t> </a:t>
            </a:r>
            <a:r>
              <a:rPr lang="en-US" sz="1900" dirty="0" err="1"/>
              <a:t>kumpulan</a:t>
            </a:r>
            <a:r>
              <a:rPr lang="en-US" sz="1900" dirty="0"/>
              <a:t> data yang </a:t>
            </a:r>
            <a:r>
              <a:rPr lang="en-US" sz="1900" dirty="0" err="1"/>
              <a:t>lebih</a:t>
            </a:r>
            <a:r>
              <a:rPr lang="en-US" sz="1900" dirty="0"/>
              <a:t>  </a:t>
            </a:r>
            <a:r>
              <a:rPr lang="en-US" sz="1900" dirty="0" err="1"/>
              <a:t>besar</a:t>
            </a:r>
            <a:r>
              <a:rPr lang="en-US" sz="1900" dirty="0"/>
              <a:t> </a:t>
            </a:r>
            <a:r>
              <a:rPr lang="en-US" sz="1900" dirty="0" err="1"/>
              <a:t>untuk</a:t>
            </a:r>
            <a:r>
              <a:rPr lang="en-US" sz="1900" dirty="0"/>
              <a:t> </a:t>
            </a:r>
            <a:r>
              <a:rPr lang="en-US" sz="1900" dirty="0" err="1"/>
              <a:t>meningkatkan</a:t>
            </a:r>
            <a:r>
              <a:rPr lang="en-US" sz="1900" dirty="0"/>
              <a:t> sentiment </a:t>
            </a:r>
            <a:r>
              <a:rPr lang="en-US" sz="1900" dirty="0" err="1"/>
              <a:t>akurasi</a:t>
            </a:r>
            <a:r>
              <a:rPr lang="en-US" sz="1900" dirty="0"/>
              <a:t> </a:t>
            </a:r>
            <a:r>
              <a:rPr lang="en-US" sz="1900" dirty="0" err="1"/>
              <a:t>analisis</a:t>
            </a:r>
            <a:r>
              <a:rPr lang="en-US" sz="1900" dirty="0"/>
              <a:t>. </a:t>
            </a:r>
            <a:endParaRPr lang="en-US" sz="1900" dirty="0" smtClean="0"/>
          </a:p>
          <a:p>
            <a:pPr marL="114300" indent="0" algn="just">
              <a:buNone/>
            </a:pPr>
            <a:r>
              <a:rPr lang="en-US" sz="1900" dirty="0" smtClean="0"/>
              <a:t>2</a:t>
            </a:r>
            <a:r>
              <a:rPr lang="en-US" sz="1900" dirty="0"/>
              <a:t>. </a:t>
            </a:r>
            <a:r>
              <a:rPr lang="en-US" sz="1900" dirty="0" err="1"/>
              <a:t>Membandingkan</a:t>
            </a:r>
            <a:r>
              <a:rPr lang="en-US" sz="1900" dirty="0"/>
              <a:t> </a:t>
            </a:r>
            <a:r>
              <a:rPr lang="en-US" sz="1900" dirty="0" err="1"/>
              <a:t>hasilnya</a:t>
            </a:r>
            <a:r>
              <a:rPr lang="en-US" sz="1900" dirty="0"/>
              <a:t> </a:t>
            </a:r>
            <a:r>
              <a:rPr lang="en-US" sz="1900" dirty="0" err="1"/>
              <a:t>menggunakan</a:t>
            </a:r>
            <a:r>
              <a:rPr lang="en-US" sz="1900" dirty="0"/>
              <a:t> </a:t>
            </a:r>
            <a:r>
              <a:rPr lang="en-US" sz="1900" dirty="0" err="1"/>
              <a:t>metode</a:t>
            </a:r>
            <a:r>
              <a:rPr lang="en-US" sz="1900" dirty="0"/>
              <a:t> </a:t>
            </a:r>
            <a:r>
              <a:rPr lang="en-US" sz="1900" dirty="0" err="1"/>
              <a:t>dan</a:t>
            </a:r>
            <a:r>
              <a:rPr lang="en-US" sz="1900" dirty="0"/>
              <a:t> </a:t>
            </a:r>
            <a:r>
              <a:rPr lang="en-US" sz="1900" dirty="0" err="1"/>
              <a:t>fitur</a:t>
            </a:r>
            <a:r>
              <a:rPr lang="en-US" sz="1900" dirty="0"/>
              <a:t> </a:t>
            </a:r>
            <a:r>
              <a:rPr lang="en-US" sz="1900" dirty="0" err="1"/>
              <a:t>klasifikasi</a:t>
            </a:r>
            <a:r>
              <a:rPr lang="en-US" sz="1900" dirty="0"/>
              <a:t> lain </a:t>
            </a:r>
            <a:r>
              <a:rPr lang="en-US" sz="1900" dirty="0" err="1"/>
              <a:t>untuk</a:t>
            </a:r>
            <a:r>
              <a:rPr lang="en-US" sz="1900" dirty="0"/>
              <a:t>  </a:t>
            </a:r>
            <a:r>
              <a:rPr lang="en-US" sz="1900" dirty="0" err="1"/>
              <a:t>meningkatkan</a:t>
            </a:r>
            <a:r>
              <a:rPr lang="en-US" sz="1900" dirty="0"/>
              <a:t> </a:t>
            </a:r>
            <a:r>
              <a:rPr lang="en-US" sz="1900" dirty="0" err="1"/>
              <a:t>ketepatan</a:t>
            </a:r>
            <a:r>
              <a:rPr lang="en-US" sz="1900" dirty="0"/>
              <a:t>. </a:t>
            </a:r>
            <a:endParaRPr lang="en-US" sz="1900" dirty="0"/>
          </a:p>
          <a:p>
            <a:pPr marL="114300" indent="0" algn="just">
              <a:buNone/>
            </a:pPr>
            <a:r>
              <a:rPr lang="en-US" sz="1900" dirty="0"/>
              <a:t>3. </a:t>
            </a:r>
            <a:r>
              <a:rPr lang="en-US" sz="1900" dirty="0" err="1"/>
              <a:t>Selanjutnya</a:t>
            </a:r>
            <a:r>
              <a:rPr lang="en-US" sz="1900" dirty="0"/>
              <a:t> </a:t>
            </a:r>
            <a:r>
              <a:rPr lang="en-US" sz="1900" dirty="0" err="1"/>
              <a:t>metode</a:t>
            </a:r>
            <a:r>
              <a:rPr lang="en-US" sz="1900" dirty="0"/>
              <a:t> </a:t>
            </a:r>
            <a:r>
              <a:rPr lang="en-US" sz="1900" dirty="0" err="1"/>
              <a:t>ini</a:t>
            </a:r>
            <a:r>
              <a:rPr lang="en-US" sz="1900" dirty="0"/>
              <a:t> </a:t>
            </a:r>
            <a:r>
              <a:rPr lang="en-US" sz="1900" dirty="0" err="1"/>
              <a:t>masih</a:t>
            </a:r>
            <a:r>
              <a:rPr lang="en-US" sz="1900" dirty="0"/>
              <a:t> </a:t>
            </a:r>
            <a:r>
              <a:rPr lang="en-US" sz="1900" dirty="0" err="1"/>
              <a:t>bisa</a:t>
            </a:r>
            <a:r>
              <a:rPr lang="en-US" sz="1900" dirty="0"/>
              <a:t> </a:t>
            </a:r>
            <a:r>
              <a:rPr lang="en-US" sz="1900" dirty="0" err="1"/>
              <a:t>ditingkatkan</a:t>
            </a:r>
            <a:r>
              <a:rPr lang="en-US" sz="1900" dirty="0"/>
              <a:t> </a:t>
            </a:r>
            <a:r>
              <a:rPr lang="en-US" sz="1900" dirty="0" err="1"/>
              <a:t>nilai</a:t>
            </a:r>
            <a:r>
              <a:rPr lang="en-US" sz="1900" dirty="0"/>
              <a:t> </a:t>
            </a:r>
            <a:r>
              <a:rPr lang="en-US" sz="1900" dirty="0" err="1"/>
              <a:t>akurasinya</a:t>
            </a:r>
            <a:r>
              <a:rPr lang="en-US" sz="1900" dirty="0"/>
              <a:t> </a:t>
            </a:r>
            <a:r>
              <a:rPr lang="en-US" sz="1900" dirty="0" err="1"/>
              <a:t>dan</a:t>
            </a:r>
            <a:r>
              <a:rPr lang="en-US" sz="1900" dirty="0"/>
              <a:t> </a:t>
            </a:r>
            <a:r>
              <a:rPr lang="en-US" sz="1900" dirty="0" err="1"/>
              <a:t>digunakan</a:t>
            </a:r>
            <a:r>
              <a:rPr lang="en-US" sz="1900" dirty="0"/>
              <a:t> </a:t>
            </a:r>
            <a:r>
              <a:rPr lang="en-US" sz="1900" dirty="0" err="1"/>
              <a:t>untuk</a:t>
            </a:r>
            <a:r>
              <a:rPr lang="en-US" sz="1900" dirty="0"/>
              <a:t>  </a:t>
            </a:r>
            <a:r>
              <a:rPr lang="en-US" sz="1900" dirty="0" err="1"/>
              <a:t>landasan</a:t>
            </a:r>
            <a:r>
              <a:rPr lang="en-US" sz="1900" dirty="0"/>
              <a:t> </a:t>
            </a:r>
            <a:r>
              <a:rPr lang="en-US" sz="1900" dirty="0" err="1"/>
              <a:t>penelitian</a:t>
            </a:r>
            <a:r>
              <a:rPr lang="en-US" sz="1900" dirty="0"/>
              <a:t> lain yang </a:t>
            </a:r>
            <a:r>
              <a:rPr lang="en-US" sz="1900" dirty="0" err="1"/>
              <a:t>memanfaatkan</a:t>
            </a:r>
            <a:r>
              <a:rPr lang="en-US" sz="1900" dirty="0"/>
              <a:t> </a:t>
            </a:r>
            <a:r>
              <a:rPr lang="en-US" sz="1900" dirty="0" err="1"/>
              <a:t>opini</a:t>
            </a:r>
            <a:r>
              <a:rPr lang="en-US" sz="1900" dirty="0"/>
              <a:t> </a:t>
            </a:r>
            <a:r>
              <a:rPr lang="en-US" sz="1900" dirty="0" err="1"/>
              <a:t>publik</a:t>
            </a:r>
            <a:r>
              <a:rPr lang="en-US" sz="1900" dirty="0"/>
              <a:t> </a:t>
            </a:r>
            <a:r>
              <a:rPr lang="en-US" sz="1900" dirty="0" err="1"/>
              <a:t>atau</a:t>
            </a:r>
            <a:r>
              <a:rPr lang="en-US" sz="1900" dirty="0"/>
              <a:t> </a:t>
            </a:r>
            <a:r>
              <a:rPr lang="en-US" sz="1900" i="1" dirty="0"/>
              <a:t>Sentiment Analysis </a:t>
            </a:r>
            <a:r>
              <a:rPr lang="en-US" sz="1900" dirty="0" err="1"/>
              <a:t>pada</a:t>
            </a:r>
            <a:r>
              <a:rPr lang="en-US" sz="1900" dirty="0"/>
              <a:t>  </a:t>
            </a:r>
            <a:r>
              <a:rPr lang="en-US" sz="1900" dirty="0" err="1"/>
              <a:t>bidang</a:t>
            </a:r>
            <a:r>
              <a:rPr lang="en-US" sz="1900" dirty="0"/>
              <a:t> lain.</a:t>
            </a:r>
            <a:endParaRPr lang="en-US" sz="1900" dirty="0"/>
          </a:p>
          <a:p>
            <a:pPr marL="114300" indent="0">
              <a:buNone/>
            </a:pPr>
            <a:r>
              <a:rPr lang="en-US" dirty="0"/>
              <a:t/>
            </a:r>
            <a:br>
              <a:rPr lang="en-US" dirty="0"/>
            </a:br>
            <a:endParaRPr lang="en-US" dirty="0"/>
          </a:p>
        </p:txBody>
      </p:sp>
    </p:spTree>
    <p:extLst>
      <p:ext uri="{BB962C8B-B14F-4D97-AF65-F5344CB8AC3E}">
        <p14:creationId xmlns:p14="http://schemas.microsoft.com/office/powerpoint/2010/main" val="130246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Tujuan</a:t>
            </a:r>
            <a:endParaRPr lang="en-US" dirty="0"/>
          </a:p>
        </p:txBody>
      </p:sp>
      <p:sp>
        <p:nvSpPr>
          <p:cNvPr id="3" name="Content Placeholder 2"/>
          <p:cNvSpPr>
            <a:spLocks noGrp="1"/>
          </p:cNvSpPr>
          <p:nvPr>
            <p:ph idx="1"/>
          </p:nvPr>
        </p:nvSpPr>
        <p:spPr/>
        <p:txBody>
          <a:bodyPr>
            <a:normAutofit/>
          </a:bodyPr>
          <a:lstStyle/>
          <a:p>
            <a:pPr marL="114300" indent="0" algn="just">
              <a:buNone/>
            </a:pPr>
            <a:endParaRPr lang="en-US" dirty="0"/>
          </a:p>
          <a:p>
            <a:pPr marL="342900" marR="0" lvl="0" indent="-342900" algn="just">
              <a:lnSpc>
                <a:spcPct val="150000"/>
              </a:lnSpc>
              <a:spcBef>
                <a:spcPts val="0"/>
              </a:spcBef>
              <a:spcAft>
                <a:spcPts val="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Memberikan</a:t>
            </a:r>
            <a:r>
              <a:rPr lang="en-US" sz="1800" dirty="0">
                <a:solidFill>
                  <a:srgbClr val="00000A"/>
                </a:solidFill>
                <a:effectLst/>
                <a:latin typeface="Times New Roman" panose="02020603050405020304" pitchFamily="18" charset="0"/>
                <a:ea typeface="Arial" panose="020B0604020202020204" pitchFamily="34" charset="0"/>
              </a:rPr>
              <a:t> insight </a:t>
            </a:r>
            <a:r>
              <a:rPr lang="en-US" sz="1800" dirty="0" err="1">
                <a:solidFill>
                  <a:srgbClr val="00000A"/>
                </a:solidFill>
                <a:effectLst/>
                <a:latin typeface="Times New Roman" panose="02020603050405020304" pitchFamily="18" charset="0"/>
                <a:ea typeface="Arial" panose="020B0604020202020204" pitchFamily="34" charset="0"/>
              </a:rPr>
              <a:t>mengenai</a:t>
            </a:r>
            <a:r>
              <a:rPr lang="en-US" sz="1800" dirty="0">
                <a:solidFill>
                  <a:srgbClr val="00000A"/>
                </a:solidFill>
                <a:effectLst/>
                <a:latin typeface="Times New Roman" panose="02020603050405020304" pitchFamily="18" charset="0"/>
                <a:ea typeface="Arial" panose="020B0604020202020204" pitchFamily="34" charset="0"/>
              </a:rPr>
              <a:t> </a:t>
            </a:r>
            <a:r>
              <a:rPr lang="en-US" sz="1800" i="1" dirty="0" err="1">
                <a:solidFill>
                  <a:srgbClr val="00000A"/>
                </a:solidFill>
                <a:effectLst/>
                <a:latin typeface="Times New Roman" panose="02020603050405020304" pitchFamily="18" charset="0"/>
                <a:ea typeface="Arial" panose="020B0604020202020204" pitchFamily="34" charset="0"/>
              </a:rPr>
              <a:t>covid</a:t>
            </a:r>
            <a:r>
              <a:rPr lang="en-US" sz="1800" i="1" dirty="0">
                <a:solidFill>
                  <a:srgbClr val="00000A"/>
                </a:solidFill>
                <a:effectLst/>
                <a:latin typeface="Times New Roman" panose="02020603050405020304" pitchFamily="18" charset="0"/>
                <a:ea typeface="Arial" panose="020B0604020202020204" pitchFamily="34" charset="0"/>
              </a:rPr>
              <a:t> 19</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berdasarkan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postingan</a:t>
            </a:r>
            <a:r>
              <a:rPr lang="en-US" sz="1800" dirty="0">
                <a:solidFill>
                  <a:srgbClr val="00000A"/>
                </a:solidFill>
                <a:effectLst/>
                <a:latin typeface="Times New Roman" panose="02020603050405020304" pitchFamily="18" charset="0"/>
                <a:ea typeface="Arial" panose="020B0604020202020204" pitchFamily="34" charset="0"/>
              </a:rPr>
              <a:t> yang </a:t>
            </a:r>
            <a:r>
              <a:rPr lang="en-US" sz="1800" dirty="0" err="1">
                <a:solidFill>
                  <a:srgbClr val="00000A"/>
                </a:solidFill>
                <a:effectLst/>
                <a:latin typeface="Times New Roman" panose="02020603050405020304" pitchFamily="18" charset="0"/>
                <a:ea typeface="Arial" panose="020B0604020202020204" pitchFamily="34" charset="0"/>
              </a:rPr>
              <a:t>ada</a:t>
            </a:r>
            <a:r>
              <a:rPr lang="en-US" sz="1800" dirty="0">
                <a:solidFill>
                  <a:srgbClr val="00000A"/>
                </a:solidFill>
                <a:effectLst/>
                <a:latin typeface="Times New Roman" panose="02020603050405020304" pitchFamily="18" charset="0"/>
                <a:ea typeface="Arial" panose="020B0604020202020204" pitchFamily="34" charset="0"/>
              </a:rPr>
              <a:t> pada media </a:t>
            </a:r>
            <a:r>
              <a:rPr lang="en-US" sz="1800" dirty="0" err="1">
                <a:solidFill>
                  <a:srgbClr val="00000A"/>
                </a:solidFill>
                <a:effectLst/>
                <a:latin typeface="Times New Roman" panose="02020603050405020304" pitchFamily="18" charset="0"/>
                <a:ea typeface="Arial" panose="020B0604020202020204" pitchFamily="34" charset="0"/>
              </a:rPr>
              <a:t>sosial</a:t>
            </a:r>
            <a:r>
              <a:rPr lang="en-US" sz="1800" dirty="0">
                <a:solidFill>
                  <a:srgbClr val="00000A"/>
                </a:solidFill>
                <a:effectLst/>
                <a:latin typeface="Times New Roman" panose="02020603050405020304" pitchFamily="18" charset="0"/>
                <a:ea typeface="Arial" panose="020B0604020202020204" pitchFamily="34" charset="0"/>
              </a:rPr>
              <a:t> twitter </a:t>
            </a:r>
            <a:endParaRPr lang="en-ID" sz="1800" dirty="0">
              <a:solidFill>
                <a:srgbClr val="00000A"/>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Membuat</a:t>
            </a:r>
            <a:r>
              <a:rPr lang="en-US" sz="1800" dirty="0">
                <a:solidFill>
                  <a:srgbClr val="00000A"/>
                </a:solidFill>
                <a:effectLst/>
                <a:latin typeface="Times New Roman" panose="02020603050405020304" pitchFamily="18" charset="0"/>
                <a:ea typeface="Arial" panose="020B0604020202020204" pitchFamily="34" charset="0"/>
              </a:rPr>
              <a:t> model yang </a:t>
            </a:r>
            <a:r>
              <a:rPr lang="en-US" sz="1800" dirty="0" err="1">
                <a:solidFill>
                  <a:srgbClr val="00000A"/>
                </a:solidFill>
                <a:effectLst/>
                <a:latin typeface="Times New Roman" panose="02020603050405020304" pitchFamily="18" charset="0"/>
                <a:ea typeface="Arial" panose="020B0604020202020204" pitchFamily="34" charset="0"/>
              </a:rPr>
              <a:t>dapat</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melakukan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analisis</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sentimen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terhadap</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pandangan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pengguna</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sosial</a:t>
            </a:r>
            <a:r>
              <a:rPr lang="en-US" sz="1800" dirty="0">
                <a:solidFill>
                  <a:srgbClr val="00000A"/>
                </a:solidFill>
                <a:effectLst/>
                <a:latin typeface="Times New Roman" panose="02020603050405020304" pitchFamily="18" charset="0"/>
                <a:ea typeface="Arial" panose="020B0604020202020204" pitchFamily="34" charset="0"/>
              </a:rPr>
              <a:t> media twitter </a:t>
            </a:r>
            <a:r>
              <a:rPr lang="en-US" sz="1800" dirty="0" err="1">
                <a:solidFill>
                  <a:srgbClr val="00000A"/>
                </a:solidFill>
                <a:effectLst/>
                <a:latin typeface="Times New Roman" panose="02020603050405020304" pitchFamily="18" charset="0"/>
                <a:ea typeface="Arial" panose="020B0604020202020204" pitchFamily="34" charset="0"/>
              </a:rPr>
              <a:t>terkait</a:t>
            </a:r>
            <a:r>
              <a:rPr lang="en-US" sz="1800" dirty="0">
                <a:solidFill>
                  <a:srgbClr val="00000A"/>
                </a:solidFill>
                <a:effectLst/>
                <a:latin typeface="Times New Roman" panose="02020603050405020304" pitchFamily="18" charset="0"/>
                <a:ea typeface="Arial" panose="020B0604020202020204" pitchFamily="34" charset="0"/>
              </a:rPr>
              <a:t> </a:t>
            </a:r>
            <a:r>
              <a:rPr lang="en-US" sz="1800" i="1" dirty="0" err="1">
                <a:solidFill>
                  <a:srgbClr val="00000A"/>
                </a:solidFill>
                <a:effectLst/>
                <a:latin typeface="Times New Roman" panose="02020603050405020304" pitchFamily="18" charset="0"/>
                <a:ea typeface="Arial" panose="020B0604020202020204" pitchFamily="34" charset="0"/>
              </a:rPr>
              <a:t>covid</a:t>
            </a:r>
            <a:r>
              <a:rPr lang="en-US" sz="1800" i="1" dirty="0">
                <a:solidFill>
                  <a:srgbClr val="00000A"/>
                </a:solidFill>
                <a:effectLst/>
                <a:latin typeface="Times New Roman" panose="02020603050405020304" pitchFamily="18" charset="0"/>
                <a:ea typeface="Arial" panose="020B0604020202020204" pitchFamily="34" charset="0"/>
              </a:rPr>
              <a:t> 19 </a:t>
            </a:r>
            <a:endParaRPr lang="en-ID" sz="1800" dirty="0">
              <a:solidFill>
                <a:srgbClr val="00000A"/>
              </a:solidFill>
              <a:effectLst/>
              <a:latin typeface="Arial" panose="020B0604020202020204" pitchFamily="34" charset="0"/>
              <a:ea typeface="Arial" panose="020B0604020202020204" pitchFamily="34" charset="0"/>
            </a:endParaRPr>
          </a:p>
          <a:p>
            <a:pPr marL="114300" indent="0" algn="just">
              <a:buNone/>
            </a:pPr>
            <a:endParaRPr lang="en-US" dirty="0"/>
          </a:p>
        </p:txBody>
      </p:sp>
    </p:spTree>
    <p:extLst>
      <p:ext uri="{BB962C8B-B14F-4D97-AF65-F5344CB8AC3E}">
        <p14:creationId xmlns:p14="http://schemas.microsoft.com/office/powerpoint/2010/main" val="86187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Manfaat</a:t>
            </a:r>
            <a:endParaRPr lang="en-US" dirty="0"/>
          </a:p>
        </p:txBody>
      </p:sp>
      <p:sp>
        <p:nvSpPr>
          <p:cNvPr id="3" name="Content Placeholder 2"/>
          <p:cNvSpPr>
            <a:spLocks noGrp="1"/>
          </p:cNvSpPr>
          <p:nvPr>
            <p:ph idx="1"/>
          </p:nvPr>
        </p:nvSpPr>
        <p:spPr/>
        <p:txBody>
          <a:bodyPr>
            <a:normAutofit/>
          </a:bodyPr>
          <a:lstStyle/>
          <a:p>
            <a:pPr marL="114300" indent="0" algn="just">
              <a:buNone/>
            </a:pPr>
            <a:endParaRPr lang="en-US" dirty="0"/>
          </a:p>
          <a:p>
            <a:pPr marL="342900" marR="0" lvl="0" indent="-342900" algn="just">
              <a:lnSpc>
                <a:spcPct val="150000"/>
              </a:lnSpc>
              <a:spcBef>
                <a:spcPts val="0"/>
              </a:spcBef>
              <a:spcAft>
                <a:spcPts val="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Memberikan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kesimpulan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terkait</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respon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pengguna</a:t>
            </a:r>
            <a:r>
              <a:rPr lang="en-US" sz="1800" dirty="0">
                <a:solidFill>
                  <a:srgbClr val="00000A"/>
                </a:solidFill>
                <a:effectLst/>
                <a:latin typeface="Times New Roman" panose="02020603050405020304" pitchFamily="18" charset="0"/>
                <a:ea typeface="Arial" panose="020B0604020202020204" pitchFamily="34" charset="0"/>
              </a:rPr>
              <a:t> media </a:t>
            </a:r>
            <a:r>
              <a:rPr lang="en-US" sz="1800" dirty="0" err="1">
                <a:solidFill>
                  <a:srgbClr val="00000A"/>
                </a:solidFill>
                <a:effectLst/>
                <a:latin typeface="Times New Roman" panose="02020603050405020304" pitchFamily="18" charset="0"/>
                <a:ea typeface="Arial" panose="020B0604020202020204" pitchFamily="34" charset="0"/>
              </a:rPr>
              <a:t>sosial</a:t>
            </a:r>
            <a:r>
              <a:rPr lang="en-US" sz="1800" dirty="0">
                <a:solidFill>
                  <a:srgbClr val="00000A"/>
                </a:solidFill>
                <a:effectLst/>
                <a:latin typeface="Times New Roman" panose="02020603050405020304" pitchFamily="18" charset="0"/>
                <a:ea typeface="Arial" panose="020B0604020202020204" pitchFamily="34" charset="0"/>
              </a:rPr>
              <a:t> twitter </a:t>
            </a:r>
            <a:r>
              <a:rPr lang="en-US" sz="1800" dirty="0" err="1">
                <a:solidFill>
                  <a:srgbClr val="00000A"/>
                </a:solidFill>
                <a:effectLst/>
                <a:latin typeface="Times New Roman" panose="02020603050405020304" pitchFamily="18" charset="0"/>
                <a:ea typeface="Arial" panose="020B0604020202020204" pitchFamily="34" charset="0"/>
              </a:rPr>
              <a:t>terhadap</a:t>
            </a:r>
            <a:r>
              <a:rPr lang="en-US" sz="1800" dirty="0">
                <a:solidFill>
                  <a:srgbClr val="00000A"/>
                </a:solidFill>
                <a:effectLst/>
                <a:latin typeface="Times New Roman" panose="02020603050405020304" pitchFamily="18" charset="0"/>
                <a:ea typeface="Arial" panose="020B0604020202020204" pitchFamily="34" charset="0"/>
              </a:rPr>
              <a:t> </a:t>
            </a:r>
            <a:r>
              <a:rPr lang="en-US" sz="1800" i="1" dirty="0" err="1">
                <a:solidFill>
                  <a:srgbClr val="00000A"/>
                </a:solidFill>
                <a:effectLst/>
                <a:latin typeface="Times New Roman" panose="02020603050405020304" pitchFamily="18" charset="0"/>
                <a:ea typeface="Arial" panose="020B0604020202020204" pitchFamily="34" charset="0"/>
              </a:rPr>
              <a:t>covid</a:t>
            </a:r>
            <a:r>
              <a:rPr lang="en-US" sz="1800" i="1" dirty="0">
                <a:solidFill>
                  <a:srgbClr val="00000A"/>
                </a:solidFill>
                <a:effectLst/>
                <a:latin typeface="Times New Roman" panose="02020603050405020304" pitchFamily="18" charset="0"/>
                <a:ea typeface="Arial" panose="020B0604020202020204" pitchFamily="34" charset="0"/>
              </a:rPr>
              <a:t> 19</a:t>
            </a:r>
            <a:endParaRPr lang="en-ID" sz="1800" dirty="0">
              <a:solidFill>
                <a:srgbClr val="00000A"/>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Memberikan</a:t>
            </a:r>
            <a:r>
              <a:rPr lang="en-US" sz="1800" dirty="0">
                <a:solidFill>
                  <a:srgbClr val="00000A"/>
                </a:solidFill>
                <a:effectLst/>
                <a:latin typeface="Times New Roman" panose="02020603050405020304" pitchFamily="18" charset="0"/>
                <a:ea typeface="Arial" panose="020B0604020202020204" pitchFamily="34" charset="0"/>
              </a:rPr>
              <a:t> model </a:t>
            </a:r>
            <a:r>
              <a:rPr lang="en-US" sz="1800" dirty="0" err="1">
                <a:solidFill>
                  <a:srgbClr val="00000A"/>
                </a:solidFill>
                <a:effectLst/>
                <a:latin typeface="Times New Roman" panose="02020603050405020304" pitchFamily="18" charset="0"/>
                <a:ea typeface="Arial" panose="020B0604020202020204" pitchFamily="34" charset="0"/>
              </a:rPr>
              <a:t>analisis</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sentimen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untuk</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menghasilkan</a:t>
            </a:r>
            <a:r>
              <a:rPr lang="en-US" sz="1800" dirty="0">
                <a:solidFill>
                  <a:srgbClr val="00000A"/>
                </a:solidFill>
                <a:effectLst/>
                <a:latin typeface="Times New Roman" panose="02020603050405020304" pitchFamily="18" charset="0"/>
                <a:ea typeface="Arial" panose="020B0604020202020204" pitchFamily="34" charset="0"/>
              </a:rPr>
              <a:t> insight </a:t>
            </a:r>
            <a:r>
              <a:rPr lang="en-US" sz="1800" dirty="0" err="1">
                <a:solidFill>
                  <a:srgbClr val="00000A"/>
                </a:solidFill>
                <a:effectLst/>
                <a:latin typeface="Times New Roman" panose="02020603050405020304" pitchFamily="18" charset="0"/>
                <a:ea typeface="Arial" panose="020B0604020202020204" pitchFamily="34" charset="0"/>
              </a:rPr>
              <a:t>dengan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memanfaatkan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pemrosesan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bahasa</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alami</a:t>
            </a:r>
            <a:endParaRPr lang="en-ID" sz="1800" dirty="0">
              <a:solidFill>
                <a:srgbClr val="00000A"/>
              </a:solidFill>
              <a:effectLst/>
              <a:latin typeface="Arial" panose="020B0604020202020204" pitchFamily="34" charset="0"/>
              <a:ea typeface="Arial" panose="020B0604020202020204" pitchFamily="34" charset="0"/>
            </a:endParaRPr>
          </a:p>
          <a:p>
            <a:pPr algn="just"/>
            <a:endParaRPr lang="en-US" dirty="0"/>
          </a:p>
        </p:txBody>
      </p:sp>
    </p:spTree>
    <p:extLst>
      <p:ext uri="{BB962C8B-B14F-4D97-AF65-F5344CB8AC3E}">
        <p14:creationId xmlns:p14="http://schemas.microsoft.com/office/powerpoint/2010/main" val="91256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Ruang </a:t>
            </a:r>
            <a:r>
              <a:rPr lang="en-US" b="1" dirty="0" err="1"/>
              <a:t>Lingkup</a:t>
            </a:r>
            <a:endParaRPr lang="en-US" dirty="0"/>
          </a:p>
        </p:txBody>
      </p:sp>
      <p:sp>
        <p:nvSpPr>
          <p:cNvPr id="3" name="Content Placeholder 2"/>
          <p:cNvSpPr>
            <a:spLocks noGrp="1"/>
          </p:cNvSpPr>
          <p:nvPr>
            <p:ph idx="1"/>
          </p:nvPr>
        </p:nvSpPr>
        <p:spPr/>
        <p:txBody>
          <a:bodyPr>
            <a:normAutofit/>
          </a:bodyPr>
          <a:lstStyle/>
          <a:p>
            <a:pPr marL="114300" indent="0" algn="just">
              <a:buNone/>
            </a:pPr>
            <a:endParaRPr lang="en-US" dirty="0"/>
          </a:p>
          <a:p>
            <a:pPr marL="342900" marR="0" lvl="0" indent="-342900" algn="just">
              <a:lnSpc>
                <a:spcPct val="150000"/>
              </a:lnSpc>
              <a:spcBef>
                <a:spcPts val="0"/>
              </a:spcBef>
              <a:spcAft>
                <a:spcPts val="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Membangun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sistem</a:t>
            </a:r>
            <a:r>
              <a:rPr lang="en-US" sz="1800" dirty="0">
                <a:solidFill>
                  <a:srgbClr val="00000A"/>
                </a:solidFill>
                <a:effectLst/>
                <a:latin typeface="Times New Roman" panose="02020603050405020304" pitchFamily="18" charset="0"/>
                <a:ea typeface="Arial" panose="020B0604020202020204" pitchFamily="34" charset="0"/>
              </a:rPr>
              <a:t> yang </a:t>
            </a:r>
            <a:r>
              <a:rPr lang="en-US" sz="1800" dirty="0" err="1">
                <a:solidFill>
                  <a:srgbClr val="00000A"/>
                </a:solidFill>
                <a:effectLst/>
                <a:latin typeface="Times New Roman" panose="02020603050405020304" pitchFamily="18" charset="0"/>
                <a:ea typeface="Arial" panose="020B0604020202020204" pitchFamily="34" charset="0"/>
              </a:rPr>
              <a:t>digunakan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untuk</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menganalisis</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sentimen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dari</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sebuah</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ungkapan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komentar</a:t>
            </a:r>
            <a:r>
              <a:rPr lang="en-US" sz="1800" dirty="0">
                <a:solidFill>
                  <a:srgbClr val="00000A"/>
                </a:solidFill>
                <a:effectLst/>
                <a:latin typeface="Times New Roman" panose="02020603050405020304" pitchFamily="18" charset="0"/>
                <a:ea typeface="Arial" panose="020B0604020202020204" pitchFamily="34" charset="0"/>
              </a:rPr>
              <a:t> pada twitter </a:t>
            </a:r>
            <a:r>
              <a:rPr lang="en-US" sz="1800" dirty="0" err="1">
                <a:solidFill>
                  <a:srgbClr val="00000A"/>
                </a:solidFill>
                <a:effectLst/>
                <a:latin typeface="Times New Roman" panose="02020603050405020304" pitchFamily="18" charset="0"/>
                <a:ea typeface="Arial" panose="020B0604020202020204" pitchFamily="34" charset="0"/>
              </a:rPr>
              <a:t>terkait</a:t>
            </a:r>
            <a:r>
              <a:rPr lang="en-US" sz="1800" dirty="0">
                <a:solidFill>
                  <a:srgbClr val="00000A"/>
                </a:solidFill>
                <a:effectLst/>
                <a:latin typeface="Times New Roman" panose="02020603050405020304" pitchFamily="18" charset="0"/>
                <a:ea typeface="Arial" panose="020B0604020202020204" pitchFamily="34" charset="0"/>
              </a:rPr>
              <a:t> </a:t>
            </a:r>
            <a:r>
              <a:rPr lang="en-US" sz="1800" i="1" dirty="0" err="1">
                <a:solidFill>
                  <a:srgbClr val="00000A"/>
                </a:solidFill>
                <a:effectLst/>
                <a:latin typeface="Times New Roman" panose="02020603050405020304" pitchFamily="18" charset="0"/>
                <a:ea typeface="Arial" panose="020B0604020202020204" pitchFamily="34" charset="0"/>
              </a:rPr>
              <a:t>covid</a:t>
            </a:r>
            <a:r>
              <a:rPr lang="en-US" sz="1800" dirty="0">
                <a:solidFill>
                  <a:srgbClr val="00000A"/>
                </a:solidFill>
                <a:effectLst/>
                <a:latin typeface="Times New Roman" panose="02020603050405020304" pitchFamily="18" charset="0"/>
                <a:ea typeface="Arial" panose="020B0604020202020204" pitchFamily="34" charset="0"/>
              </a:rPr>
              <a:t> 19.</a:t>
            </a:r>
            <a:endParaRPr lang="en-ID" sz="1800" dirty="0">
              <a:solidFill>
                <a:srgbClr val="00000A"/>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en-US" sz="1800" dirty="0" err="1">
                <a:solidFill>
                  <a:srgbClr val="00000A"/>
                </a:solidFill>
                <a:effectLst/>
                <a:latin typeface="Times New Roman" panose="02020603050405020304" pitchFamily="18" charset="0"/>
                <a:ea typeface="Arial" panose="020B0604020202020204" pitchFamily="34" charset="0"/>
              </a:rPr>
              <a:t>Menggunakan</a:t>
            </a:r>
            <a:r>
              <a:rPr lang="en-US" sz="1800" dirty="0">
                <a:solidFill>
                  <a:srgbClr val="00000A"/>
                </a:solidFill>
                <a:effectLst/>
                <a:latin typeface="Times New Roman" panose="02020603050405020304" pitchFamily="18" charset="0"/>
                <a:ea typeface="Arial" panose="020B0604020202020204" pitchFamily="34" charset="0"/>
              </a:rPr>
              <a:t> dataset yang </a:t>
            </a:r>
            <a:r>
              <a:rPr lang="en-US" sz="1800" dirty="0" err="1">
                <a:solidFill>
                  <a:srgbClr val="00000A"/>
                </a:solidFill>
                <a:effectLst/>
                <a:latin typeface="Times New Roman" panose="02020603050405020304" pitchFamily="18" charset="0"/>
                <a:ea typeface="Arial" panose="020B0604020202020204" pitchFamily="34" charset="0"/>
              </a:rPr>
              <a:t>berisi</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kumpulan</a:t>
            </a:r>
            <a:r>
              <a:rPr lang="en-US" sz="1800" dirty="0">
                <a:solidFill>
                  <a:srgbClr val="00000A"/>
                </a:solidFill>
                <a:effectLst/>
                <a:latin typeface="Times New Roman" panose="02020603050405020304" pitchFamily="18" charset="0"/>
                <a:ea typeface="Arial" panose="020B0604020202020204" pitchFamily="34" charset="0"/>
              </a:rPr>
              <a:t> </a:t>
            </a:r>
            <a:r>
              <a:rPr lang="en-US" sz="1800" dirty="0" err="1">
                <a:solidFill>
                  <a:srgbClr val="00000A"/>
                </a:solidFill>
                <a:effectLst/>
                <a:latin typeface="Times New Roman" panose="02020603050405020304" pitchFamily="18" charset="0"/>
                <a:ea typeface="Arial" panose="020B0604020202020204" pitchFamily="34" charset="0"/>
              </a:rPr>
              <a:t>komentar</a:t>
            </a:r>
            <a:r>
              <a:rPr lang="en-US" sz="1800" dirty="0">
                <a:solidFill>
                  <a:srgbClr val="00000A"/>
                </a:solidFill>
                <a:effectLst/>
                <a:latin typeface="Times New Roman" panose="02020603050405020304" pitchFamily="18" charset="0"/>
                <a:ea typeface="Arial" panose="020B0604020202020204" pitchFamily="34" charset="0"/>
              </a:rPr>
              <a:t> yang </a:t>
            </a:r>
            <a:r>
              <a:rPr lang="en-US" sz="1800" dirty="0" err="1">
                <a:solidFill>
                  <a:srgbClr val="00000A"/>
                </a:solidFill>
                <a:effectLst/>
                <a:latin typeface="Times New Roman" panose="02020603050405020304" pitchFamily="18" charset="0"/>
                <a:ea typeface="Arial" panose="020B0604020202020204" pitchFamily="34" charset="0"/>
              </a:rPr>
              <a:t>ada</a:t>
            </a:r>
            <a:r>
              <a:rPr lang="en-US" sz="1800" dirty="0">
                <a:solidFill>
                  <a:srgbClr val="00000A"/>
                </a:solidFill>
                <a:effectLst/>
                <a:latin typeface="Times New Roman" panose="02020603050405020304" pitchFamily="18" charset="0"/>
                <a:ea typeface="Arial" panose="020B0604020202020204" pitchFamily="34" charset="0"/>
              </a:rPr>
              <a:t> pada twitter.</a:t>
            </a:r>
            <a:endParaRPr lang="en-ID" sz="1800" dirty="0">
              <a:solidFill>
                <a:srgbClr val="00000A"/>
              </a:solidFill>
              <a:effectLst/>
              <a:latin typeface="Arial" panose="020B0604020202020204" pitchFamily="34" charset="0"/>
              <a:ea typeface="Arial" panose="020B0604020202020204" pitchFamily="34" charset="0"/>
            </a:endParaRPr>
          </a:p>
          <a:p>
            <a:pPr algn="just"/>
            <a:endParaRPr lang="en-US" dirty="0"/>
          </a:p>
        </p:txBody>
      </p:sp>
    </p:spTree>
    <p:extLst>
      <p:ext uri="{BB962C8B-B14F-4D97-AF65-F5344CB8AC3E}">
        <p14:creationId xmlns:p14="http://schemas.microsoft.com/office/powerpoint/2010/main" val="347416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endParaRPr lang="en-US" dirty="0"/>
          </a:p>
        </p:txBody>
      </p:sp>
      <p:sp>
        <p:nvSpPr>
          <p:cNvPr id="3" name="Content Placeholder 2"/>
          <p:cNvSpPr>
            <a:spLocks noGrp="1"/>
          </p:cNvSpPr>
          <p:nvPr>
            <p:ph idx="1"/>
          </p:nvPr>
        </p:nvSpPr>
        <p:spPr/>
        <p:txBody>
          <a:bodyPr>
            <a:normAutofit/>
          </a:bodyPr>
          <a:lstStyle/>
          <a:p>
            <a:pPr algn="just">
              <a:buFontTx/>
              <a:buChar char="-"/>
            </a:pPr>
            <a:r>
              <a:rPr lang="en-US" dirty="0" err="1" smtClean="0"/>
              <a:t>Analisis</a:t>
            </a:r>
            <a:r>
              <a:rPr lang="en-US" dirty="0" smtClean="0"/>
              <a:t> Data</a:t>
            </a:r>
          </a:p>
          <a:p>
            <a:pPr algn="just"/>
            <a:r>
              <a:rPr lang="en-US" sz="1800" dirty="0"/>
              <a:t>Data yang </a:t>
            </a:r>
            <a:r>
              <a:rPr lang="en-US" sz="1800" dirty="0" err="1"/>
              <a:t>peneliti</a:t>
            </a:r>
            <a:r>
              <a:rPr lang="en-US" sz="1800" dirty="0"/>
              <a:t> </a:t>
            </a:r>
            <a:r>
              <a:rPr lang="en-US" sz="1800" dirty="0" err="1"/>
              <a:t>gunakan</a:t>
            </a:r>
            <a:r>
              <a:rPr lang="en-US" sz="1800" dirty="0"/>
              <a:t> </a:t>
            </a:r>
            <a:r>
              <a:rPr lang="en-US" sz="1800" dirty="0" err="1"/>
              <a:t>untuk</a:t>
            </a:r>
            <a:r>
              <a:rPr lang="en-US" sz="1800" dirty="0"/>
              <a:t> </a:t>
            </a:r>
            <a:r>
              <a:rPr lang="en-US" sz="1800" dirty="0" err="1"/>
              <a:t>proyek</a:t>
            </a:r>
            <a:r>
              <a:rPr lang="en-US" sz="1800" dirty="0"/>
              <a:t> </a:t>
            </a:r>
            <a:r>
              <a:rPr lang="en-US" sz="1800" dirty="0" err="1"/>
              <a:t>ini</a:t>
            </a:r>
            <a:r>
              <a:rPr lang="en-US" sz="1800" dirty="0"/>
              <a:t> </a:t>
            </a:r>
            <a:r>
              <a:rPr lang="en-US" sz="1800" dirty="0" err="1"/>
              <a:t>adalah</a:t>
            </a:r>
            <a:r>
              <a:rPr lang="en-US" sz="1800" dirty="0"/>
              <a:t> dataset corona virus tweets yang </a:t>
            </a:r>
            <a:r>
              <a:rPr lang="en-US" sz="1800" dirty="0" err="1"/>
              <a:t>diperoleh</a:t>
            </a:r>
            <a:r>
              <a:rPr lang="en-US" sz="1800" dirty="0"/>
              <a:t> </a:t>
            </a:r>
            <a:r>
              <a:rPr lang="en-US" sz="1800" dirty="0" err="1"/>
              <a:t>dari</a:t>
            </a:r>
            <a:r>
              <a:rPr lang="en-US" sz="1800" dirty="0"/>
              <a:t> kaggle.com (</a:t>
            </a:r>
            <a:r>
              <a:rPr lang="en-US" sz="1800" u="sng" dirty="0">
                <a:hlinkClick r:id="rId2"/>
              </a:rPr>
              <a:t>https://www.kaggle.com/letmewin97/coronavirus-tweets</a:t>
            </a:r>
            <a:r>
              <a:rPr lang="en-US" sz="1800" dirty="0"/>
              <a:t>) </a:t>
            </a:r>
            <a:r>
              <a:rPr lang="en-US" sz="1800" dirty="0" err="1"/>
              <a:t>dan</a:t>
            </a:r>
            <a:r>
              <a:rPr lang="en-US" sz="1800" dirty="0"/>
              <a:t> data test (</a:t>
            </a:r>
            <a:r>
              <a:rPr lang="en-US" sz="1800" u="sng" dirty="0">
                <a:hlinkClick r:id="rId3"/>
              </a:rPr>
              <a:t>https://www.kaggle.com/sohelranaccselab/covid19coronavirus-tweets-text-classification</a:t>
            </a:r>
            <a:r>
              <a:rPr lang="en-US" sz="1800" dirty="0"/>
              <a:t>). </a:t>
            </a:r>
          </a:p>
          <a:p>
            <a:pPr algn="just"/>
            <a:r>
              <a:rPr lang="id-ID" sz="1800" dirty="0"/>
              <a:t>Data yang akan digunakan terdiri dari 2 </a:t>
            </a:r>
            <a:r>
              <a:rPr lang="id-ID" sz="1800" i="1" dirty="0"/>
              <a:t>dataset</a:t>
            </a:r>
            <a:r>
              <a:rPr lang="id-ID" sz="1800" dirty="0"/>
              <a:t> yaitu </a:t>
            </a:r>
            <a:r>
              <a:rPr lang="id-ID" sz="1800" i="1" dirty="0"/>
              <a:t>train dataset </a:t>
            </a:r>
            <a:r>
              <a:rPr lang="id-ID" sz="1800" dirty="0"/>
              <a:t>(10.25 MB) dan </a:t>
            </a:r>
            <a:r>
              <a:rPr lang="id-ID" sz="1800" i="1" dirty="0"/>
              <a:t>test dataset </a:t>
            </a:r>
            <a:r>
              <a:rPr lang="id-ID" sz="1800" dirty="0"/>
              <a:t>(0.9 MB)</a:t>
            </a:r>
            <a:r>
              <a:rPr lang="id-ID" sz="1800" i="1" dirty="0"/>
              <a:t> </a:t>
            </a:r>
            <a:r>
              <a:rPr lang="id-ID" sz="1800" dirty="0"/>
              <a:t>yang dimana data ini disimpan dalam format .csv. Data yang digunakan terdiri dari 6 </a:t>
            </a:r>
            <a:r>
              <a:rPr lang="id-ID" sz="1800" i="1" dirty="0"/>
              <a:t>attribute</a:t>
            </a:r>
            <a:r>
              <a:rPr lang="id-ID" sz="1800" dirty="0"/>
              <a:t> yaitu UserName</a:t>
            </a:r>
            <a:r>
              <a:rPr lang="en-US" sz="1800" dirty="0"/>
              <a:t>, </a:t>
            </a:r>
            <a:r>
              <a:rPr lang="en-US" sz="1800" dirty="0" err="1"/>
              <a:t>ScreenName</a:t>
            </a:r>
            <a:r>
              <a:rPr lang="en-US" sz="1800" dirty="0"/>
              <a:t>, Location, </a:t>
            </a:r>
            <a:r>
              <a:rPr lang="en-US" sz="1800" dirty="0" err="1"/>
              <a:t>TweetAt</a:t>
            </a:r>
            <a:r>
              <a:rPr lang="en-US" sz="1800" dirty="0"/>
              <a:t>, </a:t>
            </a:r>
            <a:r>
              <a:rPr lang="en-US" sz="1800" dirty="0" err="1"/>
              <a:t>OriginalTweet</a:t>
            </a:r>
            <a:r>
              <a:rPr lang="en-US" sz="1800" dirty="0"/>
              <a:t>, Sentiment</a:t>
            </a:r>
            <a:r>
              <a:rPr lang="id-ID" sz="1800" dirty="0"/>
              <a:t>. </a:t>
            </a:r>
            <a:r>
              <a:rPr lang="id-ID" sz="1800" i="1" dirty="0"/>
              <a:t>Dataset</a:t>
            </a:r>
            <a:r>
              <a:rPr lang="id-ID" sz="1800" dirty="0"/>
              <a:t> yang digunakan terdiri dari </a:t>
            </a:r>
            <a:r>
              <a:rPr lang="en-US" sz="1800" dirty="0"/>
              <a:t>3799</a:t>
            </a:r>
            <a:r>
              <a:rPr lang="id-ID" sz="1800" dirty="0"/>
              <a:t> baris data pada </a:t>
            </a:r>
            <a:r>
              <a:rPr lang="id-ID" sz="1800" i="1" dirty="0"/>
              <a:t>test dataset</a:t>
            </a:r>
            <a:r>
              <a:rPr lang="id-ID" sz="1800" dirty="0"/>
              <a:t> dan 41.158 baris data pada </a:t>
            </a:r>
            <a:r>
              <a:rPr lang="id-ID" sz="1800" i="1" dirty="0"/>
              <a:t>train dataset</a:t>
            </a:r>
            <a:r>
              <a:rPr lang="id-ID" sz="1800" dirty="0"/>
              <a:t>. </a:t>
            </a:r>
            <a:endParaRPr lang="en-US" sz="1800" dirty="0"/>
          </a:p>
          <a:p>
            <a:pPr algn="just">
              <a:buFontTx/>
              <a:buChar char="-"/>
            </a:pPr>
            <a:endParaRPr lang="en-US" dirty="0"/>
          </a:p>
        </p:txBody>
      </p:sp>
    </p:spTree>
    <p:extLst>
      <p:ext uri="{BB962C8B-B14F-4D97-AF65-F5344CB8AC3E}">
        <p14:creationId xmlns:p14="http://schemas.microsoft.com/office/powerpoint/2010/main" val="254771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2"/>
          <a:stretch>
            <a:fillRect/>
          </a:stretch>
        </p:blipFill>
        <p:spPr>
          <a:xfrm>
            <a:off x="487218" y="1981200"/>
            <a:ext cx="7620000" cy="4288507"/>
          </a:xfrm>
          <a:prstGeom prst="rect">
            <a:avLst/>
          </a:prstGeom>
        </p:spPr>
      </p:pic>
    </p:spTree>
    <p:extLst>
      <p:ext uri="{BB962C8B-B14F-4D97-AF65-F5344CB8AC3E}">
        <p14:creationId xmlns:p14="http://schemas.microsoft.com/office/powerpoint/2010/main" val="401726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endParaRPr lang="en-US" dirty="0"/>
          </a:p>
        </p:txBody>
      </p:sp>
      <p:sp>
        <p:nvSpPr>
          <p:cNvPr id="3" name="Content Placeholder 2"/>
          <p:cNvSpPr>
            <a:spLocks noGrp="1"/>
          </p:cNvSpPr>
          <p:nvPr>
            <p:ph idx="1"/>
          </p:nvPr>
        </p:nvSpPr>
        <p:spPr/>
        <p:txBody>
          <a:bodyPr>
            <a:normAutofit lnSpcReduction="10000"/>
          </a:bodyPr>
          <a:lstStyle/>
          <a:p>
            <a:r>
              <a:rPr lang="en-US" dirty="0" err="1"/>
              <a:t>Analisis</a:t>
            </a:r>
            <a:r>
              <a:rPr lang="en-US" dirty="0"/>
              <a:t> </a:t>
            </a:r>
            <a:r>
              <a:rPr lang="en-US" dirty="0" err="1" smtClean="0"/>
              <a:t>Metode</a:t>
            </a:r>
            <a:endParaRPr lang="en-US" dirty="0" smtClean="0"/>
          </a:p>
          <a:p>
            <a:pPr marL="114300" indent="0" algn="just">
              <a:buNone/>
            </a:pPr>
            <a:r>
              <a:rPr lang="en-US" sz="1900" dirty="0" err="1"/>
              <a:t>Dalam</a:t>
            </a:r>
            <a:r>
              <a:rPr lang="en-US" sz="1900" dirty="0"/>
              <a:t> </a:t>
            </a:r>
            <a:r>
              <a:rPr lang="en-US" sz="1900" dirty="0" err="1"/>
              <a:t>pengerjaan</a:t>
            </a:r>
            <a:r>
              <a:rPr lang="en-US" sz="1900" dirty="0"/>
              <a:t> </a:t>
            </a:r>
            <a:r>
              <a:rPr lang="en-US" sz="1900" dirty="0" err="1"/>
              <a:t>proyek</a:t>
            </a:r>
            <a:r>
              <a:rPr lang="en-US" sz="1900" dirty="0"/>
              <a:t> </a:t>
            </a:r>
            <a:r>
              <a:rPr lang="en-US" sz="1900" dirty="0" err="1"/>
              <a:t>pemrosesan</a:t>
            </a:r>
            <a:r>
              <a:rPr lang="en-US" sz="1900" dirty="0"/>
              <a:t> </a:t>
            </a:r>
            <a:r>
              <a:rPr lang="en-US" sz="1900" dirty="0" err="1"/>
              <a:t>bahasa</a:t>
            </a:r>
            <a:r>
              <a:rPr lang="en-US" sz="1900" dirty="0"/>
              <a:t> </a:t>
            </a:r>
            <a:r>
              <a:rPr lang="en-US" sz="1900" dirty="0" err="1"/>
              <a:t>alami</a:t>
            </a:r>
            <a:r>
              <a:rPr lang="en-US" sz="1900" dirty="0"/>
              <a:t> </a:t>
            </a:r>
            <a:r>
              <a:rPr lang="en-US" sz="1900" i="1" dirty="0"/>
              <a:t>Sentiment Analysis of </a:t>
            </a:r>
            <a:r>
              <a:rPr lang="en-US" sz="1900" i="1" dirty="0" err="1"/>
              <a:t>Covid</a:t>
            </a:r>
            <a:r>
              <a:rPr lang="en-US" sz="1900" i="1" dirty="0"/>
              <a:t> 19 Tweets, </a:t>
            </a:r>
            <a:r>
              <a:rPr lang="en-US" sz="1900" dirty="0" err="1"/>
              <a:t>peniliti</a:t>
            </a:r>
            <a:r>
              <a:rPr lang="en-US" sz="1900" dirty="0"/>
              <a:t> </a:t>
            </a:r>
            <a:r>
              <a:rPr lang="en-US" sz="1900" dirty="0" err="1"/>
              <a:t>menggunakan</a:t>
            </a:r>
            <a:r>
              <a:rPr lang="en-US" sz="1900" dirty="0"/>
              <a:t> </a:t>
            </a:r>
            <a:r>
              <a:rPr lang="en-US" sz="1900" dirty="0" err="1"/>
              <a:t>Analisis</a:t>
            </a:r>
            <a:r>
              <a:rPr lang="en-US" sz="1900" dirty="0"/>
              <a:t> </a:t>
            </a:r>
            <a:r>
              <a:rPr lang="en-US" sz="1900" dirty="0" err="1"/>
              <a:t>Klasifikasi</a:t>
            </a:r>
            <a:r>
              <a:rPr lang="en-US" sz="1900" dirty="0"/>
              <a:t> </a:t>
            </a:r>
            <a:r>
              <a:rPr lang="en-US" sz="1900" dirty="0" err="1"/>
              <a:t>Menggunakan</a:t>
            </a:r>
            <a:r>
              <a:rPr lang="en-US" sz="1900" dirty="0"/>
              <a:t> </a:t>
            </a:r>
            <a:r>
              <a:rPr lang="en-US" sz="1900" dirty="0" err="1"/>
              <a:t>Metode</a:t>
            </a:r>
            <a:r>
              <a:rPr lang="en-US" sz="1900" dirty="0"/>
              <a:t> SVM. </a:t>
            </a:r>
            <a:r>
              <a:rPr lang="id-ID" sz="1900" dirty="0"/>
              <a:t>Support Vector Machine (SVM) dikembangkan oleh Boser, Guyon, dan Vapnik, pertama kali diperkenalkan pada tahun 1992 di Annual Workshop on Computational Learning Theory. Konsep dasar metode SVM sebenarnya merupakan gabungan atau kombinasi dari teori-teori komputasi yang telah ada pada tahun sebelumnya, seperti marginhyperplane (Dyda dan Hart, 1973; Cover, 1965; Vapnik, 1964), kernel diperkenalkan oleh Aronszajn tahun 1950, Lagrange Multiplier yang ditemukan oleh Joseph Louis Lagrange pada tahun 1766, dan demikian juga dengan konsep-konsep pendukung lain</a:t>
            </a:r>
            <a:r>
              <a:rPr lang="en-US" sz="1900" dirty="0"/>
              <a:t>. </a:t>
            </a:r>
            <a:r>
              <a:rPr lang="id-ID" sz="1900" dirty="0"/>
              <a:t>Menurut Fachrurrazi (2011) SVM merupakan suatu teknik untuk melakukan prediksi, baik prediksi dalam kasus regresi maupun klasifikasi. Teknik SVM digunakan untuk mendapatkan fungsi pemisah (hyperplane) yang optimal untuk memisahkan observasi yang memiliki nilai variabel target yang berbeda (William, 2011). </a:t>
            </a:r>
            <a:endParaRPr lang="en-US" sz="1900" dirty="0"/>
          </a:p>
          <a:p>
            <a:pPr marL="114300" indent="0">
              <a:buNone/>
            </a:pPr>
            <a:endParaRPr lang="en-US" dirty="0"/>
          </a:p>
          <a:p>
            <a:endParaRPr lang="en-US" dirty="0"/>
          </a:p>
        </p:txBody>
      </p:sp>
    </p:spTree>
    <p:extLst>
      <p:ext uri="{BB962C8B-B14F-4D97-AF65-F5344CB8AC3E}">
        <p14:creationId xmlns:p14="http://schemas.microsoft.com/office/powerpoint/2010/main" val="376526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Analisis</a:t>
            </a:r>
            <a:endParaRPr lang="en-US" dirty="0"/>
          </a:p>
        </p:txBody>
      </p:sp>
      <p:sp>
        <p:nvSpPr>
          <p:cNvPr id="3" name="Content Placeholder 2"/>
          <p:cNvSpPr>
            <a:spLocks noGrp="1"/>
          </p:cNvSpPr>
          <p:nvPr>
            <p:ph idx="1"/>
          </p:nvPr>
        </p:nvSpPr>
        <p:spPr/>
        <p:txBody>
          <a:bodyPr>
            <a:normAutofit fontScale="92500" lnSpcReduction="10000"/>
          </a:bodyPr>
          <a:lstStyle/>
          <a:p>
            <a:pPr algn="just"/>
            <a:r>
              <a:rPr lang="id-ID" sz="2100" dirty="0"/>
              <a:t>Hyperplane ini dapat berupa line pada </a:t>
            </a:r>
            <a:r>
              <a:rPr lang="en-US" sz="2100" dirty="0" err="1"/>
              <a:t>dua</a:t>
            </a:r>
            <a:r>
              <a:rPr lang="id-ID" sz="2100" dirty="0"/>
              <a:t> dimension dan dapat berupa flat plane pada multiple dimension</a:t>
            </a:r>
            <a:r>
              <a:rPr lang="en-US" sz="2100" dirty="0"/>
              <a:t>.  </a:t>
            </a:r>
            <a:r>
              <a:rPr lang="en-US" sz="2100" dirty="0" err="1"/>
              <a:t>Pada</a:t>
            </a:r>
            <a:r>
              <a:rPr lang="en-US" sz="2100" dirty="0"/>
              <a:t> </a:t>
            </a:r>
            <a:r>
              <a:rPr lang="en-US" sz="2100" dirty="0" err="1"/>
              <a:t>proyek</a:t>
            </a:r>
            <a:r>
              <a:rPr lang="en-US" sz="2100" dirty="0"/>
              <a:t> </a:t>
            </a:r>
            <a:r>
              <a:rPr lang="en-US" sz="2100" dirty="0" err="1"/>
              <a:t>ini</a:t>
            </a:r>
            <a:r>
              <a:rPr lang="en-US" sz="2100" dirty="0"/>
              <a:t> </a:t>
            </a:r>
            <a:r>
              <a:rPr lang="en-US" sz="2100" dirty="0" err="1"/>
              <a:t>dengan</a:t>
            </a:r>
            <a:r>
              <a:rPr lang="en-US" sz="2100" dirty="0"/>
              <a:t> </a:t>
            </a:r>
            <a:r>
              <a:rPr lang="en-US" sz="2100" dirty="0" err="1"/>
              <a:t>judul</a:t>
            </a:r>
            <a:r>
              <a:rPr lang="en-US" sz="2100" dirty="0"/>
              <a:t> “</a:t>
            </a:r>
            <a:r>
              <a:rPr lang="en-US" sz="2100" i="1" dirty="0"/>
              <a:t>Sentiment Analysis of </a:t>
            </a:r>
            <a:r>
              <a:rPr lang="en-US" sz="2100" i="1" dirty="0" err="1"/>
              <a:t>Covid</a:t>
            </a:r>
            <a:r>
              <a:rPr lang="en-US" sz="2100" i="1" dirty="0"/>
              <a:t> 19 Tweets using SVM </a:t>
            </a:r>
            <a:r>
              <a:rPr lang="en-US" sz="2100" dirty="0"/>
              <a:t>(Support Vector Machine)” yang </a:t>
            </a:r>
            <a:r>
              <a:rPr lang="en-US" sz="2100" dirty="0" err="1"/>
              <a:t>bertujuan</a:t>
            </a:r>
            <a:r>
              <a:rPr lang="en-US" sz="2100" dirty="0"/>
              <a:t> </a:t>
            </a:r>
            <a:r>
              <a:rPr lang="en-US" sz="2100" dirty="0" err="1"/>
              <a:t>untuk</a:t>
            </a:r>
            <a:r>
              <a:rPr lang="en-US" sz="2100" dirty="0"/>
              <a:t> </a:t>
            </a:r>
            <a:r>
              <a:rPr lang="en-US" sz="2100" dirty="0" err="1"/>
              <a:t>mengklasifikasikan</a:t>
            </a:r>
            <a:r>
              <a:rPr lang="en-US" sz="2100" dirty="0"/>
              <a:t> tweet para </a:t>
            </a:r>
            <a:r>
              <a:rPr lang="en-US" sz="2100" dirty="0" err="1"/>
              <a:t>pengguna</a:t>
            </a:r>
            <a:r>
              <a:rPr lang="en-US" sz="2100" dirty="0"/>
              <a:t> </a:t>
            </a:r>
            <a:r>
              <a:rPr lang="en-US" sz="2100" dirty="0" err="1"/>
              <a:t>twiter</a:t>
            </a:r>
            <a:r>
              <a:rPr lang="en-US" sz="2100" dirty="0"/>
              <a:t> </a:t>
            </a:r>
            <a:r>
              <a:rPr lang="en-US" sz="2100" dirty="0" err="1"/>
              <a:t>dalam</a:t>
            </a:r>
            <a:r>
              <a:rPr lang="en-US" sz="2100" dirty="0"/>
              <a:t> </a:t>
            </a:r>
            <a:r>
              <a:rPr lang="en-US" sz="2100" dirty="0" err="1"/>
              <a:t>kasus</a:t>
            </a:r>
            <a:r>
              <a:rPr lang="en-US" sz="2100" dirty="0"/>
              <a:t> covid-19 </a:t>
            </a:r>
            <a:r>
              <a:rPr lang="en-US" sz="2100" dirty="0" err="1"/>
              <a:t>dimana</a:t>
            </a:r>
            <a:r>
              <a:rPr lang="en-US" sz="2100" dirty="0"/>
              <a:t> tweet </a:t>
            </a:r>
            <a:r>
              <a:rPr lang="en-US" sz="2100" dirty="0" err="1"/>
              <a:t>ini</a:t>
            </a:r>
            <a:r>
              <a:rPr lang="en-US" sz="2100" dirty="0"/>
              <a:t> </a:t>
            </a:r>
            <a:r>
              <a:rPr lang="en-US" sz="2100" dirty="0" err="1"/>
              <a:t>akan</a:t>
            </a:r>
            <a:r>
              <a:rPr lang="en-US" sz="2100" dirty="0"/>
              <a:t> </a:t>
            </a:r>
            <a:r>
              <a:rPr lang="en-US" sz="2100" dirty="0" err="1"/>
              <a:t>diklasifikasikan</a:t>
            </a:r>
            <a:r>
              <a:rPr lang="en-US" sz="2100" dirty="0"/>
              <a:t> </a:t>
            </a:r>
            <a:r>
              <a:rPr lang="en-US" sz="2100" dirty="0" err="1"/>
              <a:t>menjadi</a:t>
            </a:r>
            <a:r>
              <a:rPr lang="en-US" sz="2100" dirty="0"/>
              <a:t> tweet yang “Negative, </a:t>
            </a:r>
            <a:r>
              <a:rPr lang="en-US" sz="2100" dirty="0" err="1"/>
              <a:t>Positif</a:t>
            </a:r>
            <a:r>
              <a:rPr lang="en-US" sz="2100" dirty="0"/>
              <a:t>, Neutral, Extremely Positive, </a:t>
            </a:r>
            <a:r>
              <a:rPr lang="en-US" sz="2100" dirty="0" err="1"/>
              <a:t>dan</a:t>
            </a:r>
            <a:r>
              <a:rPr lang="en-US" sz="2100" dirty="0"/>
              <a:t> Extremely Negative .</a:t>
            </a:r>
            <a:r>
              <a:rPr lang="en-US" sz="2100" dirty="0" err="1"/>
              <a:t>Pengklasifikasian</a:t>
            </a:r>
            <a:r>
              <a:rPr lang="en-US" sz="2100" dirty="0"/>
              <a:t> Support Vector Machine </a:t>
            </a:r>
            <a:r>
              <a:rPr lang="en-US" sz="2100" dirty="0" err="1"/>
              <a:t>menggunakan</a:t>
            </a:r>
            <a:r>
              <a:rPr lang="en-US" sz="2100" dirty="0"/>
              <a:t> </a:t>
            </a:r>
            <a:r>
              <a:rPr lang="en-US" sz="2100" dirty="0" err="1"/>
              <a:t>sebuah</a:t>
            </a:r>
            <a:r>
              <a:rPr lang="en-US" sz="2100" dirty="0"/>
              <a:t> </a:t>
            </a:r>
            <a:r>
              <a:rPr lang="en-US" sz="2100" dirty="0" err="1"/>
              <a:t>fungsi</a:t>
            </a:r>
            <a:r>
              <a:rPr lang="en-US" sz="2100" dirty="0"/>
              <a:t> </a:t>
            </a:r>
            <a:r>
              <a:rPr lang="en-US" sz="2100" dirty="0" err="1"/>
              <a:t>atau</a:t>
            </a:r>
            <a:r>
              <a:rPr lang="en-US" sz="2100" dirty="0"/>
              <a:t> hyperplane </a:t>
            </a:r>
            <a:r>
              <a:rPr lang="en-US" sz="2100" dirty="0" err="1"/>
              <a:t>untuk</a:t>
            </a:r>
            <a:r>
              <a:rPr lang="en-US" sz="2100" dirty="0"/>
              <a:t> </a:t>
            </a:r>
            <a:r>
              <a:rPr lang="en-US" sz="2100" dirty="0" err="1"/>
              <a:t>memisahkan</a:t>
            </a:r>
            <a:r>
              <a:rPr lang="en-US" sz="2100" dirty="0"/>
              <a:t> </a:t>
            </a:r>
            <a:r>
              <a:rPr lang="en-US" sz="2100" dirty="0" err="1"/>
              <a:t>dua</a:t>
            </a:r>
            <a:r>
              <a:rPr lang="en-US" sz="2100" dirty="0"/>
              <a:t> </a:t>
            </a:r>
            <a:r>
              <a:rPr lang="en-US" sz="2100" dirty="0" err="1"/>
              <a:t>buah</a:t>
            </a:r>
            <a:r>
              <a:rPr lang="en-US" sz="2100" dirty="0"/>
              <a:t> </a:t>
            </a:r>
            <a:r>
              <a:rPr lang="en-US" sz="2100" dirty="0" err="1"/>
              <a:t>kelas</a:t>
            </a:r>
            <a:r>
              <a:rPr lang="en-US" sz="2100" dirty="0"/>
              <a:t> </a:t>
            </a:r>
            <a:r>
              <a:rPr lang="en-US" sz="2100" dirty="0" err="1"/>
              <a:t>pola</a:t>
            </a:r>
            <a:r>
              <a:rPr lang="en-US" sz="2100" dirty="0"/>
              <a:t>. Support Vector Machine </a:t>
            </a:r>
            <a:r>
              <a:rPr lang="en-US" sz="2100" dirty="0" err="1"/>
              <a:t>akan</a:t>
            </a:r>
            <a:r>
              <a:rPr lang="en-US" sz="2100" dirty="0"/>
              <a:t> </a:t>
            </a:r>
            <a:r>
              <a:rPr lang="en-US" sz="2100" dirty="0" err="1"/>
              <a:t>berusaha</a:t>
            </a:r>
            <a:r>
              <a:rPr lang="en-US" sz="2100" dirty="0"/>
              <a:t> </a:t>
            </a:r>
            <a:r>
              <a:rPr lang="en-US" sz="2100" dirty="0" err="1"/>
              <a:t>mencari</a:t>
            </a:r>
            <a:r>
              <a:rPr lang="en-US" sz="2100" dirty="0"/>
              <a:t> hyperplane yang optimal </a:t>
            </a:r>
            <a:r>
              <a:rPr lang="en-US" sz="2100" dirty="0" err="1"/>
              <a:t>dimana</a:t>
            </a:r>
            <a:r>
              <a:rPr lang="en-US" sz="2100" dirty="0"/>
              <a:t> </a:t>
            </a:r>
            <a:r>
              <a:rPr lang="en-US" sz="2100" dirty="0" err="1"/>
              <a:t>dua</a:t>
            </a:r>
            <a:r>
              <a:rPr lang="en-US" sz="2100" dirty="0"/>
              <a:t> </a:t>
            </a:r>
            <a:r>
              <a:rPr lang="en-US" sz="2100" dirty="0" err="1"/>
              <a:t>kelas</a:t>
            </a:r>
            <a:r>
              <a:rPr lang="en-US" sz="2100" dirty="0"/>
              <a:t> </a:t>
            </a:r>
            <a:r>
              <a:rPr lang="en-US" sz="2100" dirty="0" err="1"/>
              <a:t>pola</a:t>
            </a:r>
            <a:r>
              <a:rPr lang="en-US" sz="2100" dirty="0"/>
              <a:t> </a:t>
            </a:r>
            <a:r>
              <a:rPr lang="en-US" sz="2100" dirty="0" err="1"/>
              <a:t>dapat</a:t>
            </a:r>
            <a:r>
              <a:rPr lang="en-US" sz="2100" dirty="0"/>
              <a:t> </a:t>
            </a:r>
            <a:r>
              <a:rPr lang="en-US" sz="2100" dirty="0" err="1"/>
              <a:t>dipisahkan</a:t>
            </a:r>
            <a:r>
              <a:rPr lang="en-US" sz="2100" dirty="0"/>
              <a:t> </a:t>
            </a:r>
            <a:r>
              <a:rPr lang="en-US" sz="2100" dirty="0" err="1"/>
              <a:t>dengan</a:t>
            </a:r>
            <a:r>
              <a:rPr lang="en-US" sz="2100" dirty="0"/>
              <a:t> </a:t>
            </a:r>
            <a:r>
              <a:rPr lang="en-US" sz="2100" dirty="0" err="1"/>
              <a:t>maksimal</a:t>
            </a:r>
            <a:r>
              <a:rPr lang="en-US" sz="2100" dirty="0"/>
              <a:t>. Support Vector Machine </a:t>
            </a:r>
            <a:r>
              <a:rPr lang="en-US" sz="2100" dirty="0" err="1"/>
              <a:t>dapat</a:t>
            </a:r>
            <a:r>
              <a:rPr lang="en-US" sz="2100" dirty="0"/>
              <a:t> </a:t>
            </a:r>
            <a:r>
              <a:rPr lang="en-US" sz="2100" dirty="0" err="1"/>
              <a:t>dikatakan</a:t>
            </a:r>
            <a:r>
              <a:rPr lang="en-US" sz="2100" dirty="0"/>
              <a:t> </a:t>
            </a:r>
            <a:r>
              <a:rPr lang="en-US" sz="2100" dirty="0" err="1"/>
              <a:t>sebagai</a:t>
            </a:r>
            <a:r>
              <a:rPr lang="en-US" sz="2100" dirty="0"/>
              <a:t> </a:t>
            </a:r>
            <a:r>
              <a:rPr lang="en-US" sz="2100" dirty="0" err="1"/>
              <a:t>teknik</a:t>
            </a:r>
            <a:r>
              <a:rPr lang="en-US" sz="2100" dirty="0"/>
              <a:t> </a:t>
            </a:r>
            <a:r>
              <a:rPr lang="en-US" sz="2100" dirty="0" err="1"/>
              <a:t>klasifikasi</a:t>
            </a:r>
            <a:r>
              <a:rPr lang="en-US" sz="2100" dirty="0"/>
              <a:t> yang </a:t>
            </a:r>
            <a:r>
              <a:rPr lang="en-US" sz="2100" dirty="0" err="1"/>
              <a:t>semieager</a:t>
            </a:r>
            <a:r>
              <a:rPr lang="en-US" sz="2100" dirty="0"/>
              <a:t> leaner </a:t>
            </a:r>
            <a:r>
              <a:rPr lang="en-US" sz="2100" dirty="0" err="1"/>
              <a:t>karena</a:t>
            </a:r>
            <a:r>
              <a:rPr lang="en-US" sz="2100" dirty="0"/>
              <a:t> </a:t>
            </a:r>
            <a:r>
              <a:rPr lang="en-US" sz="2100" dirty="0" err="1"/>
              <a:t>memerlukan</a:t>
            </a:r>
            <a:r>
              <a:rPr lang="en-US" sz="2100" dirty="0"/>
              <a:t> proses </a:t>
            </a:r>
            <a:r>
              <a:rPr lang="en-US" sz="2100" dirty="0" err="1"/>
              <a:t>pelatihan</a:t>
            </a:r>
            <a:r>
              <a:rPr lang="en-US" sz="2100" dirty="0"/>
              <a:t>. </a:t>
            </a:r>
            <a:r>
              <a:rPr lang="en-US" sz="2100" dirty="0" err="1"/>
              <a:t>Untuk</a:t>
            </a:r>
            <a:r>
              <a:rPr lang="en-US" sz="2100" dirty="0"/>
              <a:t> parameter yang </a:t>
            </a:r>
            <a:r>
              <a:rPr lang="en-US" sz="2100" dirty="0" err="1"/>
              <a:t>sama</a:t>
            </a:r>
            <a:r>
              <a:rPr lang="en-US" sz="2100" dirty="0"/>
              <a:t> </a:t>
            </a:r>
            <a:r>
              <a:rPr lang="en-US" sz="2100" dirty="0" err="1"/>
              <a:t>digunakan</a:t>
            </a:r>
            <a:r>
              <a:rPr lang="en-US" sz="2100" dirty="0"/>
              <a:t> </a:t>
            </a:r>
            <a:r>
              <a:rPr lang="en-US" sz="2100" dirty="0" err="1"/>
              <a:t>untuk</a:t>
            </a:r>
            <a:r>
              <a:rPr lang="en-US" sz="2100" dirty="0"/>
              <a:t> </a:t>
            </a:r>
            <a:r>
              <a:rPr lang="en-US" sz="2100" dirty="0" err="1"/>
              <a:t>klasifikasi</a:t>
            </a:r>
            <a:r>
              <a:rPr lang="en-US" sz="2100" dirty="0"/>
              <a:t>, Support Vector Machine </a:t>
            </a:r>
            <a:r>
              <a:rPr lang="en-US" sz="2100" dirty="0" err="1"/>
              <a:t>akan</a:t>
            </a:r>
            <a:r>
              <a:rPr lang="en-US" sz="2100" dirty="0"/>
              <a:t> </a:t>
            </a:r>
            <a:r>
              <a:rPr lang="en-US" sz="2100" dirty="0" err="1"/>
              <a:t>memberikan</a:t>
            </a:r>
            <a:r>
              <a:rPr lang="en-US" sz="2100" dirty="0"/>
              <a:t> </a:t>
            </a:r>
            <a:r>
              <a:rPr lang="en-US" sz="2100" dirty="0" err="1"/>
              <a:t>solusi</a:t>
            </a:r>
            <a:r>
              <a:rPr lang="en-US" sz="2100" dirty="0"/>
              <a:t> model </a:t>
            </a:r>
            <a:r>
              <a:rPr lang="en-US" sz="2100" dirty="0" err="1"/>
              <a:t>klasifikasi</a:t>
            </a:r>
            <a:r>
              <a:rPr lang="en-US" sz="2100" dirty="0"/>
              <a:t> yang </a:t>
            </a:r>
            <a:r>
              <a:rPr lang="en-US" sz="2100" dirty="0" err="1"/>
              <a:t>solusinya</a:t>
            </a:r>
            <a:r>
              <a:rPr lang="en-US" sz="2100" dirty="0"/>
              <a:t> </a:t>
            </a:r>
            <a:r>
              <a:rPr lang="en-US" sz="2100" dirty="0" err="1"/>
              <a:t>adalah</a:t>
            </a:r>
            <a:r>
              <a:rPr lang="en-US" sz="2100" dirty="0"/>
              <a:t> global optimum yang </a:t>
            </a:r>
            <a:r>
              <a:rPr lang="en-US" sz="2100" dirty="0" err="1"/>
              <a:t>berarti</a:t>
            </a:r>
            <a:r>
              <a:rPr lang="en-US" sz="2100" dirty="0"/>
              <a:t> Support Vector Machine </a:t>
            </a:r>
            <a:r>
              <a:rPr lang="en-US" sz="2100" dirty="0" err="1"/>
              <a:t>selalu</a:t>
            </a:r>
            <a:r>
              <a:rPr lang="en-US" sz="2100" dirty="0"/>
              <a:t> </a:t>
            </a:r>
            <a:r>
              <a:rPr lang="en-US" sz="2100" dirty="0" err="1"/>
              <a:t>memberikan</a:t>
            </a:r>
            <a:r>
              <a:rPr lang="en-US" sz="2100" dirty="0"/>
              <a:t> model yang </a:t>
            </a:r>
            <a:r>
              <a:rPr lang="en-US" sz="2100" dirty="0" err="1"/>
              <a:t>sama</a:t>
            </a:r>
            <a:r>
              <a:rPr lang="en-US" sz="2100" dirty="0"/>
              <a:t> </a:t>
            </a:r>
            <a:r>
              <a:rPr lang="en-US" sz="2100" dirty="0" err="1"/>
              <a:t>dan</a:t>
            </a:r>
            <a:r>
              <a:rPr lang="en-US" sz="2100" dirty="0"/>
              <a:t> </a:t>
            </a:r>
            <a:r>
              <a:rPr lang="en-US" sz="2100" dirty="0" err="1"/>
              <a:t>solusi</a:t>
            </a:r>
            <a:r>
              <a:rPr lang="en-US" sz="2100" dirty="0"/>
              <a:t> </a:t>
            </a:r>
            <a:r>
              <a:rPr lang="en-US" sz="2100" dirty="0" err="1"/>
              <a:t>dengan</a:t>
            </a:r>
            <a:r>
              <a:rPr lang="en-US" sz="2100" dirty="0"/>
              <a:t> margin </a:t>
            </a:r>
            <a:r>
              <a:rPr lang="en-US" sz="2100" dirty="0" err="1"/>
              <a:t>maksimal</a:t>
            </a:r>
            <a:r>
              <a:rPr lang="en-US" sz="2100" dirty="0"/>
              <a:t>.</a:t>
            </a:r>
          </a:p>
          <a:p>
            <a:endParaRPr lang="en-US" dirty="0"/>
          </a:p>
        </p:txBody>
      </p:sp>
    </p:spTree>
    <p:extLst>
      <p:ext uri="{BB962C8B-B14F-4D97-AF65-F5344CB8AC3E}">
        <p14:creationId xmlns:p14="http://schemas.microsoft.com/office/powerpoint/2010/main" val="3217840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241</TotalTime>
  <Words>1415</Words>
  <Application>Microsoft Office PowerPoint</Application>
  <PresentationFormat>On-screen Show (4:3)</PresentationFormat>
  <Paragraphs>70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Times New Roman</vt:lpstr>
      <vt:lpstr>Adjacency</vt:lpstr>
      <vt:lpstr>Sentiment Analysis of Covid 19 Tweets using SVM</vt:lpstr>
      <vt:lpstr>Latar Belakang</vt:lpstr>
      <vt:lpstr>Tujuan</vt:lpstr>
      <vt:lpstr>Manfaat</vt:lpstr>
      <vt:lpstr>Ruang Lingkup</vt:lpstr>
      <vt:lpstr>Analisis</vt:lpstr>
      <vt:lpstr>Analisis</vt:lpstr>
      <vt:lpstr>Analisis</vt:lpstr>
      <vt:lpstr>Analisis</vt:lpstr>
      <vt:lpstr>Desain</vt:lpstr>
      <vt:lpstr>Data Collecting</vt:lpstr>
      <vt:lpstr>Exploratory Data Analysis</vt:lpstr>
      <vt:lpstr>Exploratory Data Analysis</vt:lpstr>
      <vt:lpstr>Data Preprocessing</vt:lpstr>
      <vt:lpstr>Data Preprocessing</vt:lpstr>
      <vt:lpstr>Text Preprocessing</vt:lpstr>
      <vt:lpstr>Modelling</vt:lpstr>
      <vt:lpstr>Evaluation</vt:lpstr>
      <vt:lpstr>Hasil</vt:lpstr>
      <vt:lpstr>Kesimpulan dan Saran</vt:lpstr>
      <vt:lpstr>Kesimpulan dan 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Recommendation Using K-Nearest Neighbor Algorithm</dc:title>
  <dc:creator>user</dc:creator>
  <cp:lastModifiedBy>butarsilaban123@gmail.com</cp:lastModifiedBy>
  <cp:revision>16</cp:revision>
  <dcterms:created xsi:type="dcterms:W3CDTF">2021-01-04T04:16:10Z</dcterms:created>
  <dcterms:modified xsi:type="dcterms:W3CDTF">2021-01-08T15:04:42Z</dcterms:modified>
</cp:coreProperties>
</file>