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2" r:id="rId13"/>
    <p:sldId id="265" r:id="rId14"/>
    <p:sldId id="266" r:id="rId15"/>
    <p:sldId id="267" r:id="rId16"/>
    <p:sldId id="268" r:id="rId17"/>
    <p:sldId id="269" r:id="rId18"/>
    <p:sldId id="334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16" autoAdjust="0"/>
    <p:restoredTop sz="94709" autoAdjust="0"/>
  </p:normalViewPr>
  <p:slideViewPr>
    <p:cSldViewPr>
      <p:cViewPr varScale="1">
        <p:scale>
          <a:sx n="70" d="100"/>
          <a:sy n="70" d="100"/>
        </p:scale>
        <p:origin x="-4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A4AEB-5172-4B83-B019-BF47539E18A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226E0B-FD68-42F9-BA41-CB1C4F098B10}">
      <dgm:prSet phldrT="[Text]"/>
      <dgm:spPr/>
      <dgm:t>
        <a:bodyPr/>
        <a:lstStyle/>
        <a:p>
          <a:r>
            <a:rPr lang="hr-HR" dirty="0" smtClean="0"/>
            <a:t>X</a:t>
          </a:r>
          <a:endParaRPr lang="en-US" dirty="0"/>
        </a:p>
      </dgm:t>
    </dgm:pt>
    <dgm:pt modelId="{01B8E508-62FD-4CE0-89BD-F022F27EE2E7}" type="parTrans" cxnId="{262DFDA0-503E-49D4-97AF-1CCFA4F1A5A9}">
      <dgm:prSet/>
      <dgm:spPr/>
      <dgm:t>
        <a:bodyPr/>
        <a:lstStyle/>
        <a:p>
          <a:endParaRPr lang="en-US"/>
        </a:p>
      </dgm:t>
    </dgm:pt>
    <dgm:pt modelId="{6B615534-5920-4F50-A42F-1801D0341D41}" type="sibTrans" cxnId="{262DFDA0-503E-49D4-97AF-1CCFA4F1A5A9}">
      <dgm:prSet/>
      <dgm:spPr/>
      <dgm:t>
        <a:bodyPr/>
        <a:lstStyle/>
        <a:p>
          <a:endParaRPr lang="en-US"/>
        </a:p>
      </dgm:t>
    </dgm:pt>
    <dgm:pt modelId="{2A2E042E-B68B-4B11-8BBD-047E599F4613}">
      <dgm:prSet phldrT="[Text]"/>
      <dgm:spPr/>
      <dgm:t>
        <a:bodyPr/>
        <a:lstStyle/>
        <a:p>
          <a:r>
            <a:rPr lang="hr-HR" dirty="0" smtClean="0"/>
            <a:t>=</a:t>
          </a:r>
          <a:endParaRPr lang="en-US" dirty="0"/>
        </a:p>
      </dgm:t>
    </dgm:pt>
    <dgm:pt modelId="{D9CF3A7E-3463-48B7-BAA6-6B272E2FAA5C}" type="parTrans" cxnId="{B25C71C7-A450-475F-88E4-D6E545CB6796}">
      <dgm:prSet/>
      <dgm:spPr/>
      <dgm:t>
        <a:bodyPr/>
        <a:lstStyle/>
        <a:p>
          <a:endParaRPr lang="en-US"/>
        </a:p>
      </dgm:t>
    </dgm:pt>
    <dgm:pt modelId="{2957CDE1-5592-485C-95A6-EC94ACB1C097}" type="sibTrans" cxnId="{B25C71C7-A450-475F-88E4-D6E545CB6796}">
      <dgm:prSet/>
      <dgm:spPr/>
      <dgm:t>
        <a:bodyPr/>
        <a:lstStyle/>
        <a:p>
          <a:endParaRPr lang="en-US"/>
        </a:p>
      </dgm:t>
    </dgm:pt>
    <dgm:pt modelId="{D64E40FA-BBBC-4C94-A513-90D8291F7B85}">
      <dgm:prSet phldrT="[Text]"/>
      <dgm:spPr/>
      <dgm:t>
        <a:bodyPr/>
        <a:lstStyle/>
        <a:p>
          <a:r>
            <a:rPr lang="hr-HR" dirty="0" smtClean="0"/>
            <a:t>-3</a:t>
          </a:r>
          <a:endParaRPr lang="en-US" dirty="0"/>
        </a:p>
      </dgm:t>
    </dgm:pt>
    <dgm:pt modelId="{55693A2B-FFE2-4F73-83FA-CCA1BACC29B1}" type="parTrans" cxnId="{26D7E99A-E9FF-4B1D-B6CD-72F9D714E626}">
      <dgm:prSet/>
      <dgm:spPr/>
      <dgm:t>
        <a:bodyPr/>
        <a:lstStyle/>
        <a:p>
          <a:endParaRPr lang="en-US"/>
        </a:p>
      </dgm:t>
    </dgm:pt>
    <dgm:pt modelId="{0940C500-D9EE-4091-B477-172B3F4D762D}" type="sibTrans" cxnId="{26D7E99A-E9FF-4B1D-B6CD-72F9D714E626}">
      <dgm:prSet/>
      <dgm:spPr/>
      <dgm:t>
        <a:bodyPr/>
        <a:lstStyle/>
        <a:p>
          <a:endParaRPr lang="en-US"/>
        </a:p>
      </dgm:t>
    </dgm:pt>
    <dgm:pt modelId="{321A165C-4896-4ABA-A6CB-B9DCCC5FC38F}">
      <dgm:prSet phldrT="[Text]"/>
      <dgm:spPr/>
      <dgm:t>
        <a:bodyPr/>
        <a:lstStyle/>
        <a:p>
          <a:r>
            <a:rPr lang="hr-HR" dirty="0" smtClean="0"/>
            <a:t>+</a:t>
          </a:r>
          <a:endParaRPr lang="en-US" dirty="0"/>
        </a:p>
      </dgm:t>
    </dgm:pt>
    <dgm:pt modelId="{76CA665A-EA50-402A-8566-2A094DE5D08A}" type="parTrans" cxnId="{50A7040B-270D-4E8B-AC99-FDD7EF052666}">
      <dgm:prSet/>
      <dgm:spPr/>
      <dgm:t>
        <a:bodyPr/>
        <a:lstStyle/>
        <a:p>
          <a:endParaRPr lang="en-US"/>
        </a:p>
      </dgm:t>
    </dgm:pt>
    <dgm:pt modelId="{2F238AAE-2A75-4D6C-BA94-CF5A30226BDC}" type="sibTrans" cxnId="{50A7040B-270D-4E8B-AC99-FDD7EF052666}">
      <dgm:prSet/>
      <dgm:spPr/>
      <dgm:t>
        <a:bodyPr/>
        <a:lstStyle/>
        <a:p>
          <a:endParaRPr lang="en-US"/>
        </a:p>
      </dgm:t>
    </dgm:pt>
    <dgm:pt modelId="{8A123194-462C-49F9-835A-2AEB4EB938E2}">
      <dgm:prSet phldrT="[Text]"/>
      <dgm:spPr/>
      <dgm:t>
        <a:bodyPr/>
        <a:lstStyle/>
        <a:p>
          <a:r>
            <a:rPr lang="hr-HR" dirty="0" smtClean="0"/>
            <a:t>Y</a:t>
          </a:r>
          <a:endParaRPr lang="en-US" dirty="0"/>
        </a:p>
      </dgm:t>
    </dgm:pt>
    <dgm:pt modelId="{360F7424-F8D6-48CF-A0A8-CB994D34CF92}" type="parTrans" cxnId="{2FC4677D-012C-4542-BE0F-BC4E66ECBB9E}">
      <dgm:prSet/>
      <dgm:spPr/>
      <dgm:t>
        <a:bodyPr/>
        <a:lstStyle/>
        <a:p>
          <a:endParaRPr lang="en-US"/>
        </a:p>
      </dgm:t>
    </dgm:pt>
    <dgm:pt modelId="{85673819-80FD-467B-B7A5-C0D01B04D6F4}" type="sibTrans" cxnId="{2FC4677D-012C-4542-BE0F-BC4E66ECBB9E}">
      <dgm:prSet/>
      <dgm:spPr/>
      <dgm:t>
        <a:bodyPr/>
        <a:lstStyle/>
        <a:p>
          <a:endParaRPr lang="en-US"/>
        </a:p>
      </dgm:t>
    </dgm:pt>
    <dgm:pt modelId="{B518AFD1-FD67-4E8D-9556-5D87A43D865B}" type="pres">
      <dgm:prSet presAssocID="{2BDA4AEB-5172-4B83-B019-BF47539E18A1}" presName="Name0" presStyleCnt="0">
        <dgm:presLayoutVars>
          <dgm:dir/>
          <dgm:resizeHandles val="exact"/>
        </dgm:presLayoutVars>
      </dgm:prSet>
      <dgm:spPr/>
    </dgm:pt>
    <dgm:pt modelId="{165775CD-FA7C-4872-9839-2BE562A4294A}" type="pres">
      <dgm:prSet presAssocID="{8E226E0B-FD68-42F9-BA41-CB1C4F098B1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FC75A-42E9-4C8C-B2E2-8330D61C8CB1}" type="pres">
      <dgm:prSet presAssocID="{6B615534-5920-4F50-A42F-1801D0341D4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E09BF0B-D658-415F-A0A0-D80482C10AAB}" type="pres">
      <dgm:prSet presAssocID="{6B615534-5920-4F50-A42F-1801D0341D41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44FE3EC3-5BCD-4A26-8718-8B5164FB42AD}" type="pres">
      <dgm:prSet presAssocID="{2A2E042E-B68B-4B11-8BBD-047E599F461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711D0-829D-49E9-A55E-BE685994D965}" type="pres">
      <dgm:prSet presAssocID="{2957CDE1-5592-485C-95A6-EC94ACB1C09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7CCC7C7-5146-4E74-99FA-DB6A01DE737C}" type="pres">
      <dgm:prSet presAssocID="{2957CDE1-5592-485C-95A6-EC94ACB1C097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191D6185-3858-424E-B09A-859963C8E1A1}" type="pres">
      <dgm:prSet presAssocID="{D64E40FA-BBBC-4C94-A513-90D8291F7B85}" presName="node" presStyleLbl="node1" presStyleIdx="2" presStyleCnt="5" custScaleX="2180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51BEF-35BC-4CCD-8DED-733F1726FFD2}" type="pres">
      <dgm:prSet presAssocID="{0940C500-D9EE-4091-B477-172B3F4D762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792C97E-7092-4052-AEAA-F658B4015B60}" type="pres">
      <dgm:prSet presAssocID="{0940C500-D9EE-4091-B477-172B3F4D762D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DD66495-18EC-4F2B-8483-5CB905F593BB}" type="pres">
      <dgm:prSet presAssocID="{321A165C-4896-4ABA-A6CB-B9DCCC5FC38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6EE5C-682C-4508-83E2-F651FBB19319}" type="pres">
      <dgm:prSet presAssocID="{2F238AAE-2A75-4D6C-BA94-CF5A30226BDC}" presName="sibTrans" presStyleLbl="sibTrans2D1" presStyleIdx="3" presStyleCnt="4"/>
      <dgm:spPr/>
      <dgm:t>
        <a:bodyPr/>
        <a:lstStyle/>
        <a:p>
          <a:endParaRPr lang="en-US"/>
        </a:p>
      </dgm:t>
    </dgm:pt>
    <dgm:pt modelId="{2204BCE9-0CDB-4482-B928-67696148004C}" type="pres">
      <dgm:prSet presAssocID="{2F238AAE-2A75-4D6C-BA94-CF5A30226BDC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1552E759-2820-4D89-BD70-EA95A6D6D496}" type="pres">
      <dgm:prSet presAssocID="{8A123194-462C-49F9-835A-2AEB4EB938E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0F8624-48E9-4686-9149-52E646B1B540}" type="presOf" srcId="{2F238AAE-2A75-4D6C-BA94-CF5A30226BDC}" destId="{F7E6EE5C-682C-4508-83E2-F651FBB19319}" srcOrd="0" destOrd="0" presId="urn:microsoft.com/office/officeart/2005/8/layout/process1"/>
    <dgm:cxn modelId="{87355962-76FE-4BB6-A98A-B703C26E49C0}" type="presOf" srcId="{0940C500-D9EE-4091-B477-172B3F4D762D}" destId="{9792C97E-7092-4052-AEAA-F658B4015B60}" srcOrd="1" destOrd="0" presId="urn:microsoft.com/office/officeart/2005/8/layout/process1"/>
    <dgm:cxn modelId="{EAAF5C68-9AD7-4C09-B765-E09B5C1131C4}" type="presOf" srcId="{8A123194-462C-49F9-835A-2AEB4EB938E2}" destId="{1552E759-2820-4D89-BD70-EA95A6D6D496}" srcOrd="0" destOrd="0" presId="urn:microsoft.com/office/officeart/2005/8/layout/process1"/>
    <dgm:cxn modelId="{262DFDA0-503E-49D4-97AF-1CCFA4F1A5A9}" srcId="{2BDA4AEB-5172-4B83-B019-BF47539E18A1}" destId="{8E226E0B-FD68-42F9-BA41-CB1C4F098B10}" srcOrd="0" destOrd="0" parTransId="{01B8E508-62FD-4CE0-89BD-F022F27EE2E7}" sibTransId="{6B615534-5920-4F50-A42F-1801D0341D41}"/>
    <dgm:cxn modelId="{B25C71C7-A450-475F-88E4-D6E545CB6796}" srcId="{2BDA4AEB-5172-4B83-B019-BF47539E18A1}" destId="{2A2E042E-B68B-4B11-8BBD-047E599F4613}" srcOrd="1" destOrd="0" parTransId="{D9CF3A7E-3463-48B7-BAA6-6B272E2FAA5C}" sibTransId="{2957CDE1-5592-485C-95A6-EC94ACB1C097}"/>
    <dgm:cxn modelId="{DEEEB671-20AA-4620-A61C-66CDAECDED15}" type="presOf" srcId="{6B615534-5920-4F50-A42F-1801D0341D41}" destId="{CBBFC75A-42E9-4C8C-B2E2-8330D61C8CB1}" srcOrd="0" destOrd="0" presId="urn:microsoft.com/office/officeart/2005/8/layout/process1"/>
    <dgm:cxn modelId="{3F5ADFA1-5880-4006-ACAB-E526620B2C4D}" type="presOf" srcId="{2957CDE1-5592-485C-95A6-EC94ACB1C097}" destId="{F40711D0-829D-49E9-A55E-BE685994D965}" srcOrd="0" destOrd="0" presId="urn:microsoft.com/office/officeart/2005/8/layout/process1"/>
    <dgm:cxn modelId="{0287E1BB-7117-4CE5-9B65-A181308288FD}" type="presOf" srcId="{2957CDE1-5592-485C-95A6-EC94ACB1C097}" destId="{B7CCC7C7-5146-4E74-99FA-DB6A01DE737C}" srcOrd="1" destOrd="0" presId="urn:microsoft.com/office/officeart/2005/8/layout/process1"/>
    <dgm:cxn modelId="{295F1B31-F3FE-4C04-A2A7-BC5705EFD472}" type="presOf" srcId="{0940C500-D9EE-4091-B477-172B3F4D762D}" destId="{D1151BEF-35BC-4CCD-8DED-733F1726FFD2}" srcOrd="0" destOrd="0" presId="urn:microsoft.com/office/officeart/2005/8/layout/process1"/>
    <dgm:cxn modelId="{2FC4677D-012C-4542-BE0F-BC4E66ECBB9E}" srcId="{2BDA4AEB-5172-4B83-B019-BF47539E18A1}" destId="{8A123194-462C-49F9-835A-2AEB4EB938E2}" srcOrd="4" destOrd="0" parTransId="{360F7424-F8D6-48CF-A0A8-CB994D34CF92}" sibTransId="{85673819-80FD-467B-B7A5-C0D01B04D6F4}"/>
    <dgm:cxn modelId="{748EC1A1-D08C-4862-9BFB-A62DC4C29B7E}" type="presOf" srcId="{8E226E0B-FD68-42F9-BA41-CB1C4F098B10}" destId="{165775CD-FA7C-4872-9839-2BE562A4294A}" srcOrd="0" destOrd="0" presId="urn:microsoft.com/office/officeart/2005/8/layout/process1"/>
    <dgm:cxn modelId="{7E6E0C5E-1A39-4A72-BFD1-8E45DA565D42}" type="presOf" srcId="{2A2E042E-B68B-4B11-8BBD-047E599F4613}" destId="{44FE3EC3-5BCD-4A26-8718-8B5164FB42AD}" srcOrd="0" destOrd="0" presId="urn:microsoft.com/office/officeart/2005/8/layout/process1"/>
    <dgm:cxn modelId="{1951DC6F-D63D-4B62-8FF9-EE6BDF06C391}" type="presOf" srcId="{6B615534-5920-4F50-A42F-1801D0341D41}" destId="{EE09BF0B-D658-415F-A0A0-D80482C10AAB}" srcOrd="1" destOrd="0" presId="urn:microsoft.com/office/officeart/2005/8/layout/process1"/>
    <dgm:cxn modelId="{294FFD88-1DF7-4D2A-BEF9-0B34C5BED7E1}" type="presOf" srcId="{D64E40FA-BBBC-4C94-A513-90D8291F7B85}" destId="{191D6185-3858-424E-B09A-859963C8E1A1}" srcOrd="0" destOrd="0" presId="urn:microsoft.com/office/officeart/2005/8/layout/process1"/>
    <dgm:cxn modelId="{50A7040B-270D-4E8B-AC99-FDD7EF052666}" srcId="{2BDA4AEB-5172-4B83-B019-BF47539E18A1}" destId="{321A165C-4896-4ABA-A6CB-B9DCCC5FC38F}" srcOrd="3" destOrd="0" parTransId="{76CA665A-EA50-402A-8566-2A094DE5D08A}" sibTransId="{2F238AAE-2A75-4D6C-BA94-CF5A30226BDC}"/>
    <dgm:cxn modelId="{26D7E99A-E9FF-4B1D-B6CD-72F9D714E626}" srcId="{2BDA4AEB-5172-4B83-B019-BF47539E18A1}" destId="{D64E40FA-BBBC-4C94-A513-90D8291F7B85}" srcOrd="2" destOrd="0" parTransId="{55693A2B-FFE2-4F73-83FA-CCA1BACC29B1}" sibTransId="{0940C500-D9EE-4091-B477-172B3F4D762D}"/>
    <dgm:cxn modelId="{76B0BCEA-A41C-4BE2-BBF4-ED852646429A}" type="presOf" srcId="{321A165C-4896-4ABA-A6CB-B9DCCC5FC38F}" destId="{9DD66495-18EC-4F2B-8483-5CB905F593BB}" srcOrd="0" destOrd="0" presId="urn:microsoft.com/office/officeart/2005/8/layout/process1"/>
    <dgm:cxn modelId="{17C1AFE1-9B50-4DDD-A6B6-840658AEE309}" type="presOf" srcId="{2F238AAE-2A75-4D6C-BA94-CF5A30226BDC}" destId="{2204BCE9-0CDB-4482-B928-67696148004C}" srcOrd="1" destOrd="0" presId="urn:microsoft.com/office/officeart/2005/8/layout/process1"/>
    <dgm:cxn modelId="{4F74E589-3188-452C-8AE1-ADE8979E3C72}" type="presOf" srcId="{2BDA4AEB-5172-4B83-B019-BF47539E18A1}" destId="{B518AFD1-FD67-4E8D-9556-5D87A43D865B}" srcOrd="0" destOrd="0" presId="urn:microsoft.com/office/officeart/2005/8/layout/process1"/>
    <dgm:cxn modelId="{FC13063F-D76A-4E77-A84C-C1B4A11343B1}" type="presParOf" srcId="{B518AFD1-FD67-4E8D-9556-5D87A43D865B}" destId="{165775CD-FA7C-4872-9839-2BE562A4294A}" srcOrd="0" destOrd="0" presId="urn:microsoft.com/office/officeart/2005/8/layout/process1"/>
    <dgm:cxn modelId="{51482CDF-4592-4F3D-924D-2F3760FE41EE}" type="presParOf" srcId="{B518AFD1-FD67-4E8D-9556-5D87A43D865B}" destId="{CBBFC75A-42E9-4C8C-B2E2-8330D61C8CB1}" srcOrd="1" destOrd="0" presId="urn:microsoft.com/office/officeart/2005/8/layout/process1"/>
    <dgm:cxn modelId="{9E78F5FD-EDFF-422F-BDCD-B5CCA230A715}" type="presParOf" srcId="{CBBFC75A-42E9-4C8C-B2E2-8330D61C8CB1}" destId="{EE09BF0B-D658-415F-A0A0-D80482C10AAB}" srcOrd="0" destOrd="0" presId="urn:microsoft.com/office/officeart/2005/8/layout/process1"/>
    <dgm:cxn modelId="{DC249E93-79F0-43C4-911A-9F4390EAD367}" type="presParOf" srcId="{B518AFD1-FD67-4E8D-9556-5D87A43D865B}" destId="{44FE3EC3-5BCD-4A26-8718-8B5164FB42AD}" srcOrd="2" destOrd="0" presId="urn:microsoft.com/office/officeart/2005/8/layout/process1"/>
    <dgm:cxn modelId="{6BB95365-61F2-4918-904F-0836EA50CB98}" type="presParOf" srcId="{B518AFD1-FD67-4E8D-9556-5D87A43D865B}" destId="{F40711D0-829D-49E9-A55E-BE685994D965}" srcOrd="3" destOrd="0" presId="urn:microsoft.com/office/officeart/2005/8/layout/process1"/>
    <dgm:cxn modelId="{A3CB3FD2-347D-4450-B835-629091963223}" type="presParOf" srcId="{F40711D0-829D-49E9-A55E-BE685994D965}" destId="{B7CCC7C7-5146-4E74-99FA-DB6A01DE737C}" srcOrd="0" destOrd="0" presId="urn:microsoft.com/office/officeart/2005/8/layout/process1"/>
    <dgm:cxn modelId="{5A2D03F3-1FEB-4CAA-8F14-B1DB00BA233C}" type="presParOf" srcId="{B518AFD1-FD67-4E8D-9556-5D87A43D865B}" destId="{191D6185-3858-424E-B09A-859963C8E1A1}" srcOrd="4" destOrd="0" presId="urn:microsoft.com/office/officeart/2005/8/layout/process1"/>
    <dgm:cxn modelId="{EC737BDE-7A23-491A-8849-2FE85B668391}" type="presParOf" srcId="{B518AFD1-FD67-4E8D-9556-5D87A43D865B}" destId="{D1151BEF-35BC-4CCD-8DED-733F1726FFD2}" srcOrd="5" destOrd="0" presId="urn:microsoft.com/office/officeart/2005/8/layout/process1"/>
    <dgm:cxn modelId="{92BDF9D8-E86D-4AD3-AC93-93344010D1B8}" type="presParOf" srcId="{D1151BEF-35BC-4CCD-8DED-733F1726FFD2}" destId="{9792C97E-7092-4052-AEAA-F658B4015B60}" srcOrd="0" destOrd="0" presId="urn:microsoft.com/office/officeart/2005/8/layout/process1"/>
    <dgm:cxn modelId="{3512BCDE-054E-484C-9F64-CE9DB381C11B}" type="presParOf" srcId="{B518AFD1-FD67-4E8D-9556-5D87A43D865B}" destId="{9DD66495-18EC-4F2B-8483-5CB905F593BB}" srcOrd="6" destOrd="0" presId="urn:microsoft.com/office/officeart/2005/8/layout/process1"/>
    <dgm:cxn modelId="{75405B29-7889-443C-A967-66D8F261E290}" type="presParOf" srcId="{B518AFD1-FD67-4E8D-9556-5D87A43D865B}" destId="{F7E6EE5C-682C-4508-83E2-F651FBB19319}" srcOrd="7" destOrd="0" presId="urn:microsoft.com/office/officeart/2005/8/layout/process1"/>
    <dgm:cxn modelId="{819017FC-5D4E-49AF-BA32-92CE0D7358E8}" type="presParOf" srcId="{F7E6EE5C-682C-4508-83E2-F651FBB19319}" destId="{2204BCE9-0CDB-4482-B928-67696148004C}" srcOrd="0" destOrd="0" presId="urn:microsoft.com/office/officeart/2005/8/layout/process1"/>
    <dgm:cxn modelId="{B47424EF-E514-4FF0-BF0C-20AD43F12803}" type="presParOf" srcId="{B518AFD1-FD67-4E8D-9556-5D87A43D865B}" destId="{1552E759-2820-4D89-BD70-EA95A6D6D496}" srcOrd="8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DA4AEB-5172-4B83-B019-BF47539E18A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226E0B-FD68-42F9-BA41-CB1C4F098B10}">
      <dgm:prSet phldrT="[Text]"/>
      <dgm:spPr/>
      <dgm:t>
        <a:bodyPr/>
        <a:lstStyle/>
        <a:p>
          <a:r>
            <a:rPr lang="hr-HR" dirty="0" smtClean="0"/>
            <a:t>X</a:t>
          </a:r>
          <a:endParaRPr lang="en-US" dirty="0"/>
        </a:p>
      </dgm:t>
    </dgm:pt>
    <dgm:pt modelId="{01B8E508-62FD-4CE0-89BD-F022F27EE2E7}" type="parTrans" cxnId="{262DFDA0-503E-49D4-97AF-1CCFA4F1A5A9}">
      <dgm:prSet/>
      <dgm:spPr/>
      <dgm:t>
        <a:bodyPr/>
        <a:lstStyle/>
        <a:p>
          <a:endParaRPr lang="en-US"/>
        </a:p>
      </dgm:t>
    </dgm:pt>
    <dgm:pt modelId="{6B615534-5920-4F50-A42F-1801D0341D41}" type="sibTrans" cxnId="{262DFDA0-503E-49D4-97AF-1CCFA4F1A5A9}">
      <dgm:prSet/>
      <dgm:spPr/>
      <dgm:t>
        <a:bodyPr/>
        <a:lstStyle/>
        <a:p>
          <a:endParaRPr lang="en-US"/>
        </a:p>
      </dgm:t>
    </dgm:pt>
    <dgm:pt modelId="{2A2E042E-B68B-4B11-8BBD-047E599F4613}">
      <dgm:prSet phldrT="[Text]"/>
      <dgm:spPr/>
      <dgm:t>
        <a:bodyPr/>
        <a:lstStyle/>
        <a:p>
          <a:r>
            <a:rPr lang="hr-HR" dirty="0" smtClean="0"/>
            <a:t>=</a:t>
          </a:r>
          <a:endParaRPr lang="en-US" dirty="0"/>
        </a:p>
      </dgm:t>
    </dgm:pt>
    <dgm:pt modelId="{D9CF3A7E-3463-48B7-BAA6-6B272E2FAA5C}" type="parTrans" cxnId="{B25C71C7-A450-475F-88E4-D6E545CB6796}">
      <dgm:prSet/>
      <dgm:spPr/>
      <dgm:t>
        <a:bodyPr/>
        <a:lstStyle/>
        <a:p>
          <a:endParaRPr lang="en-US"/>
        </a:p>
      </dgm:t>
    </dgm:pt>
    <dgm:pt modelId="{2957CDE1-5592-485C-95A6-EC94ACB1C097}" type="sibTrans" cxnId="{B25C71C7-A450-475F-88E4-D6E545CB6796}">
      <dgm:prSet/>
      <dgm:spPr/>
      <dgm:t>
        <a:bodyPr/>
        <a:lstStyle/>
        <a:p>
          <a:endParaRPr lang="en-US"/>
        </a:p>
      </dgm:t>
    </dgm:pt>
    <dgm:pt modelId="{D64E40FA-BBBC-4C94-A513-90D8291F7B85}">
      <dgm:prSet phldrT="[Text]"/>
      <dgm:spPr/>
      <dgm:t>
        <a:bodyPr/>
        <a:lstStyle/>
        <a:p>
          <a:r>
            <a:rPr lang="hr-HR" dirty="0" smtClean="0"/>
            <a:t>-</a:t>
          </a:r>
          <a:endParaRPr lang="en-US" dirty="0"/>
        </a:p>
      </dgm:t>
    </dgm:pt>
    <dgm:pt modelId="{55693A2B-FFE2-4F73-83FA-CCA1BACC29B1}" type="parTrans" cxnId="{26D7E99A-E9FF-4B1D-B6CD-72F9D714E626}">
      <dgm:prSet/>
      <dgm:spPr/>
      <dgm:t>
        <a:bodyPr/>
        <a:lstStyle/>
        <a:p>
          <a:endParaRPr lang="en-US"/>
        </a:p>
      </dgm:t>
    </dgm:pt>
    <dgm:pt modelId="{0940C500-D9EE-4091-B477-172B3F4D762D}" type="sibTrans" cxnId="{26D7E99A-E9FF-4B1D-B6CD-72F9D714E626}">
      <dgm:prSet/>
      <dgm:spPr/>
      <dgm:t>
        <a:bodyPr/>
        <a:lstStyle/>
        <a:p>
          <a:endParaRPr lang="en-US"/>
        </a:p>
      </dgm:t>
    </dgm:pt>
    <dgm:pt modelId="{321A165C-4896-4ABA-A6CB-B9DCCC5FC38F}">
      <dgm:prSet phldrT="[Text]"/>
      <dgm:spPr/>
      <dgm:t>
        <a:bodyPr/>
        <a:lstStyle/>
        <a:p>
          <a:r>
            <a:rPr lang="hr-HR" dirty="0" smtClean="0"/>
            <a:t>+</a:t>
          </a:r>
          <a:endParaRPr lang="en-US" dirty="0"/>
        </a:p>
      </dgm:t>
    </dgm:pt>
    <dgm:pt modelId="{76CA665A-EA50-402A-8566-2A094DE5D08A}" type="parTrans" cxnId="{50A7040B-270D-4E8B-AC99-FDD7EF052666}">
      <dgm:prSet/>
      <dgm:spPr/>
      <dgm:t>
        <a:bodyPr/>
        <a:lstStyle/>
        <a:p>
          <a:endParaRPr lang="en-US"/>
        </a:p>
      </dgm:t>
    </dgm:pt>
    <dgm:pt modelId="{2F238AAE-2A75-4D6C-BA94-CF5A30226BDC}" type="sibTrans" cxnId="{50A7040B-270D-4E8B-AC99-FDD7EF052666}">
      <dgm:prSet/>
      <dgm:spPr/>
      <dgm:t>
        <a:bodyPr/>
        <a:lstStyle/>
        <a:p>
          <a:endParaRPr lang="en-US"/>
        </a:p>
      </dgm:t>
    </dgm:pt>
    <dgm:pt modelId="{8A123194-462C-49F9-835A-2AEB4EB938E2}">
      <dgm:prSet phldrT="[Text]"/>
      <dgm:spPr/>
      <dgm:t>
        <a:bodyPr/>
        <a:lstStyle/>
        <a:p>
          <a:r>
            <a:rPr lang="hr-HR" dirty="0" smtClean="0"/>
            <a:t>Y</a:t>
          </a:r>
          <a:endParaRPr lang="en-US" dirty="0"/>
        </a:p>
      </dgm:t>
    </dgm:pt>
    <dgm:pt modelId="{360F7424-F8D6-48CF-A0A8-CB994D34CF92}" type="parTrans" cxnId="{2FC4677D-012C-4542-BE0F-BC4E66ECBB9E}">
      <dgm:prSet/>
      <dgm:spPr/>
      <dgm:t>
        <a:bodyPr/>
        <a:lstStyle/>
        <a:p>
          <a:endParaRPr lang="en-US"/>
        </a:p>
      </dgm:t>
    </dgm:pt>
    <dgm:pt modelId="{85673819-80FD-467B-B7A5-C0D01B04D6F4}" type="sibTrans" cxnId="{2FC4677D-012C-4542-BE0F-BC4E66ECBB9E}">
      <dgm:prSet/>
      <dgm:spPr/>
      <dgm:t>
        <a:bodyPr/>
        <a:lstStyle/>
        <a:p>
          <a:endParaRPr lang="en-US"/>
        </a:p>
      </dgm:t>
    </dgm:pt>
    <dgm:pt modelId="{4F72B84E-E0B6-4164-B62D-F356404D455D}">
      <dgm:prSet phldrT="[Text]"/>
      <dgm:spPr/>
      <dgm:t>
        <a:bodyPr/>
        <a:lstStyle/>
        <a:p>
          <a:r>
            <a:rPr lang="hr-HR" dirty="0" smtClean="0"/>
            <a:t>3</a:t>
          </a:r>
          <a:endParaRPr lang="en-US" dirty="0"/>
        </a:p>
      </dgm:t>
    </dgm:pt>
    <dgm:pt modelId="{F8EC7A95-8BA8-4DCC-B414-61DCE11B5078}" type="parTrans" cxnId="{AE686B1D-821F-4EF8-B04F-918E20417C41}">
      <dgm:prSet/>
      <dgm:spPr/>
      <dgm:t>
        <a:bodyPr/>
        <a:lstStyle/>
        <a:p>
          <a:endParaRPr lang="en-US"/>
        </a:p>
      </dgm:t>
    </dgm:pt>
    <dgm:pt modelId="{46E872D2-DC91-4A6D-BB2C-5800415C4E07}" type="sibTrans" cxnId="{AE686B1D-821F-4EF8-B04F-918E20417C41}">
      <dgm:prSet/>
      <dgm:spPr/>
      <dgm:t>
        <a:bodyPr/>
        <a:lstStyle/>
        <a:p>
          <a:endParaRPr lang="en-US"/>
        </a:p>
      </dgm:t>
    </dgm:pt>
    <dgm:pt modelId="{B518AFD1-FD67-4E8D-9556-5D87A43D865B}" type="pres">
      <dgm:prSet presAssocID="{2BDA4AEB-5172-4B83-B019-BF47539E18A1}" presName="Name0" presStyleCnt="0">
        <dgm:presLayoutVars>
          <dgm:dir/>
          <dgm:resizeHandles val="exact"/>
        </dgm:presLayoutVars>
      </dgm:prSet>
      <dgm:spPr/>
    </dgm:pt>
    <dgm:pt modelId="{165775CD-FA7C-4872-9839-2BE562A4294A}" type="pres">
      <dgm:prSet presAssocID="{8E226E0B-FD68-42F9-BA41-CB1C4F098B1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FC75A-42E9-4C8C-B2E2-8330D61C8CB1}" type="pres">
      <dgm:prSet presAssocID="{6B615534-5920-4F50-A42F-1801D0341D4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E09BF0B-D658-415F-A0A0-D80482C10AAB}" type="pres">
      <dgm:prSet presAssocID="{6B615534-5920-4F50-A42F-1801D0341D4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4FE3EC3-5BCD-4A26-8718-8B5164FB42AD}" type="pres">
      <dgm:prSet presAssocID="{2A2E042E-B68B-4B11-8BBD-047E599F461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711D0-829D-49E9-A55E-BE685994D965}" type="pres">
      <dgm:prSet presAssocID="{2957CDE1-5592-485C-95A6-EC94ACB1C09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B7CCC7C7-5146-4E74-99FA-DB6A01DE737C}" type="pres">
      <dgm:prSet presAssocID="{2957CDE1-5592-485C-95A6-EC94ACB1C09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91D6185-3858-424E-B09A-859963C8E1A1}" type="pres">
      <dgm:prSet presAssocID="{D64E40FA-BBBC-4C94-A513-90D8291F7B8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51BEF-35BC-4CCD-8DED-733F1726FFD2}" type="pres">
      <dgm:prSet presAssocID="{0940C500-D9EE-4091-B477-172B3F4D762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792C97E-7092-4052-AEAA-F658B4015B60}" type="pres">
      <dgm:prSet presAssocID="{0940C500-D9EE-4091-B477-172B3F4D762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EA79FB5-1ABF-49C4-830F-AD555D298511}" type="pres">
      <dgm:prSet presAssocID="{4F72B84E-E0B6-4164-B62D-F356404D455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1A26C-D87D-40BA-A7C8-B0DC6D4CF25D}" type="pres">
      <dgm:prSet presAssocID="{46E872D2-DC91-4A6D-BB2C-5800415C4E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F50BC20-AFE0-4462-A595-378B8061C581}" type="pres">
      <dgm:prSet presAssocID="{46E872D2-DC91-4A6D-BB2C-5800415C4E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DD66495-18EC-4F2B-8483-5CB905F593BB}" type="pres">
      <dgm:prSet presAssocID="{321A165C-4896-4ABA-A6CB-B9DCCC5FC38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6EE5C-682C-4508-83E2-F651FBB19319}" type="pres">
      <dgm:prSet presAssocID="{2F238AAE-2A75-4D6C-BA94-CF5A30226BDC}" presName="sibTrans" presStyleLbl="sibTrans2D1" presStyleIdx="4" presStyleCnt="5"/>
      <dgm:spPr/>
      <dgm:t>
        <a:bodyPr/>
        <a:lstStyle/>
        <a:p>
          <a:endParaRPr lang="en-US"/>
        </a:p>
      </dgm:t>
    </dgm:pt>
    <dgm:pt modelId="{2204BCE9-0CDB-4482-B928-67696148004C}" type="pres">
      <dgm:prSet presAssocID="{2F238AAE-2A75-4D6C-BA94-CF5A30226BDC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1552E759-2820-4D89-BD70-EA95A6D6D496}" type="pres">
      <dgm:prSet presAssocID="{8A123194-462C-49F9-835A-2AEB4EB938E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2835AB-724E-4A0D-B223-BF9688574147}" type="presOf" srcId="{2F238AAE-2A75-4D6C-BA94-CF5A30226BDC}" destId="{2204BCE9-0CDB-4482-B928-67696148004C}" srcOrd="1" destOrd="0" presId="urn:microsoft.com/office/officeart/2005/8/layout/process1"/>
    <dgm:cxn modelId="{47B3B23B-6237-40DD-91CD-F902E0DBF3AB}" type="presOf" srcId="{6B615534-5920-4F50-A42F-1801D0341D41}" destId="{EE09BF0B-D658-415F-A0A0-D80482C10AAB}" srcOrd="1" destOrd="0" presId="urn:microsoft.com/office/officeart/2005/8/layout/process1"/>
    <dgm:cxn modelId="{BB755889-CFFB-4B96-909D-416BA8F67396}" type="presOf" srcId="{46E872D2-DC91-4A6D-BB2C-5800415C4E07}" destId="{1C91A26C-D87D-40BA-A7C8-B0DC6D4CF25D}" srcOrd="0" destOrd="0" presId="urn:microsoft.com/office/officeart/2005/8/layout/process1"/>
    <dgm:cxn modelId="{262DFDA0-503E-49D4-97AF-1CCFA4F1A5A9}" srcId="{2BDA4AEB-5172-4B83-B019-BF47539E18A1}" destId="{8E226E0B-FD68-42F9-BA41-CB1C4F098B10}" srcOrd="0" destOrd="0" parTransId="{01B8E508-62FD-4CE0-89BD-F022F27EE2E7}" sibTransId="{6B615534-5920-4F50-A42F-1801D0341D41}"/>
    <dgm:cxn modelId="{FA1C449B-2F25-49D7-8EBF-01DA2621A0CE}" type="presOf" srcId="{2A2E042E-B68B-4B11-8BBD-047E599F4613}" destId="{44FE3EC3-5BCD-4A26-8718-8B5164FB42AD}" srcOrd="0" destOrd="0" presId="urn:microsoft.com/office/officeart/2005/8/layout/process1"/>
    <dgm:cxn modelId="{D90D3807-D260-431B-A938-C75876F8B608}" type="presOf" srcId="{2957CDE1-5592-485C-95A6-EC94ACB1C097}" destId="{F40711D0-829D-49E9-A55E-BE685994D965}" srcOrd="0" destOrd="0" presId="urn:microsoft.com/office/officeart/2005/8/layout/process1"/>
    <dgm:cxn modelId="{9FFE9D10-C9E1-4CC3-A6A8-7F3A7A434769}" type="presOf" srcId="{0940C500-D9EE-4091-B477-172B3F4D762D}" destId="{9792C97E-7092-4052-AEAA-F658B4015B60}" srcOrd="1" destOrd="0" presId="urn:microsoft.com/office/officeart/2005/8/layout/process1"/>
    <dgm:cxn modelId="{64A04276-42FD-464A-BD6E-DEE136E18EAD}" type="presOf" srcId="{46E872D2-DC91-4A6D-BB2C-5800415C4E07}" destId="{EF50BC20-AFE0-4462-A595-378B8061C581}" srcOrd="1" destOrd="0" presId="urn:microsoft.com/office/officeart/2005/8/layout/process1"/>
    <dgm:cxn modelId="{B25C71C7-A450-475F-88E4-D6E545CB6796}" srcId="{2BDA4AEB-5172-4B83-B019-BF47539E18A1}" destId="{2A2E042E-B68B-4B11-8BBD-047E599F4613}" srcOrd="1" destOrd="0" parTransId="{D9CF3A7E-3463-48B7-BAA6-6B272E2FAA5C}" sibTransId="{2957CDE1-5592-485C-95A6-EC94ACB1C097}"/>
    <dgm:cxn modelId="{AE686B1D-821F-4EF8-B04F-918E20417C41}" srcId="{2BDA4AEB-5172-4B83-B019-BF47539E18A1}" destId="{4F72B84E-E0B6-4164-B62D-F356404D455D}" srcOrd="3" destOrd="0" parTransId="{F8EC7A95-8BA8-4DCC-B414-61DCE11B5078}" sibTransId="{46E872D2-DC91-4A6D-BB2C-5800415C4E07}"/>
    <dgm:cxn modelId="{A28E2F65-F1FF-4890-A4E3-8EF74ECED53A}" type="presOf" srcId="{2BDA4AEB-5172-4B83-B019-BF47539E18A1}" destId="{B518AFD1-FD67-4E8D-9556-5D87A43D865B}" srcOrd="0" destOrd="0" presId="urn:microsoft.com/office/officeart/2005/8/layout/process1"/>
    <dgm:cxn modelId="{3808DA79-FA11-4AC0-96CD-B6825FE6B3CF}" type="presOf" srcId="{0940C500-D9EE-4091-B477-172B3F4D762D}" destId="{D1151BEF-35BC-4CCD-8DED-733F1726FFD2}" srcOrd="0" destOrd="0" presId="urn:microsoft.com/office/officeart/2005/8/layout/process1"/>
    <dgm:cxn modelId="{8EB0314E-C34A-40A4-BB36-2B98CB83E57A}" type="presOf" srcId="{8E226E0B-FD68-42F9-BA41-CB1C4F098B10}" destId="{165775CD-FA7C-4872-9839-2BE562A4294A}" srcOrd="0" destOrd="0" presId="urn:microsoft.com/office/officeart/2005/8/layout/process1"/>
    <dgm:cxn modelId="{79D17AC6-7D24-495C-9CE9-B8D4A1B6A436}" type="presOf" srcId="{2F238AAE-2A75-4D6C-BA94-CF5A30226BDC}" destId="{F7E6EE5C-682C-4508-83E2-F651FBB19319}" srcOrd="0" destOrd="0" presId="urn:microsoft.com/office/officeart/2005/8/layout/process1"/>
    <dgm:cxn modelId="{2FC4677D-012C-4542-BE0F-BC4E66ECBB9E}" srcId="{2BDA4AEB-5172-4B83-B019-BF47539E18A1}" destId="{8A123194-462C-49F9-835A-2AEB4EB938E2}" srcOrd="5" destOrd="0" parTransId="{360F7424-F8D6-48CF-A0A8-CB994D34CF92}" sibTransId="{85673819-80FD-467B-B7A5-C0D01B04D6F4}"/>
    <dgm:cxn modelId="{780A4DBC-D45E-4CC6-898E-E74175CAEBAC}" type="presOf" srcId="{8A123194-462C-49F9-835A-2AEB4EB938E2}" destId="{1552E759-2820-4D89-BD70-EA95A6D6D496}" srcOrd="0" destOrd="0" presId="urn:microsoft.com/office/officeart/2005/8/layout/process1"/>
    <dgm:cxn modelId="{6A041CBF-CA92-4E81-B372-58D400625E0E}" type="presOf" srcId="{2957CDE1-5592-485C-95A6-EC94ACB1C097}" destId="{B7CCC7C7-5146-4E74-99FA-DB6A01DE737C}" srcOrd="1" destOrd="0" presId="urn:microsoft.com/office/officeart/2005/8/layout/process1"/>
    <dgm:cxn modelId="{DEC9F624-BDC8-4918-8079-0C42A28A0CD5}" type="presOf" srcId="{321A165C-4896-4ABA-A6CB-B9DCCC5FC38F}" destId="{9DD66495-18EC-4F2B-8483-5CB905F593BB}" srcOrd="0" destOrd="0" presId="urn:microsoft.com/office/officeart/2005/8/layout/process1"/>
    <dgm:cxn modelId="{50A7040B-270D-4E8B-AC99-FDD7EF052666}" srcId="{2BDA4AEB-5172-4B83-B019-BF47539E18A1}" destId="{321A165C-4896-4ABA-A6CB-B9DCCC5FC38F}" srcOrd="4" destOrd="0" parTransId="{76CA665A-EA50-402A-8566-2A094DE5D08A}" sibTransId="{2F238AAE-2A75-4D6C-BA94-CF5A30226BDC}"/>
    <dgm:cxn modelId="{26D7E99A-E9FF-4B1D-B6CD-72F9D714E626}" srcId="{2BDA4AEB-5172-4B83-B019-BF47539E18A1}" destId="{D64E40FA-BBBC-4C94-A513-90D8291F7B85}" srcOrd="2" destOrd="0" parTransId="{55693A2B-FFE2-4F73-83FA-CCA1BACC29B1}" sibTransId="{0940C500-D9EE-4091-B477-172B3F4D762D}"/>
    <dgm:cxn modelId="{29537ABE-20D3-43C4-BCD0-12CB89F9BBB0}" type="presOf" srcId="{4F72B84E-E0B6-4164-B62D-F356404D455D}" destId="{4EA79FB5-1ABF-49C4-830F-AD555D298511}" srcOrd="0" destOrd="0" presId="urn:microsoft.com/office/officeart/2005/8/layout/process1"/>
    <dgm:cxn modelId="{4B700865-7019-41F8-990D-E93F50E24E10}" type="presOf" srcId="{D64E40FA-BBBC-4C94-A513-90D8291F7B85}" destId="{191D6185-3858-424E-B09A-859963C8E1A1}" srcOrd="0" destOrd="0" presId="urn:microsoft.com/office/officeart/2005/8/layout/process1"/>
    <dgm:cxn modelId="{2BCDFBCA-1D48-40F9-84E9-5D5C389C8169}" type="presOf" srcId="{6B615534-5920-4F50-A42F-1801D0341D41}" destId="{CBBFC75A-42E9-4C8C-B2E2-8330D61C8CB1}" srcOrd="0" destOrd="0" presId="urn:microsoft.com/office/officeart/2005/8/layout/process1"/>
    <dgm:cxn modelId="{A16629FE-40B6-41BD-B4A3-985968F71F2B}" type="presParOf" srcId="{B518AFD1-FD67-4E8D-9556-5D87A43D865B}" destId="{165775CD-FA7C-4872-9839-2BE562A4294A}" srcOrd="0" destOrd="0" presId="urn:microsoft.com/office/officeart/2005/8/layout/process1"/>
    <dgm:cxn modelId="{AE6ECC46-CEA0-4CA0-BD2B-8299A0E6DA6F}" type="presParOf" srcId="{B518AFD1-FD67-4E8D-9556-5D87A43D865B}" destId="{CBBFC75A-42E9-4C8C-B2E2-8330D61C8CB1}" srcOrd="1" destOrd="0" presId="urn:microsoft.com/office/officeart/2005/8/layout/process1"/>
    <dgm:cxn modelId="{01505A6A-2338-481E-B2D3-8A86631BDFCE}" type="presParOf" srcId="{CBBFC75A-42E9-4C8C-B2E2-8330D61C8CB1}" destId="{EE09BF0B-D658-415F-A0A0-D80482C10AAB}" srcOrd="0" destOrd="0" presId="urn:microsoft.com/office/officeart/2005/8/layout/process1"/>
    <dgm:cxn modelId="{89214782-80B9-4AC4-B303-EAE311BC8663}" type="presParOf" srcId="{B518AFD1-FD67-4E8D-9556-5D87A43D865B}" destId="{44FE3EC3-5BCD-4A26-8718-8B5164FB42AD}" srcOrd="2" destOrd="0" presId="urn:microsoft.com/office/officeart/2005/8/layout/process1"/>
    <dgm:cxn modelId="{AA5577E8-27CD-480F-ABD7-91F647079930}" type="presParOf" srcId="{B518AFD1-FD67-4E8D-9556-5D87A43D865B}" destId="{F40711D0-829D-49E9-A55E-BE685994D965}" srcOrd="3" destOrd="0" presId="urn:microsoft.com/office/officeart/2005/8/layout/process1"/>
    <dgm:cxn modelId="{3B78DF51-A26E-4E47-B0D5-03A5B0A470C4}" type="presParOf" srcId="{F40711D0-829D-49E9-A55E-BE685994D965}" destId="{B7CCC7C7-5146-4E74-99FA-DB6A01DE737C}" srcOrd="0" destOrd="0" presId="urn:microsoft.com/office/officeart/2005/8/layout/process1"/>
    <dgm:cxn modelId="{73B7AF09-DA14-4420-859A-73864735D270}" type="presParOf" srcId="{B518AFD1-FD67-4E8D-9556-5D87A43D865B}" destId="{191D6185-3858-424E-B09A-859963C8E1A1}" srcOrd="4" destOrd="0" presId="urn:microsoft.com/office/officeart/2005/8/layout/process1"/>
    <dgm:cxn modelId="{CD6665EF-2070-44DA-A08D-31BC7B507FA0}" type="presParOf" srcId="{B518AFD1-FD67-4E8D-9556-5D87A43D865B}" destId="{D1151BEF-35BC-4CCD-8DED-733F1726FFD2}" srcOrd="5" destOrd="0" presId="urn:microsoft.com/office/officeart/2005/8/layout/process1"/>
    <dgm:cxn modelId="{A985D74D-8C6A-439D-B25F-C2460DE31610}" type="presParOf" srcId="{D1151BEF-35BC-4CCD-8DED-733F1726FFD2}" destId="{9792C97E-7092-4052-AEAA-F658B4015B60}" srcOrd="0" destOrd="0" presId="urn:microsoft.com/office/officeart/2005/8/layout/process1"/>
    <dgm:cxn modelId="{EFA74191-912A-44D6-981A-C77440171068}" type="presParOf" srcId="{B518AFD1-FD67-4E8D-9556-5D87A43D865B}" destId="{4EA79FB5-1ABF-49C4-830F-AD555D298511}" srcOrd="6" destOrd="0" presId="urn:microsoft.com/office/officeart/2005/8/layout/process1"/>
    <dgm:cxn modelId="{BA251F56-777B-4D0A-B6C5-CAADCEE7F49B}" type="presParOf" srcId="{B518AFD1-FD67-4E8D-9556-5D87A43D865B}" destId="{1C91A26C-D87D-40BA-A7C8-B0DC6D4CF25D}" srcOrd="7" destOrd="0" presId="urn:microsoft.com/office/officeart/2005/8/layout/process1"/>
    <dgm:cxn modelId="{7C43A178-597C-49E9-AB7C-78DE20F8BA03}" type="presParOf" srcId="{1C91A26C-D87D-40BA-A7C8-B0DC6D4CF25D}" destId="{EF50BC20-AFE0-4462-A595-378B8061C581}" srcOrd="0" destOrd="0" presId="urn:microsoft.com/office/officeart/2005/8/layout/process1"/>
    <dgm:cxn modelId="{B35DC87D-EDF4-4C59-B241-8E594D8CA304}" type="presParOf" srcId="{B518AFD1-FD67-4E8D-9556-5D87A43D865B}" destId="{9DD66495-18EC-4F2B-8483-5CB905F593BB}" srcOrd="8" destOrd="0" presId="urn:microsoft.com/office/officeart/2005/8/layout/process1"/>
    <dgm:cxn modelId="{1C6D061E-BAA7-415B-ABFC-94E90B78F7C9}" type="presParOf" srcId="{B518AFD1-FD67-4E8D-9556-5D87A43D865B}" destId="{F7E6EE5C-682C-4508-83E2-F651FBB19319}" srcOrd="9" destOrd="0" presId="urn:microsoft.com/office/officeart/2005/8/layout/process1"/>
    <dgm:cxn modelId="{B0DB7F4C-BF23-4269-A847-93AC7D88D7BF}" type="presParOf" srcId="{F7E6EE5C-682C-4508-83E2-F651FBB19319}" destId="{2204BCE9-0CDB-4482-B928-67696148004C}" srcOrd="0" destOrd="0" presId="urn:microsoft.com/office/officeart/2005/8/layout/process1"/>
    <dgm:cxn modelId="{90096865-E890-435A-9E7B-98AA5B605D23}" type="presParOf" srcId="{B518AFD1-FD67-4E8D-9556-5D87A43D865B}" destId="{1552E759-2820-4D89-BD70-EA95A6D6D496}" srcOrd="10" destOrd="0" presId="urn:microsoft.com/office/officeart/2005/8/layout/process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DA4AEB-5172-4B83-B019-BF47539E18A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226E0B-FD68-42F9-BA41-CB1C4F098B10}">
      <dgm:prSet phldrT="[Text]"/>
      <dgm:spPr/>
      <dgm:t>
        <a:bodyPr/>
        <a:lstStyle/>
        <a:p>
          <a:r>
            <a:rPr lang="hr-HR" dirty="0" smtClean="0"/>
            <a:t>X</a:t>
          </a:r>
          <a:endParaRPr lang="en-US" dirty="0"/>
        </a:p>
      </dgm:t>
    </dgm:pt>
    <dgm:pt modelId="{01B8E508-62FD-4CE0-89BD-F022F27EE2E7}" type="parTrans" cxnId="{262DFDA0-503E-49D4-97AF-1CCFA4F1A5A9}">
      <dgm:prSet/>
      <dgm:spPr/>
      <dgm:t>
        <a:bodyPr/>
        <a:lstStyle/>
        <a:p>
          <a:endParaRPr lang="en-US"/>
        </a:p>
      </dgm:t>
    </dgm:pt>
    <dgm:pt modelId="{6B615534-5920-4F50-A42F-1801D0341D41}" type="sibTrans" cxnId="{262DFDA0-503E-49D4-97AF-1CCFA4F1A5A9}">
      <dgm:prSet/>
      <dgm:spPr/>
      <dgm:t>
        <a:bodyPr/>
        <a:lstStyle/>
        <a:p>
          <a:endParaRPr lang="en-US"/>
        </a:p>
      </dgm:t>
    </dgm:pt>
    <dgm:pt modelId="{2A2E042E-B68B-4B11-8BBD-047E599F4613}">
      <dgm:prSet phldrT="[Text]"/>
      <dgm:spPr/>
      <dgm:t>
        <a:bodyPr/>
        <a:lstStyle/>
        <a:p>
          <a:r>
            <a:rPr lang="hr-HR" dirty="0" smtClean="0"/>
            <a:t>=</a:t>
          </a:r>
          <a:endParaRPr lang="en-US" dirty="0"/>
        </a:p>
      </dgm:t>
    </dgm:pt>
    <dgm:pt modelId="{D9CF3A7E-3463-48B7-BAA6-6B272E2FAA5C}" type="parTrans" cxnId="{B25C71C7-A450-475F-88E4-D6E545CB6796}">
      <dgm:prSet/>
      <dgm:spPr/>
      <dgm:t>
        <a:bodyPr/>
        <a:lstStyle/>
        <a:p>
          <a:endParaRPr lang="en-US"/>
        </a:p>
      </dgm:t>
    </dgm:pt>
    <dgm:pt modelId="{2957CDE1-5592-485C-95A6-EC94ACB1C097}" type="sibTrans" cxnId="{B25C71C7-A450-475F-88E4-D6E545CB6796}">
      <dgm:prSet/>
      <dgm:spPr/>
      <dgm:t>
        <a:bodyPr/>
        <a:lstStyle/>
        <a:p>
          <a:endParaRPr lang="en-US"/>
        </a:p>
      </dgm:t>
    </dgm:pt>
    <dgm:pt modelId="{D64E40FA-BBBC-4C94-A513-90D8291F7B85}">
      <dgm:prSet phldrT="[Text]"/>
      <dgm:spPr/>
      <dgm:t>
        <a:bodyPr/>
        <a:lstStyle/>
        <a:p>
          <a:r>
            <a:rPr lang="hr-HR" dirty="0" smtClean="0"/>
            <a:t>-3</a:t>
          </a:r>
          <a:endParaRPr lang="en-US" dirty="0"/>
        </a:p>
      </dgm:t>
    </dgm:pt>
    <dgm:pt modelId="{55693A2B-FFE2-4F73-83FA-CCA1BACC29B1}" type="parTrans" cxnId="{26D7E99A-E9FF-4B1D-B6CD-72F9D714E626}">
      <dgm:prSet/>
      <dgm:spPr/>
      <dgm:t>
        <a:bodyPr/>
        <a:lstStyle/>
        <a:p>
          <a:endParaRPr lang="en-US"/>
        </a:p>
      </dgm:t>
    </dgm:pt>
    <dgm:pt modelId="{0940C500-D9EE-4091-B477-172B3F4D762D}" type="sibTrans" cxnId="{26D7E99A-E9FF-4B1D-B6CD-72F9D714E626}">
      <dgm:prSet/>
      <dgm:spPr/>
      <dgm:t>
        <a:bodyPr/>
        <a:lstStyle/>
        <a:p>
          <a:endParaRPr lang="en-US"/>
        </a:p>
      </dgm:t>
    </dgm:pt>
    <dgm:pt modelId="{321A165C-4896-4ABA-A6CB-B9DCCC5FC38F}">
      <dgm:prSet phldrT="[Text]"/>
      <dgm:spPr/>
      <dgm:t>
        <a:bodyPr/>
        <a:lstStyle/>
        <a:p>
          <a:r>
            <a:rPr lang="hr-HR" dirty="0" smtClean="0"/>
            <a:t>+</a:t>
          </a:r>
          <a:endParaRPr lang="en-US" dirty="0"/>
        </a:p>
      </dgm:t>
    </dgm:pt>
    <dgm:pt modelId="{76CA665A-EA50-402A-8566-2A094DE5D08A}" type="parTrans" cxnId="{50A7040B-270D-4E8B-AC99-FDD7EF052666}">
      <dgm:prSet/>
      <dgm:spPr/>
      <dgm:t>
        <a:bodyPr/>
        <a:lstStyle/>
        <a:p>
          <a:endParaRPr lang="en-US"/>
        </a:p>
      </dgm:t>
    </dgm:pt>
    <dgm:pt modelId="{2F238AAE-2A75-4D6C-BA94-CF5A30226BDC}" type="sibTrans" cxnId="{50A7040B-270D-4E8B-AC99-FDD7EF052666}">
      <dgm:prSet/>
      <dgm:spPr/>
      <dgm:t>
        <a:bodyPr/>
        <a:lstStyle/>
        <a:p>
          <a:endParaRPr lang="en-US"/>
        </a:p>
      </dgm:t>
    </dgm:pt>
    <dgm:pt modelId="{8A123194-462C-49F9-835A-2AEB4EB938E2}">
      <dgm:prSet phldrT="[Text]"/>
      <dgm:spPr/>
      <dgm:t>
        <a:bodyPr/>
        <a:lstStyle/>
        <a:p>
          <a:r>
            <a:rPr lang="hr-HR" dirty="0" smtClean="0"/>
            <a:t>Y</a:t>
          </a:r>
          <a:endParaRPr lang="en-US" dirty="0"/>
        </a:p>
      </dgm:t>
    </dgm:pt>
    <dgm:pt modelId="{360F7424-F8D6-48CF-A0A8-CB994D34CF92}" type="parTrans" cxnId="{2FC4677D-012C-4542-BE0F-BC4E66ECBB9E}">
      <dgm:prSet/>
      <dgm:spPr/>
      <dgm:t>
        <a:bodyPr/>
        <a:lstStyle/>
        <a:p>
          <a:endParaRPr lang="en-US"/>
        </a:p>
      </dgm:t>
    </dgm:pt>
    <dgm:pt modelId="{85673819-80FD-467B-B7A5-C0D01B04D6F4}" type="sibTrans" cxnId="{2FC4677D-012C-4542-BE0F-BC4E66ECBB9E}">
      <dgm:prSet/>
      <dgm:spPr/>
      <dgm:t>
        <a:bodyPr/>
        <a:lstStyle/>
        <a:p>
          <a:endParaRPr lang="en-US"/>
        </a:p>
      </dgm:t>
    </dgm:pt>
    <dgm:pt modelId="{B518AFD1-FD67-4E8D-9556-5D87A43D865B}" type="pres">
      <dgm:prSet presAssocID="{2BDA4AEB-5172-4B83-B019-BF47539E18A1}" presName="Name0" presStyleCnt="0">
        <dgm:presLayoutVars>
          <dgm:dir/>
          <dgm:resizeHandles val="exact"/>
        </dgm:presLayoutVars>
      </dgm:prSet>
      <dgm:spPr/>
    </dgm:pt>
    <dgm:pt modelId="{165775CD-FA7C-4872-9839-2BE562A4294A}" type="pres">
      <dgm:prSet presAssocID="{8E226E0B-FD68-42F9-BA41-CB1C4F098B1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FC75A-42E9-4C8C-B2E2-8330D61C8CB1}" type="pres">
      <dgm:prSet presAssocID="{6B615534-5920-4F50-A42F-1801D0341D4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E09BF0B-D658-415F-A0A0-D80482C10AAB}" type="pres">
      <dgm:prSet presAssocID="{6B615534-5920-4F50-A42F-1801D0341D41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44FE3EC3-5BCD-4A26-8718-8B5164FB42AD}" type="pres">
      <dgm:prSet presAssocID="{2A2E042E-B68B-4B11-8BBD-047E599F461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711D0-829D-49E9-A55E-BE685994D965}" type="pres">
      <dgm:prSet presAssocID="{2957CDE1-5592-485C-95A6-EC94ACB1C09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7CCC7C7-5146-4E74-99FA-DB6A01DE737C}" type="pres">
      <dgm:prSet presAssocID="{2957CDE1-5592-485C-95A6-EC94ACB1C097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191D6185-3858-424E-B09A-859963C8E1A1}" type="pres">
      <dgm:prSet presAssocID="{D64E40FA-BBBC-4C94-A513-90D8291F7B85}" presName="node" presStyleLbl="node1" presStyleIdx="2" presStyleCnt="5" custScaleX="2180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51BEF-35BC-4CCD-8DED-733F1726FFD2}" type="pres">
      <dgm:prSet presAssocID="{0940C500-D9EE-4091-B477-172B3F4D762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792C97E-7092-4052-AEAA-F658B4015B60}" type="pres">
      <dgm:prSet presAssocID="{0940C500-D9EE-4091-B477-172B3F4D762D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DD66495-18EC-4F2B-8483-5CB905F593BB}" type="pres">
      <dgm:prSet presAssocID="{321A165C-4896-4ABA-A6CB-B9DCCC5FC38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6EE5C-682C-4508-83E2-F651FBB19319}" type="pres">
      <dgm:prSet presAssocID="{2F238AAE-2A75-4D6C-BA94-CF5A30226BDC}" presName="sibTrans" presStyleLbl="sibTrans2D1" presStyleIdx="3" presStyleCnt="4"/>
      <dgm:spPr/>
      <dgm:t>
        <a:bodyPr/>
        <a:lstStyle/>
        <a:p>
          <a:endParaRPr lang="en-US"/>
        </a:p>
      </dgm:t>
    </dgm:pt>
    <dgm:pt modelId="{2204BCE9-0CDB-4482-B928-67696148004C}" type="pres">
      <dgm:prSet presAssocID="{2F238AAE-2A75-4D6C-BA94-CF5A30226BDC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1552E759-2820-4D89-BD70-EA95A6D6D496}" type="pres">
      <dgm:prSet presAssocID="{8A123194-462C-49F9-835A-2AEB4EB938E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9CDB3F-12F2-4553-873F-654C15CD92EA}" type="presOf" srcId="{2F238AAE-2A75-4D6C-BA94-CF5A30226BDC}" destId="{F7E6EE5C-682C-4508-83E2-F651FBB19319}" srcOrd="0" destOrd="0" presId="urn:microsoft.com/office/officeart/2005/8/layout/process1"/>
    <dgm:cxn modelId="{262DFDA0-503E-49D4-97AF-1CCFA4F1A5A9}" srcId="{2BDA4AEB-5172-4B83-B019-BF47539E18A1}" destId="{8E226E0B-FD68-42F9-BA41-CB1C4F098B10}" srcOrd="0" destOrd="0" parTransId="{01B8E508-62FD-4CE0-89BD-F022F27EE2E7}" sibTransId="{6B615534-5920-4F50-A42F-1801D0341D41}"/>
    <dgm:cxn modelId="{B25C71C7-A450-475F-88E4-D6E545CB6796}" srcId="{2BDA4AEB-5172-4B83-B019-BF47539E18A1}" destId="{2A2E042E-B68B-4B11-8BBD-047E599F4613}" srcOrd="1" destOrd="0" parTransId="{D9CF3A7E-3463-48B7-BAA6-6B272E2FAA5C}" sibTransId="{2957CDE1-5592-485C-95A6-EC94ACB1C097}"/>
    <dgm:cxn modelId="{8F8D91FF-41D2-4582-86B3-266BC796A898}" type="presOf" srcId="{0940C500-D9EE-4091-B477-172B3F4D762D}" destId="{9792C97E-7092-4052-AEAA-F658B4015B60}" srcOrd="1" destOrd="0" presId="urn:microsoft.com/office/officeart/2005/8/layout/process1"/>
    <dgm:cxn modelId="{142384F4-65EA-4284-96F0-3C3EDDCF73F8}" type="presOf" srcId="{8A123194-462C-49F9-835A-2AEB4EB938E2}" destId="{1552E759-2820-4D89-BD70-EA95A6D6D496}" srcOrd="0" destOrd="0" presId="urn:microsoft.com/office/officeart/2005/8/layout/process1"/>
    <dgm:cxn modelId="{987B412F-7A53-4E48-97D6-D41E3FA9BDA2}" type="presOf" srcId="{2957CDE1-5592-485C-95A6-EC94ACB1C097}" destId="{F40711D0-829D-49E9-A55E-BE685994D965}" srcOrd="0" destOrd="0" presId="urn:microsoft.com/office/officeart/2005/8/layout/process1"/>
    <dgm:cxn modelId="{C11C11E5-C6F3-422E-B9CB-D98E6342CD54}" type="presOf" srcId="{2A2E042E-B68B-4B11-8BBD-047E599F4613}" destId="{44FE3EC3-5BCD-4A26-8718-8B5164FB42AD}" srcOrd="0" destOrd="0" presId="urn:microsoft.com/office/officeart/2005/8/layout/process1"/>
    <dgm:cxn modelId="{6454D993-824D-40CC-AC6F-D9E8D7A73E71}" type="presOf" srcId="{2F238AAE-2A75-4D6C-BA94-CF5A30226BDC}" destId="{2204BCE9-0CDB-4482-B928-67696148004C}" srcOrd="1" destOrd="0" presId="urn:microsoft.com/office/officeart/2005/8/layout/process1"/>
    <dgm:cxn modelId="{8EA6FAD5-2D62-42D6-B906-84DB23C97991}" type="presOf" srcId="{2BDA4AEB-5172-4B83-B019-BF47539E18A1}" destId="{B518AFD1-FD67-4E8D-9556-5D87A43D865B}" srcOrd="0" destOrd="0" presId="urn:microsoft.com/office/officeart/2005/8/layout/process1"/>
    <dgm:cxn modelId="{48B7C740-51BF-40E9-9DD8-2D82BAA2A222}" type="presOf" srcId="{321A165C-4896-4ABA-A6CB-B9DCCC5FC38F}" destId="{9DD66495-18EC-4F2B-8483-5CB905F593BB}" srcOrd="0" destOrd="0" presId="urn:microsoft.com/office/officeart/2005/8/layout/process1"/>
    <dgm:cxn modelId="{2FC4677D-012C-4542-BE0F-BC4E66ECBB9E}" srcId="{2BDA4AEB-5172-4B83-B019-BF47539E18A1}" destId="{8A123194-462C-49F9-835A-2AEB4EB938E2}" srcOrd="4" destOrd="0" parTransId="{360F7424-F8D6-48CF-A0A8-CB994D34CF92}" sibTransId="{85673819-80FD-467B-B7A5-C0D01B04D6F4}"/>
    <dgm:cxn modelId="{DEC84230-181E-4AAF-8906-896D36431454}" type="presOf" srcId="{8E226E0B-FD68-42F9-BA41-CB1C4F098B10}" destId="{165775CD-FA7C-4872-9839-2BE562A4294A}" srcOrd="0" destOrd="0" presId="urn:microsoft.com/office/officeart/2005/8/layout/process1"/>
    <dgm:cxn modelId="{AB9C3B81-AC1F-4A5F-92E7-6E7E57DBA9F6}" type="presOf" srcId="{6B615534-5920-4F50-A42F-1801D0341D41}" destId="{CBBFC75A-42E9-4C8C-B2E2-8330D61C8CB1}" srcOrd="0" destOrd="0" presId="urn:microsoft.com/office/officeart/2005/8/layout/process1"/>
    <dgm:cxn modelId="{D25504E3-EE5B-41CD-9F54-59614FD19308}" type="presOf" srcId="{0940C500-D9EE-4091-B477-172B3F4D762D}" destId="{D1151BEF-35BC-4CCD-8DED-733F1726FFD2}" srcOrd="0" destOrd="0" presId="urn:microsoft.com/office/officeart/2005/8/layout/process1"/>
    <dgm:cxn modelId="{50A7040B-270D-4E8B-AC99-FDD7EF052666}" srcId="{2BDA4AEB-5172-4B83-B019-BF47539E18A1}" destId="{321A165C-4896-4ABA-A6CB-B9DCCC5FC38F}" srcOrd="3" destOrd="0" parTransId="{76CA665A-EA50-402A-8566-2A094DE5D08A}" sibTransId="{2F238AAE-2A75-4D6C-BA94-CF5A30226BDC}"/>
    <dgm:cxn modelId="{26D7E99A-E9FF-4B1D-B6CD-72F9D714E626}" srcId="{2BDA4AEB-5172-4B83-B019-BF47539E18A1}" destId="{D64E40FA-BBBC-4C94-A513-90D8291F7B85}" srcOrd="2" destOrd="0" parTransId="{55693A2B-FFE2-4F73-83FA-CCA1BACC29B1}" sibTransId="{0940C500-D9EE-4091-B477-172B3F4D762D}"/>
    <dgm:cxn modelId="{0DFE5F7E-BB16-4E2A-AA22-207C55FD4214}" type="presOf" srcId="{2957CDE1-5592-485C-95A6-EC94ACB1C097}" destId="{B7CCC7C7-5146-4E74-99FA-DB6A01DE737C}" srcOrd="1" destOrd="0" presId="urn:microsoft.com/office/officeart/2005/8/layout/process1"/>
    <dgm:cxn modelId="{EE3A6030-B63B-4C52-8C50-A94BC503EC67}" type="presOf" srcId="{D64E40FA-BBBC-4C94-A513-90D8291F7B85}" destId="{191D6185-3858-424E-B09A-859963C8E1A1}" srcOrd="0" destOrd="0" presId="urn:microsoft.com/office/officeart/2005/8/layout/process1"/>
    <dgm:cxn modelId="{50B2BE5C-7486-4F9F-B541-FBD3155138DD}" type="presOf" srcId="{6B615534-5920-4F50-A42F-1801D0341D41}" destId="{EE09BF0B-D658-415F-A0A0-D80482C10AAB}" srcOrd="1" destOrd="0" presId="urn:microsoft.com/office/officeart/2005/8/layout/process1"/>
    <dgm:cxn modelId="{F6C8CB55-D875-4373-8F33-5F3673491026}" type="presParOf" srcId="{B518AFD1-FD67-4E8D-9556-5D87A43D865B}" destId="{165775CD-FA7C-4872-9839-2BE562A4294A}" srcOrd="0" destOrd="0" presId="urn:microsoft.com/office/officeart/2005/8/layout/process1"/>
    <dgm:cxn modelId="{6F9ED5C0-DD6E-4D10-9329-5D0D76B88129}" type="presParOf" srcId="{B518AFD1-FD67-4E8D-9556-5D87A43D865B}" destId="{CBBFC75A-42E9-4C8C-B2E2-8330D61C8CB1}" srcOrd="1" destOrd="0" presId="urn:microsoft.com/office/officeart/2005/8/layout/process1"/>
    <dgm:cxn modelId="{96C8526C-EBB7-488D-8810-F42F03C672E4}" type="presParOf" srcId="{CBBFC75A-42E9-4C8C-B2E2-8330D61C8CB1}" destId="{EE09BF0B-D658-415F-A0A0-D80482C10AAB}" srcOrd="0" destOrd="0" presId="urn:microsoft.com/office/officeart/2005/8/layout/process1"/>
    <dgm:cxn modelId="{D437AA3E-7760-4AF2-AA82-AA8E0AE2F54B}" type="presParOf" srcId="{B518AFD1-FD67-4E8D-9556-5D87A43D865B}" destId="{44FE3EC3-5BCD-4A26-8718-8B5164FB42AD}" srcOrd="2" destOrd="0" presId="urn:microsoft.com/office/officeart/2005/8/layout/process1"/>
    <dgm:cxn modelId="{DFD4E800-F3A8-431D-8A6A-2B79BA96B9C9}" type="presParOf" srcId="{B518AFD1-FD67-4E8D-9556-5D87A43D865B}" destId="{F40711D0-829D-49E9-A55E-BE685994D965}" srcOrd="3" destOrd="0" presId="urn:microsoft.com/office/officeart/2005/8/layout/process1"/>
    <dgm:cxn modelId="{D60A6062-1BA7-4DFA-AF4C-7576595A63B2}" type="presParOf" srcId="{F40711D0-829D-49E9-A55E-BE685994D965}" destId="{B7CCC7C7-5146-4E74-99FA-DB6A01DE737C}" srcOrd="0" destOrd="0" presId="urn:microsoft.com/office/officeart/2005/8/layout/process1"/>
    <dgm:cxn modelId="{F2FA32C6-6AC9-42A7-8667-B7F86A687B86}" type="presParOf" srcId="{B518AFD1-FD67-4E8D-9556-5D87A43D865B}" destId="{191D6185-3858-424E-B09A-859963C8E1A1}" srcOrd="4" destOrd="0" presId="urn:microsoft.com/office/officeart/2005/8/layout/process1"/>
    <dgm:cxn modelId="{703256F3-2630-4DF4-B97F-60B7D966D6D6}" type="presParOf" srcId="{B518AFD1-FD67-4E8D-9556-5D87A43D865B}" destId="{D1151BEF-35BC-4CCD-8DED-733F1726FFD2}" srcOrd="5" destOrd="0" presId="urn:microsoft.com/office/officeart/2005/8/layout/process1"/>
    <dgm:cxn modelId="{F4E685B3-EEA8-4789-B381-0D7773277217}" type="presParOf" srcId="{D1151BEF-35BC-4CCD-8DED-733F1726FFD2}" destId="{9792C97E-7092-4052-AEAA-F658B4015B60}" srcOrd="0" destOrd="0" presId="urn:microsoft.com/office/officeart/2005/8/layout/process1"/>
    <dgm:cxn modelId="{C7D66C97-368E-4187-9EB2-B4F8876D9283}" type="presParOf" srcId="{B518AFD1-FD67-4E8D-9556-5D87A43D865B}" destId="{9DD66495-18EC-4F2B-8483-5CB905F593BB}" srcOrd="6" destOrd="0" presId="urn:microsoft.com/office/officeart/2005/8/layout/process1"/>
    <dgm:cxn modelId="{471821A0-A9D1-4272-96C9-10B1246B6D47}" type="presParOf" srcId="{B518AFD1-FD67-4E8D-9556-5D87A43D865B}" destId="{F7E6EE5C-682C-4508-83E2-F651FBB19319}" srcOrd="7" destOrd="0" presId="urn:microsoft.com/office/officeart/2005/8/layout/process1"/>
    <dgm:cxn modelId="{6DD49B3F-BDBF-4B86-B1DE-4968A2EF29E9}" type="presParOf" srcId="{F7E6EE5C-682C-4508-83E2-F651FBB19319}" destId="{2204BCE9-0CDB-4482-B928-67696148004C}" srcOrd="0" destOrd="0" presId="urn:microsoft.com/office/officeart/2005/8/layout/process1"/>
    <dgm:cxn modelId="{DA810229-5F93-4C85-80DE-11DA6418469D}" type="presParOf" srcId="{B518AFD1-FD67-4E8D-9556-5D87A43D865B}" destId="{1552E759-2820-4D89-BD70-EA95A6D6D496}" srcOrd="8" destOrd="0" presId="urn:microsoft.com/office/officeart/2005/8/layout/process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DA4AEB-5172-4B83-B019-BF47539E18A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226E0B-FD68-42F9-BA41-CB1C4F098B10}">
      <dgm:prSet phldrT="[Text]"/>
      <dgm:spPr/>
      <dgm:t>
        <a:bodyPr/>
        <a:lstStyle/>
        <a:p>
          <a:r>
            <a:rPr lang="hr-HR" dirty="0" smtClean="0"/>
            <a:t>X</a:t>
          </a:r>
          <a:endParaRPr lang="en-US" dirty="0"/>
        </a:p>
      </dgm:t>
    </dgm:pt>
    <dgm:pt modelId="{01B8E508-62FD-4CE0-89BD-F022F27EE2E7}" type="parTrans" cxnId="{262DFDA0-503E-49D4-97AF-1CCFA4F1A5A9}">
      <dgm:prSet/>
      <dgm:spPr/>
      <dgm:t>
        <a:bodyPr/>
        <a:lstStyle/>
        <a:p>
          <a:endParaRPr lang="en-US"/>
        </a:p>
      </dgm:t>
    </dgm:pt>
    <dgm:pt modelId="{6B615534-5920-4F50-A42F-1801D0341D41}" type="sibTrans" cxnId="{262DFDA0-503E-49D4-97AF-1CCFA4F1A5A9}">
      <dgm:prSet/>
      <dgm:spPr/>
      <dgm:t>
        <a:bodyPr/>
        <a:lstStyle/>
        <a:p>
          <a:endParaRPr lang="en-US"/>
        </a:p>
      </dgm:t>
    </dgm:pt>
    <dgm:pt modelId="{2A2E042E-B68B-4B11-8BBD-047E599F4613}">
      <dgm:prSet phldrT="[Text]"/>
      <dgm:spPr/>
      <dgm:t>
        <a:bodyPr/>
        <a:lstStyle/>
        <a:p>
          <a:r>
            <a:rPr lang="hr-HR" dirty="0" smtClean="0"/>
            <a:t>=</a:t>
          </a:r>
          <a:endParaRPr lang="en-US" dirty="0"/>
        </a:p>
      </dgm:t>
    </dgm:pt>
    <dgm:pt modelId="{D9CF3A7E-3463-48B7-BAA6-6B272E2FAA5C}" type="parTrans" cxnId="{B25C71C7-A450-475F-88E4-D6E545CB6796}">
      <dgm:prSet/>
      <dgm:spPr/>
      <dgm:t>
        <a:bodyPr/>
        <a:lstStyle/>
        <a:p>
          <a:endParaRPr lang="en-US"/>
        </a:p>
      </dgm:t>
    </dgm:pt>
    <dgm:pt modelId="{2957CDE1-5592-485C-95A6-EC94ACB1C097}" type="sibTrans" cxnId="{B25C71C7-A450-475F-88E4-D6E545CB6796}">
      <dgm:prSet/>
      <dgm:spPr/>
      <dgm:t>
        <a:bodyPr/>
        <a:lstStyle/>
        <a:p>
          <a:endParaRPr lang="en-US"/>
        </a:p>
      </dgm:t>
    </dgm:pt>
    <dgm:pt modelId="{D64E40FA-BBBC-4C94-A513-90D8291F7B85}">
      <dgm:prSet phldrT="[Text]"/>
      <dgm:spPr/>
      <dgm:t>
        <a:bodyPr/>
        <a:lstStyle/>
        <a:p>
          <a:r>
            <a:rPr lang="hr-HR" dirty="0" smtClean="0"/>
            <a:t>-</a:t>
          </a:r>
          <a:endParaRPr lang="en-US" dirty="0"/>
        </a:p>
      </dgm:t>
    </dgm:pt>
    <dgm:pt modelId="{55693A2B-FFE2-4F73-83FA-CCA1BACC29B1}" type="parTrans" cxnId="{26D7E99A-E9FF-4B1D-B6CD-72F9D714E626}">
      <dgm:prSet/>
      <dgm:spPr/>
      <dgm:t>
        <a:bodyPr/>
        <a:lstStyle/>
        <a:p>
          <a:endParaRPr lang="en-US"/>
        </a:p>
      </dgm:t>
    </dgm:pt>
    <dgm:pt modelId="{0940C500-D9EE-4091-B477-172B3F4D762D}" type="sibTrans" cxnId="{26D7E99A-E9FF-4B1D-B6CD-72F9D714E626}">
      <dgm:prSet/>
      <dgm:spPr/>
      <dgm:t>
        <a:bodyPr/>
        <a:lstStyle/>
        <a:p>
          <a:endParaRPr lang="en-US"/>
        </a:p>
      </dgm:t>
    </dgm:pt>
    <dgm:pt modelId="{321A165C-4896-4ABA-A6CB-B9DCCC5FC38F}">
      <dgm:prSet phldrT="[Text]"/>
      <dgm:spPr/>
      <dgm:t>
        <a:bodyPr/>
        <a:lstStyle/>
        <a:p>
          <a:r>
            <a:rPr lang="hr-HR" dirty="0" smtClean="0"/>
            <a:t>+</a:t>
          </a:r>
          <a:endParaRPr lang="en-US" dirty="0"/>
        </a:p>
      </dgm:t>
    </dgm:pt>
    <dgm:pt modelId="{76CA665A-EA50-402A-8566-2A094DE5D08A}" type="parTrans" cxnId="{50A7040B-270D-4E8B-AC99-FDD7EF052666}">
      <dgm:prSet/>
      <dgm:spPr/>
      <dgm:t>
        <a:bodyPr/>
        <a:lstStyle/>
        <a:p>
          <a:endParaRPr lang="en-US"/>
        </a:p>
      </dgm:t>
    </dgm:pt>
    <dgm:pt modelId="{2F238AAE-2A75-4D6C-BA94-CF5A30226BDC}" type="sibTrans" cxnId="{50A7040B-270D-4E8B-AC99-FDD7EF052666}">
      <dgm:prSet/>
      <dgm:spPr/>
      <dgm:t>
        <a:bodyPr/>
        <a:lstStyle/>
        <a:p>
          <a:endParaRPr lang="en-US"/>
        </a:p>
      </dgm:t>
    </dgm:pt>
    <dgm:pt modelId="{8A123194-462C-49F9-835A-2AEB4EB938E2}">
      <dgm:prSet phldrT="[Text]"/>
      <dgm:spPr/>
      <dgm:t>
        <a:bodyPr/>
        <a:lstStyle/>
        <a:p>
          <a:r>
            <a:rPr lang="hr-HR" dirty="0" smtClean="0"/>
            <a:t>Y</a:t>
          </a:r>
          <a:endParaRPr lang="en-US" dirty="0"/>
        </a:p>
      </dgm:t>
    </dgm:pt>
    <dgm:pt modelId="{360F7424-F8D6-48CF-A0A8-CB994D34CF92}" type="parTrans" cxnId="{2FC4677D-012C-4542-BE0F-BC4E66ECBB9E}">
      <dgm:prSet/>
      <dgm:spPr/>
      <dgm:t>
        <a:bodyPr/>
        <a:lstStyle/>
        <a:p>
          <a:endParaRPr lang="en-US"/>
        </a:p>
      </dgm:t>
    </dgm:pt>
    <dgm:pt modelId="{85673819-80FD-467B-B7A5-C0D01B04D6F4}" type="sibTrans" cxnId="{2FC4677D-012C-4542-BE0F-BC4E66ECBB9E}">
      <dgm:prSet/>
      <dgm:spPr/>
      <dgm:t>
        <a:bodyPr/>
        <a:lstStyle/>
        <a:p>
          <a:endParaRPr lang="en-US"/>
        </a:p>
      </dgm:t>
    </dgm:pt>
    <dgm:pt modelId="{4F72B84E-E0B6-4164-B62D-F356404D455D}">
      <dgm:prSet phldrT="[Text]"/>
      <dgm:spPr/>
      <dgm:t>
        <a:bodyPr/>
        <a:lstStyle/>
        <a:p>
          <a:r>
            <a:rPr lang="hr-HR" dirty="0" smtClean="0"/>
            <a:t>3</a:t>
          </a:r>
          <a:endParaRPr lang="en-US" dirty="0"/>
        </a:p>
      </dgm:t>
    </dgm:pt>
    <dgm:pt modelId="{F8EC7A95-8BA8-4DCC-B414-61DCE11B5078}" type="parTrans" cxnId="{AE686B1D-821F-4EF8-B04F-918E20417C41}">
      <dgm:prSet/>
      <dgm:spPr/>
      <dgm:t>
        <a:bodyPr/>
        <a:lstStyle/>
        <a:p>
          <a:endParaRPr lang="en-US"/>
        </a:p>
      </dgm:t>
    </dgm:pt>
    <dgm:pt modelId="{46E872D2-DC91-4A6D-BB2C-5800415C4E07}" type="sibTrans" cxnId="{AE686B1D-821F-4EF8-B04F-918E20417C41}">
      <dgm:prSet/>
      <dgm:spPr/>
      <dgm:t>
        <a:bodyPr/>
        <a:lstStyle/>
        <a:p>
          <a:endParaRPr lang="en-US"/>
        </a:p>
      </dgm:t>
    </dgm:pt>
    <dgm:pt modelId="{B518AFD1-FD67-4E8D-9556-5D87A43D865B}" type="pres">
      <dgm:prSet presAssocID="{2BDA4AEB-5172-4B83-B019-BF47539E18A1}" presName="Name0" presStyleCnt="0">
        <dgm:presLayoutVars>
          <dgm:dir/>
          <dgm:resizeHandles val="exact"/>
        </dgm:presLayoutVars>
      </dgm:prSet>
      <dgm:spPr/>
    </dgm:pt>
    <dgm:pt modelId="{165775CD-FA7C-4872-9839-2BE562A4294A}" type="pres">
      <dgm:prSet presAssocID="{8E226E0B-FD68-42F9-BA41-CB1C4F098B1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FC75A-42E9-4C8C-B2E2-8330D61C8CB1}" type="pres">
      <dgm:prSet presAssocID="{6B615534-5920-4F50-A42F-1801D0341D4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E09BF0B-D658-415F-A0A0-D80482C10AAB}" type="pres">
      <dgm:prSet presAssocID="{6B615534-5920-4F50-A42F-1801D0341D4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4FE3EC3-5BCD-4A26-8718-8B5164FB42AD}" type="pres">
      <dgm:prSet presAssocID="{2A2E042E-B68B-4B11-8BBD-047E599F461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711D0-829D-49E9-A55E-BE685994D965}" type="pres">
      <dgm:prSet presAssocID="{2957CDE1-5592-485C-95A6-EC94ACB1C09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B7CCC7C7-5146-4E74-99FA-DB6A01DE737C}" type="pres">
      <dgm:prSet presAssocID="{2957CDE1-5592-485C-95A6-EC94ACB1C09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91D6185-3858-424E-B09A-859963C8E1A1}" type="pres">
      <dgm:prSet presAssocID="{D64E40FA-BBBC-4C94-A513-90D8291F7B8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51BEF-35BC-4CCD-8DED-733F1726FFD2}" type="pres">
      <dgm:prSet presAssocID="{0940C500-D9EE-4091-B477-172B3F4D762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792C97E-7092-4052-AEAA-F658B4015B60}" type="pres">
      <dgm:prSet presAssocID="{0940C500-D9EE-4091-B477-172B3F4D762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EA79FB5-1ABF-49C4-830F-AD555D298511}" type="pres">
      <dgm:prSet presAssocID="{4F72B84E-E0B6-4164-B62D-F356404D455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1A26C-D87D-40BA-A7C8-B0DC6D4CF25D}" type="pres">
      <dgm:prSet presAssocID="{46E872D2-DC91-4A6D-BB2C-5800415C4E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F50BC20-AFE0-4462-A595-378B8061C581}" type="pres">
      <dgm:prSet presAssocID="{46E872D2-DC91-4A6D-BB2C-5800415C4E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DD66495-18EC-4F2B-8483-5CB905F593BB}" type="pres">
      <dgm:prSet presAssocID="{321A165C-4896-4ABA-A6CB-B9DCCC5FC38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6EE5C-682C-4508-83E2-F651FBB19319}" type="pres">
      <dgm:prSet presAssocID="{2F238AAE-2A75-4D6C-BA94-CF5A30226BDC}" presName="sibTrans" presStyleLbl="sibTrans2D1" presStyleIdx="4" presStyleCnt="5"/>
      <dgm:spPr/>
      <dgm:t>
        <a:bodyPr/>
        <a:lstStyle/>
        <a:p>
          <a:endParaRPr lang="en-US"/>
        </a:p>
      </dgm:t>
    </dgm:pt>
    <dgm:pt modelId="{2204BCE9-0CDB-4482-B928-67696148004C}" type="pres">
      <dgm:prSet presAssocID="{2F238AAE-2A75-4D6C-BA94-CF5A30226BDC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1552E759-2820-4D89-BD70-EA95A6D6D496}" type="pres">
      <dgm:prSet presAssocID="{8A123194-462C-49F9-835A-2AEB4EB938E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96D0AD-79A5-4E3F-AF72-AC58ED026F16}" type="presOf" srcId="{2957CDE1-5592-485C-95A6-EC94ACB1C097}" destId="{F40711D0-829D-49E9-A55E-BE685994D965}" srcOrd="0" destOrd="0" presId="urn:microsoft.com/office/officeart/2005/8/layout/process1"/>
    <dgm:cxn modelId="{EE2EACA8-F68C-46C4-A722-71E24AEF4A2A}" type="presOf" srcId="{6B615534-5920-4F50-A42F-1801D0341D41}" destId="{EE09BF0B-D658-415F-A0A0-D80482C10AAB}" srcOrd="1" destOrd="0" presId="urn:microsoft.com/office/officeart/2005/8/layout/process1"/>
    <dgm:cxn modelId="{262DFDA0-503E-49D4-97AF-1CCFA4F1A5A9}" srcId="{2BDA4AEB-5172-4B83-B019-BF47539E18A1}" destId="{8E226E0B-FD68-42F9-BA41-CB1C4F098B10}" srcOrd="0" destOrd="0" parTransId="{01B8E508-62FD-4CE0-89BD-F022F27EE2E7}" sibTransId="{6B615534-5920-4F50-A42F-1801D0341D41}"/>
    <dgm:cxn modelId="{A4CC8985-48D6-4D4E-B61E-020964B36876}" type="presOf" srcId="{0940C500-D9EE-4091-B477-172B3F4D762D}" destId="{9792C97E-7092-4052-AEAA-F658B4015B60}" srcOrd="1" destOrd="0" presId="urn:microsoft.com/office/officeart/2005/8/layout/process1"/>
    <dgm:cxn modelId="{B25C71C7-A450-475F-88E4-D6E545CB6796}" srcId="{2BDA4AEB-5172-4B83-B019-BF47539E18A1}" destId="{2A2E042E-B68B-4B11-8BBD-047E599F4613}" srcOrd="1" destOrd="0" parTransId="{D9CF3A7E-3463-48B7-BAA6-6B272E2FAA5C}" sibTransId="{2957CDE1-5592-485C-95A6-EC94ACB1C097}"/>
    <dgm:cxn modelId="{AE686B1D-821F-4EF8-B04F-918E20417C41}" srcId="{2BDA4AEB-5172-4B83-B019-BF47539E18A1}" destId="{4F72B84E-E0B6-4164-B62D-F356404D455D}" srcOrd="3" destOrd="0" parTransId="{F8EC7A95-8BA8-4DCC-B414-61DCE11B5078}" sibTransId="{46E872D2-DC91-4A6D-BB2C-5800415C4E07}"/>
    <dgm:cxn modelId="{855ECE53-7446-4A9E-9616-4E6DC7D25C7B}" type="presOf" srcId="{2A2E042E-B68B-4B11-8BBD-047E599F4613}" destId="{44FE3EC3-5BCD-4A26-8718-8B5164FB42AD}" srcOrd="0" destOrd="0" presId="urn:microsoft.com/office/officeart/2005/8/layout/process1"/>
    <dgm:cxn modelId="{814EA72E-AEAB-4813-9B19-981269CFE005}" type="presOf" srcId="{46E872D2-DC91-4A6D-BB2C-5800415C4E07}" destId="{EF50BC20-AFE0-4462-A595-378B8061C581}" srcOrd="1" destOrd="0" presId="urn:microsoft.com/office/officeart/2005/8/layout/process1"/>
    <dgm:cxn modelId="{5E0909BE-3C05-4FF6-AD08-C6778C79DB8D}" type="presOf" srcId="{2F238AAE-2A75-4D6C-BA94-CF5A30226BDC}" destId="{F7E6EE5C-682C-4508-83E2-F651FBB19319}" srcOrd="0" destOrd="0" presId="urn:microsoft.com/office/officeart/2005/8/layout/process1"/>
    <dgm:cxn modelId="{AAAD8F0D-DAB0-4128-A903-045D7FD9304C}" type="presOf" srcId="{46E872D2-DC91-4A6D-BB2C-5800415C4E07}" destId="{1C91A26C-D87D-40BA-A7C8-B0DC6D4CF25D}" srcOrd="0" destOrd="0" presId="urn:microsoft.com/office/officeart/2005/8/layout/process1"/>
    <dgm:cxn modelId="{9B61150E-D369-4893-AF5C-05E0809E1E5D}" type="presOf" srcId="{2F238AAE-2A75-4D6C-BA94-CF5A30226BDC}" destId="{2204BCE9-0CDB-4482-B928-67696148004C}" srcOrd="1" destOrd="0" presId="urn:microsoft.com/office/officeart/2005/8/layout/process1"/>
    <dgm:cxn modelId="{2FC4677D-012C-4542-BE0F-BC4E66ECBB9E}" srcId="{2BDA4AEB-5172-4B83-B019-BF47539E18A1}" destId="{8A123194-462C-49F9-835A-2AEB4EB938E2}" srcOrd="5" destOrd="0" parTransId="{360F7424-F8D6-48CF-A0A8-CB994D34CF92}" sibTransId="{85673819-80FD-467B-B7A5-C0D01B04D6F4}"/>
    <dgm:cxn modelId="{8086E1A1-B106-417B-B180-4454941D9DD9}" type="presOf" srcId="{D64E40FA-BBBC-4C94-A513-90D8291F7B85}" destId="{191D6185-3858-424E-B09A-859963C8E1A1}" srcOrd="0" destOrd="0" presId="urn:microsoft.com/office/officeart/2005/8/layout/process1"/>
    <dgm:cxn modelId="{5A90FCC8-D71F-4507-8D90-DC07F4BEB58F}" type="presOf" srcId="{2BDA4AEB-5172-4B83-B019-BF47539E18A1}" destId="{B518AFD1-FD67-4E8D-9556-5D87A43D865B}" srcOrd="0" destOrd="0" presId="urn:microsoft.com/office/officeart/2005/8/layout/process1"/>
    <dgm:cxn modelId="{D42C2BAB-337B-401D-8851-3AA9B73C9E36}" type="presOf" srcId="{4F72B84E-E0B6-4164-B62D-F356404D455D}" destId="{4EA79FB5-1ABF-49C4-830F-AD555D298511}" srcOrd="0" destOrd="0" presId="urn:microsoft.com/office/officeart/2005/8/layout/process1"/>
    <dgm:cxn modelId="{D635D9CD-D257-4FDB-8BC1-9A30DAAF4D21}" type="presOf" srcId="{0940C500-D9EE-4091-B477-172B3F4D762D}" destId="{D1151BEF-35BC-4CCD-8DED-733F1726FFD2}" srcOrd="0" destOrd="0" presId="urn:microsoft.com/office/officeart/2005/8/layout/process1"/>
    <dgm:cxn modelId="{4B1D80B9-B71C-49E2-9FE8-2730D30D270A}" type="presOf" srcId="{8E226E0B-FD68-42F9-BA41-CB1C4F098B10}" destId="{165775CD-FA7C-4872-9839-2BE562A4294A}" srcOrd="0" destOrd="0" presId="urn:microsoft.com/office/officeart/2005/8/layout/process1"/>
    <dgm:cxn modelId="{9105FBC2-05D0-40F1-AC91-F172B2D45551}" type="presOf" srcId="{321A165C-4896-4ABA-A6CB-B9DCCC5FC38F}" destId="{9DD66495-18EC-4F2B-8483-5CB905F593BB}" srcOrd="0" destOrd="0" presId="urn:microsoft.com/office/officeart/2005/8/layout/process1"/>
    <dgm:cxn modelId="{50A7040B-270D-4E8B-AC99-FDD7EF052666}" srcId="{2BDA4AEB-5172-4B83-B019-BF47539E18A1}" destId="{321A165C-4896-4ABA-A6CB-B9DCCC5FC38F}" srcOrd="4" destOrd="0" parTransId="{76CA665A-EA50-402A-8566-2A094DE5D08A}" sibTransId="{2F238AAE-2A75-4D6C-BA94-CF5A30226BDC}"/>
    <dgm:cxn modelId="{86AE9385-73CA-4B14-B289-7AC14B98A6DB}" type="presOf" srcId="{2957CDE1-5592-485C-95A6-EC94ACB1C097}" destId="{B7CCC7C7-5146-4E74-99FA-DB6A01DE737C}" srcOrd="1" destOrd="0" presId="urn:microsoft.com/office/officeart/2005/8/layout/process1"/>
    <dgm:cxn modelId="{26D7E99A-E9FF-4B1D-B6CD-72F9D714E626}" srcId="{2BDA4AEB-5172-4B83-B019-BF47539E18A1}" destId="{D64E40FA-BBBC-4C94-A513-90D8291F7B85}" srcOrd="2" destOrd="0" parTransId="{55693A2B-FFE2-4F73-83FA-CCA1BACC29B1}" sibTransId="{0940C500-D9EE-4091-B477-172B3F4D762D}"/>
    <dgm:cxn modelId="{66AAC22C-0232-4ED3-ACFD-B6E20B071799}" type="presOf" srcId="{6B615534-5920-4F50-A42F-1801D0341D41}" destId="{CBBFC75A-42E9-4C8C-B2E2-8330D61C8CB1}" srcOrd="0" destOrd="0" presId="urn:microsoft.com/office/officeart/2005/8/layout/process1"/>
    <dgm:cxn modelId="{1CDC25DC-55BC-438A-880A-764B287046FF}" type="presOf" srcId="{8A123194-462C-49F9-835A-2AEB4EB938E2}" destId="{1552E759-2820-4D89-BD70-EA95A6D6D496}" srcOrd="0" destOrd="0" presId="urn:microsoft.com/office/officeart/2005/8/layout/process1"/>
    <dgm:cxn modelId="{3FD89F9B-328D-4E41-81F4-152B7B14C54F}" type="presParOf" srcId="{B518AFD1-FD67-4E8D-9556-5D87A43D865B}" destId="{165775CD-FA7C-4872-9839-2BE562A4294A}" srcOrd="0" destOrd="0" presId="urn:microsoft.com/office/officeart/2005/8/layout/process1"/>
    <dgm:cxn modelId="{86E52000-CF64-4442-9E40-9393CA681359}" type="presParOf" srcId="{B518AFD1-FD67-4E8D-9556-5D87A43D865B}" destId="{CBBFC75A-42E9-4C8C-B2E2-8330D61C8CB1}" srcOrd="1" destOrd="0" presId="urn:microsoft.com/office/officeart/2005/8/layout/process1"/>
    <dgm:cxn modelId="{C8568D53-FF59-4129-9CD3-45807F47A6C1}" type="presParOf" srcId="{CBBFC75A-42E9-4C8C-B2E2-8330D61C8CB1}" destId="{EE09BF0B-D658-415F-A0A0-D80482C10AAB}" srcOrd="0" destOrd="0" presId="urn:microsoft.com/office/officeart/2005/8/layout/process1"/>
    <dgm:cxn modelId="{FEFAAAF1-9847-409E-B58E-8020942A3466}" type="presParOf" srcId="{B518AFD1-FD67-4E8D-9556-5D87A43D865B}" destId="{44FE3EC3-5BCD-4A26-8718-8B5164FB42AD}" srcOrd="2" destOrd="0" presId="urn:microsoft.com/office/officeart/2005/8/layout/process1"/>
    <dgm:cxn modelId="{1C6A0960-2370-4932-9199-05E725FAB5F1}" type="presParOf" srcId="{B518AFD1-FD67-4E8D-9556-5D87A43D865B}" destId="{F40711D0-829D-49E9-A55E-BE685994D965}" srcOrd="3" destOrd="0" presId="urn:microsoft.com/office/officeart/2005/8/layout/process1"/>
    <dgm:cxn modelId="{5FE0300F-9A61-421F-80EA-CE7E0AE7007C}" type="presParOf" srcId="{F40711D0-829D-49E9-A55E-BE685994D965}" destId="{B7CCC7C7-5146-4E74-99FA-DB6A01DE737C}" srcOrd="0" destOrd="0" presId="urn:microsoft.com/office/officeart/2005/8/layout/process1"/>
    <dgm:cxn modelId="{1934C85E-FFE6-4616-95DD-35DB7667DE50}" type="presParOf" srcId="{B518AFD1-FD67-4E8D-9556-5D87A43D865B}" destId="{191D6185-3858-424E-B09A-859963C8E1A1}" srcOrd="4" destOrd="0" presId="urn:microsoft.com/office/officeart/2005/8/layout/process1"/>
    <dgm:cxn modelId="{C85F4E92-C029-4468-8378-F8CF2B118FAF}" type="presParOf" srcId="{B518AFD1-FD67-4E8D-9556-5D87A43D865B}" destId="{D1151BEF-35BC-4CCD-8DED-733F1726FFD2}" srcOrd="5" destOrd="0" presId="urn:microsoft.com/office/officeart/2005/8/layout/process1"/>
    <dgm:cxn modelId="{558E0F29-0496-4C9D-9ECF-D7D335845701}" type="presParOf" srcId="{D1151BEF-35BC-4CCD-8DED-733F1726FFD2}" destId="{9792C97E-7092-4052-AEAA-F658B4015B60}" srcOrd="0" destOrd="0" presId="urn:microsoft.com/office/officeart/2005/8/layout/process1"/>
    <dgm:cxn modelId="{9B0C6808-F271-4480-97F6-77F6C03C4CF6}" type="presParOf" srcId="{B518AFD1-FD67-4E8D-9556-5D87A43D865B}" destId="{4EA79FB5-1ABF-49C4-830F-AD555D298511}" srcOrd="6" destOrd="0" presId="urn:microsoft.com/office/officeart/2005/8/layout/process1"/>
    <dgm:cxn modelId="{67EE6983-4FCD-463B-BD42-21A1C97AA2A3}" type="presParOf" srcId="{B518AFD1-FD67-4E8D-9556-5D87A43D865B}" destId="{1C91A26C-D87D-40BA-A7C8-B0DC6D4CF25D}" srcOrd="7" destOrd="0" presId="urn:microsoft.com/office/officeart/2005/8/layout/process1"/>
    <dgm:cxn modelId="{5CA1F77E-C7A3-4858-8D5D-662E9BBD82E5}" type="presParOf" srcId="{1C91A26C-D87D-40BA-A7C8-B0DC6D4CF25D}" destId="{EF50BC20-AFE0-4462-A595-378B8061C581}" srcOrd="0" destOrd="0" presId="urn:microsoft.com/office/officeart/2005/8/layout/process1"/>
    <dgm:cxn modelId="{CB7D5E34-D0ED-4936-8655-739B38FE0E5E}" type="presParOf" srcId="{B518AFD1-FD67-4E8D-9556-5D87A43D865B}" destId="{9DD66495-18EC-4F2B-8483-5CB905F593BB}" srcOrd="8" destOrd="0" presId="urn:microsoft.com/office/officeart/2005/8/layout/process1"/>
    <dgm:cxn modelId="{EC63BCCC-E3E9-4948-99B2-0A9B0C7E73EC}" type="presParOf" srcId="{B518AFD1-FD67-4E8D-9556-5D87A43D865B}" destId="{F7E6EE5C-682C-4508-83E2-F651FBB19319}" srcOrd="9" destOrd="0" presId="urn:microsoft.com/office/officeart/2005/8/layout/process1"/>
    <dgm:cxn modelId="{0652964A-1DD7-47B6-A353-3941EAD54650}" type="presParOf" srcId="{F7E6EE5C-682C-4508-83E2-F651FBB19319}" destId="{2204BCE9-0CDB-4482-B928-67696148004C}" srcOrd="0" destOrd="0" presId="urn:microsoft.com/office/officeart/2005/8/layout/process1"/>
    <dgm:cxn modelId="{A55A44F2-BFB3-469C-9C9B-FBFDAE844C36}" type="presParOf" srcId="{B518AFD1-FD67-4E8D-9556-5D87A43D865B}" destId="{1552E759-2820-4D89-BD70-EA95A6D6D496}" srcOrd="10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58AD0-E185-4BE1-A48A-CFAAEC5DF9EA}" type="datetimeFigureOut">
              <a:rPr lang="en-US" smtClean="0"/>
              <a:pPr/>
              <a:t>9/24/2008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A8C98-046D-47F5-9A25-CBD925EF1C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02B26-AC51-462D-989F-861AC8C7BD3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02B26-AC51-462D-989F-861AC8C7BD3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02B26-AC51-462D-989F-861AC8C7BD3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02B26-AC51-462D-989F-861AC8C7BD3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02B26-AC51-462D-989F-861AC8C7BD3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02B26-AC51-462D-989F-861AC8C7BD3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02B26-AC51-462D-989F-861AC8C7BD3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02B26-AC51-462D-989F-861AC8C7BD3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02B26-AC51-462D-989F-861AC8C7BD3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BF53-5D98-416A-9D3B-304F430BE183}" type="datetime1">
              <a:rPr lang="en-US" smtClean="0"/>
              <a:pPr/>
              <a:t>9/24/2008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D862-5F8E-4B7C-B757-5415B551A77A}" type="datetime1">
              <a:rPr lang="en-US" smtClean="0"/>
              <a:pPr/>
              <a:t>9/24/2008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FE88-FAA5-4502-9551-6DFC846CE303}" type="datetime1">
              <a:rPr lang="en-US" smtClean="0"/>
              <a:pPr/>
              <a:t>9/24/2008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E70B-BB44-4E49-A2E7-189DA2191ECC}" type="datetime1">
              <a:rPr lang="en-US" smtClean="0"/>
              <a:pPr/>
              <a:t>9/24/2008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2C7B-3F23-4F09-90AC-4D30822E8389}" type="datetime1">
              <a:rPr lang="en-US" smtClean="0"/>
              <a:pPr/>
              <a:t>9/24/2008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0C11-5314-4A32-A525-AC11574CEA3E}" type="datetime1">
              <a:rPr lang="en-US" smtClean="0"/>
              <a:pPr/>
              <a:t>9/24/2008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0ED8-F189-4AB3-986D-2C841D34B415}" type="datetime1">
              <a:rPr lang="en-US" smtClean="0"/>
              <a:pPr/>
              <a:t>9/24/2008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A085-383C-4611-BB72-65441F75A2AD}" type="datetime1">
              <a:rPr lang="en-US" smtClean="0"/>
              <a:pPr/>
              <a:t>9/24/2008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072-7B94-4E98-A218-99C5515C8BA9}" type="datetime1">
              <a:rPr lang="en-US" smtClean="0"/>
              <a:pPr/>
              <a:t>9/24/2008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390-7C4D-4B1F-9CE9-59DF538A7935}" type="datetime1">
              <a:rPr lang="en-US" smtClean="0"/>
              <a:pPr/>
              <a:t>9/24/2008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DD5E-E5B1-4AAD-A603-E948FAA9DC3E}" type="datetime1">
              <a:rPr lang="en-US" smtClean="0"/>
              <a:pPr/>
              <a:t>9/24/2008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4D16BA8-BA0C-424E-AF4F-42AC807185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BB4583-5A14-4241-98BB-98868FAFAE17}" type="datetime1">
              <a:rPr lang="en-US" smtClean="0"/>
              <a:pPr/>
              <a:t>9/24/2008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D16BA8-BA0C-424E-AF4F-42AC8071850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Data" Target="../diagrams/data3.xml"/><Relationship Id="rId7" Type="http://schemas.openxmlformats.org/officeDocument/2006/relationships/diagramData" Target="../diagrams/data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Colors" Target="../diagrams/colors4.xml"/><Relationship Id="rId4" Type="http://schemas.openxmlformats.org/officeDocument/2006/relationships/diagramLayout" Target="../diagrams/layout3.xml"/><Relationship Id="rId9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785794"/>
            <a:ext cx="8572560" cy="1470025"/>
          </a:xfrm>
        </p:spPr>
        <p:txBody>
          <a:bodyPr>
            <a:normAutofit/>
          </a:bodyPr>
          <a:lstStyle/>
          <a:p>
            <a:pPr algn="ctr"/>
            <a:r>
              <a:rPr lang="hr-HR" sz="4800" dirty="0" smtClean="0"/>
              <a:t>Generator  leksičkog  analizatora</a:t>
            </a:r>
            <a:br>
              <a:rPr lang="hr-HR" sz="4800" dirty="0" smtClean="0"/>
            </a:br>
            <a:r>
              <a:rPr lang="hr-HR" sz="4800" dirty="0" smtClean="0"/>
              <a:t>i  program  LEX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2500306"/>
            <a:ext cx="6400800" cy="3857652"/>
          </a:xfrm>
        </p:spPr>
        <p:txBody>
          <a:bodyPr>
            <a:normAutofit lnSpcReduction="10000"/>
          </a:bodyPr>
          <a:lstStyle/>
          <a:p>
            <a:pPr algn="ctr"/>
            <a:r>
              <a:rPr lang="hr-HR" sz="3200" dirty="0" smtClean="0"/>
              <a:t>Predmet: Prevođenje programskih jezika</a:t>
            </a:r>
          </a:p>
          <a:p>
            <a:endParaRPr lang="hr-HR" dirty="0"/>
          </a:p>
          <a:p>
            <a:pPr algn="r"/>
            <a:r>
              <a:rPr lang="hr-HR" sz="2200" dirty="0" smtClean="0"/>
              <a:t>Autori:</a:t>
            </a:r>
          </a:p>
          <a:p>
            <a:pPr algn="r"/>
            <a:r>
              <a:rPr lang="hr-HR" sz="2200" dirty="0" smtClean="0"/>
              <a:t>Paško Pajdek</a:t>
            </a:r>
          </a:p>
          <a:p>
            <a:pPr algn="r"/>
            <a:r>
              <a:rPr lang="hr-HR" sz="2200" dirty="0" smtClean="0"/>
              <a:t>Igor </a:t>
            </a:r>
            <a:r>
              <a:rPr lang="hr-HR" sz="2200" dirty="0" smtClean="0"/>
              <a:t>Bonači</a:t>
            </a:r>
            <a:endParaRPr lang="hr-HR" sz="2200" dirty="0" smtClean="0"/>
          </a:p>
          <a:p>
            <a:pPr algn="r"/>
            <a:r>
              <a:rPr lang="hr-HR" sz="2200" dirty="0" smtClean="0"/>
              <a:t>Ivan Janković</a:t>
            </a:r>
          </a:p>
          <a:p>
            <a:pPr algn="r"/>
            <a:endParaRPr lang="hr-HR" sz="1600" dirty="0" smtClean="0"/>
          </a:p>
          <a:p>
            <a:pPr algn="r"/>
            <a:endParaRPr lang="hr-HR" sz="1600" dirty="0" smtClean="0"/>
          </a:p>
          <a:p>
            <a:pPr algn="r"/>
            <a:r>
              <a:rPr lang="hr-HR" sz="1600" dirty="0" smtClean="0"/>
              <a:t>FER, Zagreb, 24. rujna 2008.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hr-HR" sz="4000" dirty="0" smtClean="0"/>
              <a:t>Oporavak od pogreške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Mnogo postupaka – najjednostavniji se zasniva na odbacivanju krajnje lijevog znaka niza kojemu nijedan prefiks nije definiran regularnim izrazima</a:t>
            </a:r>
          </a:p>
          <a:p>
            <a:endParaRPr lang="hr-HR" dirty="0" smtClean="0"/>
          </a:p>
          <a:p>
            <a:r>
              <a:rPr lang="hr-HR" dirty="0" smtClean="0"/>
              <a:t>w=    a</a:t>
            </a:r>
            <a:r>
              <a:rPr lang="hr-HR" baseline="-25000" dirty="0" smtClean="0"/>
              <a:t>2 </a:t>
            </a:r>
            <a:r>
              <a:rPr lang="hr-HR" dirty="0" smtClean="0"/>
              <a:t>... a</a:t>
            </a:r>
            <a:r>
              <a:rPr lang="hr-HR" baseline="-25000" dirty="0" smtClean="0"/>
              <a:t>n </a:t>
            </a:r>
            <a:r>
              <a:rPr lang="hr-HR" dirty="0" smtClean="0"/>
              <a:t>x</a:t>
            </a:r>
          </a:p>
          <a:p>
            <a:endParaRPr lang="hr-HR" dirty="0" smtClean="0"/>
          </a:p>
          <a:p>
            <a:r>
              <a:rPr lang="hr-HR" dirty="0" smtClean="0"/>
              <a:t>Odbacuje se znak po znak sve dok se ne dobije prefiks niza koji je definiran regularnim izrazom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hr-HR" sz="4000" dirty="0" smtClean="0"/>
              <a:t>Oporavak od pogreške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Mnogo postupaka – najjednostavniji se zasniva na odbacivanju krajnje lijevog znaka niza kojemu nijedan prefiks nije definiran regularnim izrazima</a:t>
            </a:r>
          </a:p>
          <a:p>
            <a:endParaRPr lang="hr-HR" dirty="0" smtClean="0"/>
          </a:p>
          <a:p>
            <a:r>
              <a:rPr lang="hr-HR" dirty="0" smtClean="0"/>
              <a:t>w=       </a:t>
            </a:r>
            <a:r>
              <a:rPr lang="hr-HR" baseline="-25000" dirty="0" smtClean="0"/>
              <a:t> </a:t>
            </a:r>
            <a:r>
              <a:rPr lang="hr-HR" dirty="0" smtClean="0"/>
              <a:t>... a</a:t>
            </a:r>
            <a:r>
              <a:rPr lang="hr-HR" baseline="-25000" dirty="0" smtClean="0"/>
              <a:t>n </a:t>
            </a:r>
            <a:r>
              <a:rPr lang="hr-HR" dirty="0" smtClean="0"/>
              <a:t>x</a:t>
            </a:r>
          </a:p>
          <a:p>
            <a:endParaRPr lang="hr-HR" dirty="0" smtClean="0"/>
          </a:p>
          <a:p>
            <a:r>
              <a:rPr lang="hr-HR" dirty="0" smtClean="0"/>
              <a:t>Odbacuje se znak po znak sve dok se ne dobije prefiks niza koji je definiran regularnim izrazom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hr-HR" sz="4000" dirty="0" smtClean="0"/>
              <a:t>Oporavak od pogreške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Mnogo postupaka – najjednostavniji se zasniva na odbacivanju krajnje lijevog znaka niza kojemu nijedan prefiks nije definiran regularnim izrazima</a:t>
            </a:r>
          </a:p>
          <a:p>
            <a:endParaRPr lang="hr-HR" dirty="0" smtClean="0"/>
          </a:p>
          <a:p>
            <a:r>
              <a:rPr lang="hr-HR" dirty="0" smtClean="0"/>
              <a:t>w=           </a:t>
            </a:r>
            <a:r>
              <a:rPr lang="hr-HR" baseline="-25000" dirty="0" smtClean="0"/>
              <a:t> </a:t>
            </a:r>
            <a:r>
              <a:rPr lang="hr-HR" dirty="0" smtClean="0"/>
              <a:t>   </a:t>
            </a:r>
            <a:r>
              <a:rPr lang="hr-HR" baseline="-25000" dirty="0" smtClean="0"/>
              <a:t> </a:t>
            </a:r>
            <a:r>
              <a:rPr lang="hr-HR" dirty="0" smtClean="0"/>
              <a:t>x</a:t>
            </a:r>
          </a:p>
          <a:p>
            <a:endParaRPr lang="hr-HR" dirty="0" smtClean="0"/>
          </a:p>
          <a:p>
            <a:r>
              <a:rPr lang="hr-HR" dirty="0" smtClean="0"/>
              <a:t>Odbacuje se znak po znak sve dok se ne dobije prefiks niza koji je definiran regularnim izrazom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132732"/>
          </a:xfrm>
        </p:spPr>
        <p:txBody>
          <a:bodyPr>
            <a:noAutofit/>
          </a:bodyPr>
          <a:lstStyle/>
          <a:p>
            <a:r>
              <a:rPr lang="hr-HR" sz="4000" dirty="0" smtClean="0"/>
              <a:t>Program simulator zasnovan na tablici prijelaza DKA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 temelju </a:t>
            </a:r>
            <a:r>
              <a:rPr lang="el-GR" dirty="0" smtClean="0"/>
              <a:t>ε</a:t>
            </a:r>
            <a:r>
              <a:rPr lang="hr-HR" dirty="0" smtClean="0"/>
              <a:t>-NKA M = (Q, </a:t>
            </a:r>
            <a:r>
              <a:rPr lang="el-GR" dirty="0" smtClean="0"/>
              <a:t>Σ</a:t>
            </a:r>
            <a:r>
              <a:rPr lang="hr-HR" dirty="0" smtClean="0"/>
              <a:t>, </a:t>
            </a:r>
            <a:r>
              <a:rPr lang="el-GR" dirty="0" smtClean="0"/>
              <a:t>δ</a:t>
            </a:r>
            <a:r>
              <a:rPr lang="hr-HR" dirty="0" smtClean="0"/>
              <a:t>, p</a:t>
            </a:r>
            <a:r>
              <a:rPr lang="hr-HR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hr-HR" dirty="0" smtClean="0"/>
              <a:t>, F) izgradimo DKA M’ = (Q’, </a:t>
            </a:r>
            <a:r>
              <a:rPr lang="el-GR" dirty="0" smtClean="0"/>
              <a:t>Σ</a:t>
            </a:r>
            <a:r>
              <a:rPr lang="hr-HR" dirty="0" smtClean="0"/>
              <a:t>’, </a:t>
            </a:r>
            <a:r>
              <a:rPr lang="el-GR" dirty="0" smtClean="0"/>
              <a:t>δ</a:t>
            </a:r>
            <a:r>
              <a:rPr lang="hr-HR" dirty="0" smtClean="0"/>
              <a:t>’, p</a:t>
            </a:r>
            <a:r>
              <a:rPr lang="hr-HR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hr-HR" dirty="0" smtClean="0"/>
              <a:t>’, F’). Dodajemo neprihvatljivo stanje Ø.</a:t>
            </a:r>
          </a:p>
          <a:p>
            <a:pPr marL="514350" indent="-514350">
              <a:buFont typeface="+mj-lt"/>
              <a:buAutoNum type="arabicPeriod"/>
            </a:pPr>
            <a:endParaRPr lang="hr-HR" dirty="0" smtClean="0"/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U ulazni spremnik spremimo izvorni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/>
          <a:lstStyle/>
          <a:p>
            <a:pPr>
              <a:buNone/>
            </a:pPr>
            <a:r>
              <a:rPr lang="hr-H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3. </a:t>
            </a:r>
            <a:r>
              <a:rPr lang="hr-HR" dirty="0" smtClean="0"/>
              <a:t>Simulator čita krajnje lijevi znak ulaznog spremnika.</a:t>
            </a:r>
          </a:p>
          <a:p>
            <a:pPr>
              <a:buNone/>
            </a:pPr>
            <a:r>
              <a:rPr lang="hr-HR" dirty="0" smtClean="0"/>
              <a:t>	Koristi slijedeće varijable:</a:t>
            </a:r>
          </a:p>
          <a:p>
            <a:pPr>
              <a:buNone/>
            </a:pPr>
            <a:endParaRPr lang="hr-HR" dirty="0" smtClean="0"/>
          </a:p>
          <a:p>
            <a:pPr marL="880110" lvl="1" indent="-514350">
              <a:buFont typeface="+mj-lt"/>
              <a:buAutoNum type="arabicPeriod"/>
            </a:pPr>
            <a:r>
              <a:rPr lang="hr-HR" dirty="0" smtClean="0"/>
              <a:t>Početak</a:t>
            </a:r>
          </a:p>
          <a:p>
            <a:pPr marL="880110" lvl="1" indent="-514350">
              <a:buFont typeface="+mj-lt"/>
              <a:buAutoNum type="arabicPeriod"/>
            </a:pPr>
            <a:r>
              <a:rPr lang="hr-HR" dirty="0" smtClean="0"/>
              <a:t>Završetak</a:t>
            </a:r>
          </a:p>
          <a:p>
            <a:pPr marL="880110" lvl="1" indent="-514350">
              <a:buFont typeface="+mj-lt"/>
              <a:buAutoNum type="arabicPeriod"/>
            </a:pPr>
            <a:r>
              <a:rPr lang="hr-HR" dirty="0" smtClean="0"/>
              <a:t>Posljednji</a:t>
            </a:r>
          </a:p>
          <a:p>
            <a:pPr marL="880110" lvl="1" indent="-514350">
              <a:buFont typeface="+mj-lt"/>
              <a:buAutoNum type="arabicPeriod"/>
            </a:pPr>
            <a:r>
              <a:rPr lang="hr-HR" dirty="0" smtClean="0"/>
              <a:t>Izraz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10" y="5715016"/>
          <a:ext cx="8001060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28760"/>
                <a:gridCol w="3143272"/>
                <a:gridCol w="1500198"/>
                <a:gridCol w="428628"/>
                <a:gridCol w="150020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Analizirani</a:t>
                      </a:r>
                      <a:r>
                        <a:rPr lang="hr-HR" b="1" baseline="0" dirty="0" smtClean="0"/>
                        <a:t> dio niza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Najdulji prepoznati prefiks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Neanalizirani dio niza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5400000">
            <a:off x="1857356" y="550070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999834" y="5500702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715140" y="550070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71604" y="500063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 Početak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4876" y="500063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Posljednji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29388" y="500063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Završetak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3143240" y="4857760"/>
            <a:ext cx="1071570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0496" y="450057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Izraz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/>
          <a:lstStyle/>
          <a:p>
            <a:pPr marL="514350" indent="-514350">
              <a:buAutoNum type="arabicPeriod" startAt="4"/>
            </a:pPr>
            <a:r>
              <a:rPr lang="hr-HR" dirty="0" smtClean="0"/>
              <a:t>Ovisno o stanju q’ i pročitanom znaku a, simulator izvodi jednu od unaprijed određenih akcija:</a:t>
            </a:r>
          </a:p>
          <a:p>
            <a:pPr marL="514350" indent="-514350">
              <a:buAutoNum type="arabicPeriod" startAt="4"/>
            </a:pPr>
            <a:endParaRPr lang="hr-HR" dirty="0" smtClean="0"/>
          </a:p>
          <a:p>
            <a:pPr marL="514350" indent="-514350">
              <a:buNone/>
            </a:pPr>
            <a:endParaRPr lang="hr-HR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rot="5400000">
            <a:off x="1857356" y="550070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>
            <a:off x="4999834" y="5500702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6715140" y="550070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71604" y="500063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 Početak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714876" y="500063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Posljednji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429388" y="500063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Završetak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143240" y="4857760"/>
            <a:ext cx="1071570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00496" y="450057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Izraz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42910" y="5715016"/>
          <a:ext cx="8001060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28760"/>
                <a:gridCol w="3143272"/>
                <a:gridCol w="1500198"/>
                <a:gridCol w="428628"/>
                <a:gridCol w="150020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Analizirani</a:t>
                      </a:r>
                      <a:r>
                        <a:rPr lang="hr-HR" b="1" baseline="0" dirty="0" smtClean="0"/>
                        <a:t> dio niza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Najdulji prepoznati prefiks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Neanalizirani dio niza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428728" y="2143116"/>
          <a:ext cx="6096000" cy="19288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425391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Stanje  q’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Akcije</a:t>
                      </a:r>
                      <a:r>
                        <a:rPr lang="hr-HR" baseline="0" dirty="0" smtClean="0">
                          <a:solidFill>
                            <a:schemeClr val="tx1"/>
                          </a:solidFill>
                        </a:rPr>
                        <a:t>  simulatora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034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400" dirty="0" smtClean="0"/>
                        <a:t> q’     F’ </a:t>
                      </a:r>
                      <a:r>
                        <a:rPr lang="el-GR" sz="2400" dirty="0" smtClean="0"/>
                        <a:t>Λ</a:t>
                      </a:r>
                      <a:r>
                        <a:rPr lang="hr-HR" sz="2400" dirty="0" smtClean="0"/>
                        <a:t> q’ ≠ Ø</a:t>
                      </a:r>
                      <a:endParaRPr lang="en-US" sz="2400" dirty="0" smtClean="0"/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514350" marR="0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/>
                        <a:t>Završetak = Završetak + 1;</a:t>
                      </a:r>
                    </a:p>
                    <a:p>
                      <a:pPr marL="514350" indent="-514350">
                        <a:buNone/>
                      </a:pPr>
                      <a:r>
                        <a:rPr lang="hr-HR" sz="2000" dirty="0" smtClean="0"/>
                        <a:t>a </a:t>
                      </a:r>
                      <a:r>
                        <a:rPr lang="hr-HR" sz="2000" dirty="0" smtClean="0"/>
                        <a:t>= Čitaj (Završetak);</a:t>
                      </a:r>
                    </a:p>
                    <a:p>
                      <a:pPr marL="514350" indent="-514350">
                        <a:buNone/>
                      </a:pPr>
                      <a:r>
                        <a:rPr lang="hr-HR" sz="2000" dirty="0" smtClean="0"/>
                        <a:t>q</a:t>
                      </a:r>
                      <a:r>
                        <a:rPr lang="hr-HR" sz="2000" dirty="0" smtClean="0"/>
                        <a:t>’ = </a:t>
                      </a:r>
                      <a:r>
                        <a:rPr lang="el-GR" sz="2000" dirty="0" smtClean="0"/>
                        <a:t>δ</a:t>
                      </a:r>
                      <a:r>
                        <a:rPr lang="hr-HR" sz="2000" dirty="0" smtClean="0"/>
                        <a:t>’ (q’, a);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14546" y="2928934"/>
          <a:ext cx="571504" cy="457203"/>
        </p:xfrm>
        <a:graphic>
          <a:graphicData uri="http://schemas.openxmlformats.org/presentationml/2006/ole">
            <p:oleObj spid="_x0000_s2049" name="Equation" r:id="rId3" imgW="126720" imgH="152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dirty="0" smtClean="0"/>
              <a:t>    </a:t>
            </a:r>
            <a:endParaRPr lang="hr-HR" sz="20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rot="5400000">
            <a:off x="1857356" y="550070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>
            <a:off x="4999834" y="5500702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6715140" y="550070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71604" y="500063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 Početak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714876" y="500063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Posljednji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429388" y="500063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Završetak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143240" y="4857760"/>
            <a:ext cx="1071570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00496" y="450057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Izraz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42910" y="5715016"/>
          <a:ext cx="8001060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28760"/>
                <a:gridCol w="3143272"/>
                <a:gridCol w="1500198"/>
                <a:gridCol w="428628"/>
                <a:gridCol w="150020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Analizirani</a:t>
                      </a:r>
                      <a:r>
                        <a:rPr lang="hr-HR" b="1" baseline="0" dirty="0" smtClean="0"/>
                        <a:t> dio niza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Najdulji prepoznati prefiks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Neanalizirani dio niza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57224" y="785794"/>
          <a:ext cx="7643866" cy="32600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71834"/>
                <a:gridCol w="4572032"/>
              </a:tblGrid>
              <a:tr h="425391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Stanje  q’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Akcije</a:t>
                      </a:r>
                      <a:r>
                        <a:rPr lang="hr-HR" baseline="0" dirty="0" smtClean="0">
                          <a:solidFill>
                            <a:schemeClr val="tx1"/>
                          </a:solidFill>
                        </a:rPr>
                        <a:t>  simulatora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03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hr-HR" sz="2000" dirty="0" smtClean="0"/>
                        <a:t> q’ </a:t>
                      </a:r>
                      <a:r>
                        <a:rPr lang="az-Cyrl-AZ" sz="2000" dirty="0" smtClean="0"/>
                        <a:t>Є</a:t>
                      </a:r>
                      <a:r>
                        <a:rPr lang="hr-HR" sz="2000" dirty="0" smtClean="0"/>
                        <a:t> F’ </a:t>
                      </a:r>
                      <a:r>
                        <a:rPr lang="el-GR" sz="2000" dirty="0" smtClean="0"/>
                        <a:t>Λ</a:t>
                      </a:r>
                      <a:endParaRPr lang="hr-HR" sz="2000" dirty="0" smtClean="0"/>
                    </a:p>
                    <a:p>
                      <a:pPr algn="ctr">
                        <a:buNone/>
                      </a:pPr>
                      <a:r>
                        <a:rPr lang="hr-HR" sz="2000" dirty="0" smtClean="0"/>
                        <a:t>    q’ = </a:t>
                      </a:r>
                      <a:r>
                        <a:rPr lang="en-US" sz="2000" dirty="0" smtClean="0"/>
                        <a:t>[</a:t>
                      </a:r>
                      <a:r>
                        <a:rPr lang="hr-HR" sz="2000" dirty="0" smtClean="0"/>
                        <a:t>q</a:t>
                      </a:r>
                      <a:r>
                        <a:rPr lang="hr-HR" sz="2000" baseline="-25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hr-HR" sz="2000" dirty="0" smtClean="0"/>
                        <a:t>, q</a:t>
                      </a:r>
                      <a:r>
                        <a:rPr lang="hr-HR" sz="2000" baseline="-25000" dirty="0" smtClean="0"/>
                        <a:t>1</a:t>
                      </a:r>
                      <a:r>
                        <a:rPr lang="hr-HR" sz="2000" dirty="0" smtClean="0"/>
                        <a:t>, ....., q</a:t>
                      </a:r>
                      <a:r>
                        <a:rPr lang="hr-HR" sz="2000" baseline="-25000" dirty="0" smtClean="0"/>
                        <a:t>k</a:t>
                      </a:r>
                      <a:r>
                        <a:rPr lang="en-US" sz="2000" dirty="0" smtClean="0"/>
                        <a:t>]</a:t>
                      </a:r>
                      <a:r>
                        <a:rPr lang="hr-HR" sz="2000" dirty="0" smtClean="0"/>
                        <a:t> </a:t>
                      </a:r>
                      <a:r>
                        <a:rPr lang="el-GR" sz="2000" dirty="0" smtClean="0"/>
                        <a:t>Λ</a:t>
                      </a:r>
                      <a:endParaRPr lang="hr-HR" sz="2000" dirty="0" smtClean="0"/>
                    </a:p>
                    <a:p>
                      <a:pPr algn="ctr">
                        <a:buNone/>
                      </a:pPr>
                      <a:r>
                        <a:rPr lang="hr-HR" sz="2000" dirty="0" smtClean="0"/>
                        <a:t>    P = </a:t>
                      </a:r>
                      <a:r>
                        <a:rPr lang="en-US" sz="2000" dirty="0" smtClean="0"/>
                        <a:t>{</a:t>
                      </a:r>
                      <a:r>
                        <a:rPr lang="hr-HR" sz="2000" dirty="0" smtClean="0"/>
                        <a:t>q</a:t>
                      </a:r>
                      <a:r>
                        <a:rPr lang="hr-HR" sz="2000" baseline="-25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hr-HR" sz="2000" dirty="0" smtClean="0"/>
                        <a:t>, q</a:t>
                      </a:r>
                      <a:r>
                        <a:rPr lang="hr-HR" sz="2000" baseline="-25000" dirty="0" smtClean="0"/>
                        <a:t>1</a:t>
                      </a:r>
                      <a:r>
                        <a:rPr lang="hr-HR" sz="2000" dirty="0" smtClean="0"/>
                        <a:t>, ....., q</a:t>
                      </a:r>
                      <a:r>
                        <a:rPr lang="hr-HR" sz="2000" baseline="-25000" dirty="0" smtClean="0"/>
                        <a:t>k</a:t>
                      </a:r>
                      <a:r>
                        <a:rPr lang="en-US" sz="2000" dirty="0" smtClean="0"/>
                        <a:t>}</a:t>
                      </a:r>
                      <a:r>
                        <a:rPr lang="hr-HR" sz="2000" dirty="0" smtClean="0"/>
                        <a:t>      F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2000" dirty="0" smtClean="0"/>
                        <a:t>Izaberi onaj q</a:t>
                      </a:r>
                      <a:r>
                        <a:rPr lang="hr-HR" sz="2000" baseline="-25000" dirty="0" smtClean="0"/>
                        <a:t>i</a:t>
                      </a:r>
                      <a:r>
                        <a:rPr lang="hr-HR" sz="2000" dirty="0" smtClean="0"/>
                        <a:t> iz P kojemu je pridružen regularni izraz naveden prije svih ostalih izraza pridruženih stanjima iz P;</a:t>
                      </a:r>
                    </a:p>
                    <a:p>
                      <a:pPr>
                        <a:buNone/>
                      </a:pPr>
                      <a:r>
                        <a:rPr lang="hr-HR" sz="2000" dirty="0" smtClean="0"/>
                        <a:t>Izraz = i;</a:t>
                      </a:r>
                    </a:p>
                    <a:p>
                      <a:pPr>
                        <a:buNone/>
                      </a:pPr>
                      <a:r>
                        <a:rPr lang="hr-HR" sz="2000" dirty="0" smtClean="0"/>
                        <a:t>Posljednji = Završetak;</a:t>
                      </a:r>
                    </a:p>
                    <a:p>
                      <a:pPr>
                        <a:buNone/>
                      </a:pPr>
                      <a:r>
                        <a:rPr lang="hr-HR" sz="2000" dirty="0" smtClean="0"/>
                        <a:t>Završetak++;</a:t>
                      </a:r>
                    </a:p>
                    <a:p>
                      <a:pPr>
                        <a:buNone/>
                      </a:pPr>
                      <a:r>
                        <a:rPr lang="hr-HR" sz="2000" dirty="0" smtClean="0"/>
                        <a:t>a = Čitaj (Završetak);</a:t>
                      </a:r>
                    </a:p>
                    <a:p>
                      <a:pPr>
                        <a:buNone/>
                      </a:pPr>
                      <a:r>
                        <a:rPr lang="hr-HR" sz="2000" dirty="0" smtClean="0"/>
                        <a:t>q’ = </a:t>
                      </a:r>
                      <a:r>
                        <a:rPr lang="el-GR" sz="2000" dirty="0" smtClean="0"/>
                        <a:t>δ</a:t>
                      </a:r>
                      <a:r>
                        <a:rPr lang="hr-HR" sz="2000" dirty="0" smtClean="0"/>
                        <a:t>’ (q’, a);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214678" y="2714620"/>
          <a:ext cx="428628" cy="366316"/>
        </p:xfrm>
        <a:graphic>
          <a:graphicData uri="http://schemas.openxmlformats.org/presentationml/2006/ole">
            <p:oleObj spid="_x0000_s1027" name="Equation" r:id="rId3" imgW="164880" imgH="126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/>
          <a:lstStyle/>
          <a:p>
            <a:r>
              <a:rPr lang="hr-HR" dirty="0" smtClean="0"/>
              <a:t>Korak se ponavlja do prijelaza DKA u stanje Ø.</a:t>
            </a:r>
          </a:p>
          <a:p>
            <a:pPr>
              <a:buNone/>
            </a:pPr>
            <a:r>
              <a:rPr lang="hr-H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5. </a:t>
            </a:r>
            <a:r>
              <a:rPr lang="hr-HR" dirty="0" smtClean="0"/>
              <a:t>Nakon prelaska DKA u stanje Ø, na temelju vrijednosti varijable Iz</a:t>
            </a:r>
            <a:r>
              <a:rPr lang="en-US" dirty="0" smtClean="0"/>
              <a:t>r</a:t>
            </a:r>
            <a:r>
              <a:rPr lang="hr-HR" dirty="0" smtClean="0"/>
              <a:t>az određujemo klasu jedinke.</a:t>
            </a:r>
          </a:p>
          <a:p>
            <a:pPr>
              <a:buNone/>
            </a:pPr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857356" y="550070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4999834" y="5500702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6715140" y="550070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71604" y="500063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 Početak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714876" y="5000636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Posljednji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388" y="500063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Završetak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3178959" y="5250669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14744" y="492919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Izraz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42910" y="5715016"/>
          <a:ext cx="8001060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28760"/>
                <a:gridCol w="3143272"/>
                <a:gridCol w="1500198"/>
                <a:gridCol w="428628"/>
                <a:gridCol w="150020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Analizirani</a:t>
                      </a:r>
                      <a:r>
                        <a:rPr lang="hr-HR" b="1" baseline="0" dirty="0" smtClean="0"/>
                        <a:t> dio niza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Najdulji prepoznati prefiks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Neanalizirani dio niza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500166" y="2214554"/>
          <a:ext cx="6096000" cy="274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1636"/>
                <a:gridCol w="45243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Izraz?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Akcija  simulatora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Izraz == </a:t>
                      </a:r>
                      <a:r>
                        <a:rPr lang="hr-HR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Ispiši (Početak);</a:t>
                      </a:r>
                    </a:p>
                    <a:p>
                      <a:r>
                        <a:rPr lang="hr-HR" dirty="0" smtClean="0"/>
                        <a:t>Završetak = Početak;</a:t>
                      </a:r>
                    </a:p>
                    <a:p>
                      <a:r>
                        <a:rPr lang="hr-HR" dirty="0" smtClean="0"/>
                        <a:t>Početak++;</a:t>
                      </a:r>
                    </a:p>
                    <a:p>
                      <a:r>
                        <a:rPr lang="en-US" dirty="0" smtClean="0"/>
                        <a:t>q</a:t>
                      </a:r>
                      <a:r>
                        <a:rPr lang="hr-HR" dirty="0" smtClean="0"/>
                        <a:t>’ = </a:t>
                      </a:r>
                      <a:r>
                        <a:rPr lang="en-US" dirty="0" smtClean="0"/>
                        <a:t>[</a:t>
                      </a:r>
                      <a:r>
                        <a:rPr lang="hr-HR" dirty="0" smtClean="0"/>
                        <a:t>p</a:t>
                      </a:r>
                      <a:r>
                        <a:rPr lang="hr-HR" baseline="-25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en-US" dirty="0" smtClean="0"/>
                        <a:t>];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Izraz != </a:t>
                      </a:r>
                      <a:r>
                        <a:rPr lang="hr-HR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Izraz</a:t>
                      </a:r>
                      <a:r>
                        <a:rPr lang="hr-HR" baseline="0" dirty="0" smtClean="0"/>
                        <a:t> = </a:t>
                      </a:r>
                      <a:r>
                        <a:rPr lang="hr-HR" baseline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hr-HR" baseline="0" dirty="0" smtClean="0"/>
                        <a:t>;</a:t>
                      </a:r>
                    </a:p>
                    <a:p>
                      <a:r>
                        <a:rPr lang="hr-HR" baseline="0" dirty="0" smtClean="0"/>
                        <a:t>Početak = Posljednji + </a:t>
                      </a:r>
                      <a:r>
                        <a:rPr lang="hr-HR" baseline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hr-HR" baseline="0" dirty="0" smtClean="0"/>
                        <a:t>;</a:t>
                      </a:r>
                    </a:p>
                    <a:p>
                      <a:r>
                        <a:rPr lang="hr-HR" baseline="0" dirty="0" smtClean="0"/>
                        <a:t>Završetak = Posljednji;</a:t>
                      </a:r>
                    </a:p>
                    <a:p>
                      <a:r>
                        <a:rPr lang="hr-HR" baseline="0" dirty="0" smtClean="0"/>
                        <a:t>q’ = </a:t>
                      </a:r>
                      <a:r>
                        <a:rPr lang="en-US" baseline="0" dirty="0" smtClean="0"/>
                        <a:t>[</a:t>
                      </a:r>
                      <a:r>
                        <a:rPr lang="hr-HR" baseline="0" dirty="0" smtClean="0"/>
                        <a:t>p</a:t>
                      </a:r>
                      <a:r>
                        <a:rPr lang="hr-HR" baseline="-25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  <a:r>
                        <a:rPr lang="hr-HR" baseline="0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hr-HR" sz="5000" dirty="0" smtClean="0"/>
              <a:t>Program simulator (</a:t>
            </a:r>
            <a:r>
              <a:rPr lang="el-GR" sz="5400" dirty="0" smtClean="0">
                <a:latin typeface="Verdana"/>
              </a:rPr>
              <a:t>ε</a:t>
            </a:r>
            <a:r>
              <a:rPr lang="hr-HR" sz="5000" dirty="0" smtClean="0"/>
              <a:t>-NKA)</a:t>
            </a:r>
            <a:endParaRPr lang="en-US" sz="5000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>
            <a:normAutofit/>
          </a:bodyPr>
          <a:lstStyle/>
          <a:p>
            <a:r>
              <a:rPr lang="hr-HR" sz="54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Igor </a:t>
            </a:r>
            <a:r>
              <a:rPr lang="hr-HR" sz="54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Bonači</a:t>
            </a:r>
            <a:r>
              <a:rPr lang="hr-HR" sz="2800" dirty="0" smtClean="0"/>
              <a:t/>
            </a:r>
            <a:br>
              <a:rPr lang="hr-HR" sz="2800" dirty="0" smtClean="0"/>
            </a:b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9510B4-9D03-4D30-9400-A60FCEBE950A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5643570" y="192880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Verdana"/>
              </a:rPr>
              <a:t>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Konstrukcija </a:t>
            </a:r>
            <a:r>
              <a:rPr lang="el-GR" dirty="0" smtClean="0">
                <a:latin typeface="Verdana"/>
              </a:rPr>
              <a:t>ε</a:t>
            </a:r>
            <a:r>
              <a:rPr lang="hr-HR" dirty="0" smtClean="0"/>
              <a:t>-NKA</a:t>
            </a:r>
            <a:endParaRPr lang="en-US" dirty="0"/>
          </a:p>
        </p:txBody>
      </p:sp>
      <p:grpSp>
        <p:nvGrpSpPr>
          <p:cNvPr id="2" name="Group 36"/>
          <p:cNvGrpSpPr/>
          <p:nvPr/>
        </p:nvGrpSpPr>
        <p:grpSpPr>
          <a:xfrm>
            <a:off x="4714876" y="1500174"/>
            <a:ext cx="4214842" cy="2571768"/>
            <a:chOff x="857224" y="2214554"/>
            <a:chExt cx="5214974" cy="3357586"/>
          </a:xfrm>
        </p:grpSpPr>
        <p:sp>
          <p:nvSpPr>
            <p:cNvPr id="20" name="Oval 19"/>
            <p:cNvSpPr/>
            <p:nvPr/>
          </p:nvSpPr>
          <p:spPr>
            <a:xfrm>
              <a:off x="2643174" y="4429132"/>
              <a:ext cx="3429024" cy="1143008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M3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643174" y="2214554"/>
              <a:ext cx="3429024" cy="1071570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M1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643174" y="3286124"/>
              <a:ext cx="3429024" cy="1143008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M2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857224" y="3500438"/>
              <a:ext cx="785818" cy="78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dirty="0" smtClean="0"/>
                <a:t>P</a:t>
              </a:r>
              <a:r>
                <a:rPr lang="hr-HR" sz="2400" baseline="-25000" dirty="0" smtClean="0"/>
                <a:t>0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000364" y="2357430"/>
              <a:ext cx="785818" cy="78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aseline="-25000" dirty="0" smtClean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000364" y="3500438"/>
              <a:ext cx="785818" cy="78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aseline="-25000" dirty="0" smtClean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000364" y="4643446"/>
              <a:ext cx="785818" cy="78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aseline="-25000" dirty="0" smtClean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929190" y="2357430"/>
              <a:ext cx="785818" cy="785818"/>
            </a:xfrm>
            <a:prstGeom prst="ellipse">
              <a:avLst/>
            </a:prstGeom>
            <a:ln w="127000"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aseline="-25000" dirty="0" smtClean="0"/>
            </a:p>
          </p:txBody>
        </p:sp>
        <p:cxnSp>
          <p:nvCxnSpPr>
            <p:cNvPr id="22" name="Straight Arrow Connector 21"/>
            <p:cNvCxnSpPr>
              <a:stCxn id="6" idx="7"/>
              <a:endCxn id="11" idx="2"/>
            </p:cNvCxnSpPr>
            <p:nvPr/>
          </p:nvCxnSpPr>
          <p:spPr>
            <a:xfrm rot="5400000" flipH="1" flipV="1">
              <a:off x="1831574" y="2446728"/>
              <a:ext cx="865179" cy="1472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6"/>
              <a:endCxn id="12" idx="2"/>
            </p:cNvCxnSpPr>
            <p:nvPr/>
          </p:nvCxnSpPr>
          <p:spPr>
            <a:xfrm>
              <a:off x="1643042" y="3893347"/>
              <a:ext cx="135732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" idx="5"/>
              <a:endCxn id="13" idx="2"/>
            </p:cNvCxnSpPr>
            <p:nvPr/>
          </p:nvCxnSpPr>
          <p:spPr>
            <a:xfrm rot="16200000" flipH="1">
              <a:off x="1831574" y="3867564"/>
              <a:ext cx="865179" cy="1472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4929190" y="3500438"/>
              <a:ext cx="785818" cy="785818"/>
            </a:xfrm>
            <a:prstGeom prst="ellipse">
              <a:avLst/>
            </a:prstGeom>
            <a:ln w="127000"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aseline="-25000" dirty="0" smtClean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929190" y="4643446"/>
              <a:ext cx="785818" cy="785818"/>
            </a:xfrm>
            <a:prstGeom prst="ellipse">
              <a:avLst/>
            </a:prstGeom>
            <a:ln w="127000"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aseline="-25000" dirty="0" smtClean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14282" y="1928802"/>
            <a:ext cx="43577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/>
              <a:t>Koraci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pri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konstrukciji</a:t>
            </a:r>
            <a:r>
              <a:rPr lang="en-US" sz="2400" b="1" i="1" dirty="0" smtClean="0"/>
              <a:t> </a:t>
            </a:r>
            <a:r>
              <a:rPr lang="el-GR" sz="2400" b="1" i="1" dirty="0" smtClean="0">
                <a:latin typeface="Verdana"/>
              </a:rPr>
              <a:t>ε</a:t>
            </a:r>
            <a:r>
              <a:rPr lang="en-US" sz="2400" b="1" i="1" dirty="0" smtClean="0">
                <a:latin typeface="+mj-lt"/>
              </a:rPr>
              <a:t>-NKA:</a:t>
            </a:r>
          </a:p>
          <a:p>
            <a:endParaRPr lang="en-US" sz="2400" b="1" i="1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Definiranje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regularnih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izraza</a:t>
            </a:r>
            <a:r>
              <a:rPr lang="hr-HR" sz="2400" dirty="0" smtClean="0">
                <a:latin typeface="+mj-lt"/>
              </a:rPr>
              <a:t> r</a:t>
            </a:r>
            <a:r>
              <a:rPr lang="hr-HR" sz="2400" baseline="-25000" dirty="0" smtClean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koji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opisuju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pojedine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leksi</a:t>
            </a:r>
            <a:r>
              <a:rPr lang="hr-HR" sz="2400" dirty="0" smtClean="0">
                <a:latin typeface="+mj-lt"/>
              </a:rPr>
              <a:t>čke jedinke</a:t>
            </a:r>
            <a:r>
              <a:rPr lang="en-US" sz="2400" dirty="0" smtClean="0">
                <a:latin typeface="+mj-lt"/>
              </a:rPr>
              <a:t>.</a:t>
            </a:r>
            <a:endParaRPr lang="hr-HR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hr-HR" sz="2400" dirty="0">
                <a:latin typeface="+mj-lt"/>
              </a:rPr>
              <a:t> </a:t>
            </a:r>
            <a:r>
              <a:rPr lang="hr-HR" sz="2400" dirty="0" smtClean="0">
                <a:latin typeface="+mj-lt"/>
              </a:rPr>
              <a:t>Gradnja automata M</a:t>
            </a:r>
            <a:r>
              <a:rPr lang="hr-HR" sz="2400" baseline="-25000" dirty="0" smtClean="0">
                <a:latin typeface="+mj-lt"/>
              </a:rPr>
              <a:t>i</a:t>
            </a:r>
            <a:r>
              <a:rPr lang="hr-HR" sz="2400" dirty="0" smtClean="0">
                <a:latin typeface="+mj-lt"/>
              </a:rPr>
              <a:t> koji prihvaća isti jezik kao i regularni izraz </a:t>
            </a:r>
            <a:r>
              <a:rPr lang="hr-HR" sz="2400" dirty="0"/>
              <a:t>r</a:t>
            </a:r>
            <a:r>
              <a:rPr lang="hr-HR" sz="2400" baseline="-25000" dirty="0"/>
              <a:t>i</a:t>
            </a:r>
            <a:r>
              <a:rPr lang="hr-HR" sz="2400" dirty="0" smtClean="0">
                <a:latin typeface="+mj-lt"/>
              </a:rPr>
              <a:t>. L(</a:t>
            </a:r>
            <a:r>
              <a:rPr lang="hr-HR" sz="2400" dirty="0"/>
              <a:t>M</a:t>
            </a:r>
            <a:r>
              <a:rPr lang="hr-HR" sz="2400" baseline="-25000" dirty="0"/>
              <a:t>i</a:t>
            </a:r>
            <a:r>
              <a:rPr lang="hr-HR" sz="2400" dirty="0" smtClean="0">
                <a:latin typeface="+mj-lt"/>
              </a:rPr>
              <a:t>) = L(</a:t>
            </a:r>
            <a:r>
              <a:rPr lang="hr-HR" sz="2400" dirty="0"/>
              <a:t>r</a:t>
            </a:r>
            <a:r>
              <a:rPr lang="hr-HR" sz="2400" baseline="-25000" dirty="0"/>
              <a:t>i</a:t>
            </a:r>
            <a:r>
              <a:rPr lang="hr-HR" sz="2400" dirty="0" smtClean="0">
                <a:latin typeface="+mj-lt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hr-HR" sz="2400" dirty="0">
                <a:latin typeface="+mj-lt"/>
              </a:rPr>
              <a:t> </a:t>
            </a:r>
            <a:r>
              <a:rPr lang="hr-HR" sz="2400" dirty="0" smtClean="0">
                <a:latin typeface="+mj-lt"/>
              </a:rPr>
              <a:t>Gradnja </a:t>
            </a:r>
            <a:r>
              <a:rPr lang="el-GR" sz="2400" dirty="0" smtClean="0">
                <a:latin typeface="Verdana"/>
              </a:rPr>
              <a:t>ε</a:t>
            </a:r>
            <a:r>
              <a:rPr lang="hr-HR" sz="2400" dirty="0" smtClean="0">
                <a:latin typeface="+mj-lt"/>
              </a:rPr>
              <a:t>-NKA koji prihvaća jezik L(</a:t>
            </a:r>
            <a:r>
              <a:rPr lang="hr-HR" sz="2400" dirty="0" smtClean="0"/>
              <a:t>r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latin typeface="+mj-lt"/>
              </a:rPr>
              <a:t>) </a:t>
            </a:r>
            <a:r>
              <a:rPr lang="en-US" sz="2400" dirty="0" smtClean="0">
                <a:latin typeface="Verdana"/>
              </a:rPr>
              <a:t>U </a:t>
            </a:r>
            <a:r>
              <a:rPr lang="hr-HR" sz="2400" dirty="0" smtClean="0"/>
              <a:t>L(r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</a:t>
            </a:r>
            <a:r>
              <a:rPr lang="en-US" sz="2400" dirty="0" smtClean="0">
                <a:latin typeface="Verdana"/>
              </a:rPr>
              <a:t>U … U </a:t>
            </a:r>
            <a:r>
              <a:rPr lang="hr-HR" sz="2400" dirty="0" smtClean="0"/>
              <a:t>L(r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15008" y="242886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Verdana"/>
              </a:rPr>
              <a:t>ε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15008" y="300037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Verdana"/>
              </a:rPr>
              <a:t>ε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786314" y="442913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43504" y="4714884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Verdana"/>
              </a:rPr>
              <a:t>ε</a:t>
            </a:r>
            <a:r>
              <a:rPr lang="en-US" dirty="0" smtClean="0">
                <a:latin typeface="Verdana"/>
              </a:rPr>
              <a:t>-NKA M(Q, </a:t>
            </a:r>
            <a:r>
              <a:rPr lang="en-US" dirty="0" smtClean="0">
                <a:latin typeface="Times New Roman"/>
                <a:cs typeface="Times New Roman"/>
              </a:rPr>
              <a:t>∑, </a:t>
            </a:r>
            <a:r>
              <a:rPr lang="el-GR" dirty="0" smtClean="0">
                <a:latin typeface="Times New Roman"/>
                <a:cs typeface="Times New Roman"/>
              </a:rPr>
              <a:t>δ</a:t>
            </a:r>
            <a:r>
              <a:rPr lang="en-US" dirty="0" smtClean="0">
                <a:latin typeface="Times New Roman"/>
                <a:cs typeface="Times New Roman"/>
              </a:rPr>
              <a:t>, P</a:t>
            </a:r>
            <a:r>
              <a:rPr lang="en-US" baseline="-25000" dirty="0" smtClean="0">
                <a:latin typeface="Times New Roman"/>
                <a:cs typeface="Times New Roman"/>
              </a:rPr>
              <a:t>0,</a:t>
            </a:r>
            <a:r>
              <a:rPr lang="en-US" dirty="0" smtClean="0">
                <a:latin typeface="Times New Roman"/>
                <a:cs typeface="Times New Roman"/>
              </a:rPr>
              <a:t>, F)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Sadržaj predavanja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Opis leksičkih jedinki</a:t>
            </a:r>
          </a:p>
          <a:p>
            <a:r>
              <a:rPr lang="hr-HR" dirty="0" smtClean="0"/>
              <a:t>Konstrukcija </a:t>
            </a:r>
            <a:r>
              <a:rPr lang="el-GR" dirty="0" smtClean="0"/>
              <a:t>ε</a:t>
            </a:r>
            <a:r>
              <a:rPr lang="hr-HR" dirty="0" smtClean="0"/>
              <a:t>-NKA</a:t>
            </a:r>
          </a:p>
          <a:p>
            <a:r>
              <a:rPr lang="hr-HR" dirty="0" smtClean="0"/>
              <a:t>Određivanje klase leksičke jedinke</a:t>
            </a:r>
          </a:p>
          <a:p>
            <a:r>
              <a:rPr lang="hr-HR" dirty="0" smtClean="0"/>
              <a:t>Grupiranje leksičkih jedinki</a:t>
            </a:r>
          </a:p>
          <a:p>
            <a:r>
              <a:rPr lang="hr-HR" dirty="0" smtClean="0"/>
              <a:t>Oporavak od pogreške</a:t>
            </a:r>
          </a:p>
          <a:p>
            <a:r>
              <a:rPr lang="hr-HR" dirty="0" smtClean="0"/>
              <a:t>Program simulator zasnovan na tablici prijelaza DKA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Simulator </a:t>
            </a:r>
            <a:r>
              <a:rPr lang="en-US" sz="3200" dirty="0" err="1" smtClean="0"/>
              <a:t>zasnovan</a:t>
            </a:r>
            <a:r>
              <a:rPr lang="en-US" sz="3200" dirty="0" smtClean="0"/>
              <a:t> </a:t>
            </a:r>
            <a:r>
              <a:rPr lang="en-US" sz="3200" dirty="0" err="1" smtClean="0"/>
              <a:t>na</a:t>
            </a:r>
            <a:r>
              <a:rPr lang="en-US" sz="3200" dirty="0" smtClean="0"/>
              <a:t> </a:t>
            </a:r>
            <a:r>
              <a:rPr lang="en-US" sz="3200" dirty="0" err="1" smtClean="0"/>
              <a:t>tablici</a:t>
            </a:r>
            <a:r>
              <a:rPr lang="en-US" sz="3200" dirty="0" smtClean="0"/>
              <a:t> </a:t>
            </a:r>
            <a:r>
              <a:rPr lang="en-US" sz="3200" dirty="0" err="1" smtClean="0"/>
              <a:t>prijelaza</a:t>
            </a:r>
            <a:r>
              <a:rPr lang="en-US" sz="3200" dirty="0" smtClean="0"/>
              <a:t> </a:t>
            </a:r>
            <a:r>
              <a:rPr lang="el-GR" sz="3200" dirty="0" smtClean="0">
                <a:latin typeface="Verdana"/>
              </a:rPr>
              <a:t>ε</a:t>
            </a:r>
            <a:r>
              <a:rPr lang="en-US" sz="3200" dirty="0" smtClean="0"/>
              <a:t>-NKA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7215238" cy="1614486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U </a:t>
            </a:r>
            <a:r>
              <a:rPr lang="en-US" sz="2800" dirty="0" err="1" smtClean="0"/>
              <a:t>ulazni</a:t>
            </a:r>
            <a:r>
              <a:rPr lang="en-US" sz="2800" dirty="0" smtClean="0"/>
              <a:t> </a:t>
            </a:r>
            <a:r>
              <a:rPr lang="en-US" sz="2800" dirty="0" err="1" smtClean="0"/>
              <a:t>spremnik</a:t>
            </a:r>
            <a:r>
              <a:rPr lang="en-US" sz="2800" dirty="0" smtClean="0"/>
              <a:t> </a:t>
            </a:r>
            <a:r>
              <a:rPr lang="el-GR" sz="2800" dirty="0">
                <a:latin typeface="Verdana"/>
              </a:rPr>
              <a:t>ε</a:t>
            </a:r>
            <a:r>
              <a:rPr lang="en-US" sz="2800" dirty="0"/>
              <a:t>-NKA </a:t>
            </a:r>
            <a:r>
              <a:rPr lang="en-US" sz="2800" dirty="0" err="1" smtClean="0"/>
              <a:t>spremi</a:t>
            </a:r>
            <a:r>
              <a:rPr lang="en-US" sz="2800" dirty="0" smtClean="0"/>
              <a:t> se </a:t>
            </a:r>
            <a:r>
              <a:rPr lang="en-US" sz="2800" dirty="0" err="1" smtClean="0"/>
              <a:t>cijeli</a:t>
            </a:r>
            <a:r>
              <a:rPr lang="en-US" sz="2800" dirty="0" smtClean="0"/>
              <a:t> program.</a:t>
            </a:r>
          </a:p>
          <a:p>
            <a:r>
              <a:rPr lang="en-US" sz="2800" dirty="0" smtClean="0"/>
              <a:t>R – </a:t>
            </a:r>
            <a:r>
              <a:rPr lang="en-US" sz="2800" dirty="0" err="1" smtClean="0"/>
              <a:t>skup</a:t>
            </a:r>
            <a:r>
              <a:rPr lang="en-US" sz="2800" dirty="0" smtClean="0"/>
              <a:t> </a:t>
            </a:r>
            <a:r>
              <a:rPr lang="en-US" sz="2800" dirty="0" err="1" smtClean="0"/>
              <a:t>stanja</a:t>
            </a:r>
            <a:r>
              <a:rPr lang="en-US" sz="2800" dirty="0" smtClean="0"/>
              <a:t> </a:t>
            </a:r>
            <a:r>
              <a:rPr lang="el-GR" sz="2800" dirty="0">
                <a:latin typeface="Verdana"/>
              </a:rPr>
              <a:t>ε</a:t>
            </a:r>
            <a:r>
              <a:rPr lang="en-US" sz="2800" dirty="0" smtClean="0"/>
              <a:t>-NKA.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Na </a:t>
            </a:r>
            <a:r>
              <a:rPr lang="en-US" sz="2800" dirty="0" err="1" smtClean="0"/>
              <a:t>po</a:t>
            </a:r>
            <a:r>
              <a:rPr lang="hr-HR" sz="2800" dirty="0" smtClean="0"/>
              <a:t>četku: </a:t>
            </a:r>
            <a:r>
              <a:rPr lang="hr-HR" sz="2200" i="1" dirty="0" smtClean="0"/>
              <a:t>R </a:t>
            </a:r>
            <a:r>
              <a:rPr lang="en-US" sz="2200" i="1" dirty="0" smtClean="0"/>
              <a:t>= </a:t>
            </a:r>
            <a:r>
              <a:rPr lang="el-GR" sz="2200" i="1" dirty="0">
                <a:latin typeface="Verdana"/>
              </a:rPr>
              <a:t>ε</a:t>
            </a:r>
            <a:r>
              <a:rPr lang="en-US" sz="2200" i="1" dirty="0" smtClean="0"/>
              <a:t>-</a:t>
            </a:r>
            <a:r>
              <a:rPr lang="hr-HR" sz="2200" i="1" dirty="0" smtClean="0"/>
              <a:t>okruženje</a:t>
            </a:r>
            <a:r>
              <a:rPr lang="en-US" sz="2200" i="1" dirty="0" smtClean="0"/>
              <a:t>(P</a:t>
            </a:r>
            <a:r>
              <a:rPr lang="en-US" sz="2200" i="1" baseline="-25000" dirty="0" smtClean="0"/>
              <a:t>0</a:t>
            </a:r>
            <a:r>
              <a:rPr lang="en-US" sz="2200" i="1" dirty="0" smtClean="0"/>
              <a:t>)</a:t>
            </a:r>
            <a:r>
              <a:rPr lang="hr-HR" sz="2800" dirty="0" smtClean="0"/>
              <a:t>, </a:t>
            </a:r>
          </a:p>
          <a:p>
            <a:pPr>
              <a:buNone/>
            </a:pPr>
            <a:r>
              <a:rPr lang="hr-HR" sz="2200" i="1" dirty="0" smtClean="0"/>
              <a:t>	početak</a:t>
            </a:r>
            <a:r>
              <a:rPr lang="en-US" sz="2200" i="1" dirty="0" smtClean="0"/>
              <a:t>=1, </a:t>
            </a:r>
            <a:r>
              <a:rPr lang="en-US" sz="2200" i="1" dirty="0" err="1" smtClean="0"/>
              <a:t>zavr</a:t>
            </a:r>
            <a:r>
              <a:rPr lang="hr-HR" sz="2200" i="1" dirty="0" smtClean="0"/>
              <a:t>šetak=0, </a:t>
            </a:r>
            <a:br>
              <a:rPr lang="hr-HR" sz="2200" i="1" dirty="0" smtClean="0"/>
            </a:br>
            <a:r>
              <a:rPr lang="hr-HR" sz="2200" i="1" dirty="0" smtClean="0"/>
              <a:t>posljednji=1, izraz=0</a:t>
            </a:r>
            <a:endParaRPr lang="en-US" sz="2200" i="1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926080"/>
          <a:ext cx="500066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342902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Skup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stanja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R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Postupak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simulatora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∩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F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=</a:t>
                      </a:r>
                      <a:r>
                        <a:rPr lang="hr-HR" sz="1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{}</a:t>
                      </a:r>
                      <a:r>
                        <a:rPr lang="hr-HR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en-US" dirty="0" smtClean="0">
                          <a:latin typeface="+mn-lt"/>
                          <a:cs typeface="Times New Roman"/>
                        </a:rPr>
                        <a:t>R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≠{}</a:t>
                      </a:r>
                      <a:endParaRPr lang="en-US" sz="1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</a:t>
                      </a:r>
                      <a:r>
                        <a:rPr lang="hr-HR" baseline="0" dirty="0" smtClean="0"/>
                        <a:t>čitaj</a:t>
                      </a:r>
                      <a:r>
                        <a:rPr lang="en-US" baseline="0" dirty="0" smtClean="0"/>
                        <a:t> ( </a:t>
                      </a:r>
                      <a:r>
                        <a:rPr lang="en-US" baseline="0" dirty="0" err="1" smtClean="0"/>
                        <a:t>zavr</a:t>
                      </a:r>
                      <a:r>
                        <a:rPr lang="hr-HR" baseline="0" dirty="0" smtClean="0"/>
                        <a:t>šetak )</a:t>
                      </a:r>
                    </a:p>
                    <a:p>
                      <a:r>
                        <a:rPr lang="hr-HR" baseline="0" dirty="0" smtClean="0"/>
                        <a:t>Završetak ++</a:t>
                      </a:r>
                    </a:p>
                    <a:p>
                      <a:r>
                        <a:rPr lang="hr-HR" baseline="0" dirty="0" smtClean="0"/>
                        <a:t>R </a:t>
                      </a:r>
                      <a:r>
                        <a:rPr lang="en-US" baseline="0" dirty="0" smtClean="0"/>
                        <a:t>= </a:t>
                      </a:r>
                      <a:r>
                        <a:rPr lang="el-GR" dirty="0" smtClean="0">
                          <a:latin typeface="Verdana"/>
                        </a:rPr>
                        <a:t>ε</a:t>
                      </a:r>
                      <a:r>
                        <a:rPr lang="en-US" dirty="0" smtClean="0"/>
                        <a:t>-</a:t>
                      </a:r>
                      <a:r>
                        <a:rPr lang="hr-HR" dirty="0" smtClean="0"/>
                        <a:t>okruženje</a:t>
                      </a:r>
                      <a:r>
                        <a:rPr lang="en-US" dirty="0" smtClean="0"/>
                        <a:t>(</a:t>
                      </a:r>
                      <a:r>
                        <a:rPr lang="el-GR" dirty="0" smtClean="0">
                          <a:latin typeface="Times New Roman"/>
                          <a:cs typeface="Times New Roman"/>
                        </a:rPr>
                        <a:t>δ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R,a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P=R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∩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F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≠{}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</a:t>
                      </a:r>
                      <a:r>
                        <a:rPr lang="hr-HR" baseline="0" dirty="0" smtClean="0"/>
                        <a:t> = čitaj( završetak )</a:t>
                      </a:r>
                      <a:endParaRPr lang="hr-HR" dirty="0" smtClean="0"/>
                    </a:p>
                    <a:p>
                      <a:r>
                        <a:rPr lang="hr-HR" dirty="0" smtClean="0"/>
                        <a:t>Izraz</a:t>
                      </a:r>
                      <a:r>
                        <a:rPr lang="hr-HR" baseline="0" dirty="0" smtClean="0"/>
                        <a:t> </a:t>
                      </a:r>
                      <a:r>
                        <a:rPr lang="en-US" baseline="0" dirty="0" smtClean="0"/>
                        <a:t>= </a:t>
                      </a:r>
                      <a:r>
                        <a:rPr lang="hr-HR" baseline="0" dirty="0" smtClean="0"/>
                        <a:t>i</a:t>
                      </a:r>
                      <a:r>
                        <a:rPr lang="en-US" baseline="0" dirty="0" smtClean="0"/>
                        <a:t>;</a:t>
                      </a:r>
                      <a:r>
                        <a:rPr lang="hr-HR" baseline="0" dirty="0" smtClean="0"/>
                        <a:t> </a:t>
                      </a:r>
                    </a:p>
                    <a:p>
                      <a:r>
                        <a:rPr lang="hr-HR" baseline="0" dirty="0" smtClean="0"/>
                        <a:t>(odabrati najmanji </a:t>
                      </a:r>
                      <a:r>
                        <a:rPr lang="hr-HR" i="1" baseline="0" dirty="0" smtClean="0"/>
                        <a:t>i </a:t>
                      </a:r>
                      <a:r>
                        <a:rPr lang="hr-HR" i="0" baseline="0" dirty="0" smtClean="0"/>
                        <a:t>iz skupa P)</a:t>
                      </a:r>
                      <a:endParaRPr lang="en-US" i="1" baseline="0" dirty="0" smtClean="0"/>
                    </a:p>
                    <a:p>
                      <a:r>
                        <a:rPr lang="en-US" baseline="0" dirty="0" err="1" smtClean="0"/>
                        <a:t>Posljednji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zavr</a:t>
                      </a:r>
                      <a:r>
                        <a:rPr lang="hr-HR" baseline="0" dirty="0" smtClean="0"/>
                        <a:t>šetak, završetak ++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baseline="0" dirty="0" smtClean="0"/>
                        <a:t>R </a:t>
                      </a:r>
                      <a:r>
                        <a:rPr lang="en-US" baseline="0" dirty="0" smtClean="0"/>
                        <a:t>= </a:t>
                      </a:r>
                      <a:r>
                        <a:rPr lang="el-GR" dirty="0" smtClean="0">
                          <a:latin typeface="Verdana"/>
                        </a:rPr>
                        <a:t>ε</a:t>
                      </a:r>
                      <a:r>
                        <a:rPr lang="en-US" dirty="0" smtClean="0"/>
                        <a:t>-</a:t>
                      </a:r>
                      <a:r>
                        <a:rPr lang="hr-HR" dirty="0" smtClean="0"/>
                        <a:t>okruženje</a:t>
                      </a:r>
                      <a:r>
                        <a:rPr lang="en-US" dirty="0" smtClean="0"/>
                        <a:t>(</a:t>
                      </a:r>
                      <a:r>
                        <a:rPr lang="el-GR" dirty="0" smtClean="0">
                          <a:latin typeface="Times New Roman"/>
                          <a:cs typeface="Times New Roman"/>
                        </a:rPr>
                        <a:t>δ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R,a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))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R={}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Prekini</a:t>
                      </a:r>
                      <a:r>
                        <a:rPr lang="en-US" dirty="0" smtClean="0"/>
                        <a:t> </a:t>
                      </a:r>
                      <a:r>
                        <a:rPr lang="hr-HR" dirty="0" smtClean="0"/>
                        <a:t>čitanje</a:t>
                      </a:r>
                      <a:r>
                        <a:rPr lang="hr-HR" baseline="0" dirty="0" smtClean="0"/>
                        <a:t> znakova ulaznog spremnika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500694" y="4143380"/>
            <a:ext cx="3357586" cy="2357454"/>
            <a:chOff x="857224" y="2214554"/>
            <a:chExt cx="5214974" cy="3357586"/>
          </a:xfrm>
        </p:grpSpPr>
        <p:sp>
          <p:nvSpPr>
            <p:cNvPr id="6" name="Oval 5"/>
            <p:cNvSpPr/>
            <p:nvPr/>
          </p:nvSpPr>
          <p:spPr>
            <a:xfrm>
              <a:off x="2643174" y="4429132"/>
              <a:ext cx="3429024" cy="1143008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M3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643174" y="2214554"/>
              <a:ext cx="3429024" cy="1071570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M1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643174" y="3286124"/>
              <a:ext cx="3429024" cy="1143008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M2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57224" y="3500438"/>
              <a:ext cx="785818" cy="78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dirty="0" smtClean="0"/>
                <a:t>P</a:t>
              </a:r>
              <a:r>
                <a:rPr lang="hr-HR" sz="1600" baseline="-25000" dirty="0" smtClean="0"/>
                <a:t>0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00364" y="2357430"/>
              <a:ext cx="785818" cy="78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aseline="-25000" dirty="0" smtClean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000364" y="3500438"/>
              <a:ext cx="785818" cy="78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aseline="-25000" dirty="0" smtClean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000364" y="4643446"/>
              <a:ext cx="785818" cy="78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aseline="-25000" dirty="0" smtClean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929190" y="2357430"/>
              <a:ext cx="785818" cy="785818"/>
            </a:xfrm>
            <a:prstGeom prst="ellipse">
              <a:avLst/>
            </a:prstGeom>
            <a:ln w="127000"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aseline="-25000" dirty="0" smtClean="0"/>
            </a:p>
          </p:txBody>
        </p:sp>
        <p:cxnSp>
          <p:nvCxnSpPr>
            <p:cNvPr id="14" name="Straight Arrow Connector 13"/>
            <p:cNvCxnSpPr>
              <a:stCxn id="9" idx="7"/>
              <a:endCxn id="10" idx="2"/>
            </p:cNvCxnSpPr>
            <p:nvPr/>
          </p:nvCxnSpPr>
          <p:spPr>
            <a:xfrm rot="5400000" flipH="1" flipV="1">
              <a:off x="1831574" y="2446728"/>
              <a:ext cx="865179" cy="1472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6"/>
              <a:endCxn id="11" idx="2"/>
            </p:cNvCxnSpPr>
            <p:nvPr/>
          </p:nvCxnSpPr>
          <p:spPr>
            <a:xfrm>
              <a:off x="1643042" y="3893347"/>
              <a:ext cx="135732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5"/>
              <a:endCxn id="12" idx="2"/>
            </p:cNvCxnSpPr>
            <p:nvPr/>
          </p:nvCxnSpPr>
          <p:spPr>
            <a:xfrm rot="16200000" flipH="1">
              <a:off x="1831574" y="3867564"/>
              <a:ext cx="865179" cy="1472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29190" y="3500438"/>
              <a:ext cx="785818" cy="785818"/>
            </a:xfrm>
            <a:prstGeom prst="ellipse">
              <a:avLst/>
            </a:prstGeom>
            <a:ln w="127000"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aseline="-25000" dirty="0" smtClean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929190" y="4643446"/>
              <a:ext cx="785818" cy="785818"/>
            </a:xfrm>
            <a:prstGeom prst="ellipse">
              <a:avLst/>
            </a:prstGeom>
            <a:ln w="127000"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aseline="-25000" dirty="0" smtClean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143636" y="464344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Verdana"/>
              </a:rPr>
              <a:t>ε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15074" y="514351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Verdana"/>
              </a:rPr>
              <a:t>ε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5074" y="557214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Verdana"/>
              </a:rPr>
              <a:t>ε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214810" y="2071678"/>
            <a:ext cx="5429288" cy="857256"/>
            <a:chOff x="3428992" y="1214422"/>
            <a:chExt cx="5429288" cy="571504"/>
          </a:xfrm>
        </p:grpSpPr>
        <p:sp>
          <p:nvSpPr>
            <p:cNvPr id="22" name="Rectangle 21"/>
            <p:cNvSpPr/>
            <p:nvPr/>
          </p:nvSpPr>
          <p:spPr>
            <a:xfrm>
              <a:off x="3428992" y="1214422"/>
              <a:ext cx="135732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/>
                <a:t>Analizirani dio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86314" y="1214422"/>
              <a:ext cx="271464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/>
                <a:t>Nadulji prepoznati prefiks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00926" y="1214422"/>
              <a:ext cx="135735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86314" y="1500174"/>
              <a:ext cx="4071966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/>
                <a:t>Neanalizirani dio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286380" y="364331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početak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86710" y="364331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posljednji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091789" y="1714488"/>
            <a:ext cx="10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završetak</a:t>
            </a:r>
          </a:p>
        </p:txBody>
      </p:sp>
      <p:cxnSp>
        <p:nvCxnSpPr>
          <p:cNvPr id="32" name="Straight Arrow Connector 31"/>
          <p:cNvCxnSpPr>
            <a:stCxn id="30" idx="2"/>
          </p:cNvCxnSpPr>
          <p:nvPr/>
        </p:nvCxnSpPr>
        <p:spPr>
          <a:xfrm rot="5400000">
            <a:off x="8360913" y="2314762"/>
            <a:ext cx="487924" cy="26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0"/>
          </p:cNvCxnSpPr>
          <p:nvPr/>
        </p:nvCxnSpPr>
        <p:spPr>
          <a:xfrm rot="16200000" flipV="1">
            <a:off x="5197083" y="3018232"/>
            <a:ext cx="500066" cy="7500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0"/>
            <a:endCxn id="23" idx="3"/>
          </p:cNvCxnSpPr>
          <p:nvPr/>
        </p:nvCxnSpPr>
        <p:spPr>
          <a:xfrm rot="16200000" flipV="1">
            <a:off x="7631074" y="2941694"/>
            <a:ext cx="1357322" cy="459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Simulator </a:t>
            </a:r>
            <a:r>
              <a:rPr lang="en-US" sz="3200" dirty="0" err="1" smtClean="0"/>
              <a:t>zasnovan</a:t>
            </a:r>
            <a:r>
              <a:rPr lang="en-US" sz="3200" dirty="0" smtClean="0"/>
              <a:t> </a:t>
            </a:r>
            <a:r>
              <a:rPr lang="en-US" sz="3200" dirty="0" err="1" smtClean="0"/>
              <a:t>na</a:t>
            </a:r>
            <a:r>
              <a:rPr lang="en-US" sz="3200" dirty="0" smtClean="0"/>
              <a:t> </a:t>
            </a:r>
            <a:r>
              <a:rPr lang="en-US" sz="3200" dirty="0" err="1" smtClean="0"/>
              <a:t>tablici</a:t>
            </a:r>
            <a:r>
              <a:rPr lang="en-US" sz="3200" dirty="0" smtClean="0"/>
              <a:t> </a:t>
            </a:r>
            <a:r>
              <a:rPr lang="en-US" sz="3200" dirty="0" err="1" smtClean="0"/>
              <a:t>prijelaza</a:t>
            </a:r>
            <a:r>
              <a:rPr lang="en-US" sz="3200" dirty="0" smtClean="0"/>
              <a:t> </a:t>
            </a:r>
            <a:r>
              <a:rPr lang="el-GR" sz="3200" dirty="0" smtClean="0">
                <a:latin typeface="Verdana"/>
              </a:rPr>
              <a:t>ε</a:t>
            </a:r>
            <a:r>
              <a:rPr lang="en-US" sz="3200" dirty="0" smtClean="0"/>
              <a:t>-NKA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4"/>
          </a:xfrm>
        </p:spPr>
        <p:txBody>
          <a:bodyPr>
            <a:normAutofit/>
          </a:bodyPr>
          <a:lstStyle/>
          <a:p>
            <a:r>
              <a:rPr lang="hr-HR" sz="2400" dirty="0" smtClean="0"/>
              <a:t>Navedena simulacija se izvodi dok god R</a:t>
            </a:r>
            <a:r>
              <a:rPr lang="en-US" sz="2400" dirty="0" smtClean="0">
                <a:latin typeface="Times New Roman"/>
                <a:cs typeface="Times New Roman"/>
              </a:rPr>
              <a:t>≠</a:t>
            </a:r>
            <a:r>
              <a:rPr lang="hr-HR" sz="2400" dirty="0" smtClean="0">
                <a:latin typeface="+mj-lt"/>
                <a:cs typeface="Times New Roman"/>
              </a:rPr>
              <a:t>{}</a:t>
            </a:r>
            <a:r>
              <a:rPr lang="hr-HR" sz="2400" dirty="0" smtClean="0">
                <a:latin typeface="Times New Roman"/>
                <a:cs typeface="Times New Roman"/>
              </a:rPr>
              <a:t>. </a:t>
            </a:r>
          </a:p>
          <a:p>
            <a:r>
              <a:rPr lang="hr-HR" sz="2400" dirty="0" smtClean="0">
                <a:latin typeface="+mj-lt"/>
                <a:cs typeface="Times New Roman"/>
              </a:rPr>
              <a:t>Varijabla izraz određuje klasu leksičke jedinke i daljnji postupak simulatora.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0034" y="3000372"/>
          <a:ext cx="814393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966"/>
                <a:gridCol w="407196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Izraz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Postupak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simulatora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Izraz</a:t>
                      </a:r>
                      <a:r>
                        <a:rPr lang="hr-HR" baseline="0" dirty="0" smtClean="0"/>
                        <a:t> </a:t>
                      </a:r>
                      <a:r>
                        <a:rPr lang="en-US" baseline="0" dirty="0" smtClean="0"/>
                        <a:t>= 0</a:t>
                      </a:r>
                      <a:endParaRPr lang="en-US" sz="1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Ispi</a:t>
                      </a:r>
                      <a:r>
                        <a:rPr lang="hr-HR" dirty="0" smtClean="0"/>
                        <a:t>ši</a:t>
                      </a:r>
                      <a:r>
                        <a:rPr lang="hr-HR" baseline="0" dirty="0" smtClean="0"/>
                        <a:t> (početak)</a:t>
                      </a:r>
                    </a:p>
                    <a:p>
                      <a:r>
                        <a:rPr lang="hr-HR" baseline="0" dirty="0" smtClean="0"/>
                        <a:t>Završetak = početak, početak ++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R </a:t>
                      </a:r>
                      <a:r>
                        <a:rPr lang="en-US" sz="1800" dirty="0" smtClean="0"/>
                        <a:t>= </a:t>
                      </a:r>
                      <a:r>
                        <a:rPr lang="el-GR" sz="1800" dirty="0" smtClean="0">
                          <a:latin typeface="Verdana"/>
                        </a:rPr>
                        <a:t>ε</a:t>
                      </a:r>
                      <a:r>
                        <a:rPr lang="en-US" sz="1800" dirty="0" smtClean="0"/>
                        <a:t>-</a:t>
                      </a:r>
                      <a:r>
                        <a:rPr lang="hr-HR" sz="1800" dirty="0" smtClean="0"/>
                        <a:t>okruženje</a:t>
                      </a:r>
                      <a:r>
                        <a:rPr lang="en-US" sz="1800" dirty="0" smtClean="0"/>
                        <a:t>(P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Izraz</a:t>
                      </a:r>
                      <a:r>
                        <a:rPr lang="en-US" baseline="0" dirty="0" smtClean="0"/>
                        <a:t> &lt;&gt;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Izraz</a:t>
                      </a:r>
                      <a:r>
                        <a:rPr lang="hr-HR" baseline="0" dirty="0" smtClean="0"/>
                        <a:t> = 0</a:t>
                      </a:r>
                    </a:p>
                    <a:p>
                      <a:r>
                        <a:rPr lang="hr-HR" baseline="0" dirty="0" smtClean="0"/>
                        <a:t>Početak = posljednji + 1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R </a:t>
                      </a:r>
                      <a:r>
                        <a:rPr lang="en-US" sz="1800" dirty="0" smtClean="0"/>
                        <a:t>= </a:t>
                      </a:r>
                      <a:r>
                        <a:rPr lang="el-GR" sz="1800" dirty="0" smtClean="0">
                          <a:latin typeface="Verdana"/>
                        </a:rPr>
                        <a:t>ε</a:t>
                      </a:r>
                      <a:r>
                        <a:rPr lang="en-US" sz="1800" dirty="0" smtClean="0"/>
                        <a:t>-</a:t>
                      </a:r>
                      <a:r>
                        <a:rPr lang="hr-HR" sz="1800" dirty="0" smtClean="0"/>
                        <a:t>okruženje</a:t>
                      </a:r>
                      <a:r>
                        <a:rPr lang="en-US" sz="1800" dirty="0" smtClean="0"/>
                        <a:t>(P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5572140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2400" dirty="0" smtClean="0"/>
              <a:t> Ukoliko ima još znakova u ulaznom spremniku, simulator nastavlja prethodnim korakom.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3200" dirty="0" smtClean="0"/>
              <a:t>Problem: kako izračunati </a:t>
            </a:r>
            <a:r>
              <a:rPr lang="el-GR" sz="3200" dirty="0" smtClean="0">
                <a:latin typeface="Verdana"/>
              </a:rPr>
              <a:t>ε</a:t>
            </a:r>
            <a:r>
              <a:rPr lang="en-US" sz="3200" dirty="0" smtClean="0"/>
              <a:t>-</a:t>
            </a:r>
            <a:r>
              <a:rPr lang="hr-HR" sz="3200" dirty="0" smtClean="0"/>
              <a:t>okruženje</a:t>
            </a:r>
            <a:r>
              <a:rPr lang="en-US" sz="3200" dirty="0" smtClean="0"/>
              <a:t>(</a:t>
            </a:r>
            <a:r>
              <a:rPr lang="el-GR" sz="3200" dirty="0" smtClean="0">
                <a:latin typeface="Times New Roman"/>
                <a:cs typeface="Times New Roman"/>
              </a:rPr>
              <a:t>δ</a:t>
            </a:r>
            <a:r>
              <a:rPr lang="en-US" sz="3200" dirty="0" smtClean="0">
                <a:latin typeface="Times New Roman"/>
                <a:cs typeface="Times New Roman"/>
              </a:rPr>
              <a:t>(</a:t>
            </a:r>
            <a:r>
              <a:rPr lang="hr-HR" sz="3200" dirty="0" err="1" smtClean="0">
                <a:latin typeface="Times New Roman"/>
                <a:cs typeface="Times New Roman"/>
              </a:rPr>
              <a:t>Q</a:t>
            </a:r>
            <a:r>
              <a:rPr lang="en-US" sz="3200" dirty="0" smtClean="0">
                <a:latin typeface="Times New Roman"/>
                <a:cs typeface="Times New Roman"/>
              </a:rPr>
              <a:t>,a))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r-HR" b="1" i="1" dirty="0" smtClean="0"/>
              <a:t>Algoritam:</a:t>
            </a:r>
          </a:p>
          <a:p>
            <a:r>
              <a:rPr lang="hr-HR" dirty="0" smtClean="0"/>
              <a:t>Neka su u bit-vektoru X zapisani elementi skupa Q.</a:t>
            </a:r>
          </a:p>
          <a:p>
            <a:r>
              <a:rPr lang="hr-HR" dirty="0" smtClean="0"/>
              <a:t>Za svaki element q skupa Q, na stog i u bit-vektor Y postavi </a:t>
            </a:r>
            <a:r>
              <a:rPr lang="el-GR" dirty="0" smtClean="0">
                <a:latin typeface="Times New Roman"/>
                <a:cs typeface="Times New Roman"/>
              </a:rPr>
              <a:t>δ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hr-HR" dirty="0" smtClean="0">
                <a:latin typeface="+mj-lt"/>
                <a:cs typeface="Times New Roman"/>
              </a:rPr>
              <a:t>q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dirty="0" smtClean="0">
                <a:latin typeface="+mj-lt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hr-HR" dirty="0" smtClean="0">
                <a:latin typeface="+mj-lt"/>
                <a:cs typeface="Times New Roman"/>
              </a:rPr>
              <a:t>.</a:t>
            </a:r>
          </a:p>
          <a:p>
            <a:r>
              <a:rPr lang="hr-HR" dirty="0" smtClean="0">
                <a:latin typeface="+mj-lt"/>
                <a:cs typeface="Times New Roman"/>
              </a:rPr>
              <a:t>Za sve elemente </a:t>
            </a:r>
            <a:r>
              <a:rPr lang="hr-HR" dirty="0" smtClean="0">
                <a:cs typeface="Times New Roman"/>
              </a:rPr>
              <a:t>q </a:t>
            </a:r>
            <a:r>
              <a:rPr lang="hr-HR" dirty="0" smtClean="0">
                <a:latin typeface="+mj-lt"/>
                <a:cs typeface="Times New Roman"/>
              </a:rPr>
              <a:t>na stogu, i svaki element  </a:t>
            </a:r>
            <a:br>
              <a:rPr lang="hr-HR" dirty="0" smtClean="0">
                <a:latin typeface="+mj-lt"/>
                <a:cs typeface="Times New Roman"/>
              </a:rPr>
            </a:br>
            <a:r>
              <a:rPr lang="hr-HR" dirty="0" smtClean="0">
                <a:latin typeface="+mj-lt"/>
                <a:cs typeface="Times New Roman"/>
              </a:rPr>
              <a:t>w =</a:t>
            </a:r>
            <a:r>
              <a:rPr lang="el-GR" dirty="0" smtClean="0">
                <a:latin typeface="Verdana"/>
              </a:rPr>
              <a:t> ε</a:t>
            </a:r>
            <a:r>
              <a:rPr lang="en-US" dirty="0" smtClean="0"/>
              <a:t>-</a:t>
            </a:r>
            <a:r>
              <a:rPr lang="hr-HR" dirty="0" smtClean="0"/>
              <a:t>okruženje(q) dodaj na stog ukoliko w nije prisutan u bit-vektoru Y.</a:t>
            </a:r>
            <a:endParaRPr lang="hr-HR" dirty="0" smtClean="0">
              <a:latin typeface="+mj-lt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Primjer: određivanje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>
                <a:latin typeface="Verdana"/>
              </a:rPr>
              <a:t>ε</a:t>
            </a:r>
            <a:r>
              <a:rPr lang="en-US" dirty="0" smtClean="0">
                <a:latin typeface="Verdana"/>
              </a:rPr>
              <a:t>-</a:t>
            </a:r>
            <a:r>
              <a:rPr lang="hr-HR" dirty="0" smtClean="0"/>
              <a:t>okruženje</a:t>
            </a:r>
            <a:r>
              <a:rPr lang="en-US" dirty="0" smtClean="0"/>
              <a:t>(</a:t>
            </a:r>
            <a:r>
              <a:rPr lang="el-GR" dirty="0" smtClean="0">
                <a:latin typeface="Times New Roman"/>
                <a:cs typeface="Times New Roman"/>
              </a:rPr>
              <a:t>δ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hr-HR" dirty="0" smtClean="0">
                <a:latin typeface="Times New Roman"/>
                <a:cs typeface="Times New Roman"/>
              </a:rPr>
              <a:t>Q</a:t>
            </a:r>
            <a:r>
              <a:rPr lang="en-US" dirty="0" smtClean="0">
                <a:latin typeface="Times New Roman"/>
                <a:cs typeface="Times New Roman"/>
              </a:rPr>
              <a:t>,a))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00760" y="2143116"/>
            <a:ext cx="635113" cy="601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q0</a:t>
            </a:r>
            <a:endParaRPr lang="hr-HR" dirty="0" smtClean="0"/>
          </a:p>
        </p:txBody>
      </p:sp>
      <p:sp>
        <p:nvSpPr>
          <p:cNvPr id="6" name="Oval 5"/>
          <p:cNvSpPr/>
          <p:nvPr/>
        </p:nvSpPr>
        <p:spPr>
          <a:xfrm>
            <a:off x="6000760" y="3214686"/>
            <a:ext cx="635113" cy="601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q2</a:t>
            </a:r>
            <a:endParaRPr lang="hr-HR" baseline="-25000" dirty="0" smtClean="0"/>
          </a:p>
        </p:txBody>
      </p:sp>
      <p:sp>
        <p:nvSpPr>
          <p:cNvPr id="7" name="Oval 6"/>
          <p:cNvSpPr/>
          <p:nvPr/>
        </p:nvSpPr>
        <p:spPr>
          <a:xfrm>
            <a:off x="6000760" y="4214818"/>
            <a:ext cx="635113" cy="601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q3</a:t>
            </a:r>
            <a:endParaRPr lang="hr-HR" baseline="-25000" dirty="0" smtClean="0"/>
          </a:p>
        </p:txBody>
      </p:sp>
      <p:sp>
        <p:nvSpPr>
          <p:cNvPr id="8" name="Oval 7"/>
          <p:cNvSpPr/>
          <p:nvPr/>
        </p:nvSpPr>
        <p:spPr>
          <a:xfrm>
            <a:off x="7786710" y="2643182"/>
            <a:ext cx="635113" cy="601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hr-HR" baseline="-25000" dirty="0" smtClean="0"/>
          </a:p>
        </p:txBody>
      </p:sp>
      <p:sp>
        <p:nvSpPr>
          <p:cNvPr id="9" name="Oval 8"/>
          <p:cNvSpPr/>
          <p:nvPr/>
        </p:nvSpPr>
        <p:spPr>
          <a:xfrm>
            <a:off x="7786710" y="3714752"/>
            <a:ext cx="635113" cy="601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q4</a:t>
            </a:r>
            <a:endParaRPr lang="hr-HR" baseline="-25000" dirty="0" smtClean="0"/>
          </a:p>
        </p:txBody>
      </p:sp>
      <p:sp>
        <p:nvSpPr>
          <p:cNvPr id="10" name="Oval 9"/>
          <p:cNvSpPr/>
          <p:nvPr/>
        </p:nvSpPr>
        <p:spPr>
          <a:xfrm>
            <a:off x="7786710" y="4714884"/>
            <a:ext cx="635113" cy="601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q5</a:t>
            </a:r>
            <a:endParaRPr lang="hr-HR" baseline="-25000" dirty="0" smtClean="0"/>
          </a:p>
        </p:txBody>
      </p: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 rot="5400000">
            <a:off x="6083484" y="2979852"/>
            <a:ext cx="4696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4"/>
            <a:endCxn id="10" idx="0"/>
          </p:cNvCxnSpPr>
          <p:nvPr/>
        </p:nvCxnSpPr>
        <p:spPr>
          <a:xfrm rot="5400000">
            <a:off x="7905153" y="4515769"/>
            <a:ext cx="39822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6"/>
            <a:endCxn id="8" idx="2"/>
          </p:cNvCxnSpPr>
          <p:nvPr/>
        </p:nvCxnSpPr>
        <p:spPr>
          <a:xfrm>
            <a:off x="6635873" y="2444068"/>
            <a:ext cx="1150837" cy="5000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6" idx="6"/>
            <a:endCxn id="8" idx="3"/>
          </p:cNvCxnSpPr>
          <p:nvPr/>
        </p:nvCxnSpPr>
        <p:spPr>
          <a:xfrm flipV="1">
            <a:off x="6635873" y="3156938"/>
            <a:ext cx="1243847" cy="358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7" idx="6"/>
            <a:endCxn id="9" idx="3"/>
          </p:cNvCxnSpPr>
          <p:nvPr/>
        </p:nvCxnSpPr>
        <p:spPr>
          <a:xfrm flipV="1">
            <a:off x="6635873" y="4228508"/>
            <a:ext cx="1243847" cy="2872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9" idx="2"/>
            <a:endCxn id="7" idx="7"/>
          </p:cNvCxnSpPr>
          <p:nvPr/>
        </p:nvCxnSpPr>
        <p:spPr>
          <a:xfrm rot="10800000" flipV="1">
            <a:off x="6542864" y="4015703"/>
            <a:ext cx="1243847" cy="28726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0"/>
            <a:endCxn id="5" idx="0"/>
          </p:cNvCxnSpPr>
          <p:nvPr/>
        </p:nvCxnSpPr>
        <p:spPr>
          <a:xfrm rot="16200000" flipV="1">
            <a:off x="6961259" y="1500174"/>
            <a:ext cx="500066" cy="1785950"/>
          </a:xfrm>
          <a:prstGeom prst="curvedConnector3">
            <a:avLst>
              <a:gd name="adj1" fmla="val 14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72198" y="278605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Verdana"/>
              </a:rPr>
              <a:t>ε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86644" y="250030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Verdana"/>
              </a:rPr>
              <a:t>ε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00892" y="314324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Verdana"/>
              </a:rPr>
              <a:t>ε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286644" y="164305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cs typeface="Times New Roman" pitchFamily="18" charset="0"/>
              </a:rPr>
              <a:t>a</a:t>
            </a:r>
            <a:endParaRPr lang="en-US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00892" y="378619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cs typeface="Times New Roman" pitchFamily="18" charset="0"/>
              </a:rPr>
              <a:t>a</a:t>
            </a:r>
            <a:endParaRPr lang="en-US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72330" y="442913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cs typeface="Times New Roman" pitchFamily="18" charset="0"/>
              </a:rPr>
              <a:t>a</a:t>
            </a:r>
            <a:endParaRPr lang="en-US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43900" y="428625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cs typeface="Times New Roman" pitchFamily="18" charset="0"/>
              </a:rPr>
              <a:t>b</a:t>
            </a:r>
            <a:endParaRPr lang="en-US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14282" y="5357826"/>
            <a:ext cx="78581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q0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14282" y="4572008"/>
            <a:ext cx="78581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q3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14282" y="4572008"/>
            <a:ext cx="78581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5720" y="62150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STOG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1714480" y="2428868"/>
            <a:ext cx="57150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14414" y="250030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X: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357422" y="2428868"/>
            <a:ext cx="57150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3000364" y="2428868"/>
            <a:ext cx="57150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643306" y="2428868"/>
            <a:ext cx="57150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286248" y="2428868"/>
            <a:ext cx="57150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929190" y="2428868"/>
            <a:ext cx="57150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714480" y="3071810"/>
            <a:ext cx="57150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214414" y="314324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Y: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2357422" y="3071810"/>
            <a:ext cx="57150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000364" y="3071810"/>
            <a:ext cx="57150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643306" y="3071810"/>
            <a:ext cx="57150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4286248" y="3071810"/>
            <a:ext cx="57150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4929190" y="3071810"/>
            <a:ext cx="57150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714480" y="3071810"/>
            <a:ext cx="57150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3643306" y="3071810"/>
            <a:ext cx="57150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2357422" y="3071810"/>
            <a:ext cx="57150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3000364" y="3071810"/>
            <a:ext cx="57150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214282" y="5357826"/>
            <a:ext cx="78581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q1</a:t>
            </a:r>
            <a:endParaRPr lang="en-US" dirty="0"/>
          </a:p>
        </p:txBody>
      </p:sp>
      <p:sp>
        <p:nvSpPr>
          <p:cNvPr id="60" name="Content Placeholder 2"/>
          <p:cNvSpPr>
            <a:spLocks noGrp="1"/>
          </p:cNvSpPr>
          <p:nvPr>
            <p:ph idx="1"/>
          </p:nvPr>
        </p:nvSpPr>
        <p:spPr>
          <a:xfrm>
            <a:off x="1285852" y="3660771"/>
            <a:ext cx="7358114" cy="319722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hr-HR" b="1" i="1" dirty="0" smtClean="0"/>
              <a:t>Algoritam:</a:t>
            </a:r>
          </a:p>
          <a:p>
            <a:pPr>
              <a:buNone/>
            </a:pPr>
            <a:r>
              <a:rPr lang="hr-HR" i="1" dirty="0" smtClean="0"/>
              <a:t>na stog i u vektor Y postavi</a:t>
            </a:r>
          </a:p>
          <a:p>
            <a:pPr>
              <a:buNone/>
            </a:pPr>
            <a:r>
              <a:rPr lang="hr-HR" i="1" dirty="0" smtClean="0"/>
              <a:t>sve elemente skupa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hr-HR" dirty="0" smtClean="0">
                <a:latin typeface="Times New Roman" pitchFamily="18" charset="0"/>
                <a:cs typeface="Times New Roman" pitchFamily="18" charset="0"/>
              </a:rPr>
              <a:t>(Q, a)</a:t>
            </a:r>
            <a:endParaRPr lang="hr-HR" i="1" dirty="0" smtClean="0"/>
          </a:p>
          <a:p>
            <a:pPr>
              <a:buNone/>
            </a:pPr>
            <a:endParaRPr lang="hr-HR" i="1" dirty="0" smtClean="0"/>
          </a:p>
          <a:p>
            <a:pPr>
              <a:buNone/>
            </a:pPr>
            <a:r>
              <a:rPr lang="hr-HR" dirty="0" smtClean="0"/>
              <a:t>dok( stog nije prazan )</a:t>
            </a:r>
          </a:p>
          <a:p>
            <a:pPr>
              <a:buNone/>
            </a:pPr>
            <a:r>
              <a:rPr lang="hr-HR" dirty="0" smtClean="0"/>
              <a:t>	uzmi stanje t sa stoga</a:t>
            </a:r>
          </a:p>
          <a:p>
            <a:pPr>
              <a:buNone/>
            </a:pPr>
            <a:r>
              <a:rPr lang="hr-HR" dirty="0" smtClean="0"/>
              <a:t>		za sva stanja </a:t>
            </a:r>
            <a:r>
              <a:rPr lang="hr-HR" dirty="0" smtClean="0">
                <a:latin typeface="Times New Roman" pitchFamily="18" charset="0"/>
                <a:cs typeface="Times New Roman" pitchFamily="18" charset="0"/>
              </a:rPr>
              <a:t>w ℮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 δ</a:t>
            </a:r>
            <a:r>
              <a:rPr lang="hr-HR" dirty="0" smtClean="0">
                <a:latin typeface="Times New Roman" pitchFamily="18" charset="0"/>
                <a:cs typeface="Times New Roman" pitchFamily="18" charset="0"/>
              </a:rPr>
              <a:t>(t,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hr-HR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hr-HR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hr-HR" dirty="0" smtClean="0">
                <a:latin typeface="+mj-lt"/>
                <a:cs typeface="Times New Roman" pitchFamily="18" charset="0"/>
              </a:rPr>
              <a:t>ako w nije označen u vektoru Y</a:t>
            </a:r>
          </a:p>
          <a:p>
            <a:pPr>
              <a:buNone/>
            </a:pPr>
            <a:r>
              <a:rPr lang="hr-HR" dirty="0" smtClean="0">
                <a:latin typeface="+mj-lt"/>
                <a:cs typeface="Times New Roman" pitchFamily="18" charset="0"/>
              </a:rPr>
              <a:t>				stavi w na stog </a:t>
            </a:r>
          </a:p>
          <a:p>
            <a:pPr>
              <a:buNone/>
            </a:pPr>
            <a:r>
              <a:rPr lang="hr-HR" dirty="0" smtClean="0">
                <a:latin typeface="+mj-lt"/>
                <a:cs typeface="Times New Roman" pitchFamily="18" charset="0"/>
              </a:rPr>
              <a:t>				postavi zastavicu w u vektor Y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714480" y="1785926"/>
            <a:ext cx="571504" cy="500066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Q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357422" y="1785926"/>
            <a:ext cx="571504" cy="500066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Q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000364" y="1785926"/>
            <a:ext cx="571504" cy="500066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Q2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643306" y="1785926"/>
            <a:ext cx="571504" cy="500066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Q3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286248" y="1785926"/>
            <a:ext cx="571504" cy="500066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Q4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929190" y="1785926"/>
            <a:ext cx="571504" cy="500066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Q5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121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121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121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121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4" grpId="1" animBg="1"/>
      <p:bldP spid="36" grpId="0" animBg="1"/>
      <p:bldP spid="36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  <p:bldP spid="58" grpId="0" animBg="1"/>
      <p:bldP spid="5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hr-HR" dirty="0" smtClean="0"/>
              <a:t>Pojava nejednoznačnosti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hr-HR" dirty="0" smtClean="0"/>
              <a:t>Primjer: ulazni niz: X = -3 </a:t>
            </a:r>
            <a:r>
              <a:rPr lang="en-US" dirty="0" smtClean="0"/>
              <a:t>+ Y</a:t>
            </a:r>
            <a:endParaRPr lang="hr-HR" dirty="0" smtClean="0"/>
          </a:p>
          <a:p>
            <a:endParaRPr lang="hr-HR" dirty="0" smtClean="0"/>
          </a:p>
          <a:p>
            <a:r>
              <a:rPr lang="en-US" dirty="0" err="1" smtClean="0"/>
              <a:t>Rje</a:t>
            </a:r>
            <a:r>
              <a:rPr lang="hr-HR" dirty="0" smtClean="0"/>
              <a:t>šenje: </a:t>
            </a:r>
            <a:r>
              <a:rPr lang="hr-HR" b="1" i="1" dirty="0" smtClean="0"/>
              <a:t>ugradnja akcija</a:t>
            </a:r>
          </a:p>
          <a:p>
            <a:r>
              <a:rPr lang="hr-HR" dirty="0" smtClean="0"/>
              <a:t>Definicija leksičkog analizatora se proširuje funkcijama {Akcija</a:t>
            </a:r>
            <a:r>
              <a:rPr lang="hr-HR" baseline="-25000" dirty="0" smtClean="0"/>
              <a:t>i</a:t>
            </a:r>
            <a:r>
              <a:rPr lang="hr-HR" dirty="0" smtClean="0"/>
              <a:t>} za svaki regularni izraz r</a:t>
            </a:r>
            <a:r>
              <a:rPr lang="hr-HR" baseline="-25000" dirty="0" smtClean="0"/>
              <a:t>i</a:t>
            </a:r>
            <a:r>
              <a:rPr lang="hr-HR" dirty="0" smtClean="0"/>
              <a:t>. </a:t>
            </a:r>
            <a:endParaRPr lang="hr-HR" baseline="-25000" dirty="0" smtClean="0"/>
          </a:p>
          <a:p>
            <a:r>
              <a:rPr lang="hr-HR" dirty="0" smtClean="0"/>
              <a:t>Funkcija {Akcija</a:t>
            </a:r>
            <a:r>
              <a:rPr lang="hr-HR" baseline="-25000" dirty="0" smtClean="0"/>
              <a:t>i</a:t>
            </a:r>
            <a:r>
              <a:rPr lang="hr-HR" dirty="0" smtClean="0"/>
              <a:t>} se izvršava kada je </a:t>
            </a:r>
            <a:r>
              <a:rPr lang="hr-HR" i="1" dirty="0" smtClean="0"/>
              <a:t>izraz = i</a:t>
            </a:r>
            <a:r>
              <a:rPr lang="hr-HR" dirty="0" smtClean="0"/>
              <a:t>, te kad se provjeri da je to najdulji niz koji zadovoljava regularni izraz.</a:t>
            </a:r>
          </a:p>
          <a:p>
            <a:r>
              <a:rPr lang="hr-HR" dirty="0" smtClean="0"/>
              <a:t>Koristi se naredba ODBACI: Analiza se ponavlja od početka leksičke jedinke, ali ovog puta bez korištenja regularnog izraza r</a:t>
            </a:r>
            <a:r>
              <a:rPr lang="hr-HR" baseline="-25000" dirty="0" smtClean="0"/>
              <a:t>i</a:t>
            </a:r>
            <a:r>
              <a:rPr lang="hr-HR" dirty="0" smtClean="0"/>
              <a:t>.</a:t>
            </a:r>
          </a:p>
          <a:p>
            <a:pPr>
              <a:buNone/>
            </a:pPr>
            <a:endParaRPr lang="hr-HR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5286380" y="2000240"/>
          <a:ext cx="3571900" cy="42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357158" y="1928802"/>
          <a:ext cx="3571900" cy="642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901146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Primjer</a:t>
            </a:r>
            <a:r>
              <a:rPr lang="en-US" dirty="0" smtClean="0"/>
              <a:t>: </a:t>
            </a:r>
            <a:r>
              <a:rPr lang="en-US" dirty="0" err="1" smtClean="0"/>
              <a:t>pretra</a:t>
            </a:r>
            <a:r>
              <a:rPr lang="hr-HR" dirty="0" smtClean="0"/>
              <a:t>živanje lijevog konteksta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214282" y="2143116"/>
          <a:ext cx="3571900" cy="42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214282" y="1500174"/>
          <a:ext cx="3571900" cy="642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1472" y="2928934"/>
          <a:ext cx="821537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31"/>
                <a:gridCol w="3344310"/>
                <a:gridCol w="3925929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Oznaka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Regularni izraz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Akcija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 </a:t>
                      </a:r>
                      <a:r>
                        <a:rPr lang="en-US" dirty="0" smtClean="0"/>
                        <a:t>(a</a:t>
                      </a:r>
                      <a:r>
                        <a:rPr lang="hr-HR" baseline="0" dirty="0" smtClean="0"/>
                        <a:t> </a:t>
                      </a:r>
                      <a:r>
                        <a:rPr lang="en-US" baseline="0" dirty="0" smtClean="0"/>
                        <a:t>| b | c … | z)</a:t>
                      </a:r>
                      <a:r>
                        <a:rPr lang="en-US" baseline="30000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-&gt; </a:t>
                      </a:r>
                      <a:r>
                        <a:rPr lang="en-US" dirty="0" err="1" smtClean="0"/>
                        <a:t>Identifikator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hr-HR" dirty="0" smtClean="0"/>
                        <a:t>0</a:t>
                      </a:r>
                      <a:r>
                        <a:rPr lang="hr-HR" baseline="0" dirty="0" smtClean="0"/>
                        <a:t> </a:t>
                      </a:r>
                      <a:r>
                        <a:rPr lang="en-US" baseline="0" dirty="0" smtClean="0"/>
                        <a:t>| 1 | 2 … | 9)</a:t>
                      </a:r>
                      <a:r>
                        <a:rPr lang="en-US" baseline="30000" dirty="0" smtClean="0"/>
                        <a:t>+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Konstanta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|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Binarni</a:t>
                      </a:r>
                      <a:r>
                        <a:rPr lang="en-US" baseline="0" dirty="0" smtClean="0"/>
                        <a:t> 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-&gt;</a:t>
                      </a:r>
                      <a:r>
                        <a:rPr lang="en-US" baseline="0" dirty="0" smtClean="0"/>
                        <a:t> Operator 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r>
                        <a:rPr lang="en-US" baseline="0" dirty="0" smtClean="0"/>
                        <a:t> (+ | -)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r>
                        <a:rPr lang="hr-HR" dirty="0" smtClean="0"/>
                        <a:t>đi</a:t>
                      </a:r>
                      <a:r>
                        <a:rPr lang="hr-HR" baseline="0" dirty="0" smtClean="0"/>
                        <a:t> u stanje &lt;UNARNI&gt;, ODBACI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&lt;UNARNI&gt; (+|-)</a:t>
                      </a:r>
                      <a:r>
                        <a:rPr lang="hr-HR" dirty="0" smtClean="0"/>
                        <a:t> </a:t>
                      </a:r>
                      <a:r>
                        <a:rPr lang="en-US" dirty="0" smtClean="0"/>
                        <a:t>(a</a:t>
                      </a:r>
                      <a:r>
                        <a:rPr lang="hr-HR" baseline="0" dirty="0" smtClean="0"/>
                        <a:t> </a:t>
                      </a:r>
                      <a:r>
                        <a:rPr lang="en-US" baseline="0" dirty="0" smtClean="0"/>
                        <a:t>| b | c … | z)</a:t>
                      </a:r>
                      <a:r>
                        <a:rPr lang="en-US" baseline="30000" dirty="0" smtClean="0"/>
                        <a:t>+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-&gt;</a:t>
                      </a:r>
                      <a:r>
                        <a:rPr lang="hr-HR" baseline="0" dirty="0" smtClean="0"/>
                        <a:t> Identifikator, Izađi iz stanja &lt;UNARNI&gt;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&lt;UNARNI&gt;</a:t>
                      </a:r>
                      <a:r>
                        <a:rPr lang="en-US" baseline="0" dirty="0" smtClean="0"/>
                        <a:t> (+|-)</a:t>
                      </a:r>
                      <a:r>
                        <a:rPr lang="en-US" dirty="0" smtClean="0"/>
                        <a:t> (</a:t>
                      </a:r>
                      <a:r>
                        <a:rPr lang="hr-HR" dirty="0" smtClean="0"/>
                        <a:t>0</a:t>
                      </a:r>
                      <a:r>
                        <a:rPr lang="hr-HR" baseline="0" dirty="0" smtClean="0"/>
                        <a:t> </a:t>
                      </a:r>
                      <a:r>
                        <a:rPr lang="en-US" baseline="0" dirty="0" smtClean="0"/>
                        <a:t>| 1 | 2 … | 9)</a:t>
                      </a:r>
                      <a:r>
                        <a:rPr lang="en-US" baseline="30000" dirty="0" smtClean="0"/>
                        <a:t>+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-&gt;</a:t>
                      </a:r>
                      <a:r>
                        <a:rPr lang="hr-HR" baseline="0" dirty="0" smtClean="0"/>
                        <a:t> Konstanta, Izađi iz stanja &lt;UNARNI&gt;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Postupak razrješenja nejednoznačnosti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00240"/>
            <a:ext cx="3929090" cy="4525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hr-HR" sz="2800" b="1" dirty="0" smtClean="0"/>
              <a:t>Pretraživanjem desnog konteksta</a:t>
            </a:r>
            <a:r>
              <a:rPr lang="en-US" sz="2800" b="1" dirty="0" smtClean="0"/>
              <a:t>:</a:t>
            </a:r>
            <a:endParaRPr lang="hr-HR" sz="2800" b="1" dirty="0" smtClean="0"/>
          </a:p>
          <a:p>
            <a:r>
              <a:rPr lang="hr-HR" sz="2800" dirty="0" smtClean="0"/>
              <a:t>Zadaje se na način: r</a:t>
            </a:r>
            <a:r>
              <a:rPr lang="en-US" sz="2800" dirty="0" smtClean="0"/>
              <a:t>/r’. </a:t>
            </a:r>
            <a:endParaRPr lang="hr-HR" sz="2800" dirty="0" smtClean="0"/>
          </a:p>
          <a:p>
            <a:r>
              <a:rPr lang="hr-HR" sz="2800" dirty="0" smtClean="0"/>
              <a:t>Regularni izraz r definira leksičku jedinku samo ako u ulaznom spremniku slijedi niz definiran regularnim izrazom r</a:t>
            </a:r>
            <a:r>
              <a:rPr lang="hr-HR" dirty="0" smtClean="0"/>
              <a:t>’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4876" y="2071678"/>
            <a:ext cx="40005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Pretraživanjem lijevog konteksta</a:t>
            </a:r>
            <a:r>
              <a:rPr lang="en-US" sz="3200" b="1" dirty="0" smtClean="0"/>
              <a:t>:</a:t>
            </a:r>
            <a:endParaRPr kumimoji="0" lang="hr-H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hr-HR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Definiraju</a:t>
            </a:r>
            <a:r>
              <a:rPr kumimoji="0" lang="hr-HR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dodatna stanja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hr-HR" sz="3200" baseline="0" dirty="0" smtClean="0"/>
              <a:t>Ulazak</a:t>
            </a:r>
            <a:r>
              <a:rPr lang="hr-HR" sz="3200" dirty="0" smtClean="0"/>
              <a:t> i izlazak i dodatnih stanja se definira akcijama pridruženim pojedinim regularnim izrazima.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hr-HR" sz="3200" i="1" dirty="0" smtClean="0"/>
              <a:t>&lt;Ime stanja</a:t>
            </a:r>
            <a:r>
              <a:rPr lang="en-US" sz="3200" i="1" dirty="0" smtClean="0"/>
              <a:t>&gt; r </a:t>
            </a:r>
            <a:r>
              <a:rPr lang="en-US" sz="3200" dirty="0" smtClean="0"/>
              <a:t>– </a:t>
            </a:r>
            <a:r>
              <a:rPr lang="en-US" sz="3200" dirty="0" err="1" smtClean="0"/>
              <a:t>lijeva</a:t>
            </a:r>
            <a:r>
              <a:rPr lang="en-US" sz="3200" dirty="0" smtClean="0"/>
              <a:t> </a:t>
            </a:r>
            <a:r>
              <a:rPr lang="en-US" sz="3200" dirty="0" err="1" smtClean="0"/>
              <a:t>kontekstna</a:t>
            </a:r>
            <a:r>
              <a:rPr lang="en-US" sz="3200" dirty="0" smtClean="0"/>
              <a:t> </a:t>
            </a:r>
            <a:r>
              <a:rPr lang="en-US" sz="3200" dirty="0" err="1" smtClean="0"/>
              <a:t>ovisnost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2" idx="2"/>
            <a:endCxn id="3" idx="0"/>
          </p:cNvCxnSpPr>
          <p:nvPr/>
        </p:nvCxnSpPr>
        <p:spPr>
          <a:xfrm rot="5400000">
            <a:off x="3191270" y="619510"/>
            <a:ext cx="582602" cy="2178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2"/>
            <a:endCxn id="4" idx="0"/>
          </p:cNvCxnSpPr>
          <p:nvPr/>
        </p:nvCxnSpPr>
        <p:spPr>
          <a:xfrm rot="16200000" flipH="1">
            <a:off x="5316550" y="673088"/>
            <a:ext cx="654040" cy="214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Primjer: pretraživanje desnog konteksta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Razlikovanje između ključne riječi i identifikatora.</a:t>
            </a:r>
          </a:p>
          <a:p>
            <a:r>
              <a:rPr lang="hr-HR" dirty="0" smtClean="0"/>
              <a:t>Ključna riječ </a:t>
            </a:r>
            <a:r>
              <a:rPr lang="hr-HR" i="1" dirty="0" smtClean="0"/>
              <a:t>while </a:t>
            </a:r>
            <a:r>
              <a:rPr lang="hr-HR" dirty="0" smtClean="0"/>
              <a:t>se koristi samo u kontekstu: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r = while		r’ = ( [</a:t>
            </a:r>
            <a:r>
              <a:rPr lang="en-US" dirty="0" err="1" smtClean="0"/>
              <a:t>slova+brojka+operator</a:t>
            </a:r>
            <a:r>
              <a:rPr lang="en-US" dirty="0" smtClean="0"/>
              <a:t>]* )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en-US" dirty="0" err="1" smtClean="0"/>
              <a:t>rr</a:t>
            </a:r>
            <a:r>
              <a:rPr lang="en-US" dirty="0" smtClean="0"/>
              <a:t>’ = </a:t>
            </a:r>
            <a:r>
              <a:rPr lang="hr-HR" dirty="0" smtClean="0"/>
              <a:t>while ( </a:t>
            </a:r>
            <a:r>
              <a:rPr lang="en-US" dirty="0" smtClean="0"/>
              <a:t> [</a:t>
            </a:r>
            <a:r>
              <a:rPr lang="en-US" dirty="0" err="1" smtClean="0"/>
              <a:t>slovo+brojka+operator</a:t>
            </a:r>
            <a:r>
              <a:rPr lang="en-US" dirty="0" smtClean="0"/>
              <a:t>]* ).</a:t>
            </a:r>
          </a:p>
          <a:p>
            <a:r>
              <a:rPr lang="hr-HR" dirty="0" smtClean="0"/>
              <a:t>Tražimo pojavljivanje regularnog izraza rr</a:t>
            </a:r>
            <a:r>
              <a:rPr lang="en-US" dirty="0" smtClean="0"/>
              <a:t>’,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grupiraju</a:t>
            </a:r>
            <a:r>
              <a:rPr lang="en-US" dirty="0" smtClean="0"/>
              <a:t> se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znakovi</a:t>
            </a:r>
            <a:r>
              <a:rPr lang="en-US" dirty="0" smtClean="0"/>
              <a:t> </a:t>
            </a:r>
            <a:r>
              <a:rPr lang="en-US" dirty="0" err="1" smtClean="0"/>
              <a:t>definirani</a:t>
            </a:r>
            <a:r>
              <a:rPr lang="en-US" dirty="0" smtClean="0"/>
              <a:t> </a:t>
            </a:r>
            <a:r>
              <a:rPr lang="en-US" dirty="0" err="1" smtClean="0"/>
              <a:t>regularnim</a:t>
            </a:r>
            <a:r>
              <a:rPr lang="en-US" dirty="0" smtClean="0"/>
              <a:t> </a:t>
            </a:r>
            <a:r>
              <a:rPr lang="en-US" dirty="0" err="1" smtClean="0"/>
              <a:t>izrazom</a:t>
            </a:r>
            <a:r>
              <a:rPr lang="en-US" dirty="0" smtClean="0"/>
              <a:t> r (</a:t>
            </a:r>
            <a:r>
              <a:rPr lang="en-US" dirty="0" err="1" smtClean="0"/>
              <a:t>kazaljka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hr-HR" dirty="0" smtClean="0"/>
              <a:t>četak se stavlja iza niza definiranog regularnim izrazom 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hr-HR" dirty="0" smtClean="0"/>
              <a:t>Program LEX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>
            <a:normAutofit/>
          </a:bodyPr>
          <a:lstStyle/>
          <a:p>
            <a:r>
              <a:rPr lang="hr-HR" sz="54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Ivan Janković</a:t>
            </a:r>
            <a:r>
              <a:rPr lang="hr-HR" sz="2800" dirty="0" smtClean="0"/>
              <a:t/>
            </a:r>
            <a:br>
              <a:rPr lang="hr-HR" sz="2800" dirty="0" smtClean="0"/>
            </a:b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9510B4-9D03-4D30-9400-A60FCEBE950A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Što je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Program koji olakšava izgradnju leksičkog analizatora</a:t>
            </a:r>
            <a:br>
              <a:rPr lang="hr-HR" dirty="0" smtClean="0"/>
            </a:br>
            <a:endParaRPr lang="hr-HR" dirty="0" smtClean="0"/>
          </a:p>
          <a:p>
            <a:r>
              <a:rPr lang="hr-HR" dirty="0" smtClean="0"/>
              <a:t>Znatno ubrzava i olakšava izgradnju</a:t>
            </a:r>
            <a:br>
              <a:rPr lang="hr-HR" dirty="0" smtClean="0"/>
            </a:br>
            <a:endParaRPr lang="hr-HR" dirty="0" smtClean="0"/>
          </a:p>
          <a:p>
            <a:r>
              <a:rPr lang="hr-HR" dirty="0" smtClean="0"/>
              <a:t>Generator leksičkih analizatora baziran na tablicama leksičkih jedinki(tokena) i regularnih izraza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286380" y="4643446"/>
            <a:ext cx="2428892" cy="1857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/>
          <a:lstStyle/>
          <a:p>
            <a:r>
              <a:rPr lang="hr-HR" dirty="0" smtClean="0"/>
              <a:t>Proširujemo generator konačnog automata dodatnim funkcijama:</a:t>
            </a:r>
          </a:p>
          <a:p>
            <a:endParaRPr lang="hr-HR" dirty="0" smtClean="0"/>
          </a:p>
          <a:p>
            <a:pPr lvl="5"/>
            <a:r>
              <a:rPr lang="hr-HR" dirty="0" smtClean="0"/>
              <a:t>Odbacivanje nepotrebnih znakova</a:t>
            </a:r>
          </a:p>
          <a:p>
            <a:pPr lvl="5"/>
            <a:r>
              <a:rPr lang="hr-HR" dirty="0" smtClean="0"/>
              <a:t>Grupiranje znakova u leksičke jedinke</a:t>
            </a:r>
          </a:p>
          <a:p>
            <a:pPr lvl="5"/>
            <a:r>
              <a:rPr lang="hr-HR" dirty="0" smtClean="0"/>
              <a:t>Određivanje klase jedinki</a:t>
            </a:r>
          </a:p>
          <a:p>
            <a:pPr lvl="5"/>
            <a:r>
              <a:rPr lang="hr-HR" dirty="0" smtClean="0"/>
              <a:t>...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85984" y="4714884"/>
            <a:ext cx="150019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Generator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786182" y="5357826"/>
            <a:ext cx="1714512" cy="7858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86446" y="4857760"/>
            <a:ext cx="13991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Tablica prijelaza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86446" y="5929330"/>
            <a:ext cx="13991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simulator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2"/>
            <a:endCxn id="17" idx="0"/>
          </p:cNvCxnSpPr>
          <p:nvPr/>
        </p:nvCxnSpPr>
        <p:spPr>
          <a:xfrm rot="5400000">
            <a:off x="6273416" y="5716710"/>
            <a:ext cx="42523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7158" y="4857760"/>
            <a:ext cx="146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Opis procesa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4" idx="1"/>
          </p:cNvCxnSpPr>
          <p:nvPr/>
        </p:nvCxnSpPr>
        <p:spPr>
          <a:xfrm>
            <a:off x="1857356" y="50720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3786182" y="5072074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Zašto LEX?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Više mogućih rješenja:</a:t>
            </a:r>
          </a:p>
          <a:p>
            <a:pPr lvl="1"/>
            <a:r>
              <a:rPr lang="hr-HR" dirty="0" smtClean="0"/>
              <a:t>Korištenje generatora leksičkog analizatora (lex,flex). Generiranje iz opisa tokena (l.j.)</a:t>
            </a:r>
            <a:br>
              <a:rPr lang="hr-HR" dirty="0" smtClean="0"/>
            </a:br>
            <a:r>
              <a:rPr lang="hr-HR" sz="2000" dirty="0" smtClean="0">
                <a:solidFill>
                  <a:schemeClr val="accent1"/>
                </a:solidFill>
              </a:rPr>
              <a:t>(</a:t>
            </a:r>
            <a:r>
              <a:rPr lang="hr-HR" dirty="0" smtClean="0">
                <a:solidFill>
                  <a:schemeClr val="accent1"/>
                </a:solidFill>
              </a:rPr>
              <a:t>najlakša implementacija, </a:t>
            </a:r>
            <a:r>
              <a:rPr lang="hr-HR" sz="2000" dirty="0" smtClean="0">
                <a:solidFill>
                  <a:schemeClr val="accent1"/>
                </a:solidFill>
              </a:rPr>
              <a:t>najmanje optimizirano)</a:t>
            </a:r>
          </a:p>
          <a:p>
            <a:pPr lvl="1"/>
            <a:r>
              <a:rPr lang="hr-HR" dirty="0" smtClean="0">
                <a:solidFill>
                  <a:schemeClr val="tx2"/>
                </a:solidFill>
              </a:rPr>
              <a:t>Programiranje leksičkog analizatora u C*-u</a:t>
            </a:r>
            <a:br>
              <a:rPr lang="hr-HR" dirty="0" smtClean="0">
                <a:solidFill>
                  <a:schemeClr val="tx2"/>
                </a:solidFill>
              </a:rPr>
            </a:br>
            <a:r>
              <a:rPr lang="hr-HR" sz="2000" dirty="0" smtClean="0">
                <a:solidFill>
                  <a:schemeClr val="accent1"/>
                </a:solidFill>
              </a:rPr>
              <a:t>(znatno teža implemetacija, učinkovitost)</a:t>
            </a:r>
          </a:p>
          <a:p>
            <a:pPr lvl="1"/>
            <a:r>
              <a:rPr lang="hr-HR" dirty="0" smtClean="0"/>
              <a:t>Pisanje u assembleru i eksplicitna kontrola ulaza </a:t>
            </a:r>
            <a:br>
              <a:rPr lang="hr-HR" dirty="0" smtClean="0"/>
            </a:br>
            <a:r>
              <a:rPr lang="hr-HR" sz="2000" dirty="0" smtClean="0">
                <a:solidFill>
                  <a:schemeClr val="accent1"/>
                </a:solidFill>
              </a:rPr>
              <a:t>(najteža implementacija, najučinkovitije)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hr-HR" dirty="0" smtClean="0"/>
              <a:t>Razvojni 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71612"/>
            <a:ext cx="8229600" cy="4530725"/>
          </a:xfrm>
        </p:spPr>
        <p:txBody>
          <a:bodyPr/>
          <a:lstStyle/>
          <a:p>
            <a:r>
              <a:rPr lang="hr-HR" sz="2800" dirty="0" smtClean="0"/>
              <a:t>1980:Prvu verziju napisao Mike Lesk </a:t>
            </a:r>
            <a:br>
              <a:rPr lang="hr-HR" sz="2800" dirty="0" smtClean="0"/>
            </a:br>
            <a:endParaRPr lang="hr-HR" sz="2800" dirty="0" smtClean="0"/>
          </a:p>
          <a:p>
            <a:r>
              <a:rPr lang="hr-HR" sz="2800" dirty="0" smtClean="0"/>
              <a:t>Erich Schmidt poboljšao </a:t>
            </a:r>
            <a:br>
              <a:rPr lang="hr-HR" sz="2800" dirty="0" smtClean="0"/>
            </a:br>
            <a:r>
              <a:rPr lang="hr-HR" sz="2800" dirty="0" smtClean="0"/>
              <a:t>prepoznavanje regularnih izraza</a:t>
            </a:r>
            <a:br>
              <a:rPr lang="hr-HR" sz="2800" dirty="0" smtClean="0"/>
            </a:br>
            <a:endParaRPr lang="hr-HR" sz="2800" dirty="0" smtClean="0"/>
          </a:p>
          <a:p>
            <a:r>
              <a:rPr lang="hr-HR" sz="2800" dirty="0" smtClean="0"/>
              <a:t>Vern Paxson napisao POSIX verziju</a:t>
            </a:r>
            <a:br>
              <a:rPr lang="hr-HR" sz="2800" dirty="0" smtClean="0"/>
            </a:br>
            <a:r>
              <a:rPr lang="hr-HR" sz="2800" dirty="0" smtClean="0"/>
              <a:t>nazvanu flex, na Berkley-u</a:t>
            </a:r>
            <a:br>
              <a:rPr lang="hr-HR" sz="2800" dirty="0" smtClean="0"/>
            </a:br>
            <a:endParaRPr lang="hr-HR" sz="2800" dirty="0" smtClean="0"/>
          </a:p>
          <a:p>
            <a:r>
              <a:rPr lang="hr-HR" sz="2800" dirty="0" smtClean="0"/>
              <a:t>Danas postoje verzije za C,C++,C#,itd.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pic>
        <p:nvPicPr>
          <p:cNvPr id="5" name="Picture 4" descr="les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6" y="1785926"/>
            <a:ext cx="1947499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hr-HR" dirty="0" smtClean="0"/>
              <a:t>Princip rada</a:t>
            </a:r>
            <a:endParaRPr 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hr-HR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Generator leksičkog analizatora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hr-HR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Pomaže pri pisanju programa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 </a:t>
            </a:r>
            <a:r>
              <a:rPr kumimoji="0" lang="hr-HR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čiji tijek izvođenja ovisi o pojavljivanju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 regular</a:t>
            </a:r>
            <a:r>
              <a:rPr kumimoji="0" lang="hr-HR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nih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 </a:t>
            </a:r>
            <a:r>
              <a:rPr kumimoji="0" lang="hr-HR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izraza u ulaznom nizu znakova.</a:t>
            </a:r>
            <a:endParaRPr kumimoji="0" 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14348" y="3857628"/>
            <a:ext cx="2425703" cy="10156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r-HR" sz="2000" dirty="0" smtClean="0"/>
              <a:t>Ulaz</a:t>
            </a:r>
            <a:r>
              <a:rPr lang="en-US" sz="2000" dirty="0" smtClean="0"/>
              <a:t>: </a:t>
            </a:r>
            <a:r>
              <a:rPr lang="hr-HR" sz="2000" dirty="0" smtClean="0"/>
              <a:t>niz regularnih izraza </a:t>
            </a:r>
            <a:r>
              <a:rPr lang="en-US" sz="2000" dirty="0" smtClean="0"/>
              <a:t>+ a</a:t>
            </a:r>
            <a:r>
              <a:rPr lang="hr-HR" sz="2000" dirty="0" smtClean="0"/>
              <a:t>kcija + definicija</a:t>
            </a:r>
            <a:endParaRPr lang="en-US" sz="2000" dirty="0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6096000" y="3810000"/>
            <a:ext cx="2690842" cy="16558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r-HR" sz="2000" dirty="0" smtClean="0"/>
              <a:t>Izlaz</a:t>
            </a:r>
            <a:r>
              <a:rPr lang="en-US" sz="2000" dirty="0" smtClean="0"/>
              <a:t>: </a:t>
            </a:r>
            <a:r>
              <a:rPr lang="en-US" sz="2000" dirty="0"/>
              <a:t>C </a:t>
            </a:r>
            <a:r>
              <a:rPr lang="hr-HR" sz="2000" dirty="0" smtClean="0"/>
              <a:t>kod koji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implementi</a:t>
            </a:r>
            <a:r>
              <a:rPr lang="hr-HR" sz="2000" dirty="0" smtClean="0"/>
              <a:t>ra leksički analizator</a:t>
            </a:r>
            <a:r>
              <a:rPr lang="en-US" sz="2000" dirty="0" smtClean="0"/>
              <a:t>:</a:t>
            </a:r>
            <a:endParaRPr lang="en-US" sz="2000" dirty="0"/>
          </a:p>
          <a:p>
            <a:pPr lvl="1">
              <a:lnSpc>
                <a:spcPct val="130000"/>
              </a:lnSpc>
            </a:pPr>
            <a:r>
              <a:rPr lang="en-US" sz="1600" i="1" u="sng" dirty="0" smtClean="0"/>
              <a:t>fun</a:t>
            </a:r>
            <a:r>
              <a:rPr lang="hr-HR" sz="1600" i="1" u="sng" dirty="0" smtClean="0"/>
              <a:t>k</a:t>
            </a:r>
            <a:r>
              <a:rPr lang="en-US" sz="1600" i="1" u="sng" dirty="0" err="1" smtClean="0"/>
              <a:t>ci</a:t>
            </a:r>
            <a:r>
              <a:rPr lang="hr-HR" sz="1600" i="1" u="sng" dirty="0" smtClean="0"/>
              <a:t>ja</a:t>
            </a:r>
            <a:r>
              <a:rPr lang="en-US" sz="1600" dirty="0" smtClean="0"/>
              <a:t>: </a:t>
            </a:r>
            <a:r>
              <a:rPr lang="en-US" sz="1600" b="1" dirty="0" err="1">
                <a:latin typeface="Franklin Gothic Medium" pitchFamily="34" charset="0"/>
              </a:rPr>
              <a:t>yylex</a:t>
            </a:r>
            <a:r>
              <a:rPr lang="en-US" sz="1600" b="1" dirty="0">
                <a:latin typeface="Franklin Gothic Medium" pitchFamily="34" charset="0"/>
              </a:rPr>
              <a:t>()</a:t>
            </a:r>
          </a:p>
          <a:p>
            <a:pPr lvl="1">
              <a:lnSpc>
                <a:spcPct val="130000"/>
              </a:lnSpc>
            </a:pPr>
            <a:r>
              <a:rPr lang="hr-HR" sz="1600" i="1" u="sng" dirty="0" smtClean="0"/>
              <a:t>datoteka</a:t>
            </a:r>
            <a:r>
              <a:rPr lang="en-US" sz="1600" dirty="0" smtClean="0"/>
              <a:t>: </a:t>
            </a:r>
            <a:r>
              <a:rPr lang="en-US" sz="1600" b="1" dirty="0" err="1">
                <a:latin typeface="Franklin Gothic Medium" pitchFamily="34" charset="0"/>
              </a:rPr>
              <a:t>lex.yy.c</a:t>
            </a:r>
            <a:endParaRPr lang="en-US" sz="1600" b="1" dirty="0">
              <a:latin typeface="Franklin Gothic Medium" pitchFamily="34" charset="0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56388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31242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1"/>
          <p:cNvGrpSpPr/>
          <p:nvPr/>
        </p:nvGrpSpPr>
        <p:grpSpPr>
          <a:xfrm>
            <a:off x="3581400" y="3581400"/>
            <a:ext cx="2057400" cy="1371600"/>
            <a:chOff x="3581400" y="3581400"/>
            <a:chExt cx="2057400" cy="1371600"/>
          </a:xfrm>
        </p:grpSpPr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3581400" y="3581400"/>
              <a:ext cx="2057400" cy="1371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886200" y="4038600"/>
              <a:ext cx="16144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 err="1"/>
                <a:t>lex</a:t>
              </a:r>
              <a:r>
                <a:rPr lang="en-US" sz="2000" b="1" dirty="0"/>
                <a:t> </a:t>
              </a:r>
              <a:r>
                <a:rPr lang="en-US" sz="2000" b="1" dirty="0" smtClean="0"/>
                <a:t>(</a:t>
              </a:r>
              <a:r>
                <a:rPr lang="hr-HR" sz="2000" b="1" dirty="0" smtClean="0"/>
                <a:t>ili</a:t>
              </a:r>
              <a:r>
                <a:rPr lang="en-US" sz="2000" b="1" dirty="0" smtClean="0"/>
                <a:t> </a:t>
              </a:r>
              <a:r>
                <a:rPr lang="en-US" sz="2000" b="1" dirty="0"/>
                <a:t>flex)</a:t>
              </a: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hr-HR" dirty="0" smtClean="0"/>
              <a:t>Korištenje LEX-a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0" y="1981200"/>
            <a:ext cx="12954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4282" y="1981200"/>
            <a:ext cx="19193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/>
              <a:t>lex</a:t>
            </a:r>
            <a:r>
              <a:rPr lang="en-US" sz="2000" dirty="0"/>
              <a:t> </a:t>
            </a:r>
            <a:r>
              <a:rPr lang="hr-HR" sz="2000" dirty="0" smtClean="0"/>
              <a:t> datoteka</a:t>
            </a:r>
            <a:r>
              <a:rPr lang="en-US" sz="2000" dirty="0" smtClean="0"/>
              <a:t> (</a:t>
            </a:r>
            <a:r>
              <a:rPr lang="hr-HR" sz="2000" dirty="0" smtClean="0"/>
              <a:t>Reg. izrazi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a</a:t>
            </a:r>
            <a:r>
              <a:rPr lang="hr-HR" sz="2000" dirty="0" smtClean="0"/>
              <a:t>kcije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810000" y="236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098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114800" y="1905000"/>
            <a:ext cx="914400" cy="1371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962400" y="1600200"/>
            <a:ext cx="17041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600" i="1" u="sng" dirty="0" smtClean="0"/>
              <a:t>datoteka</a:t>
            </a:r>
            <a:r>
              <a:rPr lang="en-US" sz="1600" dirty="0" smtClean="0"/>
              <a:t>: </a:t>
            </a:r>
            <a:r>
              <a:rPr lang="en-US" sz="1600" dirty="0" err="1">
                <a:latin typeface="Franklin Gothic Medium" pitchFamily="34" charset="0"/>
              </a:rPr>
              <a:t>lex.yy.c</a:t>
            </a:r>
            <a:endParaRPr lang="en-US" sz="1600" dirty="0">
              <a:latin typeface="Franklin Gothic Medium" pitchFamily="34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191000" y="2057400"/>
            <a:ext cx="73520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Franklin Gothic Medium" pitchFamily="34" charset="0"/>
              </a:rPr>
              <a:t>yylex</a:t>
            </a:r>
            <a:r>
              <a:rPr lang="en-US" sz="1600" dirty="0">
                <a:latin typeface="Franklin Gothic Medium" pitchFamily="34" charset="0"/>
              </a:rPr>
              <a:t>()</a:t>
            </a:r>
          </a:p>
          <a:p>
            <a:r>
              <a:rPr lang="en-US" sz="1600" dirty="0">
                <a:latin typeface="Franklin Gothic Medium" pitchFamily="34" charset="0"/>
              </a:rPr>
              <a:t>{</a:t>
            </a:r>
          </a:p>
          <a:p>
            <a:r>
              <a:rPr lang="en-US" sz="1600" dirty="0">
                <a:latin typeface="Franklin Gothic Medium" pitchFamily="34" charset="0"/>
              </a:rPr>
              <a:t>…</a:t>
            </a:r>
          </a:p>
          <a:p>
            <a:r>
              <a:rPr lang="en-US" sz="1600" dirty="0">
                <a:latin typeface="Franklin Gothic Medium" pitchFamily="34" charset="0"/>
              </a:rPr>
              <a:t>}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4114800" y="3505200"/>
            <a:ext cx="914400" cy="1371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4114800" y="3810000"/>
            <a:ext cx="8540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algn="ctr"/>
            <a:r>
              <a:rPr lang="hr-HR" sz="2000" dirty="0" smtClean="0"/>
              <a:t>Radnikod</a:t>
            </a:r>
            <a:endParaRPr lang="en-US" sz="2000" dirty="0"/>
          </a:p>
        </p:txBody>
      </p:sp>
      <p:sp>
        <p:nvSpPr>
          <p:cNvPr id="14" name="AutoShape 27"/>
          <p:cNvSpPr>
            <a:spLocks/>
          </p:cNvSpPr>
          <p:nvPr/>
        </p:nvSpPr>
        <p:spPr bwMode="auto">
          <a:xfrm>
            <a:off x="5105400" y="1905000"/>
            <a:ext cx="304800" cy="2971800"/>
          </a:xfrm>
          <a:prstGeom prst="rightBrace">
            <a:avLst>
              <a:gd name="adj1" fmla="val 8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5943600" y="2819400"/>
            <a:ext cx="1057292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5857884" y="3000372"/>
            <a:ext cx="11858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hr-HR" sz="2000" dirty="0" smtClean="0"/>
              <a:t>Jezični procesor</a:t>
            </a:r>
            <a:endParaRPr lang="en-US" sz="2000" dirty="0"/>
          </a:p>
        </p:txBody>
      </p:sp>
      <p:sp>
        <p:nvSpPr>
          <p:cNvPr id="17" name="Line 32"/>
          <p:cNvSpPr>
            <a:spLocks noChangeShapeType="1"/>
          </p:cNvSpPr>
          <p:nvPr/>
        </p:nvSpPr>
        <p:spPr bwMode="auto">
          <a:xfrm>
            <a:off x="5410200" y="33909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>
            <a:off x="7000892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2895600" y="2209800"/>
            <a:ext cx="505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/>
              <a:t>lex</a:t>
            </a:r>
            <a:endParaRPr lang="en-US" b="1" dirty="0"/>
          </a:p>
        </p:txBody>
      </p:sp>
      <p:pic>
        <p:nvPicPr>
          <p:cNvPr id="20" name="Picture 35" descr="C:\Documents and Settings\debray.P-DEBRAY3\Application Data\Microsoft\Media Catalog\Copy of Stick_Figur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962400"/>
            <a:ext cx="58578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Line 36"/>
          <p:cNvSpPr>
            <a:spLocks noChangeShapeType="1"/>
          </p:cNvSpPr>
          <p:nvPr/>
        </p:nvSpPr>
        <p:spPr bwMode="auto">
          <a:xfrm flipV="1">
            <a:off x="1219200" y="2895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1357290" y="3286124"/>
            <a:ext cx="13430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r-HR" sz="2000" dirty="0" smtClean="0"/>
              <a:t>Korisnik unosi</a:t>
            </a:r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>
            <a:off x="1447800" y="4191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39"/>
          <p:cNvSpPr txBox="1">
            <a:spLocks noChangeArrowheads="1"/>
          </p:cNvSpPr>
          <p:nvPr/>
        </p:nvSpPr>
        <p:spPr bwMode="auto">
          <a:xfrm>
            <a:off x="5181600" y="5029200"/>
            <a:ext cx="131600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Franklin Gothic Medium" pitchFamily="34" charset="0"/>
              </a:rPr>
              <a:t>main() {…}</a:t>
            </a:r>
          </a:p>
          <a:p>
            <a:r>
              <a:rPr lang="en-US" dirty="0"/>
              <a:t>     </a:t>
            </a:r>
            <a:r>
              <a:rPr lang="hr-HR" dirty="0" smtClean="0"/>
              <a:t>ili</a:t>
            </a:r>
            <a:endParaRPr lang="en-US" dirty="0"/>
          </a:p>
          <a:p>
            <a:r>
              <a:rPr lang="en-US" dirty="0">
                <a:latin typeface="Franklin Gothic Medium" pitchFamily="34" charset="0"/>
              </a:rPr>
              <a:t>parser() {…}</a:t>
            </a:r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>
            <a:off x="4495800" y="4572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41"/>
          <p:cNvSpPr>
            <a:spLocks/>
          </p:cNvSpPr>
          <p:nvPr/>
        </p:nvSpPr>
        <p:spPr bwMode="auto">
          <a:xfrm>
            <a:off x="5029200" y="51816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2"/>
          <p:cNvGrpSpPr/>
          <p:nvPr/>
        </p:nvGrpSpPr>
        <p:grpSpPr>
          <a:xfrm>
            <a:off x="0" y="5357826"/>
            <a:ext cx="4517583" cy="747417"/>
            <a:chOff x="285752" y="5357826"/>
            <a:chExt cx="4517583" cy="747417"/>
          </a:xfrm>
        </p:grpSpPr>
        <p:sp>
          <p:nvSpPr>
            <p:cNvPr id="28" name="TextBox 27"/>
            <p:cNvSpPr txBox="1"/>
            <p:nvPr/>
          </p:nvSpPr>
          <p:spPr>
            <a:xfrm>
              <a:off x="285752" y="5643578"/>
              <a:ext cx="45175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dirty="0" smtClean="0"/>
                <a:t>Generator leksičkog analizatora</a:t>
              </a:r>
              <a:endParaRPr lang="en-US" sz="2400" dirty="0"/>
            </a:p>
          </p:txBody>
        </p:sp>
        <p:sp>
          <p:nvSpPr>
            <p:cNvPr id="32" name="AutoShape 27"/>
            <p:cNvSpPr>
              <a:spLocks/>
            </p:cNvSpPr>
            <p:nvPr/>
          </p:nvSpPr>
          <p:spPr bwMode="auto">
            <a:xfrm rot="5400000">
              <a:off x="2526493" y="3545681"/>
              <a:ext cx="233362" cy="3857652"/>
            </a:xfrm>
            <a:prstGeom prst="rightBrace">
              <a:avLst>
                <a:gd name="adj1" fmla="val 812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572396" y="3071810"/>
            <a:ext cx="128588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r-HR" sz="2000" dirty="0" smtClean="0"/>
              <a:t>Leksički</a:t>
            </a:r>
            <a:br>
              <a:rPr lang="hr-HR" sz="2000" dirty="0" smtClean="0"/>
            </a:br>
            <a:r>
              <a:rPr lang="hr-HR" sz="2000" dirty="0" smtClean="0"/>
              <a:t>analizator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utoUpdateAnimBg="0"/>
      <p:bldP spid="14" grpId="0" animBg="1"/>
      <p:bldP spid="15" grpId="0" animBg="1"/>
      <p:bldP spid="16" grpId="0" autoUpdateAnimBg="0"/>
      <p:bldP spid="17" grpId="0" animBg="1"/>
      <p:bldP spid="18" grpId="0" animBg="1"/>
      <p:bldP spid="21" grpId="0" animBg="1"/>
      <p:bldP spid="22" grpId="0" autoUpdateAnimBg="0"/>
      <p:bldP spid="23" grpId="0" animBg="1"/>
      <p:bldP spid="24" grpId="0" autoUpdateAnimBg="0"/>
      <p:bldP spid="25" grpId="0" animBg="1"/>
      <p:bldP spid="26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hr-HR" dirty="0" smtClean="0"/>
              <a:t>Lex: ulazna datoteka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hr-H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Ulazna datoteka ima sljedeću strukturu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sz="half" idx="4294967295"/>
          </p:nvPr>
        </p:nvSpPr>
        <p:spPr>
          <a:xfrm>
            <a:off x="3581400" y="2514600"/>
            <a:ext cx="1905000" cy="1914532"/>
          </a:xfrm>
          <a:prstGeom prst="rect">
            <a:avLst/>
          </a:prstGeom>
          <a:ln cap="flat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 dirty="0" smtClean="0"/>
              <a:t>   </a:t>
            </a:r>
            <a:r>
              <a:rPr lang="en-US" sz="2000" i="1" dirty="0" err="1" smtClean="0"/>
              <a:t>defini</a:t>
            </a:r>
            <a:r>
              <a:rPr lang="hr-HR" sz="2000" i="1" dirty="0" smtClean="0"/>
              <a:t>cije</a:t>
            </a:r>
            <a:r>
              <a:rPr lang="en-US" sz="2000" i="1" dirty="0" smtClean="0"/>
              <a:t> </a:t>
            </a:r>
            <a:r>
              <a:rPr lang="en-US" sz="2000" dirty="0" smtClean="0"/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 smtClean="0"/>
              <a:t>   %%</a:t>
            </a:r>
            <a:r>
              <a:rPr lang="en-US" sz="2000" dirty="0" smtClean="0"/>
              <a:t>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 dirty="0" smtClean="0"/>
              <a:t>   </a:t>
            </a:r>
            <a:r>
              <a:rPr lang="hr-HR" sz="2000" i="1" dirty="0" smtClean="0"/>
              <a:t>pravila</a:t>
            </a:r>
            <a:r>
              <a:rPr lang="en-US" sz="2000" i="1" dirty="0" smtClean="0"/>
              <a:t> </a:t>
            </a:r>
            <a:r>
              <a:rPr lang="en-US" sz="2000" dirty="0" smtClean="0"/>
              <a:t>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 smtClean="0"/>
              <a:t>   %%</a:t>
            </a:r>
            <a:r>
              <a:rPr lang="en-US" sz="2000" dirty="0" smtClean="0"/>
              <a:t>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 dirty="0" smtClean="0"/>
              <a:t>   </a:t>
            </a:r>
            <a:r>
              <a:rPr lang="hr-HR" sz="2000" i="1" dirty="0" smtClean="0"/>
              <a:t>korisnički</a:t>
            </a:r>
            <a:br>
              <a:rPr lang="hr-HR" sz="2000" i="1" dirty="0" smtClean="0"/>
            </a:br>
            <a:r>
              <a:rPr lang="hr-HR" sz="2000" i="1" dirty="0" smtClean="0"/>
              <a:t>kod</a:t>
            </a:r>
            <a:r>
              <a:rPr lang="en-US" sz="2000" i="1" dirty="0" smtClean="0"/>
              <a:t> </a:t>
            </a:r>
            <a:r>
              <a:rPr lang="en-US" sz="2000" dirty="0" smtClean="0"/>
              <a:t>   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96000" y="3124200"/>
            <a:ext cx="15478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op</a:t>
            </a:r>
            <a:r>
              <a:rPr lang="hr-HR" sz="2000" dirty="0" smtClean="0"/>
              <a:t>c</a:t>
            </a:r>
            <a:r>
              <a:rPr lang="en-US" sz="2000" dirty="0" err="1" smtClean="0"/>
              <a:t>ional</a:t>
            </a:r>
            <a:r>
              <a:rPr lang="hr-HR" sz="2000" dirty="0" smtClean="0"/>
              <a:t>no</a:t>
            </a:r>
            <a:endParaRPr lang="en-US" sz="20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71538" y="2857496"/>
            <a:ext cx="18103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hr-HR" sz="2000" dirty="0" smtClean="0"/>
              <a:t>neophodno</a:t>
            </a:r>
            <a:endParaRPr lang="en-US" sz="2000" dirty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8956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5105400" y="2743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4572000" y="3352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495800" y="33528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5105400" y="3352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066800" y="4800600"/>
            <a:ext cx="404790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000" dirty="0" smtClean="0"/>
              <a:t>Najkraći mogući ispravni </a:t>
            </a:r>
            <a:r>
              <a:rPr lang="en-US" sz="2000" dirty="0" err="1" smtClean="0"/>
              <a:t>lex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hr-HR" sz="2000" dirty="0" smtClean="0"/>
              <a:t>zraz</a:t>
            </a:r>
            <a:r>
              <a:rPr lang="en-US" sz="2000" dirty="0" smtClean="0"/>
              <a:t>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581400" y="5257800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dirty="0"/>
              <a:t>%%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nimBg="1"/>
      <p:bldP spid="10" grpId="0" animBg="1"/>
      <p:bldP spid="11" grpId="0" animBg="1"/>
      <p:bldP spid="12" grpId="0" animBg="1"/>
      <p:bldP spid="13" grpId="0" animBg="1"/>
      <p:bldP spid="14" grpId="0" autoUpdateAnimBg="0"/>
      <p:bldP spid="15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hr-HR" dirty="0" smtClean="0"/>
              <a:t>Definicije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505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hr-HR" sz="32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niz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hr-HR" sz="2800" b="0" i="1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definicija imena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, </a:t>
            </a:r>
            <a:r>
              <a:rPr kumimoji="0" lang="hr-HR" sz="28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od kojih</a:t>
            </a:r>
            <a:r>
              <a:rPr kumimoji="0" lang="hr-HR" sz="2800" b="0" i="0" u="none" strike="noStrike" kern="0" cap="none" spc="0" normalizeH="0" noProof="0" dirty="0" smtClean="0">
                <a:ln>
                  <a:noFill/>
                </a:ln>
                <a:uLnTx/>
                <a:uFillTx/>
                <a:latin typeface="+mn-lt"/>
              </a:rPr>
              <a:t> je svaka oblika: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+mn-lt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hr-HR" sz="2000" b="0" i="1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me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    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uLnTx/>
                <a:uFillTx/>
                <a:latin typeface="+mn-lt"/>
              </a:rPr>
              <a:t>defini</a:t>
            </a:r>
            <a:r>
              <a:rPr kumimoji="0" lang="hr-HR" sz="2000" b="0" i="1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c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uLnTx/>
                <a:uFillTx/>
                <a:latin typeface="+mn-lt"/>
              </a:rPr>
              <a:t>i</a:t>
            </a:r>
            <a:r>
              <a:rPr kumimoji="0" lang="hr-HR" sz="2000" b="0" i="1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ja</a:t>
            </a:r>
            <a:endParaRPr kumimoji="0" lang="en-US" sz="2000" b="0" i="1" u="none" strike="noStrike" kern="0" cap="none" spc="0" normalizeH="0" baseline="0" noProof="0" dirty="0" smtClean="0">
              <a:ln>
                <a:noFill/>
              </a:ln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None/>
              <a:tabLst/>
              <a:defRPr/>
            </a:pPr>
            <a:r>
              <a:rPr lang="hr-HR" sz="2400" kern="0" dirty="0">
                <a:latin typeface="+mn-lt"/>
              </a:rPr>
              <a:t>n</a:t>
            </a:r>
            <a:r>
              <a:rPr kumimoji="0" lang="hr-HR" sz="24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pr.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:</a:t>
            </a: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ZNAMENKA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                  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[0-9]</a:t>
            </a: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Početak komentara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 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	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cs typeface="Courier New" pitchFamily="49" charset="0"/>
              </a:rPr>
              <a:t>"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/*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cs typeface="Courier New" pitchFamily="49" charset="0"/>
              </a:rPr>
              <a:t>"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+mn-lt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I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dentifikator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            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	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[a-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uLnTx/>
                <a:uFillTx/>
                <a:latin typeface="+mn-lt"/>
              </a:rPr>
              <a:t>zA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-Z][a-zA-Z0-9]*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hr-HR" sz="2800" b="0" i="1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početnih uvijeta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hr-HR" sz="28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Korisnički kod koji se kopira</a:t>
            </a:r>
            <a:r>
              <a:rPr kumimoji="0" lang="hr-HR" sz="2800" b="0" i="0" u="none" strike="noStrike" kern="0" cap="none" spc="0" normalizeH="0" noProof="0" dirty="0" smtClean="0">
                <a:ln>
                  <a:noFill/>
                </a:ln>
                <a:uLnTx/>
                <a:uFillTx/>
                <a:latin typeface="+mn-lt"/>
              </a:rPr>
              <a:t> na izlaz </a:t>
            </a:r>
            <a:br>
              <a:rPr kumimoji="0" lang="hr-HR" sz="2800" b="0" i="0" u="none" strike="noStrike" kern="0" cap="none" spc="0" normalizeH="0" noProof="0" dirty="0" smtClean="0">
                <a:ln>
                  <a:noFill/>
                </a:ln>
                <a:uLnTx/>
                <a:uFillTx/>
                <a:latin typeface="+mn-lt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(</a:t>
            </a:r>
            <a:r>
              <a:rPr kumimoji="0" lang="hr-HR" sz="28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npr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 de</a:t>
            </a:r>
            <a:r>
              <a:rPr kumimoji="0" lang="hr-HR" sz="28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klaracije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,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#include</a:t>
            </a:r>
            <a:r>
              <a:rPr lang="hr-HR" sz="2800" kern="0" dirty="0">
                <a:latin typeface="+mn-lt"/>
              </a:rPr>
              <a:t> </a:t>
            </a:r>
            <a:r>
              <a:rPr lang="hr-HR" sz="2800" kern="0" dirty="0" smtClean="0">
                <a:latin typeface="+mn-lt"/>
              </a:rPr>
              <a:t>naredbe,...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):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hr-HR" sz="24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Obuhvaćen oznakama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 %{ … }%, </a:t>
            </a:r>
            <a:r>
              <a:rPr kumimoji="0" lang="hr-HR" sz="24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ili</a:t>
            </a:r>
            <a:r>
              <a:rPr kumimoji="0" lang="hr-HR" sz="2400" b="0" i="0" u="none" strike="noStrike" kern="0" cap="none" spc="0" normalizeH="0" noProof="0" dirty="0" smtClean="0">
                <a:ln>
                  <a:noFill/>
                </a:ln>
                <a:uLnTx/>
                <a:uFillTx/>
                <a:latin typeface="+mn-lt"/>
              </a:rPr>
              <a:t> 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hr-HR" sz="2400" b="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</a:rPr>
              <a:t>Pravilno indentiran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r>
              <a:rPr lang="hr-HR" dirty="0" smtClean="0"/>
              <a:t>Pravila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hr-H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Odjeljak</a:t>
            </a:r>
            <a:r>
              <a:rPr kumimoji="0" lang="hr-HR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3200" b="0" i="1" u="sng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pravila</a:t>
            </a:r>
            <a:r>
              <a:rPr kumimoji="0" lang="hr-HR" sz="32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3200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sadrži slijedni niz pravila</a:t>
            </a:r>
            <a:endParaRPr kumimoji="0" lang="en-US" sz="32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hr-H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Svako pravilo</a:t>
            </a:r>
            <a:r>
              <a:rPr kumimoji="0" lang="hr-HR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zapisano je u obliku: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3" pitchFamily="18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		</a:t>
            </a:r>
            <a:r>
              <a:rPr lang="hr-HR" sz="2800" i="1" kern="0" dirty="0" smtClean="0">
                <a:solidFill>
                  <a:srgbClr val="0000FF"/>
                </a:solidFill>
                <a:latin typeface="+mn-lt"/>
              </a:rPr>
              <a:t>uzorak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+mn-lt"/>
              </a:rPr>
              <a:t>     </a:t>
            </a:r>
            <a:r>
              <a:rPr kumimoji="0" lang="hr-HR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+mn-lt"/>
              </a:rPr>
              <a:t>akcija</a:t>
            </a:r>
            <a:endParaRPr kumimoji="0" lang="en-US" sz="2800" b="0" i="1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3" pitchFamily="18" charset="2"/>
              <a:buNone/>
              <a:tabLst/>
              <a:defRPr/>
            </a:pPr>
            <a:r>
              <a:rPr kumimoji="0" lang="hr-H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gdje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hr-HR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+mn-lt"/>
              </a:rPr>
              <a:t>uzorak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 </a:t>
            </a:r>
            <a:r>
              <a:rPr kumimoji="0" lang="hr-H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opisuje koji niz ulaznih znakova</a:t>
            </a:r>
            <a:r>
              <a:rPr kumimoji="0" lang="hr-HR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 treba odgovarati regularnom izrazu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hr-HR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+mn-lt"/>
              </a:rPr>
              <a:t>uzorak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 </a:t>
            </a:r>
            <a:r>
              <a:rPr kumimoji="0" lang="hr-H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ne smije biti uvučen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hr-HR" sz="2800" i="1" kern="0" dirty="0">
                <a:solidFill>
                  <a:srgbClr val="0000FF"/>
                </a:solidFill>
                <a:latin typeface="+mn-lt"/>
              </a:rPr>
              <a:t>a</a:t>
            </a:r>
            <a:r>
              <a:rPr kumimoji="0" lang="hr-HR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+mn-lt"/>
              </a:rPr>
              <a:t>kcija </a:t>
            </a:r>
            <a:r>
              <a:rPr kumimoji="0" lang="hr-H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mora započeti u istom redu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14290"/>
            <a:ext cx="8229600" cy="1143000"/>
          </a:xfrm>
        </p:spPr>
        <p:txBody>
          <a:bodyPr/>
          <a:lstStyle/>
          <a:p>
            <a:r>
              <a:rPr lang="hr-HR" dirty="0" smtClean="0"/>
              <a:t>Uzorci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hr-H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U osnovi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hr-H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prošireni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regular</a:t>
            </a:r>
            <a:r>
              <a:rPr kumimoji="0" lang="hr-H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ni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izrazi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S</a:t>
            </a:r>
            <a:r>
              <a:rPr kumimoji="0" lang="hr-H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i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nta</a:t>
            </a:r>
            <a:r>
              <a:rPr kumimoji="0" lang="hr-H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ksa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: </a:t>
            </a:r>
            <a:r>
              <a:rPr kumimoji="0" lang="hr-H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slična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grep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 </a:t>
            </a:r>
            <a:r>
              <a:rPr kumimoji="0" lang="hr-H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alatu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(</a:t>
            </a:r>
            <a:r>
              <a:rPr kumimoji="0" lang="hr-H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UNIX sustavi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&lt;&lt;EOF&gt;&gt; </a:t>
            </a:r>
            <a:r>
              <a:rPr kumimoji="0" lang="hr-H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odgovara</a:t>
            </a:r>
            <a:r>
              <a:rPr kumimoji="0" lang="hr-HR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“</a:t>
            </a:r>
            <a:r>
              <a:rPr kumimoji="0" lang="hr-H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kraju datoteke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”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hr-H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Klase znakova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[:</a:t>
            </a:r>
            <a:r>
              <a:rPr kumimoji="0" lang="hr-H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alpha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:], [:</a:t>
            </a:r>
            <a:r>
              <a:rPr kumimoji="0" lang="hr-H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digit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:], [:</a:t>
            </a:r>
            <a:r>
              <a:rPr kumimoji="0" lang="hr-H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space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:], </a:t>
            </a:r>
            <a:r>
              <a:rPr kumimoji="0" lang="hr-H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itd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.</a:t>
            </a:r>
            <a:r>
              <a:rPr kumimoji="0" lang="hr-H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..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{</a:t>
            </a:r>
            <a:r>
              <a:rPr kumimoji="0" lang="hr-HR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+mn-lt"/>
              </a:rPr>
              <a:t>ime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} </a:t>
            </a:r>
            <a:r>
              <a:rPr kumimoji="0" lang="hr-H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gdje je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 </a:t>
            </a:r>
            <a:r>
              <a:rPr lang="hr-HR" sz="2800" i="1" kern="0" dirty="0">
                <a:solidFill>
                  <a:srgbClr val="0000FF"/>
                </a:solidFill>
                <a:latin typeface="+mn-lt"/>
              </a:rPr>
              <a:t>i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+mn-lt"/>
              </a:rPr>
              <a:t>me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 </a:t>
            </a:r>
            <a:r>
              <a:rPr kumimoji="0" lang="hr-H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definirano ranije u datoteci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hr-H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početni uvjeti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” </a:t>
            </a:r>
            <a:r>
              <a:rPr kumimoji="0" lang="hr-H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se mogu koristiti za specificiranje u kojim</a:t>
            </a:r>
            <a:r>
              <a:rPr kumimoji="0" lang="hr-HR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posebnim uvijetima se uzorak primjenjuje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hr-HR" dirty="0" smtClean="0"/>
              <a:t>LEX i regularni izrazi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401080" cy="4845065"/>
          </a:xfrm>
        </p:spPr>
        <p:txBody>
          <a:bodyPr/>
          <a:lstStyle/>
          <a:p>
            <a:r>
              <a:rPr lang="hr-HR" dirty="0" smtClean="0"/>
              <a:t>Posebno značenje imaju znakovi:</a:t>
            </a:r>
            <a:br>
              <a:rPr lang="hr-HR" dirty="0" smtClean="0"/>
            </a:br>
            <a:r>
              <a:rPr lang="en-US" altLang="en-US" b="1" dirty="0" smtClean="0">
                <a:latin typeface="Courier" charset="0"/>
              </a:rPr>
              <a:t>" \  [ ] ^ - ? . * + | ( ) $ / { } % &lt; &gt;</a:t>
            </a:r>
            <a:endParaRPr lang="hr-HR" altLang="en-US" b="1" dirty="0" smtClean="0">
              <a:latin typeface="Courier" charset="0"/>
            </a:endParaRPr>
          </a:p>
          <a:p>
            <a:pPr algn="ctr">
              <a:buNone/>
            </a:pPr>
            <a:endParaRPr lang="hr-HR" altLang="en-US" dirty="0" smtClean="0">
              <a:latin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4348" y="2571744"/>
          <a:ext cx="7929619" cy="35404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2887"/>
                <a:gridCol w="650481"/>
                <a:gridCol w="3376251"/>
              </a:tblGrid>
              <a:tr h="273367">
                <a:tc>
                  <a:txBody>
                    <a:bodyPr/>
                    <a:lstStyle/>
                    <a:p>
                      <a:r>
                        <a:rPr lang="hr-HR" sz="2600" dirty="0" smtClean="0"/>
                        <a:t>“ navodnici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600" dirty="0" smtClean="0">
                          <a:sym typeface="Wingdings" pitchFamily="2" charset="2"/>
                        </a:rPr>
                        <a:t>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600" dirty="0" smtClean="0"/>
                        <a:t> “string”</a:t>
                      </a:r>
                      <a:endParaRPr lang="en-US" sz="2600" dirty="0"/>
                    </a:p>
                  </a:txBody>
                  <a:tcPr/>
                </a:tc>
              </a:tr>
              <a:tr h="433394">
                <a:tc>
                  <a:txBody>
                    <a:bodyPr/>
                    <a:lstStyle/>
                    <a:p>
                      <a:r>
                        <a:rPr lang="hr-HR" sz="2600" dirty="0" smtClean="0"/>
                        <a:t>/ izlazni simbol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600" dirty="0" smtClean="0">
                          <a:sym typeface="Wingdings" pitchFamily="2" charset="2"/>
                        </a:rPr>
                        <a:t>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600" dirty="0" smtClean="0"/>
                        <a:t>\t \n</a:t>
                      </a:r>
                      <a:endParaRPr lang="en-US" sz="2600" dirty="0"/>
                    </a:p>
                  </a:txBody>
                  <a:tcPr/>
                </a:tc>
              </a:tr>
              <a:tr h="433394">
                <a:tc>
                  <a:txBody>
                    <a:bodyPr/>
                    <a:lstStyle/>
                    <a:p>
                      <a:r>
                        <a:rPr lang="hr-HR" altLang="en-US" sz="2600" dirty="0" smtClean="0">
                          <a:latin typeface="Courier" charset="0"/>
                        </a:rPr>
                        <a:t>[ -</a:t>
                      </a:r>
                      <a:r>
                        <a:rPr lang="hr-HR" altLang="en-US" sz="2600" baseline="0" dirty="0" smtClean="0">
                          <a:latin typeface="Courier" charset="0"/>
                        </a:rPr>
                        <a:t>od do ,</a:t>
                      </a:r>
                      <a:r>
                        <a:rPr lang="hr-HR" altLang="en-US" sz="2600" dirty="0" smtClean="0">
                          <a:latin typeface="Courier" charset="0"/>
                        </a:rPr>
                        <a:t>/,^komplement]  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600" dirty="0" smtClean="0">
                          <a:sym typeface="Wingdings" pitchFamily="2" charset="2"/>
                        </a:rPr>
                        <a:t>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600" dirty="0" smtClean="0"/>
                        <a:t>identifikatori</a:t>
                      </a:r>
                      <a:endParaRPr lang="en-US" sz="2600" dirty="0"/>
                    </a:p>
                  </a:txBody>
                  <a:tcPr/>
                </a:tc>
              </a:tr>
              <a:tr h="433394">
                <a:tc>
                  <a:txBody>
                    <a:bodyPr/>
                    <a:lstStyle/>
                    <a:p>
                      <a:r>
                        <a:rPr lang="hr-HR" sz="2600" dirty="0" smtClean="0"/>
                        <a:t>A$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600" dirty="0" smtClean="0">
                          <a:sym typeface="Wingdings" pitchFamily="2" charset="2"/>
                        </a:rPr>
                        <a:t>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600" dirty="0" smtClean="0"/>
                        <a:t>A na kraju reda</a:t>
                      </a:r>
                      <a:endParaRPr lang="en-US" sz="2600" dirty="0"/>
                    </a:p>
                  </a:txBody>
                  <a:tcPr/>
                </a:tc>
              </a:tr>
              <a:tr h="433394">
                <a:tc>
                  <a:txBody>
                    <a:bodyPr/>
                    <a:lstStyle/>
                    <a:p>
                      <a:r>
                        <a:rPr lang="hr-HR" sz="2600" dirty="0" smtClean="0"/>
                        <a:t>^A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600" dirty="0" smtClean="0">
                          <a:sym typeface="Wingdings" pitchFamily="2" charset="2"/>
                        </a:rPr>
                        <a:t>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600" dirty="0" smtClean="0"/>
                        <a:t>A na početku reda</a:t>
                      </a:r>
                      <a:endParaRPr lang="en-US" sz="2600" dirty="0"/>
                    </a:p>
                  </a:txBody>
                  <a:tcPr/>
                </a:tc>
              </a:tr>
              <a:tr h="433394">
                <a:tc>
                  <a:txBody>
                    <a:bodyPr/>
                    <a:lstStyle/>
                    <a:p>
                      <a:r>
                        <a:rPr lang="hr-HR" sz="2600" dirty="0" smtClean="0"/>
                        <a:t>.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600" dirty="0" smtClean="0">
                          <a:sym typeface="Wingdings" pitchFamily="2" charset="2"/>
                        </a:rPr>
                        <a:t>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600" dirty="0" smtClean="0"/>
                        <a:t>Svaki znak osim \n</a:t>
                      </a:r>
                    </a:p>
                  </a:txBody>
                  <a:tcPr/>
                </a:tc>
              </a:tr>
              <a:tr h="614347">
                <a:tc>
                  <a:txBody>
                    <a:bodyPr/>
                    <a:lstStyle/>
                    <a:p>
                      <a:r>
                        <a:rPr lang="hr-HR" sz="2600" dirty="0" smtClean="0"/>
                        <a:t>?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600" dirty="0" smtClean="0">
                          <a:sym typeface="Wingdings" pitchFamily="2" charset="2"/>
                        </a:rPr>
                        <a:t>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600" dirty="0" smtClean="0"/>
                        <a:t>Svaki</a:t>
                      </a:r>
                      <a:r>
                        <a:rPr lang="hr-HR" sz="2600" baseline="0" dirty="0" smtClean="0"/>
                        <a:t> znak ili prazno</a:t>
                      </a:r>
                      <a:endParaRPr lang="hr-HR" sz="2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500174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hr-HR" altLang="en-US" dirty="0" smtClean="0">
                <a:latin typeface="Courier" charset="0"/>
                <a:sym typeface="Wingdings" pitchFamily="2" charset="2"/>
              </a:rPr>
              <a:t>+ 1 i više puta	*0 i više puta</a:t>
            </a:r>
          </a:p>
          <a:p>
            <a:pPr>
              <a:buNone/>
            </a:pPr>
            <a:r>
              <a:rPr lang="hr-HR" altLang="en-US" dirty="0" smtClean="0">
                <a:latin typeface="Courier" charset="0"/>
                <a:sym typeface="Wingdings" pitchFamily="2" charset="2"/>
              </a:rPr>
              <a:t>	() grupiranje	|operator ILI</a:t>
            </a:r>
          </a:p>
          <a:p>
            <a:pPr>
              <a:buNone/>
            </a:pPr>
            <a:endParaRPr lang="hr-HR" altLang="en-US" dirty="0" smtClean="0">
              <a:latin typeface="Courier" charset="0"/>
              <a:sym typeface="Wingdings" pitchFamily="2" charset="2"/>
            </a:endParaRPr>
          </a:p>
          <a:p>
            <a:pPr>
              <a:buNone/>
            </a:pPr>
            <a:r>
              <a:rPr lang="hr-HR" altLang="en-US" dirty="0" smtClean="0">
                <a:latin typeface="Courier" charset="0"/>
                <a:sym typeface="Wingdings" pitchFamily="2" charset="2"/>
              </a:rPr>
              <a:t>	{} dva značenja: broj ponavljanja a{2,4}      </a:t>
            </a:r>
          </a:p>
          <a:p>
            <a:pPr>
              <a:buNone/>
            </a:pPr>
            <a:r>
              <a:rPr lang="hr-HR" altLang="en-US" dirty="0" smtClean="0">
                <a:latin typeface="Courier" charset="0"/>
                <a:sym typeface="Wingdings" pitchFamily="2" charset="2"/>
              </a:rPr>
              <a:t>	  korištenje prethodne definicije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hr-HR" dirty="0" smtClean="0"/>
              <a:t>LEX i regularni izrazi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Opis leksičkih jedinki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Leksička pravila se zadaju regularnim izrazima</a:t>
            </a:r>
          </a:p>
          <a:p>
            <a:r>
              <a:rPr lang="hr-HR" dirty="0" smtClean="0"/>
              <a:t>Različite leksičke jedinke su opisane različitim regularnim izrazima</a:t>
            </a:r>
          </a:p>
          <a:p>
            <a:endParaRPr lang="hr-HR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7224" y="3357560"/>
          <a:ext cx="7358115" cy="32804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6214"/>
                <a:gridCol w="1285884"/>
                <a:gridCol w="2286017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Regularni  izraz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Oznaka izraza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Leksička  jedinka</a:t>
                      </a:r>
                      <a:endParaRPr lang="en-US" dirty="0"/>
                    </a:p>
                  </a:txBody>
                  <a:tcPr anchor="ctr"/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ako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</a:t>
                      </a:r>
                      <a:r>
                        <a:rPr lang="hr-HR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Ključna riječ ako</a:t>
                      </a:r>
                      <a:endParaRPr lang="en-US" dirty="0"/>
                    </a:p>
                  </a:txBody>
                  <a:tcPr anchor="ctr"/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onda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</a:t>
                      </a:r>
                      <a:r>
                        <a:rPr lang="hr-HR" baseline="-25000" dirty="0" smtClean="0"/>
                        <a:t>2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Ključna riječ onda</a:t>
                      </a:r>
                      <a:endParaRPr lang="en-US" dirty="0"/>
                    </a:p>
                  </a:txBody>
                  <a:tcPr anchor="ctr"/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(a+b+...+z)((a+b+...+z)+(0+1+...+9))*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</a:t>
                      </a:r>
                      <a:r>
                        <a:rPr lang="hr-HR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Identifikator</a:t>
                      </a:r>
                      <a:endParaRPr lang="en-US" dirty="0"/>
                    </a:p>
                  </a:txBody>
                  <a:tcPr anchor="ctr"/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(0+1+...+9)(0+1+...+9)*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</a:t>
                      </a:r>
                      <a:r>
                        <a:rPr lang="hr-HR" baseline="-25000" dirty="0" smtClean="0"/>
                        <a:t>4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Konstanta</a:t>
                      </a:r>
                      <a:endParaRPr lang="en-US" dirty="0"/>
                    </a:p>
                  </a:txBody>
                  <a:tcPr anchor="ctr"/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</a:t>
                      </a:r>
                      <a:r>
                        <a:rPr lang="hr-HR" baseline="-25000" dirty="0" smtClean="0"/>
                        <a:t>5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Operator (pridruživanja) =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0"/>
            <a:ext cx="8229600" cy="1143000"/>
          </a:xfrm>
        </p:spPr>
        <p:txBody>
          <a:bodyPr/>
          <a:lstStyle/>
          <a:p>
            <a:r>
              <a:rPr lang="hr-HR" dirty="0" smtClean="0"/>
              <a:t>Primjer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  <p:sp>
        <p:nvSpPr>
          <p:cNvPr id="6" name="Minus 5"/>
          <p:cNvSpPr/>
          <p:nvPr/>
        </p:nvSpPr>
        <p:spPr bwMode="auto">
          <a:xfrm>
            <a:off x="-1428792" y="3214686"/>
            <a:ext cx="12001584" cy="71438"/>
          </a:xfrm>
          <a:prstGeom prst="mathMin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hr-HR" altLang="en-US" sz="2400" dirty="0" smtClean="0">
                <a:latin typeface="Monaco" charset="0"/>
              </a:rPr>
              <a:t>Znamenka</a:t>
            </a:r>
            <a:r>
              <a:rPr lang="en-US" altLang="en-US" sz="2400" dirty="0" smtClean="0">
                <a:latin typeface="Monaco" charset="0"/>
              </a:rPr>
              <a:t>               [0-9]</a:t>
            </a:r>
          </a:p>
          <a:p>
            <a:pPr>
              <a:buFontTx/>
              <a:buNone/>
            </a:pPr>
            <a:r>
              <a:rPr lang="hr-HR" altLang="en-US" sz="2400" dirty="0" smtClean="0">
                <a:latin typeface="Monaco" charset="0"/>
              </a:rPr>
              <a:t>Slovo</a:t>
            </a:r>
            <a:r>
              <a:rPr lang="en-US" altLang="en-US" sz="2400" dirty="0" smtClean="0">
                <a:latin typeface="Monaco" charset="0"/>
              </a:rPr>
              <a:t>             [a-</a:t>
            </a:r>
            <a:r>
              <a:rPr lang="en-US" altLang="en-US" sz="2400" dirty="0" err="1" smtClean="0">
                <a:latin typeface="Monaco" charset="0"/>
              </a:rPr>
              <a:t>zA</a:t>
            </a:r>
            <a:r>
              <a:rPr lang="en-US" altLang="en-US" sz="2400" dirty="0" smtClean="0">
                <a:latin typeface="Monaco" charset="0"/>
              </a:rPr>
              <a:t>-Z]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Monaco" charset="0"/>
              </a:rPr>
              <a:t>%%</a:t>
            </a:r>
          </a:p>
          <a:p>
            <a:pPr>
              <a:buFontTx/>
              <a:buNone/>
            </a:pPr>
            <a:r>
              <a:rPr lang="hr-HR" altLang="en-US" sz="2400" dirty="0" smtClean="0">
                <a:latin typeface="Monaco" charset="0"/>
              </a:rPr>
              <a:t>Slovo</a:t>
            </a:r>
            <a:r>
              <a:rPr lang="en-US" altLang="en-US" sz="2400" dirty="0" smtClean="0">
                <a:latin typeface="Monaco" charset="0"/>
              </a:rPr>
              <a:t>(</a:t>
            </a:r>
            <a:r>
              <a:rPr lang="hr-HR" altLang="en-US" sz="2400" dirty="0" smtClean="0">
                <a:latin typeface="Monaco" charset="0"/>
              </a:rPr>
              <a:t>Znamenka</a:t>
            </a:r>
            <a:r>
              <a:rPr lang="en-US" altLang="en-US" sz="2400" dirty="0" smtClean="0">
                <a:latin typeface="Monaco" charset="0"/>
              </a:rPr>
              <a:t>| </a:t>
            </a:r>
            <a:r>
              <a:rPr lang="hr-HR" altLang="en-US" sz="2400" dirty="0" smtClean="0">
                <a:latin typeface="Monaco" charset="0"/>
              </a:rPr>
              <a:t>Slovo</a:t>
            </a:r>
            <a:r>
              <a:rPr lang="en-US" altLang="en-US" sz="2400" dirty="0" smtClean="0">
                <a:latin typeface="Monaco" charset="0"/>
              </a:rPr>
              <a:t>)* </a:t>
            </a:r>
            <a:r>
              <a:rPr lang="hr-HR" altLang="en-US" sz="2400" dirty="0" smtClean="0">
                <a:latin typeface="Monaco" charset="0"/>
              </a:rPr>
              <a:t>	</a:t>
            </a:r>
            <a:r>
              <a:rPr lang="en-US" altLang="en-US" sz="2400" dirty="0" err="1" smtClean="0">
                <a:latin typeface="Monaco" charset="0"/>
              </a:rPr>
              <a:t>printf</a:t>
            </a:r>
            <a:r>
              <a:rPr lang="en-US" altLang="en-US" sz="2400" dirty="0" smtClean="0">
                <a:latin typeface="Monaco" charset="0"/>
              </a:rPr>
              <a:t>("</a:t>
            </a:r>
            <a:r>
              <a:rPr lang="en-US" altLang="en-US" sz="2400" dirty="0" err="1" smtClean="0">
                <a:latin typeface="Monaco" charset="0"/>
              </a:rPr>
              <a:t>identifi</a:t>
            </a:r>
            <a:r>
              <a:rPr lang="hr-HR" altLang="en-US" sz="2400" dirty="0" smtClean="0">
                <a:latin typeface="Monaco" charset="0"/>
              </a:rPr>
              <a:t>kator</a:t>
            </a:r>
            <a:r>
              <a:rPr lang="en-US" altLang="en-US" sz="2400" dirty="0" smtClean="0">
                <a:latin typeface="Monaco" charset="0"/>
              </a:rPr>
              <a:t>");</a:t>
            </a:r>
            <a:endParaRPr lang="hr-HR" altLang="en-US" sz="2400" dirty="0" smtClean="0">
              <a:latin typeface="Monaco" charset="0"/>
            </a:endParaRPr>
          </a:p>
          <a:p>
            <a:pPr>
              <a:buFontTx/>
              <a:buNone/>
            </a:pPr>
            <a:endParaRPr lang="hr-HR" altLang="en-US" sz="2400" dirty="0" smtClean="0">
              <a:latin typeface="Monaco" charset="0"/>
            </a:endParaRPr>
          </a:p>
          <a:p>
            <a:pPr>
              <a:buFontTx/>
              <a:buNone/>
            </a:pPr>
            <a:r>
              <a:rPr lang="hr-HR" altLang="en-US" sz="2400" dirty="0" smtClean="0">
                <a:latin typeface="Monaco" charset="0"/>
              </a:rPr>
              <a:t>Znamenka</a:t>
            </a:r>
            <a:r>
              <a:rPr lang="en-US" altLang="en-US" sz="2400" dirty="0" smtClean="0">
                <a:latin typeface="Monaco" charset="0"/>
              </a:rPr>
              <a:t>              [0-9]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Monaco" charset="0"/>
              </a:rPr>
              <a:t>E</a:t>
            </a:r>
            <a:r>
              <a:rPr lang="hr-HR" altLang="en-US" sz="2400" dirty="0" smtClean="0">
                <a:latin typeface="Monaco" charset="0"/>
              </a:rPr>
              <a:t>ks</a:t>
            </a:r>
            <a:r>
              <a:rPr lang="en-US" altLang="en-US" sz="2400" dirty="0" err="1" smtClean="0">
                <a:latin typeface="Monaco" charset="0"/>
              </a:rPr>
              <a:t>ponent</a:t>
            </a:r>
            <a:r>
              <a:rPr lang="en-US" altLang="en-US" sz="2400" dirty="0" smtClean="0">
                <a:latin typeface="Monaco" charset="0"/>
              </a:rPr>
              <a:t>            [</a:t>
            </a:r>
            <a:r>
              <a:rPr lang="en-US" altLang="en-US" sz="2400" dirty="0" err="1" smtClean="0">
                <a:latin typeface="Monaco" charset="0"/>
              </a:rPr>
              <a:t>Ee</a:t>
            </a:r>
            <a:r>
              <a:rPr lang="en-US" altLang="en-US" sz="2400" dirty="0" smtClean="0">
                <a:latin typeface="Monaco" charset="0"/>
              </a:rPr>
              <a:t>][-+]?{</a:t>
            </a:r>
            <a:r>
              <a:rPr lang="hr-HR" altLang="en-US" sz="2400" dirty="0" smtClean="0">
                <a:latin typeface="Monaco" charset="0"/>
              </a:rPr>
              <a:t>Znamenka</a:t>
            </a:r>
            <a:r>
              <a:rPr lang="en-US" altLang="en-US" sz="2400" dirty="0" smtClean="0">
                <a:latin typeface="Monaco" charset="0"/>
              </a:rPr>
              <a:t>}+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Monaco" charset="0"/>
              </a:rPr>
              <a:t>%%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Monaco" charset="0"/>
              </a:rPr>
              <a:t>{</a:t>
            </a:r>
            <a:r>
              <a:rPr lang="hr-HR" altLang="en-US" sz="2400" dirty="0" smtClean="0">
                <a:latin typeface="Monaco" charset="0"/>
              </a:rPr>
              <a:t>Znamenka</a:t>
            </a:r>
            <a:r>
              <a:rPr lang="en-US" altLang="en-US" sz="2400" dirty="0" smtClean="0">
                <a:latin typeface="Monaco" charset="0"/>
              </a:rPr>
              <a:t>}+            </a:t>
            </a:r>
            <a:r>
              <a:rPr lang="en-US" altLang="en-US" sz="2400" dirty="0" err="1" smtClean="0">
                <a:latin typeface="Monaco" charset="0"/>
              </a:rPr>
              <a:t>printf</a:t>
            </a:r>
            <a:r>
              <a:rPr lang="en-US" altLang="en-US" sz="2400" dirty="0" smtClean="0">
                <a:latin typeface="Monaco" charset="0"/>
              </a:rPr>
              <a:t>(“</a:t>
            </a:r>
            <a:r>
              <a:rPr lang="hr-HR" altLang="en-US" sz="2400" dirty="0" smtClean="0">
                <a:latin typeface="Monaco" charset="0"/>
              </a:rPr>
              <a:t>cijeli broj</a:t>
            </a:r>
            <a:r>
              <a:rPr lang="en-US" altLang="en-US" sz="2400" dirty="0" smtClean="0">
                <a:latin typeface="Monaco" charset="0"/>
              </a:rPr>
              <a:t>");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Monaco" charset="0"/>
              </a:rPr>
              <a:t>{</a:t>
            </a:r>
            <a:r>
              <a:rPr lang="hr-HR" altLang="en-US" sz="2400" dirty="0" smtClean="0">
                <a:latin typeface="Monaco" charset="0"/>
              </a:rPr>
              <a:t>Znamenka</a:t>
            </a:r>
            <a:r>
              <a:rPr lang="en-US" altLang="en-US" sz="2400" dirty="0" smtClean="0">
                <a:latin typeface="Monaco" charset="0"/>
              </a:rPr>
              <a:t>}+"."{</a:t>
            </a:r>
            <a:r>
              <a:rPr lang="hr-HR" altLang="en-US" sz="2400" dirty="0" smtClean="0">
                <a:latin typeface="Monaco" charset="0"/>
              </a:rPr>
              <a:t>Znamenka</a:t>
            </a:r>
            <a:r>
              <a:rPr lang="en-US" altLang="en-US" sz="2400" dirty="0" smtClean="0">
                <a:latin typeface="Monaco" charset="0"/>
              </a:rPr>
              <a:t>}*({E</a:t>
            </a:r>
            <a:r>
              <a:rPr lang="hr-HR" altLang="en-US" sz="2400" dirty="0" smtClean="0">
                <a:latin typeface="Monaco" charset="0"/>
              </a:rPr>
              <a:t>ks</a:t>
            </a:r>
            <a:r>
              <a:rPr lang="en-US" altLang="en-US" sz="2400" dirty="0" err="1" smtClean="0">
                <a:latin typeface="Monaco" charset="0"/>
              </a:rPr>
              <a:t>ponent</a:t>
            </a:r>
            <a:r>
              <a:rPr lang="en-US" altLang="en-US" sz="2400" dirty="0" smtClean="0">
                <a:latin typeface="Monaco" charset="0"/>
              </a:rPr>
              <a:t>})?   |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Monaco" charset="0"/>
              </a:rPr>
              <a:t>{</a:t>
            </a:r>
            <a:r>
              <a:rPr lang="hr-HR" altLang="en-US" sz="2400" dirty="0" smtClean="0">
                <a:latin typeface="Monaco" charset="0"/>
              </a:rPr>
              <a:t>Znamenka</a:t>
            </a:r>
            <a:r>
              <a:rPr lang="en-US" altLang="en-US" sz="2400" dirty="0" smtClean="0">
                <a:latin typeface="Monaco" charset="0"/>
              </a:rPr>
              <a:t>}*"."{</a:t>
            </a:r>
            <a:r>
              <a:rPr lang="hr-HR" altLang="en-US" sz="2400" dirty="0" smtClean="0">
                <a:latin typeface="Monaco" charset="0"/>
              </a:rPr>
              <a:t>Znamenka</a:t>
            </a:r>
            <a:r>
              <a:rPr lang="en-US" altLang="en-US" sz="2400" dirty="0" smtClean="0">
                <a:latin typeface="Monaco" charset="0"/>
              </a:rPr>
              <a:t>}+({E</a:t>
            </a:r>
            <a:r>
              <a:rPr lang="hr-HR" altLang="en-US" sz="2400" dirty="0" smtClean="0">
                <a:latin typeface="Monaco" charset="0"/>
              </a:rPr>
              <a:t>ks</a:t>
            </a:r>
            <a:r>
              <a:rPr lang="en-US" altLang="en-US" sz="2400" dirty="0" err="1" smtClean="0">
                <a:latin typeface="Monaco" charset="0"/>
              </a:rPr>
              <a:t>ponent</a:t>
            </a:r>
            <a:r>
              <a:rPr lang="en-US" altLang="en-US" sz="2400" dirty="0" smtClean="0">
                <a:latin typeface="Monaco" charset="0"/>
              </a:rPr>
              <a:t>})?   |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Monaco" charset="0"/>
              </a:rPr>
              <a:t>{</a:t>
            </a:r>
            <a:r>
              <a:rPr lang="hr-HR" altLang="en-US" sz="2400" dirty="0" smtClean="0">
                <a:latin typeface="Monaco" charset="0"/>
              </a:rPr>
              <a:t>Znamenka</a:t>
            </a:r>
            <a:r>
              <a:rPr lang="en-US" altLang="en-US" sz="2400" dirty="0" smtClean="0">
                <a:latin typeface="Monaco" charset="0"/>
              </a:rPr>
              <a:t>}+{E</a:t>
            </a:r>
            <a:r>
              <a:rPr lang="hr-HR" altLang="en-US" sz="2400" dirty="0" smtClean="0">
                <a:latin typeface="Monaco" charset="0"/>
              </a:rPr>
              <a:t>ks</a:t>
            </a:r>
            <a:r>
              <a:rPr lang="en-US" altLang="en-US" sz="2400" dirty="0" err="1" smtClean="0">
                <a:latin typeface="Monaco" charset="0"/>
              </a:rPr>
              <a:t>ponent</a:t>
            </a:r>
            <a:r>
              <a:rPr lang="en-US" altLang="en-US" sz="2400" dirty="0" smtClean="0">
                <a:latin typeface="Monaco" charset="0"/>
              </a:rPr>
              <a:t>}  </a:t>
            </a:r>
            <a:r>
              <a:rPr lang="en-US" altLang="en-US" sz="2400" dirty="0" err="1" smtClean="0">
                <a:latin typeface="Monaco" charset="0"/>
              </a:rPr>
              <a:t>printf</a:t>
            </a:r>
            <a:r>
              <a:rPr lang="en-US" altLang="en-US" sz="2400" dirty="0" smtClean="0">
                <a:latin typeface="Monaco" charset="0"/>
              </a:rPr>
              <a:t>(“real</a:t>
            </a:r>
            <a:r>
              <a:rPr lang="hr-HR" altLang="en-US" sz="2400" dirty="0" smtClean="0">
                <a:latin typeface="Monaco" charset="0"/>
              </a:rPr>
              <a:t>ni broj</a:t>
            </a:r>
            <a:r>
              <a:rPr lang="en-US" altLang="en-US" sz="2400" dirty="0" smtClean="0">
                <a:latin typeface="Monaco" charset="0"/>
              </a:rPr>
              <a:t>”);</a:t>
            </a:r>
          </a:p>
          <a:p>
            <a:pPr>
              <a:buFontTx/>
              <a:buNone/>
            </a:pPr>
            <a:endParaRPr lang="en-US" altLang="en-US" sz="2000" dirty="0" smtClean="0">
              <a:latin typeface="Monaco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43702" y="6143644"/>
            <a:ext cx="2133600" cy="457200"/>
          </a:xfrm>
        </p:spPr>
        <p:txBody>
          <a:bodyPr/>
          <a:lstStyle/>
          <a:p>
            <a:pPr>
              <a:defRPr/>
            </a:pPr>
            <a:fld id="{4ED70C8D-9A61-4584-AA93-4CAEF475D8B9}" type="slidenum">
              <a:rPr lang="en-GB" sz="1400" smtClean="0"/>
              <a:pPr>
                <a:defRPr/>
              </a:pPr>
              <a:t>41</a:t>
            </a:fld>
            <a:endParaRPr lang="en-GB" sz="14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9945" y="466732"/>
            <a:ext cx="2971800" cy="3865563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%{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stdlib.h</a:t>
            </a:r>
            <a:r>
              <a:rPr lang="en-US" sz="1800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%}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err="1" smtClean="0"/>
              <a:t>dgt</a:t>
            </a:r>
            <a:r>
              <a:rPr lang="en-US" sz="1800" dirty="0" smtClean="0"/>
              <a:t>    [0-9]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%%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{</a:t>
            </a:r>
            <a:r>
              <a:rPr lang="en-US" sz="1800" dirty="0" err="1" smtClean="0"/>
              <a:t>dgt</a:t>
            </a:r>
            <a:r>
              <a:rPr lang="en-US" sz="1800" dirty="0" smtClean="0"/>
              <a:t>}+   return </a:t>
            </a:r>
            <a:r>
              <a:rPr lang="en-US" sz="1800" dirty="0" err="1" smtClean="0"/>
              <a:t>atoi</a:t>
            </a:r>
            <a:r>
              <a:rPr lang="en-US" sz="1800" dirty="0" smtClean="0"/>
              <a:t>(</a:t>
            </a:r>
            <a:r>
              <a:rPr lang="en-US" sz="1800" dirty="0" err="1" smtClean="0"/>
              <a:t>yytext</a:t>
            </a:r>
            <a:r>
              <a:rPr lang="en-US" sz="1800" dirty="0" smtClean="0"/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%%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void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val</a:t>
            </a:r>
            <a:r>
              <a:rPr lang="en-US" sz="1800" dirty="0" smtClean="0"/>
              <a:t>, total = 0, n 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while ( (</a:t>
            </a:r>
            <a:r>
              <a:rPr lang="en-US" sz="1800" dirty="0" err="1" smtClean="0"/>
              <a:t>val</a:t>
            </a:r>
            <a:r>
              <a:rPr lang="en-US" sz="1800" dirty="0" smtClean="0"/>
              <a:t> = </a:t>
            </a:r>
            <a:r>
              <a:rPr lang="en-US" sz="1800" dirty="0" err="1" smtClean="0"/>
              <a:t>yylex</a:t>
            </a:r>
            <a:r>
              <a:rPr lang="en-US" sz="1800" dirty="0" smtClean="0"/>
              <a:t>()) &gt; 0 )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   total += </a:t>
            </a:r>
            <a:r>
              <a:rPr lang="en-US" sz="1800" dirty="0" err="1" smtClean="0"/>
              <a:t>val</a:t>
            </a:r>
            <a:r>
              <a:rPr lang="en-US" sz="1800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   n++;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if (n &gt; 0)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(“</a:t>
            </a:r>
            <a:r>
              <a:rPr lang="hr-HR" sz="1800" dirty="0" smtClean="0"/>
              <a:t>prosjek</a:t>
            </a:r>
            <a:r>
              <a:rPr lang="en-US" sz="1800" dirty="0" smtClean="0"/>
              <a:t> = %d\n”, total/n);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857224" y="1752616"/>
            <a:ext cx="1143008" cy="4286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714480" y="771532"/>
            <a:ext cx="2392065" cy="9810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>
          <a:xfrm>
            <a:off x="4071934" y="642918"/>
            <a:ext cx="4827936" cy="60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Defini</a:t>
            </a:r>
            <a:r>
              <a:rPr kumimoji="0" lang="hr-H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cij</a:t>
            </a:r>
            <a:r>
              <a:rPr lang="hr-HR" kern="0" dirty="0">
                <a:latin typeface="+mn-lt"/>
              </a:rPr>
              <a:t>a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za znamenku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hr-H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mogli smo uzeti ugrađenu definiciju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[:digit:])</a:t>
            </a: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14348" y="2395558"/>
            <a:ext cx="3143272" cy="4286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857620" y="1571612"/>
            <a:ext cx="3978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dirty="0" smtClean="0"/>
              <a:t>Pravilo koje prepoznaje broj i vraća ga pozivajućoj funkciji</a:t>
            </a:r>
            <a:endParaRPr lang="en-US" dirty="0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3000363" y="1762132"/>
            <a:ext cx="953781" cy="7048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6"/>
          <p:cNvSpPr>
            <a:spLocks/>
          </p:cNvSpPr>
          <p:nvPr/>
        </p:nvSpPr>
        <p:spPr bwMode="auto">
          <a:xfrm>
            <a:off x="3714744" y="3357562"/>
            <a:ext cx="214314" cy="3071834"/>
          </a:xfrm>
          <a:prstGeom prst="righ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4572000" y="4357694"/>
            <a:ext cx="36856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dirty="0" smtClean="0"/>
              <a:t>Pomoćne procedure</a:t>
            </a:r>
            <a:endParaRPr lang="en-US" dirty="0"/>
          </a:p>
          <a:p>
            <a:r>
              <a:rPr lang="hr-HR" dirty="0" smtClean="0"/>
              <a:t>(mogle su biti u zasebnoj datoteci)</a:t>
            </a:r>
            <a:endParaRPr lang="en-US" dirty="0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V="1">
            <a:off x="3929058" y="4786322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9"/>
          <p:cNvSpPr>
            <a:spLocks/>
          </p:cNvSpPr>
          <p:nvPr/>
        </p:nvSpPr>
        <p:spPr bwMode="auto">
          <a:xfrm>
            <a:off x="642910" y="466732"/>
            <a:ext cx="142876" cy="1714512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20"/>
          <p:cNvSpPr>
            <a:spLocks/>
          </p:cNvSpPr>
          <p:nvPr/>
        </p:nvSpPr>
        <p:spPr bwMode="auto">
          <a:xfrm>
            <a:off x="571472" y="2252682"/>
            <a:ext cx="214314" cy="928694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21"/>
          <p:cNvSpPr>
            <a:spLocks/>
          </p:cNvSpPr>
          <p:nvPr/>
        </p:nvSpPr>
        <p:spPr bwMode="auto">
          <a:xfrm>
            <a:off x="571472" y="3357562"/>
            <a:ext cx="214314" cy="3286124"/>
          </a:xfrm>
          <a:prstGeom prst="lef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 rot="16200000">
            <a:off x="-67324" y="925798"/>
            <a:ext cx="1184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b="1" i="1" dirty="0" smtClean="0">
                <a:solidFill>
                  <a:schemeClr val="accent2"/>
                </a:solidFill>
              </a:rPr>
              <a:t>definicije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 rot="16200000">
            <a:off x="6158" y="2565556"/>
            <a:ext cx="928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b="1" i="1" dirty="0" smtClean="0">
                <a:solidFill>
                  <a:schemeClr val="accent2"/>
                </a:solidFill>
              </a:rPr>
              <a:t>pravila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 rot="16200000">
            <a:off x="-417035" y="4846137"/>
            <a:ext cx="17748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b="1" i="1" dirty="0" smtClean="0">
                <a:solidFill>
                  <a:schemeClr val="accent2"/>
                </a:solidFill>
              </a:rPr>
              <a:t>Korisnički kod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 bwMode="auto">
          <a:xfrm>
            <a:off x="500034" y="-28577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Primjer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utoUpdateAnimBg="0"/>
      <p:bldP spid="10" grpId="0" animBg="1"/>
      <p:bldP spid="11" grpId="0" autoUpdateAnimBg="0"/>
      <p:bldP spid="12" grpId="0" animBg="1"/>
      <p:bldP spid="13" grpId="0" animBg="1"/>
      <p:bldP spid="14" grpId="0" autoUpdateAnimBg="0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9945" y="466732"/>
            <a:ext cx="2971800" cy="3865563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%{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stdlib.h</a:t>
            </a:r>
            <a:r>
              <a:rPr lang="en-US" sz="1800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%}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 err="1" smtClean="0"/>
              <a:t>dgt</a:t>
            </a:r>
            <a:r>
              <a:rPr lang="en-US" sz="1800" dirty="0" smtClean="0"/>
              <a:t>    [0-9]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%%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{</a:t>
            </a:r>
            <a:r>
              <a:rPr lang="en-US" sz="1800" b="1" dirty="0" err="1" smtClean="0"/>
              <a:t>dgt</a:t>
            </a:r>
            <a:r>
              <a:rPr lang="en-US" sz="1800" dirty="0" smtClean="0"/>
              <a:t>}+   return </a:t>
            </a:r>
            <a:r>
              <a:rPr lang="en-US" sz="1800" dirty="0" err="1" smtClean="0"/>
              <a:t>atoi</a:t>
            </a:r>
            <a:r>
              <a:rPr lang="en-US" sz="1800" dirty="0" smtClean="0"/>
              <a:t>(</a:t>
            </a:r>
            <a:r>
              <a:rPr lang="en-US" sz="1800" dirty="0" err="1" smtClean="0"/>
              <a:t>yytext</a:t>
            </a:r>
            <a:r>
              <a:rPr lang="en-US" sz="1800" dirty="0" smtClean="0"/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%%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void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val</a:t>
            </a:r>
            <a:r>
              <a:rPr lang="en-US" sz="1800" dirty="0" smtClean="0"/>
              <a:t>, total = 0, n 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while ( (</a:t>
            </a:r>
            <a:r>
              <a:rPr lang="en-US" sz="1800" dirty="0" err="1" smtClean="0"/>
              <a:t>val</a:t>
            </a:r>
            <a:r>
              <a:rPr lang="en-US" sz="1800" dirty="0" smtClean="0"/>
              <a:t> = </a:t>
            </a:r>
            <a:r>
              <a:rPr lang="en-US" sz="1800" dirty="0" err="1" smtClean="0"/>
              <a:t>yylex</a:t>
            </a:r>
            <a:r>
              <a:rPr lang="en-US" sz="1800" dirty="0" smtClean="0"/>
              <a:t>()) &gt; 0 )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   total += </a:t>
            </a:r>
            <a:r>
              <a:rPr lang="en-US" sz="1800" dirty="0" err="1" smtClean="0"/>
              <a:t>val</a:t>
            </a:r>
            <a:r>
              <a:rPr lang="en-US" sz="1800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   n++;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if (n &gt; 0)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(“</a:t>
            </a:r>
            <a:r>
              <a:rPr lang="hr-HR" sz="1800" dirty="0" smtClean="0"/>
              <a:t>prosjek</a:t>
            </a:r>
            <a:r>
              <a:rPr lang="en-US" sz="1800" dirty="0" smtClean="0"/>
              <a:t> = %d\n”, total/n);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6" name="AutoShape 19"/>
          <p:cNvSpPr>
            <a:spLocks/>
          </p:cNvSpPr>
          <p:nvPr/>
        </p:nvSpPr>
        <p:spPr bwMode="auto">
          <a:xfrm>
            <a:off x="642910" y="466732"/>
            <a:ext cx="142876" cy="1714512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20"/>
          <p:cNvSpPr>
            <a:spLocks/>
          </p:cNvSpPr>
          <p:nvPr/>
        </p:nvSpPr>
        <p:spPr bwMode="auto">
          <a:xfrm>
            <a:off x="571472" y="2252682"/>
            <a:ext cx="214314" cy="928694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21"/>
          <p:cNvSpPr>
            <a:spLocks/>
          </p:cNvSpPr>
          <p:nvPr/>
        </p:nvSpPr>
        <p:spPr bwMode="auto">
          <a:xfrm>
            <a:off x="571472" y="3357562"/>
            <a:ext cx="214314" cy="3286124"/>
          </a:xfrm>
          <a:prstGeom prst="lef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 rot="16200000">
            <a:off x="-67324" y="925798"/>
            <a:ext cx="1184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b="1" i="1" dirty="0" smtClean="0">
                <a:solidFill>
                  <a:schemeClr val="accent2"/>
                </a:solidFill>
              </a:rPr>
              <a:t>definicije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 rot="16200000">
            <a:off x="6158" y="2565556"/>
            <a:ext cx="928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b="1" i="1" dirty="0" smtClean="0">
                <a:solidFill>
                  <a:schemeClr val="accent2"/>
                </a:solidFill>
              </a:rPr>
              <a:t>pravila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 rot="16200000">
            <a:off x="-417035" y="4846137"/>
            <a:ext cx="17748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b="1" i="1" dirty="0" smtClean="0">
                <a:solidFill>
                  <a:schemeClr val="accent2"/>
                </a:solidFill>
              </a:rPr>
              <a:t>Korisnički kod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4643438" y="1142984"/>
            <a:ext cx="27146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r-HR" sz="2000" dirty="0" smtClean="0"/>
              <a:t>Definiranje i korištenje imena 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 bwMode="auto">
          <a:xfrm>
            <a:off x="857224" y="1785926"/>
            <a:ext cx="571504" cy="3571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857224" y="2428868"/>
            <a:ext cx="571504" cy="3571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6" name="Straight Connector 15"/>
          <p:cNvCxnSpPr>
            <a:stCxn id="13" idx="7"/>
          </p:cNvCxnSpPr>
          <p:nvPr/>
        </p:nvCxnSpPr>
        <p:spPr bwMode="auto">
          <a:xfrm rot="5400000" flipH="1" flipV="1">
            <a:off x="2753767" y="-51435"/>
            <a:ext cx="480937" cy="3298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4" idx="7"/>
          </p:cNvCxnSpPr>
          <p:nvPr/>
        </p:nvCxnSpPr>
        <p:spPr bwMode="auto">
          <a:xfrm rot="5400000" flipH="1" flipV="1">
            <a:off x="2468015" y="234317"/>
            <a:ext cx="1123879" cy="33698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itle 1"/>
          <p:cNvSpPr txBox="1">
            <a:spLocks/>
          </p:cNvSpPr>
          <p:nvPr/>
        </p:nvSpPr>
        <p:spPr bwMode="auto">
          <a:xfrm>
            <a:off x="500034" y="-28577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Primjer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D70C8D-9A61-4584-AA93-4CAEF475D8B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9945" y="466732"/>
            <a:ext cx="2971800" cy="3865563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%{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stdlib.h</a:t>
            </a:r>
            <a:r>
              <a:rPr lang="en-US" sz="1800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%}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 err="1" smtClean="0"/>
              <a:t>dgt</a:t>
            </a:r>
            <a:r>
              <a:rPr lang="en-US" sz="1800" dirty="0" smtClean="0"/>
              <a:t>    [0-9]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%%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{</a:t>
            </a:r>
            <a:r>
              <a:rPr lang="en-US" sz="1800" b="1" dirty="0" err="1" smtClean="0"/>
              <a:t>dgt</a:t>
            </a:r>
            <a:r>
              <a:rPr lang="en-US" sz="1800" dirty="0" smtClean="0"/>
              <a:t>}+   return </a:t>
            </a:r>
            <a:r>
              <a:rPr lang="en-US" sz="1800" dirty="0" err="1" smtClean="0"/>
              <a:t>atoi</a:t>
            </a:r>
            <a:r>
              <a:rPr lang="en-US" sz="1800" dirty="0" smtClean="0"/>
              <a:t>(</a:t>
            </a:r>
            <a:r>
              <a:rPr lang="en-US" sz="1800" b="1" dirty="0" err="1" smtClean="0"/>
              <a:t>yytex</a:t>
            </a:r>
            <a:r>
              <a:rPr lang="en-US" sz="1800" dirty="0" err="1" smtClean="0"/>
              <a:t>t</a:t>
            </a:r>
            <a:r>
              <a:rPr lang="en-US" sz="1800" dirty="0" smtClean="0"/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%%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void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val</a:t>
            </a:r>
            <a:r>
              <a:rPr lang="en-US" sz="1800" dirty="0" smtClean="0"/>
              <a:t>, total = 0, n 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while ( (</a:t>
            </a:r>
            <a:r>
              <a:rPr lang="en-US" sz="1800" dirty="0" err="1" smtClean="0"/>
              <a:t>val</a:t>
            </a:r>
            <a:r>
              <a:rPr lang="en-US" sz="1800" dirty="0" smtClean="0"/>
              <a:t> = </a:t>
            </a:r>
            <a:r>
              <a:rPr lang="en-US" sz="1800" dirty="0" err="1" smtClean="0"/>
              <a:t>yylex</a:t>
            </a:r>
            <a:r>
              <a:rPr lang="en-US" sz="1800" dirty="0" smtClean="0"/>
              <a:t>()) &gt; 0 )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   total += </a:t>
            </a:r>
            <a:r>
              <a:rPr lang="en-US" sz="1800" dirty="0" err="1" smtClean="0"/>
              <a:t>val</a:t>
            </a:r>
            <a:r>
              <a:rPr lang="en-US" sz="1800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   n++;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if (n &gt; 0)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(“</a:t>
            </a:r>
            <a:r>
              <a:rPr lang="hr-HR" sz="1800" dirty="0" smtClean="0"/>
              <a:t>prosjek</a:t>
            </a:r>
            <a:r>
              <a:rPr lang="en-US" sz="1800" dirty="0" smtClean="0"/>
              <a:t> = %d\n”, total/n);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7" name="AutoShape 19"/>
          <p:cNvSpPr>
            <a:spLocks/>
          </p:cNvSpPr>
          <p:nvPr/>
        </p:nvSpPr>
        <p:spPr bwMode="auto">
          <a:xfrm>
            <a:off x="642910" y="466732"/>
            <a:ext cx="142876" cy="1714512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20"/>
          <p:cNvSpPr>
            <a:spLocks/>
          </p:cNvSpPr>
          <p:nvPr/>
        </p:nvSpPr>
        <p:spPr bwMode="auto">
          <a:xfrm>
            <a:off x="571472" y="2252682"/>
            <a:ext cx="214314" cy="928694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21"/>
          <p:cNvSpPr>
            <a:spLocks/>
          </p:cNvSpPr>
          <p:nvPr/>
        </p:nvSpPr>
        <p:spPr bwMode="auto">
          <a:xfrm>
            <a:off x="571472" y="3357562"/>
            <a:ext cx="214314" cy="3286124"/>
          </a:xfrm>
          <a:prstGeom prst="lef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 rot="16200000">
            <a:off x="-67324" y="925798"/>
            <a:ext cx="1184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b="1" i="1" dirty="0" smtClean="0">
                <a:solidFill>
                  <a:schemeClr val="accent2"/>
                </a:solidFill>
              </a:rPr>
              <a:t>definicije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 rot="16200000">
            <a:off x="6158" y="2565556"/>
            <a:ext cx="928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b="1" i="1" dirty="0" smtClean="0">
                <a:solidFill>
                  <a:schemeClr val="accent2"/>
                </a:solidFill>
              </a:rPr>
              <a:t>pravila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 rot="16200000">
            <a:off x="-417035" y="4846137"/>
            <a:ext cx="17748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b="1" i="1" dirty="0" smtClean="0">
                <a:solidFill>
                  <a:schemeClr val="accent2"/>
                </a:solidFill>
              </a:rPr>
              <a:t>Korisnički kod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643438" y="1142984"/>
            <a:ext cx="27146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r-HR" sz="2000" dirty="0" smtClean="0">
                <a:solidFill>
                  <a:schemeClr val="tx2">
                    <a:lumMod val="65000"/>
                  </a:schemeClr>
                </a:solidFill>
              </a:rPr>
              <a:t>Definiranje i korištenje imena </a:t>
            </a:r>
            <a:endParaRPr lang="en-US" sz="2000" dirty="0">
              <a:solidFill>
                <a:schemeClr val="tx2">
                  <a:lumMod val="6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857224" y="1785926"/>
            <a:ext cx="571504" cy="3571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57224" y="2428868"/>
            <a:ext cx="571504" cy="3571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6" name="Straight Connector 15"/>
          <p:cNvCxnSpPr>
            <a:stCxn id="14" idx="7"/>
          </p:cNvCxnSpPr>
          <p:nvPr/>
        </p:nvCxnSpPr>
        <p:spPr bwMode="auto">
          <a:xfrm rot="5400000" flipH="1" flipV="1">
            <a:off x="2753767" y="-51435"/>
            <a:ext cx="480937" cy="3298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5" idx="7"/>
          </p:cNvCxnSpPr>
          <p:nvPr/>
        </p:nvCxnSpPr>
        <p:spPr bwMode="auto">
          <a:xfrm rot="5400000" flipH="1" flipV="1">
            <a:off x="2468015" y="234317"/>
            <a:ext cx="1123879" cy="33698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2786050" y="2428868"/>
            <a:ext cx="785818" cy="3571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3438" y="2643182"/>
            <a:ext cx="30003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Franklin Gothic Medium" pitchFamily="34" charset="0"/>
              </a:rPr>
              <a:t>char * </a:t>
            </a:r>
            <a:r>
              <a:rPr lang="en-US" sz="2400" b="1" dirty="0" err="1" smtClean="0">
                <a:solidFill>
                  <a:schemeClr val="tx2"/>
                </a:solidFill>
                <a:latin typeface="Franklin Gothic Medium" pitchFamily="34" charset="0"/>
              </a:rPr>
              <a:t>yytext</a:t>
            </a:r>
            <a:r>
              <a:rPr lang="en-US" sz="2400" b="1" dirty="0" smtClean="0">
                <a:solidFill>
                  <a:schemeClr val="tx2"/>
                </a:solidFill>
                <a:latin typeface="Franklin Gothic Medium" pitchFamily="34" charset="0"/>
              </a:rPr>
              <a:t>;</a:t>
            </a:r>
          </a:p>
          <a:p>
            <a:pPr lvl="1"/>
            <a:r>
              <a:rPr lang="hr-HR" sz="1400" dirty="0" smtClean="0"/>
              <a:t>Međuspremnik koji sadrži ulazne  znakove koji se poklapaju sa uzorkom (reg. Izrazima)</a:t>
            </a:r>
            <a:endParaRPr lang="en-US" sz="1400" dirty="0" smtClean="0"/>
          </a:p>
          <a:p>
            <a:endParaRPr lang="en-US" dirty="0"/>
          </a:p>
        </p:txBody>
      </p:sp>
      <p:cxnSp>
        <p:nvCxnSpPr>
          <p:cNvPr id="21" name="Straight Connector 20"/>
          <p:cNvCxnSpPr>
            <a:stCxn id="18" idx="6"/>
          </p:cNvCxnSpPr>
          <p:nvPr/>
        </p:nvCxnSpPr>
        <p:spPr bwMode="auto">
          <a:xfrm>
            <a:off x="3571868" y="2607463"/>
            <a:ext cx="1071570" cy="250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itle 1"/>
          <p:cNvSpPr txBox="1">
            <a:spLocks/>
          </p:cNvSpPr>
          <p:nvPr/>
        </p:nvSpPr>
        <p:spPr bwMode="auto">
          <a:xfrm>
            <a:off x="500034" y="-28577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Primjer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D70C8D-9A61-4584-AA93-4CAEF475D8B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9945" y="466732"/>
            <a:ext cx="2971800" cy="3865563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%{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stdlib.h</a:t>
            </a:r>
            <a:r>
              <a:rPr lang="en-US" sz="1800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%}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 err="1" smtClean="0"/>
              <a:t>dgt</a:t>
            </a:r>
            <a:r>
              <a:rPr lang="en-US" sz="1800" dirty="0" smtClean="0"/>
              <a:t>    [0-9]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%%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{</a:t>
            </a:r>
            <a:r>
              <a:rPr lang="en-US" sz="1800" b="1" dirty="0" err="1" smtClean="0"/>
              <a:t>dgt</a:t>
            </a:r>
            <a:r>
              <a:rPr lang="en-US" sz="1800" dirty="0" smtClean="0"/>
              <a:t>}+   return </a:t>
            </a:r>
            <a:r>
              <a:rPr lang="en-US" sz="1800" dirty="0" err="1" smtClean="0"/>
              <a:t>atoi</a:t>
            </a:r>
            <a:r>
              <a:rPr lang="en-US" sz="1800" dirty="0" smtClean="0"/>
              <a:t>(</a:t>
            </a:r>
            <a:r>
              <a:rPr lang="en-US" sz="1800" b="1" dirty="0" err="1" smtClean="0"/>
              <a:t>yytex</a:t>
            </a:r>
            <a:r>
              <a:rPr lang="en-US" sz="1800" dirty="0" err="1" smtClean="0"/>
              <a:t>t</a:t>
            </a:r>
            <a:r>
              <a:rPr lang="en-US" sz="1800" dirty="0" smtClean="0"/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%%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void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val</a:t>
            </a:r>
            <a:r>
              <a:rPr lang="en-US" sz="1800" dirty="0" smtClean="0"/>
              <a:t>, total = 0, n 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while ( (</a:t>
            </a:r>
            <a:r>
              <a:rPr lang="en-US" sz="1800" dirty="0" err="1" smtClean="0"/>
              <a:t>val</a:t>
            </a:r>
            <a:r>
              <a:rPr lang="en-US" sz="1800" dirty="0" smtClean="0"/>
              <a:t> = </a:t>
            </a:r>
            <a:r>
              <a:rPr lang="en-US" sz="1800" b="1" dirty="0" err="1" smtClean="0"/>
              <a:t>yylex</a:t>
            </a:r>
            <a:r>
              <a:rPr lang="en-US" sz="1800" b="1" dirty="0" smtClean="0"/>
              <a:t>()</a:t>
            </a:r>
            <a:r>
              <a:rPr lang="en-US" sz="1800" dirty="0" smtClean="0"/>
              <a:t>) &gt; 0 )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   total += </a:t>
            </a:r>
            <a:r>
              <a:rPr lang="en-US" sz="1800" dirty="0" err="1" smtClean="0"/>
              <a:t>val</a:t>
            </a:r>
            <a:r>
              <a:rPr lang="en-US" sz="1800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   n++;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if (n &gt; 0)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(“</a:t>
            </a:r>
            <a:r>
              <a:rPr lang="hr-HR" sz="1800" dirty="0" smtClean="0"/>
              <a:t>prosjek</a:t>
            </a:r>
            <a:r>
              <a:rPr lang="en-US" sz="1800" dirty="0" smtClean="0"/>
              <a:t> = %d\n”, total/n);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8" name="AutoShape 19"/>
          <p:cNvSpPr>
            <a:spLocks/>
          </p:cNvSpPr>
          <p:nvPr/>
        </p:nvSpPr>
        <p:spPr bwMode="auto">
          <a:xfrm>
            <a:off x="642910" y="466732"/>
            <a:ext cx="142876" cy="1714512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20"/>
          <p:cNvSpPr>
            <a:spLocks/>
          </p:cNvSpPr>
          <p:nvPr/>
        </p:nvSpPr>
        <p:spPr bwMode="auto">
          <a:xfrm>
            <a:off x="571472" y="2252682"/>
            <a:ext cx="214314" cy="928694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21"/>
          <p:cNvSpPr>
            <a:spLocks/>
          </p:cNvSpPr>
          <p:nvPr/>
        </p:nvSpPr>
        <p:spPr bwMode="auto">
          <a:xfrm>
            <a:off x="571472" y="3357562"/>
            <a:ext cx="214314" cy="3286124"/>
          </a:xfrm>
          <a:prstGeom prst="lef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 rot="16200000">
            <a:off x="-67324" y="925798"/>
            <a:ext cx="1184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b="1" i="1" dirty="0" smtClean="0">
                <a:solidFill>
                  <a:schemeClr val="accent2"/>
                </a:solidFill>
              </a:rPr>
              <a:t>definicije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 rot="16200000">
            <a:off x="6158" y="2565556"/>
            <a:ext cx="928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b="1" i="1" dirty="0" smtClean="0">
                <a:solidFill>
                  <a:schemeClr val="accent2"/>
                </a:solidFill>
              </a:rPr>
              <a:t>pravila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 rot="16200000">
            <a:off x="-417035" y="4846137"/>
            <a:ext cx="17748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b="1" i="1" dirty="0" smtClean="0">
                <a:solidFill>
                  <a:schemeClr val="accent2"/>
                </a:solidFill>
              </a:rPr>
              <a:t>Korisnički kod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4643438" y="1142984"/>
            <a:ext cx="27146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r-HR" sz="2000" dirty="0" smtClean="0">
                <a:solidFill>
                  <a:schemeClr val="tx2">
                    <a:lumMod val="65000"/>
                  </a:schemeClr>
                </a:solidFill>
              </a:rPr>
              <a:t>Definiranje i korištenje imena </a:t>
            </a:r>
            <a:endParaRPr lang="en-US" sz="2000" dirty="0">
              <a:solidFill>
                <a:schemeClr val="tx2">
                  <a:lumMod val="6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57224" y="1785926"/>
            <a:ext cx="571504" cy="3571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857224" y="2428868"/>
            <a:ext cx="571504" cy="3571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7" name="Straight Connector 16"/>
          <p:cNvCxnSpPr>
            <a:stCxn id="15" idx="7"/>
          </p:cNvCxnSpPr>
          <p:nvPr/>
        </p:nvCxnSpPr>
        <p:spPr bwMode="auto">
          <a:xfrm rot="5400000" flipH="1" flipV="1">
            <a:off x="2753767" y="-51435"/>
            <a:ext cx="480937" cy="3298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6" idx="7"/>
          </p:cNvCxnSpPr>
          <p:nvPr/>
        </p:nvCxnSpPr>
        <p:spPr bwMode="auto">
          <a:xfrm rot="5400000" flipH="1" flipV="1">
            <a:off x="2468015" y="234317"/>
            <a:ext cx="1123879" cy="33698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18"/>
          <p:cNvSpPr/>
          <p:nvPr/>
        </p:nvSpPr>
        <p:spPr bwMode="auto">
          <a:xfrm>
            <a:off x="2786050" y="2428868"/>
            <a:ext cx="785818" cy="3571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3438" y="2643182"/>
            <a:ext cx="30003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</a:schemeClr>
                </a:solidFill>
                <a:latin typeface="Franklin Gothic Medium" pitchFamily="34" charset="0"/>
              </a:rPr>
              <a:t>char * </a:t>
            </a:r>
            <a:r>
              <a:rPr lang="en-US" sz="2400" b="1" dirty="0" err="1" smtClean="0">
                <a:solidFill>
                  <a:schemeClr val="tx1">
                    <a:lumMod val="65000"/>
                  </a:schemeClr>
                </a:solidFill>
                <a:latin typeface="Franklin Gothic Medium" pitchFamily="34" charset="0"/>
              </a:rPr>
              <a:t>yytext</a:t>
            </a:r>
            <a:r>
              <a:rPr lang="en-US" sz="2400" b="1" dirty="0" smtClean="0">
                <a:solidFill>
                  <a:schemeClr val="tx1">
                    <a:lumMod val="65000"/>
                  </a:schemeClr>
                </a:solidFill>
                <a:latin typeface="Franklin Gothic Medium" pitchFamily="34" charset="0"/>
              </a:rPr>
              <a:t>;</a:t>
            </a:r>
          </a:p>
          <a:p>
            <a:pPr lvl="1"/>
            <a:r>
              <a:rPr lang="hr-HR" sz="1400" dirty="0" smtClean="0">
                <a:solidFill>
                  <a:schemeClr val="tx1">
                    <a:lumMod val="65000"/>
                  </a:schemeClr>
                </a:solidFill>
              </a:rPr>
              <a:t>Međuspremnik koji sadrži ulazne  znakove koji se poklapaju sa uzorkom (reg. Izrazima)</a:t>
            </a:r>
            <a:endParaRPr lang="en-US" sz="1400" dirty="0" smtClean="0">
              <a:solidFill>
                <a:schemeClr val="tx1">
                  <a:lumMod val="6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21" name="Straight Connector 20"/>
          <p:cNvCxnSpPr>
            <a:stCxn id="19" idx="6"/>
          </p:cNvCxnSpPr>
          <p:nvPr/>
        </p:nvCxnSpPr>
        <p:spPr bwMode="auto">
          <a:xfrm>
            <a:off x="3571868" y="2607463"/>
            <a:ext cx="1071570" cy="250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4071934" y="4714884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sz="2000" b="1" dirty="0" smtClean="0"/>
              <a:t>Pozivanje analizatora</a:t>
            </a:r>
            <a:r>
              <a:rPr lang="en-US" sz="2000" b="1" dirty="0" smtClean="0"/>
              <a:t>: </a:t>
            </a:r>
            <a:r>
              <a:rPr lang="en-US" sz="2000" b="1" dirty="0" err="1" smtClean="0">
                <a:solidFill>
                  <a:srgbClr val="D60093"/>
                </a:solidFill>
                <a:latin typeface="Franklin Gothic Medium" pitchFamily="34" charset="0"/>
              </a:rPr>
              <a:t>yylex</a:t>
            </a:r>
            <a:r>
              <a:rPr lang="en-US" sz="2000" b="1" dirty="0" smtClean="0">
                <a:solidFill>
                  <a:srgbClr val="D60093"/>
                </a:solidFill>
                <a:latin typeface="Franklin Gothic Medium" pitchFamily="34" charset="0"/>
              </a:rPr>
              <a:t>()</a:t>
            </a:r>
          </a:p>
          <a:p>
            <a:pPr lvl="1"/>
            <a:r>
              <a:rPr lang="hr-HR" dirty="0" smtClean="0"/>
              <a:t>Pri svakom pozivu yylex() funkcije , analizator nastavi  analizu na mjestu gdje je stao.</a:t>
            </a:r>
            <a:endParaRPr lang="en-US" dirty="0" smtClean="0"/>
          </a:p>
          <a:p>
            <a:pPr lvl="1"/>
            <a:r>
              <a:rPr lang="hr-HR" dirty="0" smtClean="0"/>
              <a:t>Vraća</a:t>
            </a:r>
            <a:r>
              <a:rPr lang="en-US" dirty="0" smtClean="0"/>
              <a:t> 0 </a:t>
            </a:r>
            <a:r>
              <a:rPr lang="hr-HR" dirty="0" smtClean="0"/>
              <a:t>pri nailasku na kraj datoteke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357422" y="4071942"/>
            <a:ext cx="1000132" cy="4286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3214678" y="3857628"/>
            <a:ext cx="2714644" cy="928694"/>
          </a:xfrm>
          <a:custGeom>
            <a:avLst/>
            <a:gdLst>
              <a:gd name="T0" fmla="*/ 0 w 1392"/>
              <a:gd name="T1" fmla="*/ 120 h 264"/>
              <a:gd name="T2" fmla="*/ 720 w 1392"/>
              <a:gd name="T3" fmla="*/ 24 h 264"/>
              <a:gd name="T4" fmla="*/ 1392 w 1392"/>
              <a:gd name="T5" fmla="*/ 264 h 264"/>
              <a:gd name="T6" fmla="*/ 0 60000 65536"/>
              <a:gd name="T7" fmla="*/ 0 60000 65536"/>
              <a:gd name="T8" fmla="*/ 0 60000 65536"/>
              <a:gd name="T9" fmla="*/ 0 w 1392"/>
              <a:gd name="T10" fmla="*/ 0 h 264"/>
              <a:gd name="T11" fmla="*/ 1392 w 1392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264">
                <a:moveTo>
                  <a:pt x="0" y="120"/>
                </a:moveTo>
                <a:cubicBezTo>
                  <a:pt x="244" y="60"/>
                  <a:pt x="488" y="0"/>
                  <a:pt x="720" y="24"/>
                </a:cubicBezTo>
                <a:cubicBezTo>
                  <a:pt x="952" y="48"/>
                  <a:pt x="1280" y="224"/>
                  <a:pt x="1392" y="2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 bwMode="auto">
          <a:xfrm>
            <a:off x="500034" y="-28577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Primjer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Ulazni međuspremnik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Leksički analizator je najkritičniji dio jezičnog procesora zato jer:</a:t>
            </a:r>
          </a:p>
          <a:p>
            <a:pPr lvl="1"/>
            <a:r>
              <a:rPr lang="hr-HR" dirty="0" smtClean="0"/>
              <a:t>je to jedini dio JP gdje se analizira cijeli ulazni niz znak po znak</a:t>
            </a:r>
          </a:p>
          <a:p>
            <a:pPr lvl="1"/>
            <a:r>
              <a:rPr lang="hr-HR" dirty="0" smtClean="0"/>
              <a:t>čitanje s diska može biti sporo</a:t>
            </a:r>
          </a:p>
          <a:p>
            <a:pPr lvl="1"/>
            <a:r>
              <a:rPr lang="hr-HR" dirty="0" smtClean="0"/>
              <a:t>Predstavlja 25-30% cjelokupnog vremena prevođenja</a:t>
            </a:r>
          </a:p>
          <a:p>
            <a:r>
              <a:rPr lang="hr-HR" dirty="0" smtClean="0"/>
              <a:t>Trebamo gledati unaprijed u nizu</a:t>
            </a:r>
          </a:p>
          <a:p>
            <a:r>
              <a:rPr lang="hr-HR" dirty="0" smtClean="0"/>
              <a:t>Stoga se koriste dupli međuspremnici</a:t>
            </a:r>
          </a:p>
          <a:p>
            <a:pPr lvl="1"/>
            <a:r>
              <a:rPr lang="hr-HR" dirty="0" smtClean="0"/>
              <a:t>Prepoznavanje tokena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Poklapanje ulaza i pravila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Kad se više od jednog uzorka poklopi s nizom ulaznih znakova analizator:</a:t>
            </a:r>
          </a:p>
          <a:p>
            <a:pPr lvl="2"/>
            <a:r>
              <a:rPr lang="hr-HR" dirty="0" smtClean="0"/>
              <a:t>Odabire najduži mogući niz</a:t>
            </a:r>
          </a:p>
          <a:p>
            <a:pPr lvl="2"/>
            <a:r>
              <a:rPr lang="hr-HR" dirty="0" smtClean="0"/>
              <a:t>Ukoliko se u jednom nizu poklopilo više uzoraka uzima se onaj koji je prije definiran u lex datoteci</a:t>
            </a:r>
          </a:p>
          <a:p>
            <a:pPr lvl="2">
              <a:buNone/>
            </a:pPr>
            <a:r>
              <a:rPr lang="hr-HR" dirty="0" smtClean="0"/>
              <a:t>Ako se nijedan uzorak ne poklopi, sljedeći znak se kopira na </a:t>
            </a:r>
            <a:r>
              <a:rPr lang="hr-HR" b="1" dirty="0" smtClean="0"/>
              <a:t>stdout</a:t>
            </a:r>
            <a:endParaRPr lang="hr-HR" dirty="0" smtClean="0"/>
          </a:p>
          <a:p>
            <a:r>
              <a:rPr lang="hr-HR" dirty="0" smtClean="0"/>
              <a:t>Niz znakova koji se poklopio (token) se kopira u međuspremnik </a:t>
            </a:r>
            <a:r>
              <a:rPr lang="hr-HR" b="1" dirty="0" smtClean="0"/>
              <a:t>yytext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46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hr-HR" dirty="0" smtClean="0"/>
              <a:t>Poklapanje ulaza i pravila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28596" y="1357298"/>
            <a:ext cx="63579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hr-HR" sz="2000" dirty="0" smtClean="0"/>
              <a:t>Uzorak za poklapanje 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C-</a:t>
            </a:r>
            <a:r>
              <a:rPr lang="hr-HR" sz="2000" dirty="0" smtClean="0">
                <a:solidFill>
                  <a:schemeClr val="accent1"/>
                </a:solidFill>
              </a:rPr>
              <a:t>olikim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hr-HR" sz="2000" dirty="0" smtClean="0">
                <a:solidFill>
                  <a:schemeClr val="accent1"/>
                </a:solidFill>
              </a:rPr>
              <a:t>komentarima</a:t>
            </a:r>
            <a:r>
              <a:rPr lang="en-US" sz="2000" dirty="0" smtClean="0"/>
              <a:t>: /* …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b="1" dirty="0" smtClean="0">
                <a:cs typeface="Courier New" pitchFamily="49" charset="0"/>
              </a:rPr>
              <a:t>"</a:t>
            </a:r>
            <a:r>
              <a:rPr lang="en-US" b="1" dirty="0" smtClean="0"/>
              <a:t>/*</a:t>
            </a:r>
            <a:r>
              <a:rPr lang="en-US" b="1" dirty="0" smtClean="0">
                <a:cs typeface="Courier New" pitchFamily="49" charset="0"/>
              </a:rPr>
              <a:t>"</a:t>
            </a:r>
            <a:r>
              <a:rPr lang="en-US" b="1" dirty="0" smtClean="0"/>
              <a:t>(</a:t>
            </a:r>
            <a:r>
              <a:rPr lang="en-US" sz="2000" b="1" dirty="0" smtClean="0"/>
              <a:t>.</a:t>
            </a:r>
            <a:r>
              <a:rPr lang="en-US" b="1" dirty="0" smtClean="0"/>
              <a:t>|\n)*</a:t>
            </a:r>
            <a:r>
              <a:rPr lang="en-US" b="1" dirty="0" smtClean="0">
                <a:cs typeface="Courier New" pitchFamily="49" charset="0"/>
              </a:rPr>
              <a:t>"</a:t>
            </a:r>
            <a:r>
              <a:rPr lang="en-US" b="1" dirty="0" smtClean="0"/>
              <a:t>*/</a:t>
            </a:r>
            <a:r>
              <a:rPr lang="en-US" b="1" dirty="0" smtClean="0">
                <a:cs typeface="Courier New" pitchFamily="49" charset="0"/>
              </a:rPr>
              <a:t>"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43372" y="2214554"/>
            <a:ext cx="4500594" cy="39211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hr-H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Ulazni niz: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/*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defini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cije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*/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main(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char *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argv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 ])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if 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&lt;= 1)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(“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Greška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!\n”);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/* n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ema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argumen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ata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*/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(“%d 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param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predano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\n”,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return 0;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143372" y="2214554"/>
            <a:ext cx="4500594" cy="39211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hr-H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Ulazni niz: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/*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defini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cije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*/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main(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char *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argv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 ])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if 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&lt;= 1)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(“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Greška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!\n”);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/* n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ema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argumen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ata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*/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(“%d 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param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predano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\n”,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return 0;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285984" y="1643050"/>
            <a:ext cx="428628" cy="500066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86116" y="1643050"/>
            <a:ext cx="428628" cy="500066"/>
          </a:xfrm>
          <a:prstGeom prst="ellipse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929322" y="4357694"/>
            <a:ext cx="428628" cy="500066"/>
          </a:xfrm>
          <a:prstGeom prst="ellipse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286512" y="3000372"/>
            <a:ext cx="428628" cy="500066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3000372"/>
            <a:ext cx="2143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/>
              <a:t>Najduži odgovarjući niz: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428596" y="1357298"/>
            <a:ext cx="63579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hr-HR" sz="2000" dirty="0" smtClean="0"/>
              <a:t>Uzorak za poklapanje 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C-</a:t>
            </a:r>
            <a:r>
              <a:rPr lang="hr-HR" sz="2000" dirty="0" smtClean="0">
                <a:solidFill>
                  <a:schemeClr val="accent1"/>
                </a:solidFill>
              </a:rPr>
              <a:t>olikim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hr-HR" sz="2000" dirty="0" smtClean="0">
                <a:solidFill>
                  <a:schemeClr val="accent1"/>
                </a:solidFill>
              </a:rPr>
              <a:t>komentarima</a:t>
            </a:r>
            <a:r>
              <a:rPr lang="en-US" sz="2000" dirty="0" smtClean="0"/>
              <a:t>: /* …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b="1" dirty="0" smtClean="0">
                <a:cs typeface="Courier New" pitchFamily="49" charset="0"/>
              </a:rPr>
              <a:t>"</a:t>
            </a:r>
            <a:r>
              <a:rPr lang="en-US" b="1" dirty="0" smtClean="0"/>
              <a:t>/*</a:t>
            </a:r>
            <a:r>
              <a:rPr lang="en-US" b="1" dirty="0" smtClean="0">
                <a:cs typeface="Courier New" pitchFamily="49" charset="0"/>
              </a:rPr>
              <a:t>"</a:t>
            </a:r>
            <a:r>
              <a:rPr lang="en-US" b="1" dirty="0" smtClean="0"/>
              <a:t>(</a:t>
            </a:r>
            <a:r>
              <a:rPr lang="en-US" sz="2000" b="1" dirty="0" smtClean="0"/>
              <a:t>.</a:t>
            </a:r>
            <a:r>
              <a:rPr lang="en-US" b="1" dirty="0" smtClean="0"/>
              <a:t>|\n)*</a:t>
            </a:r>
            <a:r>
              <a:rPr lang="en-US" b="1" dirty="0" smtClean="0">
                <a:cs typeface="Courier New" pitchFamily="49" charset="0"/>
              </a:rPr>
              <a:t>"</a:t>
            </a:r>
            <a:r>
              <a:rPr lang="en-US" b="1" dirty="0" smtClean="0"/>
              <a:t>*/</a:t>
            </a:r>
            <a:r>
              <a:rPr lang="en-US" b="1" dirty="0" smtClean="0">
                <a:cs typeface="Courier New" pitchFamily="49" charset="0"/>
              </a:rPr>
              <a:t>"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hr-HR" dirty="0" smtClean="0"/>
              <a:t>Poklapanje ulaza i pravila</a:t>
            </a:r>
            <a:endParaRPr lang="en-US" dirty="0"/>
          </a:p>
        </p:txBody>
      </p:sp>
      <p:cxnSp>
        <p:nvCxnSpPr>
          <p:cNvPr id="14" name="AutoShape 14"/>
          <p:cNvCxnSpPr>
            <a:cxnSpLocks noChangeShapeType="1"/>
          </p:cNvCxnSpPr>
          <p:nvPr/>
        </p:nvCxnSpPr>
        <p:spPr bwMode="auto">
          <a:xfrm>
            <a:off x="2571736" y="2143117"/>
            <a:ext cx="4000528" cy="857257"/>
          </a:xfrm>
          <a:prstGeom prst="curvedConnector3">
            <a:avLst>
              <a:gd name="adj1" fmla="val 4113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9" name="AutoShape 15"/>
          <p:cNvCxnSpPr>
            <a:cxnSpLocks noChangeShapeType="1"/>
            <a:endCxn id="9" idx="3"/>
          </p:cNvCxnSpPr>
          <p:nvPr/>
        </p:nvCxnSpPr>
        <p:spPr bwMode="auto">
          <a:xfrm rot="16200000" flipH="1">
            <a:off x="3452547" y="2244980"/>
            <a:ext cx="2641411" cy="2437681"/>
          </a:xfrm>
          <a:prstGeom prst="curvedConnector3">
            <a:avLst>
              <a:gd name="adj1" fmla="val 10316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hr-HR" dirty="0" smtClean="0"/>
              <a:t>Poklapanje ulaza i pravila</a:t>
            </a:r>
            <a:endParaRPr lang="en-US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28596" y="1357298"/>
            <a:ext cx="63579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hr-HR" sz="2000" dirty="0" smtClean="0"/>
              <a:t>Uzorak za poklapanje 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C-</a:t>
            </a:r>
            <a:r>
              <a:rPr lang="hr-HR" sz="2000" dirty="0" smtClean="0">
                <a:solidFill>
                  <a:schemeClr val="accent1"/>
                </a:solidFill>
              </a:rPr>
              <a:t>olikim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hr-HR" sz="2000" dirty="0" smtClean="0">
                <a:solidFill>
                  <a:schemeClr val="accent1"/>
                </a:solidFill>
              </a:rPr>
              <a:t>komentarima</a:t>
            </a:r>
            <a:r>
              <a:rPr lang="en-US" sz="2000" dirty="0" smtClean="0"/>
              <a:t>: /* …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b="1" dirty="0" smtClean="0">
                <a:cs typeface="Courier New" pitchFamily="49" charset="0"/>
              </a:rPr>
              <a:t>"</a:t>
            </a:r>
            <a:r>
              <a:rPr lang="en-US" b="1" dirty="0" smtClean="0"/>
              <a:t>/*</a:t>
            </a:r>
            <a:r>
              <a:rPr lang="en-US" b="1" dirty="0" smtClean="0">
                <a:cs typeface="Courier New" pitchFamily="49" charset="0"/>
              </a:rPr>
              <a:t>"</a:t>
            </a:r>
            <a:r>
              <a:rPr lang="en-US" b="1" dirty="0" smtClean="0"/>
              <a:t>(</a:t>
            </a:r>
            <a:r>
              <a:rPr lang="en-US" sz="2000" b="1" dirty="0" smtClean="0"/>
              <a:t>.</a:t>
            </a:r>
            <a:r>
              <a:rPr lang="en-US" b="1" dirty="0" smtClean="0"/>
              <a:t>|\n)*</a:t>
            </a:r>
            <a:r>
              <a:rPr lang="en-US" b="1" dirty="0" smtClean="0">
                <a:cs typeface="Courier New" pitchFamily="49" charset="0"/>
              </a:rPr>
              <a:t>"</a:t>
            </a:r>
            <a:r>
              <a:rPr lang="en-US" b="1" dirty="0" smtClean="0"/>
              <a:t>*/</a:t>
            </a:r>
            <a:r>
              <a:rPr lang="en-US" b="1" dirty="0" smtClean="0">
                <a:cs typeface="Courier New" pitchFamily="49" charset="0"/>
              </a:rPr>
              <a:t>"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143372" y="2214554"/>
            <a:ext cx="4500594" cy="39211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hr-H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Ulazni niz: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/*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defini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cije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*/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main(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char *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argv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[ ])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if 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&lt;= 1)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(“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Greška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!\n”);  /* n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ema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argumen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ata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*/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(“%d 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param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predano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\n”,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argc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return 0;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2285984" y="1643050"/>
            <a:ext cx="428628" cy="500066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286116" y="1643050"/>
            <a:ext cx="428628" cy="500066"/>
          </a:xfrm>
          <a:prstGeom prst="ellipse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29322" y="4357694"/>
            <a:ext cx="428628" cy="500066"/>
          </a:xfrm>
          <a:prstGeom prst="ellipse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286512" y="3000372"/>
            <a:ext cx="428628" cy="500066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034" y="3000372"/>
            <a:ext cx="21431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/>
              <a:t>Najduži odgovarjući niz:</a:t>
            </a:r>
          </a:p>
          <a:p>
            <a:endParaRPr lang="hr-HR" sz="2000" dirty="0" smtClean="0"/>
          </a:p>
          <a:p>
            <a:r>
              <a:rPr lang="hr-HR" sz="2000" dirty="0" smtClean="0"/>
              <a:t>Prikazan </a:t>
            </a:r>
            <a:r>
              <a:rPr lang="hr-HR" sz="2000" dirty="0" smtClean="0">
                <a:solidFill>
                  <a:srgbClr val="FF0000"/>
                </a:solidFill>
              </a:rPr>
              <a:t>crvenom bojom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AutoShape 14"/>
          <p:cNvCxnSpPr>
            <a:cxnSpLocks noChangeShapeType="1"/>
          </p:cNvCxnSpPr>
          <p:nvPr/>
        </p:nvCxnSpPr>
        <p:spPr bwMode="auto">
          <a:xfrm>
            <a:off x="2571736" y="2143117"/>
            <a:ext cx="4000528" cy="857257"/>
          </a:xfrm>
          <a:prstGeom prst="curvedConnector3">
            <a:avLst>
              <a:gd name="adj1" fmla="val 4113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4" name="AutoShape 15"/>
          <p:cNvCxnSpPr>
            <a:cxnSpLocks noChangeShapeType="1"/>
          </p:cNvCxnSpPr>
          <p:nvPr/>
        </p:nvCxnSpPr>
        <p:spPr bwMode="auto">
          <a:xfrm rot="16200000" flipH="1">
            <a:off x="3452547" y="2244980"/>
            <a:ext cx="2641411" cy="2437681"/>
          </a:xfrm>
          <a:prstGeom prst="curvedConnector3">
            <a:avLst>
              <a:gd name="adj1" fmla="val 10316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hr-HR" sz="4000" dirty="0" smtClean="0"/>
              <a:t>Konstrukcija </a:t>
            </a:r>
            <a:r>
              <a:rPr lang="el-GR" sz="4000" dirty="0" smtClean="0"/>
              <a:t>ε</a:t>
            </a:r>
            <a:r>
              <a:rPr lang="hr-HR" sz="4000" dirty="0" smtClean="0"/>
              <a:t>-NKA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 smtClean="0"/>
              <a:t>Generator gradi automat M za koji vrijedi:</a:t>
            </a:r>
          </a:p>
          <a:p>
            <a:pPr lvl="1"/>
            <a:r>
              <a:rPr lang="hr-HR" sz="2000" dirty="0" smtClean="0"/>
              <a:t>L(M) = L(r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+r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+...+r</a:t>
            </a:r>
            <a:r>
              <a:rPr lang="hr-HR" sz="2000" baseline="-25000" dirty="0" smtClean="0"/>
              <a:t>n</a:t>
            </a:r>
            <a:r>
              <a:rPr lang="hr-HR" sz="2000" dirty="0" smtClean="0"/>
              <a:t>)</a:t>
            </a:r>
          </a:p>
          <a:p>
            <a:r>
              <a:rPr lang="hr-HR" sz="2000" dirty="0" smtClean="0"/>
              <a:t>U izgradnji poštuje 2 pravila:</a:t>
            </a:r>
          </a:p>
          <a:p>
            <a:pPr marL="850392" lvl="1" indent="-457200">
              <a:buFont typeface="+mj-lt"/>
              <a:buAutoNum type="arabicPeriod"/>
            </a:pPr>
            <a:r>
              <a:rPr lang="hr-HR" sz="2000" dirty="0" smtClean="0"/>
              <a:t>Konstruiraju se </a:t>
            </a:r>
            <a:r>
              <a:rPr lang="el-GR" sz="2000" dirty="0" smtClean="0"/>
              <a:t>ε</a:t>
            </a:r>
            <a:r>
              <a:rPr lang="hr-HR" sz="2000" dirty="0" smtClean="0"/>
              <a:t>-NKA za svaki od regularnih izraza r</a:t>
            </a:r>
            <a:r>
              <a:rPr lang="hr-HR" sz="2000" baseline="-25000" dirty="0" smtClean="0"/>
              <a:t>i</a:t>
            </a:r>
          </a:p>
          <a:p>
            <a:pPr marL="850392" lvl="1" indent="-457200">
              <a:buFont typeface="+mj-lt"/>
              <a:buAutoNum type="arabicPeriod"/>
            </a:pPr>
            <a:r>
              <a:rPr lang="hr-HR" sz="2000" dirty="0" smtClean="0"/>
              <a:t>Dodaje se novo početno stanje p</a:t>
            </a:r>
            <a:r>
              <a:rPr lang="hr-HR" sz="20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hr-HR" sz="2000" dirty="0" smtClean="0"/>
              <a:t> i </a:t>
            </a:r>
            <a:r>
              <a:rPr lang="el-GR" sz="2000" dirty="0" smtClean="0"/>
              <a:t>ε</a:t>
            </a:r>
            <a:r>
              <a:rPr lang="hr-HR" sz="2000" dirty="0" smtClean="0"/>
              <a:t>-prijelazi iz p</a:t>
            </a:r>
            <a:r>
              <a:rPr lang="hr-HR" sz="20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hr-HR" sz="2000" dirty="0" smtClean="0"/>
              <a:t> u sva dotadašnja početna stanja (ujedinjavanje različitih </a:t>
            </a:r>
            <a:r>
              <a:rPr lang="el-GR" sz="2000" dirty="0" smtClean="0"/>
              <a:t>ε</a:t>
            </a:r>
            <a:r>
              <a:rPr lang="hr-HR" sz="2000" dirty="0" smtClean="0"/>
              <a:t>-NKA u jedan)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428596" y="5715016"/>
            <a:ext cx="2143140" cy="7143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M1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2857488" y="5715016"/>
            <a:ext cx="2143140" cy="7143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M2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6715140" y="5715016"/>
            <a:ext cx="2143140" cy="7143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Mn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642910" y="5857892"/>
            <a:ext cx="428628" cy="42862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1928794" y="5857892"/>
            <a:ext cx="428628" cy="42862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000232" y="5929330"/>
            <a:ext cx="285752" cy="28575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3071802" y="5857892"/>
            <a:ext cx="428628" cy="42862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357686" y="5857892"/>
            <a:ext cx="428628" cy="42862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7000892" y="5857892"/>
            <a:ext cx="428628" cy="42862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215338" y="5857892"/>
            <a:ext cx="428628" cy="42862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4429124" y="5929330"/>
            <a:ext cx="285752" cy="28575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8286776" y="5929330"/>
            <a:ext cx="285752" cy="28575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57818" y="585789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- - - - - -</a:t>
            </a:r>
            <a:endParaRPr lang="en-US" dirty="0"/>
          </a:p>
        </p:txBody>
      </p:sp>
      <p:sp>
        <p:nvSpPr>
          <p:cNvPr id="18" name="Flowchart: Connector 17"/>
          <p:cNvSpPr/>
          <p:nvPr/>
        </p:nvSpPr>
        <p:spPr>
          <a:xfrm>
            <a:off x="4214810" y="4286256"/>
            <a:ext cx="571504" cy="571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 smtClean="0"/>
              <a:t>p</a:t>
            </a:r>
            <a:r>
              <a:rPr lang="hr-HR" sz="1400" baseline="-25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14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8" idx="3"/>
            <a:endCxn id="7" idx="7"/>
          </p:cNvCxnSpPr>
          <p:nvPr/>
        </p:nvCxnSpPr>
        <p:spPr>
          <a:xfrm rot="5400000">
            <a:off x="2080337" y="3702495"/>
            <a:ext cx="1146598" cy="3289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10" idx="7"/>
          </p:cNvCxnSpPr>
          <p:nvPr/>
        </p:nvCxnSpPr>
        <p:spPr>
          <a:xfrm rot="5400000">
            <a:off x="3437660" y="4857760"/>
            <a:ext cx="1062903" cy="1062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5"/>
            <a:endCxn id="13" idx="1"/>
          </p:cNvCxnSpPr>
          <p:nvPr/>
        </p:nvCxnSpPr>
        <p:spPr>
          <a:xfrm rot="16200000" flipH="1">
            <a:off x="5309842" y="4166842"/>
            <a:ext cx="1146598" cy="2361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14612" y="50006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14744" y="514351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86446" y="507207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18" idx="0"/>
          </p:cNvCxnSpPr>
          <p:nvPr/>
        </p:nvCxnSpPr>
        <p:spPr>
          <a:xfrm rot="5400000">
            <a:off x="4393405" y="41790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28" grpId="0"/>
      <p:bldP spid="29" grpId="0"/>
      <p:bldP spid="3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Početni uvjeti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Koriste se za uvjetno aktiviranje pravila</a:t>
            </a:r>
          </a:p>
          <a:p>
            <a:pPr lvl="1"/>
            <a:r>
              <a:rPr lang="hr-HR" dirty="0" smtClean="0"/>
              <a:t>Svako pravilo s prefiksom &lt;S&gt; će se primijeniti samo kad je analizator u stanju S</a:t>
            </a:r>
          </a:p>
          <a:p>
            <a:r>
              <a:rPr lang="hr-HR" dirty="0" smtClean="0"/>
              <a:t>Deklrariranje poč. uvijeta S:</a:t>
            </a:r>
          </a:p>
          <a:p>
            <a:pPr lvl="1"/>
            <a:r>
              <a:rPr lang="hr-HR" dirty="0" smtClean="0"/>
              <a:t>U odsjeljku definicije : 		%x S</a:t>
            </a:r>
          </a:p>
          <a:p>
            <a:pPr lvl="1"/>
            <a:r>
              <a:rPr lang="hr-HR" dirty="0" smtClean="0"/>
              <a:t>Lex također podupire uključive </a:t>
            </a:r>
            <a:br>
              <a:rPr lang="hr-HR" dirty="0" smtClean="0"/>
            </a:br>
            <a:r>
              <a:rPr lang="hr-HR" dirty="0" smtClean="0"/>
              <a:t>početne uvjete			%s S</a:t>
            </a:r>
          </a:p>
          <a:p>
            <a:r>
              <a:rPr lang="hr-HR" dirty="0" smtClean="0"/>
              <a:t>Postavljanje analizatora u početni uvjet S:</a:t>
            </a:r>
            <a:br>
              <a:rPr lang="hr-HR" dirty="0" smtClean="0"/>
            </a:br>
            <a:r>
              <a:rPr lang="hr-HR" dirty="0" smtClean="0"/>
              <a:t>akcija:		BEGIN(S)</a:t>
            </a:r>
          </a:p>
          <a:p>
            <a:endParaRPr lang="hr-HR" dirty="0" smtClean="0"/>
          </a:p>
          <a:p>
            <a:pPr lvl="1">
              <a:buNone/>
            </a:pPr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r>
              <a:rPr lang="hr-HR" dirty="0" smtClean="0"/>
              <a:t>Početni uvjeti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hr-H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Primjer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&lt;STRING&gt;[^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cs typeface="Courier New" pitchFamily="49" charset="0"/>
              </a:rPr>
              <a:t>"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]*   </a:t>
            </a:r>
            <a:r>
              <a:rPr kumimoji="0" lang="hr-H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{poklapanje</a:t>
            </a:r>
            <a:r>
              <a:rPr kumimoji="0" lang="hr-HR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 sredine stringa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…}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[^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cs typeface="Courier New" pitchFamily="49" charset="0"/>
              </a:rPr>
              <a:t>"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] </a:t>
            </a:r>
            <a:r>
              <a:rPr kumimoji="0" lang="hr-H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pokriva</a:t>
            </a:r>
            <a:r>
              <a:rPr kumimoji="0" lang="hr-HR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</a:rPr>
              <a:t> svaki znak osim navodnika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cs typeface="Courier New" pitchFamily="49" charset="0"/>
              </a:rPr>
              <a:t>"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hr-H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cs typeface="Courier New" pitchFamily="49" charset="0"/>
              </a:rPr>
              <a:t>Pravilo se aktivira samo ako je analizator</a:t>
            </a:r>
            <a:r>
              <a:rPr kumimoji="0" lang="hr-HR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cs typeface="Courier New" pitchFamily="49" charset="0"/>
              </a:rPr>
              <a:t> u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cs typeface="Courier New" pitchFamily="49" charset="0"/>
              </a:rPr>
              <a:t> </a:t>
            </a:r>
            <a:r>
              <a:rPr kumimoji="0" lang="hr-H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cs typeface="Courier New" pitchFamily="49" charset="0"/>
              </a:rPr>
              <a:t>početnom uvjetu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cs typeface="Courier New" pitchFamily="49" charset="0"/>
              </a:rPr>
              <a:t> STRING.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Courier New" pitchFamily="49" charset="0"/>
              </a:rPr>
              <a:t>INITIAL </a:t>
            </a:r>
            <a:r>
              <a:rPr kumimoji="0" lang="hr-H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Courier New" pitchFamily="49" charset="0"/>
              </a:rPr>
              <a:t>se odnosi na originalno stanje</a:t>
            </a:r>
            <a:r>
              <a:rPr kumimoji="0" lang="hr-HR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Courier New" pitchFamily="49" charset="0"/>
              </a:rPr>
              <a:t> gdje početni uvjeti nisu uključeni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Courier New" pitchFamily="49" charset="0"/>
              </a:rPr>
              <a:t>&lt;*&gt; </a:t>
            </a:r>
            <a:r>
              <a:rPr kumimoji="0" lang="hr-H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Courier New" pitchFamily="49" charset="0"/>
              </a:rPr>
              <a:t>pokriva sve početne uvjete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hr-HR" dirty="0" smtClean="0"/>
              <a:t>Korištenje početnih uvjeta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730250" y="4495800"/>
            <a:ext cx="304800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192338" y="4497388"/>
            <a:ext cx="304800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1462088" y="4495800"/>
            <a:ext cx="304800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924175" y="4497388"/>
            <a:ext cx="304800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656013" y="4495800"/>
            <a:ext cx="304800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3815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1031875" y="4648200"/>
            <a:ext cx="420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1773238" y="4648200"/>
            <a:ext cx="420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493963" y="4648200"/>
            <a:ext cx="420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225800" y="4648200"/>
            <a:ext cx="420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AutoShape 22"/>
          <p:cNvCxnSpPr>
            <a:cxnSpLocks noChangeShapeType="1"/>
            <a:stCxn id="9" idx="1"/>
            <a:endCxn id="9" idx="7"/>
          </p:cNvCxnSpPr>
          <p:nvPr/>
        </p:nvCxnSpPr>
        <p:spPr bwMode="auto">
          <a:xfrm rot="5400000" flipV="1">
            <a:off x="3075781" y="4434682"/>
            <a:ext cx="1587" cy="215900"/>
          </a:xfrm>
          <a:prstGeom prst="curvedConnector3">
            <a:avLst>
              <a:gd name="adj1" fmla="val -172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24"/>
          <p:cNvCxnSpPr>
            <a:cxnSpLocks noChangeShapeType="1"/>
            <a:stCxn id="9" idx="4"/>
            <a:endCxn id="7" idx="4"/>
          </p:cNvCxnSpPr>
          <p:nvPr/>
        </p:nvCxnSpPr>
        <p:spPr bwMode="auto">
          <a:xfrm rot="5400000">
            <a:off x="2709863" y="4433888"/>
            <a:ext cx="1587" cy="731837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066800" y="4343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/</a:t>
            </a: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1828800" y="4419600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1981200" y="3962400"/>
            <a:ext cx="5132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 dirty="0" smtClean="0"/>
              <a:t>ne</a:t>
            </a:r>
            <a:r>
              <a:rPr lang="en-US" sz="1400" dirty="0" smtClean="0"/>
              <a:t>-</a:t>
            </a:r>
            <a:r>
              <a:rPr lang="en-US" sz="1400" dirty="0"/>
              <a:t>*</a:t>
            </a:r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2514600" y="4419600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cxnSp>
        <p:nvCxnSpPr>
          <p:cNvPr id="23" name="AutoShape 30"/>
          <p:cNvCxnSpPr>
            <a:cxnSpLocks noChangeShapeType="1"/>
            <a:stCxn id="7" idx="1"/>
            <a:endCxn id="7" idx="7"/>
          </p:cNvCxnSpPr>
          <p:nvPr/>
        </p:nvCxnSpPr>
        <p:spPr bwMode="auto">
          <a:xfrm rot="5400000" flipV="1">
            <a:off x="2343944" y="4434682"/>
            <a:ext cx="1587" cy="215900"/>
          </a:xfrm>
          <a:prstGeom prst="curvedConnector3">
            <a:avLst>
              <a:gd name="adj1" fmla="val -172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2924175" y="4038600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3276600" y="4343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/</a:t>
            </a: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2133600" y="5029200"/>
            <a:ext cx="960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 dirty="0" smtClean="0"/>
              <a:t>ne</a:t>
            </a:r>
            <a:r>
              <a:rPr lang="en-US" dirty="0" smtClean="0"/>
              <a:t>-</a:t>
            </a:r>
            <a:r>
              <a:rPr lang="en-US" dirty="0"/>
              <a:t>{ /,* }</a:t>
            </a: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4572000" y="3200400"/>
            <a:ext cx="38258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 smtClean="0"/>
              <a:t>lex</a:t>
            </a:r>
            <a:r>
              <a:rPr lang="en-US" sz="2000" dirty="0" smtClean="0"/>
              <a:t> </a:t>
            </a:r>
            <a:r>
              <a:rPr lang="hr-HR" sz="2000" dirty="0" smtClean="0"/>
              <a:t>datoteka</a:t>
            </a:r>
            <a:r>
              <a:rPr lang="en-US" sz="2000" dirty="0" smtClean="0"/>
              <a:t>:</a:t>
            </a:r>
            <a:endParaRPr lang="en-US" sz="2000" dirty="0"/>
          </a:p>
          <a:p>
            <a:endParaRPr lang="en-US" sz="1400" dirty="0"/>
          </a:p>
          <a:p>
            <a:r>
              <a:rPr lang="en-US" sz="1600" dirty="0"/>
              <a:t>%x S1, S2, S3</a:t>
            </a:r>
          </a:p>
          <a:p>
            <a:r>
              <a:rPr lang="en-US" sz="1600" dirty="0"/>
              <a:t>%%</a:t>
            </a:r>
          </a:p>
          <a:p>
            <a:r>
              <a:rPr lang="en-US" sz="1600" dirty="0"/>
              <a:t>"/"                   BEGIN(S1);</a:t>
            </a:r>
          </a:p>
          <a:p>
            <a:r>
              <a:rPr lang="en-US" sz="1600" dirty="0"/>
              <a:t>&lt;S1&gt;"*"          BEGIN(S2);</a:t>
            </a:r>
          </a:p>
          <a:p>
            <a:r>
              <a:rPr lang="en-US" sz="1600" dirty="0"/>
              <a:t>&lt;S2&gt;[^*]         ;     /* </a:t>
            </a:r>
            <a:r>
              <a:rPr lang="hr-HR" sz="1600" dirty="0" smtClean="0"/>
              <a:t>ostani u </a:t>
            </a:r>
            <a:r>
              <a:rPr lang="en-US" sz="1600" dirty="0" smtClean="0"/>
              <a:t>S2 </a:t>
            </a:r>
            <a:r>
              <a:rPr lang="en-US" sz="1600" dirty="0"/>
              <a:t>*/</a:t>
            </a:r>
          </a:p>
          <a:p>
            <a:r>
              <a:rPr lang="en-US" sz="1600" dirty="0"/>
              <a:t>&lt;S2&gt;"*"          BEGIN(S3);</a:t>
            </a:r>
          </a:p>
          <a:p>
            <a:r>
              <a:rPr lang="en-US" sz="1600" dirty="0"/>
              <a:t>&lt;S3&gt;"*"          ;     /* </a:t>
            </a:r>
            <a:r>
              <a:rPr lang="hr-HR" sz="1600" dirty="0" smtClean="0"/>
              <a:t>ostani u </a:t>
            </a:r>
            <a:r>
              <a:rPr lang="en-US" sz="1600" dirty="0" smtClean="0"/>
              <a:t>S3 </a:t>
            </a:r>
            <a:r>
              <a:rPr lang="en-US" sz="1600" dirty="0"/>
              <a:t>*/</a:t>
            </a:r>
          </a:p>
          <a:p>
            <a:r>
              <a:rPr lang="en-US" sz="1600" dirty="0"/>
              <a:t>&lt;S3&gt;[^*/]        BEGIN(S2);</a:t>
            </a:r>
          </a:p>
          <a:p>
            <a:r>
              <a:rPr lang="en-US" sz="1600" dirty="0"/>
              <a:t>&lt;S3&gt;"/"           BEGIN(INITIAL);</a:t>
            </a:r>
          </a:p>
        </p:txBody>
      </p:sp>
      <p:sp>
        <p:nvSpPr>
          <p:cNvPr id="28" name="Text Box 35"/>
          <p:cNvSpPr txBox="1">
            <a:spLocks noChangeArrowheads="1"/>
          </p:cNvSpPr>
          <p:nvPr/>
        </p:nvSpPr>
        <p:spPr bwMode="auto">
          <a:xfrm>
            <a:off x="1447800" y="4514850"/>
            <a:ext cx="369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S1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2174875" y="4514850"/>
            <a:ext cx="369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S2</a:t>
            </a: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2895600" y="4514850"/>
            <a:ext cx="369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S3</a:t>
            </a:r>
          </a:p>
        </p:txBody>
      </p: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762000" y="3200400"/>
            <a:ext cx="2712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000" dirty="0" smtClean="0"/>
              <a:t>DKA</a:t>
            </a:r>
            <a:r>
              <a:rPr lang="en-US" sz="2000" dirty="0" smtClean="0"/>
              <a:t> </a:t>
            </a:r>
            <a:r>
              <a:rPr lang="hr-HR" sz="2000" dirty="0" smtClean="0"/>
              <a:t> za</a:t>
            </a:r>
            <a:r>
              <a:rPr lang="en-US" sz="2000" dirty="0" smtClean="0"/>
              <a:t> </a:t>
            </a:r>
            <a:r>
              <a:rPr lang="en-US" sz="2000" dirty="0"/>
              <a:t>C </a:t>
            </a:r>
            <a:r>
              <a:rPr lang="hr-HR" sz="2000" dirty="0" smtClean="0"/>
              <a:t>komentare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32964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Blip>
                <a:blip r:embed="rId2"/>
              </a:buBlip>
              <a:defRPr/>
            </a:pP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Početni uvjeti omogućavaju nam da eksplicitno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simul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iramo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automate s</a:t>
            </a:r>
            <a:r>
              <a:rPr kumimoji="0" lang="hr-HR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konačnim brojem stanja (</a:t>
            </a:r>
            <a:r>
              <a:rPr lang="hr-HR" sz="2200" kern="0" dirty="0" smtClean="0">
                <a:sym typeface="Wingdings" pitchFamily="2" charset="2"/>
              </a:rPr>
              <a:t>e-NKA </a:t>
            </a:r>
            <a:r>
              <a:rPr kumimoji="0" lang="hr-HR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DKA)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Tako možemo zaobići problem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najdužeg odgovarajućeg niza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”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za</a:t>
            </a:r>
            <a:r>
              <a:rPr kumimoji="0" lang="hr-HR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C-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olike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komentare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hr-HR" dirty="0" smtClean="0"/>
              <a:t>Korištenje početnih uvjeta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32964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Početni uvjeti omogućavaju nam da eksplicitno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simul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iramo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automate s</a:t>
            </a:r>
            <a:r>
              <a:rPr kumimoji="0" lang="hr-HR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konačnim brojem stanja(DKA)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Tako možemo zaobići problem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najdužeg odgovarajućeg niza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”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za</a:t>
            </a:r>
            <a:r>
              <a:rPr kumimoji="0" lang="hr-HR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C-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olike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komentare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62000" y="3200400"/>
            <a:ext cx="2712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000" dirty="0" smtClean="0"/>
              <a:t>DKA</a:t>
            </a:r>
            <a:r>
              <a:rPr lang="en-US" sz="2000" dirty="0" smtClean="0"/>
              <a:t> </a:t>
            </a:r>
            <a:r>
              <a:rPr lang="hr-HR" sz="2000" dirty="0" smtClean="0"/>
              <a:t> za</a:t>
            </a:r>
            <a:r>
              <a:rPr lang="en-US" sz="2000" dirty="0" smtClean="0"/>
              <a:t> </a:t>
            </a:r>
            <a:r>
              <a:rPr lang="en-US" sz="2000" dirty="0"/>
              <a:t>C </a:t>
            </a:r>
            <a:r>
              <a:rPr lang="hr-HR" sz="2000" dirty="0" smtClean="0"/>
              <a:t>komentare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30250" y="4495800"/>
            <a:ext cx="304800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462088" y="4495800"/>
            <a:ext cx="304800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031875" y="4648200"/>
            <a:ext cx="42068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773238" y="4648200"/>
            <a:ext cx="420687" cy="0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066800" y="4343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/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133600" y="5029200"/>
            <a:ext cx="1050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non</a:t>
            </a:r>
            <a:r>
              <a:rPr lang="en-US" dirty="0">
                <a:solidFill>
                  <a:schemeClr val="bg2"/>
                </a:solidFill>
              </a:rPr>
              <a:t>-{ /,* }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4572000" y="3200400"/>
            <a:ext cx="38258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 smtClean="0"/>
              <a:t>lex</a:t>
            </a:r>
            <a:r>
              <a:rPr lang="en-US" sz="2000" dirty="0" smtClean="0"/>
              <a:t> </a:t>
            </a:r>
            <a:r>
              <a:rPr lang="hr-HR" sz="2000" dirty="0" smtClean="0"/>
              <a:t>datoteka</a:t>
            </a:r>
            <a:r>
              <a:rPr lang="en-US" sz="2000" dirty="0" smtClean="0"/>
              <a:t>:</a:t>
            </a:r>
          </a:p>
          <a:p>
            <a:endParaRPr lang="en-US" sz="1400" dirty="0" smtClean="0"/>
          </a:p>
          <a:p>
            <a:r>
              <a:rPr lang="en-US" sz="1600" dirty="0" smtClean="0"/>
              <a:t>%x S1, S2, S3</a:t>
            </a:r>
          </a:p>
          <a:p>
            <a:r>
              <a:rPr lang="en-US" sz="1600" dirty="0" smtClean="0"/>
              <a:t>%%</a:t>
            </a:r>
          </a:p>
          <a:p>
            <a:r>
              <a:rPr lang="en-US" sz="1600" dirty="0" smtClean="0"/>
              <a:t>"/"                   BEGIN(S1);</a:t>
            </a: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&lt;S1&gt;"*"          BEGIN(S2);</a:t>
            </a: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&lt;S2&gt;[^*]         ;     /* </a:t>
            </a:r>
            <a:r>
              <a:rPr lang="hr-HR" sz="1600" dirty="0" smtClean="0">
                <a:solidFill>
                  <a:schemeClr val="bg1">
                    <a:lumMod val="75000"/>
                  </a:schemeClr>
                </a:solidFill>
              </a:rPr>
              <a:t>ostani u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S2 */</a:t>
            </a: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&lt;S2&gt;"*"          BEGIN(S3);</a:t>
            </a: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&lt;S3&gt;"*"          ;     /* </a:t>
            </a:r>
            <a:r>
              <a:rPr lang="hr-HR" sz="1600" dirty="0" smtClean="0">
                <a:solidFill>
                  <a:schemeClr val="bg1">
                    <a:lumMod val="75000"/>
                  </a:schemeClr>
                </a:solidFill>
              </a:rPr>
              <a:t>ostani u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S3 */</a:t>
            </a: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&lt;S3&gt;[^*/]        BEGIN(S2);</a:t>
            </a: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&lt;S3&gt;"/"           BEGIN(INITIAL);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1447800" y="4514850"/>
            <a:ext cx="311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S1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54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hr-HR" dirty="0" smtClean="0"/>
              <a:t>Korištenje početnih uvjeta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32964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Početni uvjeti omogućavaju nam da eksplicitno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simul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iramo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automate s</a:t>
            </a:r>
            <a:r>
              <a:rPr kumimoji="0" lang="hr-HR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konačnim brojem stanja(DKA)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Tako možemo zaobići problem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najdužeg odgovarajućeg niza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”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za</a:t>
            </a:r>
            <a:r>
              <a:rPr kumimoji="0" lang="hr-HR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C-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olike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komentare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762000" y="3200400"/>
            <a:ext cx="2712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000" dirty="0" smtClean="0"/>
              <a:t>DKA</a:t>
            </a:r>
            <a:r>
              <a:rPr lang="en-US" sz="2000" dirty="0" smtClean="0"/>
              <a:t> </a:t>
            </a:r>
            <a:r>
              <a:rPr lang="hr-HR" sz="2000" dirty="0" smtClean="0"/>
              <a:t> za</a:t>
            </a:r>
            <a:r>
              <a:rPr lang="en-US" sz="2000" dirty="0" smtClean="0"/>
              <a:t> </a:t>
            </a:r>
            <a:r>
              <a:rPr lang="en-US" sz="2000" dirty="0"/>
              <a:t>C </a:t>
            </a:r>
            <a:r>
              <a:rPr lang="hr-HR" sz="2000" dirty="0" smtClean="0"/>
              <a:t>komentare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730250" y="4495800"/>
            <a:ext cx="304800" cy="301625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192338" y="4497388"/>
            <a:ext cx="304800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462088" y="4495800"/>
            <a:ext cx="304800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1031875" y="4648200"/>
            <a:ext cx="420688" cy="0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1773238" y="4648200"/>
            <a:ext cx="420687" cy="0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2493963" y="4648200"/>
            <a:ext cx="420687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066800" y="4343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428728" y="4500570"/>
            <a:ext cx="369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S1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143108" y="4500570"/>
            <a:ext cx="3968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S2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4572000" y="3200400"/>
            <a:ext cx="38258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 smtClean="0"/>
              <a:t>lex</a:t>
            </a:r>
            <a:r>
              <a:rPr lang="en-US" sz="2000" dirty="0" smtClean="0"/>
              <a:t> </a:t>
            </a:r>
            <a:r>
              <a:rPr lang="hr-HR" sz="2000" dirty="0" smtClean="0"/>
              <a:t>datoteka</a:t>
            </a:r>
            <a:r>
              <a:rPr lang="en-US" sz="2000" dirty="0" smtClean="0"/>
              <a:t>:</a:t>
            </a:r>
          </a:p>
          <a:p>
            <a:endParaRPr lang="en-US" sz="1400" dirty="0" smtClean="0"/>
          </a:p>
          <a:p>
            <a:r>
              <a:rPr lang="en-US" sz="1600" dirty="0" smtClean="0"/>
              <a:t>%x S1, S2, S3</a:t>
            </a:r>
          </a:p>
          <a:p>
            <a:r>
              <a:rPr lang="en-US" sz="1600" dirty="0" smtClean="0"/>
              <a:t>%%</a:t>
            </a: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"/"                   BEGIN(S1);</a:t>
            </a:r>
          </a:p>
          <a:p>
            <a:r>
              <a:rPr lang="en-US" sz="1600" dirty="0" smtClean="0"/>
              <a:t>&lt;S1&gt;"*"          BEGIN(S2);</a:t>
            </a: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&lt;S2&gt;[^*]         ;     /* </a:t>
            </a:r>
            <a:r>
              <a:rPr lang="hr-HR" sz="1600" dirty="0" smtClean="0">
                <a:solidFill>
                  <a:schemeClr val="bg1">
                    <a:lumMod val="75000"/>
                  </a:schemeClr>
                </a:solidFill>
              </a:rPr>
              <a:t>ostani u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S2 */</a:t>
            </a: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&lt;S2&gt;"*"          BEGIN(S3);</a:t>
            </a: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&lt;S3&gt;"*"          ;     /* </a:t>
            </a:r>
            <a:r>
              <a:rPr lang="hr-HR" sz="1600" dirty="0" smtClean="0">
                <a:solidFill>
                  <a:schemeClr val="bg1">
                    <a:lumMod val="75000"/>
                  </a:schemeClr>
                </a:solidFill>
              </a:rPr>
              <a:t>ostani u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S3 */</a:t>
            </a: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&lt;S3&gt;[^*/]        BEGIN(S2);</a:t>
            </a: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&lt;S3&gt;"/"           BEGIN(INITIAL);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1828800" y="4419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hr-HR" dirty="0" smtClean="0"/>
              <a:t>Korištenje početnih uvjeta</a:t>
            </a:r>
            <a:endParaRPr lang="en-US" dirty="0"/>
          </a:p>
        </p:txBody>
      </p:sp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32964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Početni uvjeti omogućavaju nam da eksplicitno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simul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iramo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automate s</a:t>
            </a:r>
            <a:r>
              <a:rPr kumimoji="0" lang="hr-HR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konačnim brojem stanja(DKA)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Tako možemo zaobići problem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najdužeg odgovarajućeg niza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”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za</a:t>
            </a:r>
            <a:r>
              <a:rPr kumimoji="0" lang="hr-HR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C-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olike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komentare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37" name="Oval 7"/>
          <p:cNvSpPr>
            <a:spLocks noChangeArrowheads="1"/>
          </p:cNvSpPr>
          <p:nvPr/>
        </p:nvSpPr>
        <p:spPr bwMode="auto">
          <a:xfrm>
            <a:off x="730250" y="4495800"/>
            <a:ext cx="304800" cy="3016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8"/>
          <p:cNvSpPr>
            <a:spLocks noChangeArrowheads="1"/>
          </p:cNvSpPr>
          <p:nvPr/>
        </p:nvSpPr>
        <p:spPr bwMode="auto">
          <a:xfrm>
            <a:off x="2192338" y="4497388"/>
            <a:ext cx="304800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9"/>
          <p:cNvSpPr>
            <a:spLocks noChangeArrowheads="1"/>
          </p:cNvSpPr>
          <p:nvPr/>
        </p:nvSpPr>
        <p:spPr bwMode="auto">
          <a:xfrm>
            <a:off x="1462088" y="4495800"/>
            <a:ext cx="304800" cy="3016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438150" y="4648200"/>
            <a:ext cx="30480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>
            <a:off x="1031875" y="4648200"/>
            <a:ext cx="420688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1981200" y="3962400"/>
            <a:ext cx="5132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 dirty="0" smtClean="0"/>
              <a:t>ne</a:t>
            </a:r>
            <a:r>
              <a:rPr lang="en-US" sz="1400" dirty="0" smtClean="0"/>
              <a:t>-</a:t>
            </a:r>
            <a:r>
              <a:rPr lang="en-US" sz="1400" dirty="0"/>
              <a:t>*</a:t>
            </a:r>
          </a:p>
        </p:txBody>
      </p:sp>
      <p:cxnSp>
        <p:nvCxnSpPr>
          <p:cNvPr id="54" name="AutoShape 30"/>
          <p:cNvCxnSpPr>
            <a:cxnSpLocks noChangeShapeType="1"/>
            <a:stCxn id="38" idx="1"/>
            <a:endCxn id="38" idx="7"/>
          </p:cNvCxnSpPr>
          <p:nvPr/>
        </p:nvCxnSpPr>
        <p:spPr bwMode="auto">
          <a:xfrm rot="5400000" flipV="1">
            <a:off x="2343944" y="4434682"/>
            <a:ext cx="1587" cy="215900"/>
          </a:xfrm>
          <a:prstGeom prst="curvedConnector3">
            <a:avLst>
              <a:gd name="adj1" fmla="val -1720000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" name="Text Box 34"/>
          <p:cNvSpPr txBox="1">
            <a:spLocks noChangeArrowheads="1"/>
          </p:cNvSpPr>
          <p:nvPr/>
        </p:nvSpPr>
        <p:spPr bwMode="auto">
          <a:xfrm>
            <a:off x="4572000" y="3200400"/>
            <a:ext cx="38258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 smtClean="0"/>
              <a:t>lex</a:t>
            </a:r>
            <a:r>
              <a:rPr lang="en-US" sz="2000" dirty="0" smtClean="0"/>
              <a:t> </a:t>
            </a:r>
            <a:r>
              <a:rPr lang="hr-HR" sz="2000" dirty="0" smtClean="0"/>
              <a:t>datoteka</a:t>
            </a:r>
            <a:r>
              <a:rPr lang="en-US" sz="2000" dirty="0" smtClean="0"/>
              <a:t>:</a:t>
            </a:r>
            <a:endParaRPr lang="en-US" sz="2000" dirty="0"/>
          </a:p>
          <a:p>
            <a:endParaRPr lang="en-US" sz="1400" dirty="0"/>
          </a:p>
          <a:p>
            <a:r>
              <a:rPr lang="en-US" sz="1600" dirty="0"/>
              <a:t>%x S1, S2, S3</a:t>
            </a:r>
          </a:p>
          <a:p>
            <a:r>
              <a:rPr lang="en-US" sz="1600" dirty="0"/>
              <a:t>%%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"/"                   BEGIN(S1);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&lt;S1&gt;"*"          BEGIN(S2);</a:t>
            </a:r>
          </a:p>
          <a:p>
            <a:r>
              <a:rPr lang="en-US" sz="1600" dirty="0"/>
              <a:t>&lt;S2&gt;[^*]         ;     /* </a:t>
            </a:r>
            <a:r>
              <a:rPr lang="hr-HR" sz="1600" dirty="0" smtClean="0"/>
              <a:t>ostani u </a:t>
            </a:r>
            <a:r>
              <a:rPr lang="en-US" sz="1600" dirty="0" smtClean="0"/>
              <a:t>S2 </a:t>
            </a:r>
            <a:r>
              <a:rPr lang="en-US" sz="1600" dirty="0"/>
              <a:t>*/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&lt;S2&gt;"*"          BEGIN(S3);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&lt;S3&gt;"*"          ;     /* </a:t>
            </a:r>
            <a:r>
              <a:rPr lang="hr-HR" sz="1600" dirty="0" smtClean="0">
                <a:solidFill>
                  <a:schemeClr val="bg1">
                    <a:lumMod val="75000"/>
                  </a:schemeClr>
                </a:solidFill>
              </a:rPr>
              <a:t>ostani u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S3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*/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&lt;S3&gt;[^*/]        BEGIN(S2);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&lt;S3&gt;"/"           BEGIN(INITIAL);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auto">
          <a:xfrm>
            <a:off x="762000" y="3200400"/>
            <a:ext cx="2712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000" dirty="0" smtClean="0"/>
              <a:t>DKA</a:t>
            </a:r>
            <a:r>
              <a:rPr lang="en-US" sz="2000" dirty="0" smtClean="0"/>
              <a:t> </a:t>
            </a:r>
            <a:r>
              <a:rPr lang="hr-HR" sz="2000" dirty="0" smtClean="0"/>
              <a:t> za</a:t>
            </a:r>
            <a:r>
              <a:rPr lang="en-US" sz="2000" dirty="0" smtClean="0"/>
              <a:t> </a:t>
            </a:r>
            <a:r>
              <a:rPr lang="en-US" sz="2000" dirty="0"/>
              <a:t>C </a:t>
            </a:r>
            <a:r>
              <a:rPr lang="hr-HR" sz="2000" dirty="0" smtClean="0"/>
              <a:t>komentare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2174875" y="4514850"/>
            <a:ext cx="369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S2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hr-HR" dirty="0" smtClean="0"/>
              <a:t>Korištenje početnih uvjeta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56</a:t>
            </a:fld>
            <a:endParaRPr lang="en-GB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32964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Početni uvjeti omogućavaju nam da eksplicitno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simul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iramo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automate s</a:t>
            </a:r>
            <a:r>
              <a:rPr kumimoji="0" lang="hr-HR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konačnim brojem stanja(DKA)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Tako možemo zaobići problem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najdužeg odgovarajućeg niza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”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za</a:t>
            </a:r>
            <a:r>
              <a:rPr kumimoji="0" lang="hr-HR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C-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olike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komentare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192338" y="4497388"/>
            <a:ext cx="304800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924175" y="4497388"/>
            <a:ext cx="304800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493963" y="4648200"/>
            <a:ext cx="420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4572000" y="3200400"/>
            <a:ext cx="38258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 smtClean="0"/>
              <a:t>lex</a:t>
            </a:r>
            <a:r>
              <a:rPr lang="en-US" sz="2000" dirty="0" smtClean="0"/>
              <a:t> </a:t>
            </a:r>
            <a:r>
              <a:rPr lang="hr-HR" sz="2000" dirty="0" smtClean="0"/>
              <a:t>datoteka</a:t>
            </a:r>
            <a:r>
              <a:rPr lang="en-US" sz="2000" dirty="0" smtClean="0"/>
              <a:t>:</a:t>
            </a:r>
            <a:endParaRPr lang="en-US" sz="2000" dirty="0"/>
          </a:p>
          <a:p>
            <a:endParaRPr lang="en-US" sz="1400" dirty="0"/>
          </a:p>
          <a:p>
            <a:r>
              <a:rPr lang="en-US" sz="1600" dirty="0"/>
              <a:t>%x S1, S2, S3</a:t>
            </a:r>
          </a:p>
          <a:p>
            <a:r>
              <a:rPr lang="en-US" sz="1600" dirty="0"/>
              <a:t>%%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"/"                   BEGIN(S1);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&lt;S1&gt;"*"          BEGIN(S2);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&lt;S2&gt;[^*]         ;     /* </a:t>
            </a:r>
            <a:r>
              <a:rPr lang="hr-HR" sz="1600" dirty="0" smtClean="0">
                <a:solidFill>
                  <a:schemeClr val="bg1">
                    <a:lumMod val="75000"/>
                  </a:schemeClr>
                </a:solidFill>
              </a:rPr>
              <a:t>ostani u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S2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*/</a:t>
            </a:r>
          </a:p>
          <a:p>
            <a:r>
              <a:rPr lang="en-US" sz="1600" dirty="0"/>
              <a:t>&lt;S2&gt;"*"          BEGIN(S3);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&lt;S3&gt;"*"          ;     /* </a:t>
            </a:r>
            <a:r>
              <a:rPr lang="hr-HR" sz="1600" dirty="0" smtClean="0">
                <a:solidFill>
                  <a:schemeClr val="bg1">
                    <a:lumMod val="75000"/>
                  </a:schemeClr>
                </a:solidFill>
              </a:rPr>
              <a:t>ostani u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S3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*/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&lt;S3&gt;[^*/]        BEGIN(S2);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&lt;S3&gt;"/"           BEGIN(INITIAL);</a:t>
            </a: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762000" y="3200400"/>
            <a:ext cx="2712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000" dirty="0" smtClean="0"/>
              <a:t>DKA</a:t>
            </a:r>
            <a:r>
              <a:rPr lang="en-US" sz="2000" dirty="0" smtClean="0"/>
              <a:t> </a:t>
            </a:r>
            <a:r>
              <a:rPr lang="hr-HR" sz="2000" dirty="0" smtClean="0"/>
              <a:t> za</a:t>
            </a:r>
            <a:r>
              <a:rPr lang="en-US" sz="2000" dirty="0" smtClean="0"/>
              <a:t> </a:t>
            </a:r>
            <a:r>
              <a:rPr lang="en-US" sz="2000" dirty="0"/>
              <a:t>C </a:t>
            </a:r>
            <a:r>
              <a:rPr lang="hr-HR" sz="2000" dirty="0" smtClean="0"/>
              <a:t>komentare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2174875" y="4514850"/>
            <a:ext cx="369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S2</a:t>
            </a:r>
          </a:p>
        </p:txBody>
      </p:sp>
      <p:sp>
        <p:nvSpPr>
          <p:cNvPr id="14" name="Text Box 37"/>
          <p:cNvSpPr txBox="1">
            <a:spLocks noChangeArrowheads="1"/>
          </p:cNvSpPr>
          <p:nvPr/>
        </p:nvSpPr>
        <p:spPr bwMode="auto">
          <a:xfrm>
            <a:off x="2895600" y="4514850"/>
            <a:ext cx="369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S3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2514600" y="4419600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hr-HR" dirty="0" smtClean="0"/>
              <a:t>Korištenje početnih uvjeta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57</a:t>
            </a:fld>
            <a:endParaRPr lang="en-GB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32964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Početni uvjeti omogućavaju nam da eksplicitno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simul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iramo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automate s</a:t>
            </a:r>
            <a:r>
              <a:rPr kumimoji="0" lang="hr-HR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konačnim brojem stanja(DKA)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Tako možemo zaobići problem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najdužeg odgovarajućeg niza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”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za</a:t>
            </a:r>
            <a:r>
              <a:rPr kumimoji="0" lang="hr-HR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C-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olike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komentare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924175" y="4497388"/>
            <a:ext cx="304800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" name="AutoShape 22"/>
          <p:cNvCxnSpPr>
            <a:cxnSpLocks noChangeShapeType="1"/>
            <a:stCxn id="11" idx="1"/>
            <a:endCxn id="11" idx="7"/>
          </p:cNvCxnSpPr>
          <p:nvPr/>
        </p:nvCxnSpPr>
        <p:spPr bwMode="auto">
          <a:xfrm rot="5400000" flipV="1">
            <a:off x="3075781" y="4434682"/>
            <a:ext cx="1587" cy="215900"/>
          </a:xfrm>
          <a:prstGeom prst="curvedConnector3">
            <a:avLst>
              <a:gd name="adj1" fmla="val -1720000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4572000" y="3200400"/>
            <a:ext cx="38258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 smtClean="0"/>
              <a:t>lex</a:t>
            </a:r>
            <a:r>
              <a:rPr lang="en-US" sz="2000" dirty="0" smtClean="0"/>
              <a:t> </a:t>
            </a:r>
            <a:r>
              <a:rPr lang="hr-HR" sz="2000" dirty="0" smtClean="0"/>
              <a:t>datoteka</a:t>
            </a:r>
            <a:r>
              <a:rPr lang="en-US" sz="2000" dirty="0" smtClean="0"/>
              <a:t>:</a:t>
            </a:r>
            <a:endParaRPr lang="en-US" sz="2000" dirty="0"/>
          </a:p>
          <a:p>
            <a:endParaRPr lang="en-US" sz="1400" dirty="0"/>
          </a:p>
          <a:p>
            <a:r>
              <a:rPr lang="en-US" sz="1600" dirty="0"/>
              <a:t>%x S1, S2, S3</a:t>
            </a:r>
          </a:p>
          <a:p>
            <a:r>
              <a:rPr lang="en-US" sz="1600" dirty="0"/>
              <a:t>%%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"/"                   BEGIN(S1);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&lt;S1&gt;"*"          BEGIN(S2);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&lt;S2&gt;[^*]         ;     /* </a:t>
            </a:r>
            <a:r>
              <a:rPr lang="hr-HR" sz="1600" dirty="0" smtClean="0">
                <a:solidFill>
                  <a:schemeClr val="bg1">
                    <a:lumMod val="75000"/>
                  </a:schemeClr>
                </a:solidFill>
              </a:rPr>
              <a:t>ostani u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S2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*/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&lt;S2&gt;"*"          BEGIN(S3);</a:t>
            </a:r>
          </a:p>
          <a:p>
            <a:r>
              <a:rPr lang="en-US" sz="1600" dirty="0"/>
              <a:t>&lt;S3&gt;"*"          ;     /* </a:t>
            </a:r>
            <a:r>
              <a:rPr lang="hr-HR" sz="1600" dirty="0" smtClean="0"/>
              <a:t>ostani u </a:t>
            </a:r>
            <a:r>
              <a:rPr lang="en-US" sz="1600" dirty="0" smtClean="0"/>
              <a:t>S3 </a:t>
            </a:r>
            <a:r>
              <a:rPr lang="en-US" sz="1600" dirty="0"/>
              <a:t>*/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&lt;S3&gt;[^*/]        BEGIN(S2);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&lt;S3&gt;"/"           BEGIN(INITIAL);</a:t>
            </a: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762000" y="3200400"/>
            <a:ext cx="2712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000" dirty="0" smtClean="0"/>
              <a:t>DKA</a:t>
            </a:r>
            <a:r>
              <a:rPr lang="en-US" sz="2000" dirty="0" smtClean="0"/>
              <a:t> </a:t>
            </a:r>
            <a:r>
              <a:rPr lang="hr-HR" sz="2000" dirty="0" smtClean="0"/>
              <a:t> za</a:t>
            </a:r>
            <a:r>
              <a:rPr lang="en-US" sz="2000" dirty="0" smtClean="0"/>
              <a:t> </a:t>
            </a:r>
            <a:r>
              <a:rPr lang="en-US" sz="2000" dirty="0"/>
              <a:t>C </a:t>
            </a:r>
            <a:r>
              <a:rPr lang="hr-HR" sz="2000" dirty="0" smtClean="0"/>
              <a:t>komentare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2924175" y="4038600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2895600" y="4514850"/>
            <a:ext cx="369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hr-HR" dirty="0" smtClean="0"/>
              <a:t>Korištenje početnih uvjeta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32964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Početni uvjeti omogućavaju nam da eksplicitno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simul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iramo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automate s</a:t>
            </a:r>
            <a:r>
              <a:rPr kumimoji="0" lang="hr-HR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konačnim brojem stanja(DKA)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Tako možemo zaobići problem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najdužeg odgovarajućeg niza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”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za</a:t>
            </a:r>
            <a:r>
              <a:rPr kumimoji="0" lang="hr-HR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C-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olike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komentare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192338" y="4497388"/>
            <a:ext cx="304800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924175" y="4497388"/>
            <a:ext cx="304800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" name="AutoShape 24"/>
          <p:cNvCxnSpPr>
            <a:cxnSpLocks noChangeShapeType="1"/>
            <a:stCxn id="11" idx="4"/>
            <a:endCxn id="9" idx="4"/>
          </p:cNvCxnSpPr>
          <p:nvPr/>
        </p:nvCxnSpPr>
        <p:spPr bwMode="auto">
          <a:xfrm rot="5400000">
            <a:off x="2709863" y="4433888"/>
            <a:ext cx="1587" cy="731837"/>
          </a:xfrm>
          <a:prstGeom prst="curvedConnector3">
            <a:avLst>
              <a:gd name="adj1" fmla="val 1440000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2133600" y="5029200"/>
            <a:ext cx="960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400" dirty="0" smtClean="0"/>
              <a:t>ne</a:t>
            </a:r>
            <a:r>
              <a:rPr lang="en-US" dirty="0" smtClean="0"/>
              <a:t>-</a:t>
            </a:r>
            <a:r>
              <a:rPr lang="en-US" dirty="0"/>
              <a:t>{ /,* }</a:t>
            </a: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4572000" y="3200400"/>
            <a:ext cx="38258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 smtClean="0"/>
              <a:t>lex</a:t>
            </a:r>
            <a:r>
              <a:rPr lang="en-US" sz="2000" dirty="0" smtClean="0"/>
              <a:t> </a:t>
            </a:r>
            <a:r>
              <a:rPr lang="hr-HR" sz="2000" dirty="0" smtClean="0"/>
              <a:t>datoteka</a:t>
            </a:r>
            <a:r>
              <a:rPr lang="en-US" sz="2000" dirty="0" smtClean="0"/>
              <a:t>:</a:t>
            </a:r>
            <a:endParaRPr lang="en-US" sz="2000" dirty="0"/>
          </a:p>
          <a:p>
            <a:endParaRPr lang="en-US" sz="1400" dirty="0"/>
          </a:p>
          <a:p>
            <a:r>
              <a:rPr lang="en-US" sz="1600" dirty="0"/>
              <a:t>%x S1, S2, S3</a:t>
            </a:r>
          </a:p>
          <a:p>
            <a:r>
              <a:rPr lang="en-US" sz="1600" dirty="0"/>
              <a:t>%%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"/"                   BEGIN(S1);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&lt;S1&gt;"*"          BEGIN(S2);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&lt;S2&gt;[^*]         ;     /* </a:t>
            </a:r>
            <a:r>
              <a:rPr lang="hr-HR" sz="1600" dirty="0" smtClean="0">
                <a:solidFill>
                  <a:schemeClr val="bg1">
                    <a:lumMod val="75000"/>
                  </a:schemeClr>
                </a:solidFill>
              </a:rPr>
              <a:t>ostani u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S2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*/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&lt;S2&gt;"*"          BEGIN(S3);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&lt;S3&gt;"*"          ;     /* </a:t>
            </a:r>
            <a:r>
              <a:rPr lang="hr-HR" sz="1600" dirty="0" smtClean="0">
                <a:solidFill>
                  <a:schemeClr val="bg1">
                    <a:lumMod val="75000"/>
                  </a:schemeClr>
                </a:solidFill>
              </a:rPr>
              <a:t>ostani u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S3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*/</a:t>
            </a:r>
          </a:p>
          <a:p>
            <a:r>
              <a:rPr lang="en-US" sz="1600" dirty="0"/>
              <a:t>&lt;S3&gt;[^*/]        BEGIN(S2);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&lt;S3&gt;"/"           BEGIN(INITIAL);</a:t>
            </a: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762000" y="3200400"/>
            <a:ext cx="2712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000" dirty="0" smtClean="0"/>
              <a:t>DKA</a:t>
            </a:r>
            <a:r>
              <a:rPr lang="en-US" sz="2000" dirty="0" smtClean="0"/>
              <a:t> </a:t>
            </a:r>
            <a:r>
              <a:rPr lang="hr-HR" sz="2000" dirty="0" smtClean="0"/>
              <a:t> za</a:t>
            </a:r>
            <a:r>
              <a:rPr lang="en-US" sz="2000" dirty="0" smtClean="0"/>
              <a:t> </a:t>
            </a:r>
            <a:r>
              <a:rPr lang="en-US" sz="2000" dirty="0"/>
              <a:t>C </a:t>
            </a:r>
            <a:r>
              <a:rPr lang="hr-HR" sz="2000" dirty="0" smtClean="0"/>
              <a:t>komentare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2174875" y="4514850"/>
            <a:ext cx="369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S2</a:t>
            </a:r>
          </a:p>
        </p:txBody>
      </p:sp>
      <p:sp>
        <p:nvSpPr>
          <p:cNvPr id="14" name="Text Box 37"/>
          <p:cNvSpPr txBox="1">
            <a:spLocks noChangeArrowheads="1"/>
          </p:cNvSpPr>
          <p:nvPr/>
        </p:nvSpPr>
        <p:spPr bwMode="auto">
          <a:xfrm>
            <a:off x="2895600" y="4514850"/>
            <a:ext cx="369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S3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hr-HR" dirty="0" smtClean="0"/>
              <a:t>Korištenje početnih uvjeta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59</a:t>
            </a:fld>
            <a:endParaRPr lang="en-GB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32964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Početni uvjeti omogućavaju nam da eksplicitno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simul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iramo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automate s</a:t>
            </a:r>
            <a:r>
              <a:rPr kumimoji="0" lang="hr-HR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konačnim brojem stanja(DKA)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Tako možemo zaobići problem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najdužeg odgovarajućeg niza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”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za</a:t>
            </a:r>
            <a:r>
              <a:rPr kumimoji="0" lang="hr-HR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C-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olike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r-H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komentare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924175" y="4497388"/>
            <a:ext cx="304800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6013" y="4495800"/>
            <a:ext cx="304800" cy="3016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225800" y="4648200"/>
            <a:ext cx="42068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3276600" y="4343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/</a:t>
            </a: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4572000" y="3200400"/>
            <a:ext cx="38258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 smtClean="0"/>
              <a:t>lex</a:t>
            </a:r>
            <a:r>
              <a:rPr lang="en-US" sz="2000" dirty="0" smtClean="0"/>
              <a:t> </a:t>
            </a:r>
            <a:r>
              <a:rPr lang="hr-HR" sz="2000" dirty="0" smtClean="0"/>
              <a:t>datoteka</a:t>
            </a:r>
            <a:r>
              <a:rPr lang="en-US" sz="2000" dirty="0" smtClean="0"/>
              <a:t>:</a:t>
            </a:r>
            <a:endParaRPr lang="en-US" sz="2000" dirty="0"/>
          </a:p>
          <a:p>
            <a:endParaRPr lang="en-US" sz="1400" dirty="0"/>
          </a:p>
          <a:p>
            <a:r>
              <a:rPr lang="en-US" sz="1600" dirty="0"/>
              <a:t>%x S1, S2, S3</a:t>
            </a:r>
          </a:p>
          <a:p>
            <a:r>
              <a:rPr lang="en-US" sz="1600" dirty="0"/>
              <a:t>%%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"/"                   BEGIN(S1);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&lt;S1&gt;"*"          BEGIN(S2);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&lt;S2&gt;[^*]         ;     /* </a:t>
            </a:r>
            <a:r>
              <a:rPr lang="hr-HR" sz="1600" dirty="0" smtClean="0">
                <a:solidFill>
                  <a:schemeClr val="bg1">
                    <a:lumMod val="75000"/>
                  </a:schemeClr>
                </a:solidFill>
              </a:rPr>
              <a:t>ostani u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S2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*/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&lt;S2&gt;"*"          BEGIN(S3);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&lt;S3&gt;"*"          ;     /* </a:t>
            </a:r>
            <a:r>
              <a:rPr lang="hr-HR" sz="1600" dirty="0" smtClean="0">
                <a:solidFill>
                  <a:schemeClr val="bg1">
                    <a:lumMod val="75000"/>
                  </a:schemeClr>
                </a:solidFill>
              </a:rPr>
              <a:t>ostani u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S3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*/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&lt;S3&gt;[^*/]        BEGIN(S2);</a:t>
            </a:r>
          </a:p>
          <a:p>
            <a:r>
              <a:rPr lang="en-US" sz="1600" dirty="0"/>
              <a:t>&lt;S3&gt;"/"           BEGIN(INITIAL);</a:t>
            </a: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762000" y="3200400"/>
            <a:ext cx="2712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000" dirty="0" smtClean="0"/>
              <a:t>DKA</a:t>
            </a:r>
            <a:r>
              <a:rPr lang="en-US" sz="2000" dirty="0" smtClean="0"/>
              <a:t> </a:t>
            </a:r>
            <a:r>
              <a:rPr lang="hr-HR" sz="2000" dirty="0" smtClean="0"/>
              <a:t> za</a:t>
            </a:r>
            <a:r>
              <a:rPr lang="en-US" sz="2000" dirty="0" smtClean="0"/>
              <a:t> </a:t>
            </a:r>
            <a:r>
              <a:rPr lang="en-US" sz="2000" dirty="0"/>
              <a:t>C </a:t>
            </a:r>
            <a:r>
              <a:rPr lang="hr-HR" sz="2000" dirty="0" smtClean="0"/>
              <a:t>komentare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2895600" y="4514850"/>
            <a:ext cx="369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S3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Određivanje klase leksičke jedinke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Može doći do jedinki koje se mogu svrstati u više klasa</a:t>
            </a:r>
          </a:p>
          <a:p>
            <a:endParaRPr lang="hr-HR" dirty="0" smtClean="0"/>
          </a:p>
          <a:p>
            <a:r>
              <a:rPr lang="hr-HR" dirty="0" smtClean="0"/>
              <a:t>Ključna riječ </a:t>
            </a:r>
            <a:r>
              <a:rPr lang="hr-HR" b="1" i="1" dirty="0" smtClean="0"/>
              <a:t>ako</a:t>
            </a:r>
            <a:r>
              <a:rPr lang="hr-HR" dirty="0" smtClean="0"/>
              <a:t> – identifikator?</a:t>
            </a:r>
          </a:p>
          <a:p>
            <a:endParaRPr lang="hr-HR" dirty="0" smtClean="0"/>
          </a:p>
          <a:p>
            <a:r>
              <a:rPr lang="hr-HR" dirty="0" smtClean="0"/>
              <a:t>Određivanje klase prati dva pravila:</a:t>
            </a:r>
          </a:p>
          <a:p>
            <a:pPr marL="850392" lvl="1" indent="-457200">
              <a:buFont typeface="+mj-lt"/>
              <a:buAutoNum type="arabicPeriod"/>
            </a:pPr>
            <a:r>
              <a:rPr lang="hr-HR" dirty="0" smtClean="0"/>
              <a:t>Za svaku leksičku jedinku koju trebamo razlikovati u sintaksnoj analizi primjenjujemo poseban regularni izraz</a:t>
            </a:r>
          </a:p>
          <a:p>
            <a:pPr marL="850392" lvl="1" indent="-457200">
              <a:buFont typeface="+mj-lt"/>
              <a:buAutoNum type="arabicPeriod"/>
            </a:pPr>
            <a:r>
              <a:rPr lang="hr-HR" dirty="0" smtClean="0"/>
              <a:t>Ako je niz znakova definiran pomoću više regularnih izraza, onda je niz u onoj klasi čiji je regularni izraz zapisan u tablici reg. izraza ispred ostalih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hr-HR" dirty="0" smtClean="0"/>
              <a:t>Lex posebnosti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8686800" cy="4530725"/>
          </a:xfrm>
        </p:spPr>
        <p:txBody>
          <a:bodyPr/>
          <a:lstStyle/>
          <a:p>
            <a:r>
              <a:rPr lang="hr-HR" dirty="0" smtClean="0"/>
              <a:t>Specijalne varijable:</a:t>
            </a:r>
          </a:p>
          <a:p>
            <a:pPr lvl="1"/>
            <a:r>
              <a:rPr lang="hr-HR" dirty="0" smtClean="0"/>
              <a:t>yytext 	</a:t>
            </a:r>
            <a:r>
              <a:rPr lang="hr-HR" dirty="0" smtClean="0">
                <a:sym typeface="Wingdings" pitchFamily="2" charset="2"/>
              </a:rPr>
              <a:t> spremanje zadnjeg prepoznatog izraza</a:t>
            </a:r>
          </a:p>
          <a:p>
            <a:pPr lvl="1"/>
            <a:r>
              <a:rPr lang="hr-HR" dirty="0" smtClean="0">
                <a:sym typeface="Wingdings" pitchFamily="2" charset="2"/>
              </a:rPr>
              <a:t>yyleng    broj znakova u yytext varijabli</a:t>
            </a:r>
          </a:p>
          <a:p>
            <a:pPr lvl="1"/>
            <a:r>
              <a:rPr lang="hr-HR" dirty="0" smtClean="0">
                <a:sym typeface="Wingdings" pitchFamily="2" charset="2"/>
              </a:rPr>
              <a:t>yylval	sadrži klasu zadnjeg tokena</a:t>
            </a:r>
            <a:br>
              <a:rPr lang="hr-HR" dirty="0" smtClean="0">
                <a:sym typeface="Wingdings" pitchFamily="2" charset="2"/>
              </a:rPr>
            </a:br>
            <a:endParaRPr lang="hr-HR" dirty="0" smtClean="0">
              <a:sym typeface="Wingdings" pitchFamily="2" charset="2"/>
            </a:endParaRPr>
          </a:p>
          <a:p>
            <a:r>
              <a:rPr lang="hr-HR" dirty="0" smtClean="0">
                <a:sym typeface="Wingdings" pitchFamily="2" charset="2"/>
              </a:rPr>
              <a:t>Specijalne funkcije:</a:t>
            </a:r>
          </a:p>
          <a:p>
            <a:pPr lvl="1"/>
            <a:r>
              <a:rPr lang="hr-HR" altLang="en-US" dirty="0" smtClean="0"/>
              <a:t>y</a:t>
            </a:r>
            <a:r>
              <a:rPr lang="en-US" altLang="en-US" dirty="0" err="1" smtClean="0"/>
              <a:t>ymore</a:t>
            </a:r>
            <a:r>
              <a:rPr lang="hr-HR" altLang="en-US" dirty="0" smtClean="0"/>
              <a:t>  	  </a:t>
            </a:r>
            <a:r>
              <a:rPr lang="hr-HR" altLang="en-US" dirty="0" smtClean="0">
                <a:sym typeface="Wingdings" pitchFamily="2" charset="2"/>
              </a:rPr>
              <a:t></a:t>
            </a:r>
            <a:r>
              <a:rPr lang="hr-HR" altLang="en-US" dirty="0" smtClean="0"/>
              <a:t> dodaj sljedeći izraz trenutnom u yytext</a:t>
            </a:r>
          </a:p>
          <a:p>
            <a:pPr lvl="1"/>
            <a:r>
              <a:rPr lang="hr-HR" altLang="en-US" dirty="0" smtClean="0"/>
              <a:t>yyless(n)  </a:t>
            </a:r>
            <a:r>
              <a:rPr lang="hr-HR" altLang="en-US" dirty="0" smtClean="0">
                <a:sym typeface="Wingdings" pitchFamily="2" charset="2"/>
              </a:rPr>
              <a:t> makni sve osim prvih n znakova yyt.</a:t>
            </a:r>
          </a:p>
          <a:p>
            <a:pPr lvl="1"/>
            <a:r>
              <a:rPr lang="hr-HR" altLang="en-US" dirty="0" smtClean="0"/>
              <a:t>unput(c)  </a:t>
            </a:r>
            <a:r>
              <a:rPr lang="hr-HR" altLang="en-US" dirty="0" smtClean="0">
                <a:sym typeface="Wingdings" pitchFamily="2" charset="2"/>
              </a:rPr>
              <a:t> vrati znak c u ulazni niz</a:t>
            </a:r>
          </a:p>
          <a:p>
            <a:pPr lvl="1"/>
            <a:r>
              <a:rPr lang="hr-HR" altLang="en-US" dirty="0" smtClean="0">
                <a:sym typeface="Wingdings" pitchFamily="2" charset="2"/>
              </a:rPr>
              <a:t>yywrap    prelama tekst nailaskom na kraj reda</a:t>
            </a:r>
            <a:endParaRPr lang="en-US" altLang="en-US" dirty="0" smtClean="0"/>
          </a:p>
          <a:p>
            <a:pPr lvl="1"/>
            <a:endParaRPr lang="hr-HR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r>
              <a:rPr lang="hr-HR" dirty="0" smtClean="0"/>
              <a:t>Primjena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30725"/>
          </a:xfrm>
        </p:spPr>
        <p:txBody>
          <a:bodyPr/>
          <a:lstStyle/>
          <a:p>
            <a:r>
              <a:rPr lang="hr-HR" dirty="0" smtClean="0"/>
              <a:t>Analizator je implementiran kao funkcija:</a:t>
            </a:r>
          </a:p>
          <a:p>
            <a:pPr lvl="2">
              <a:buNone/>
            </a:pPr>
            <a:r>
              <a:rPr lang="hr-HR" sz="2800" dirty="0" smtClean="0">
                <a:solidFill>
                  <a:schemeClr val="accent1"/>
                </a:solidFill>
              </a:rPr>
              <a:t>int yylex();</a:t>
            </a:r>
            <a:endParaRPr lang="hr-HR" sz="2800" dirty="0" smtClean="0"/>
          </a:p>
          <a:p>
            <a:pPr lvl="1"/>
            <a:r>
              <a:rPr lang="hr-HR" dirty="0" smtClean="0"/>
              <a:t>Povratna vrijednost  ukazuje na tip tokena</a:t>
            </a:r>
          </a:p>
          <a:p>
            <a:pPr lvl="1"/>
            <a:r>
              <a:rPr lang="hr-HR" dirty="0" smtClean="0"/>
              <a:t>Niz znakova koji se poklopio nalazi se u </a:t>
            </a:r>
            <a:r>
              <a:rPr lang="hr-HR" dirty="0" smtClean="0">
                <a:solidFill>
                  <a:schemeClr val="accent1"/>
                </a:solidFill>
              </a:rPr>
              <a:t>yytext</a:t>
            </a:r>
          </a:p>
          <a:p>
            <a:r>
              <a:rPr lang="hr-HR" dirty="0" smtClean="0"/>
              <a:t>Leksički i sintaktički analizator moraju imati isti format zapisa tokena</a:t>
            </a:r>
          </a:p>
          <a:p>
            <a:pPr lvl="1"/>
            <a:r>
              <a:rPr lang="hr-HR" dirty="0" smtClean="0">
                <a:solidFill>
                  <a:schemeClr val="accent1"/>
                </a:solidFill>
              </a:rPr>
              <a:t>Yacc</a:t>
            </a:r>
            <a:r>
              <a:rPr lang="hr-HR" dirty="0" smtClean="0"/>
              <a:t> može generirati ove formate, i sprema ih u </a:t>
            </a:r>
            <a:r>
              <a:rPr lang="hr-HR" dirty="0" smtClean="0">
                <a:solidFill>
                  <a:schemeClr val="accent1"/>
                </a:solidFill>
              </a:rPr>
              <a:t>y.tab.h</a:t>
            </a:r>
            <a:r>
              <a:rPr lang="hr-HR" dirty="0" smtClean="0"/>
              <a:t> datoteku, koju kasnije preko definicija uključimo u lex program </a:t>
            </a:r>
            <a:r>
              <a:rPr lang="hr-HR" dirty="0" smtClean="0">
                <a:solidFill>
                  <a:schemeClr val="accent1"/>
                </a:solidFill>
              </a:rPr>
              <a:t>#include y.tab.h</a:t>
            </a:r>
          </a:p>
          <a:p>
            <a:pPr>
              <a:buNone/>
            </a:pPr>
            <a:r>
              <a:rPr lang="hr-HR" dirty="0" smtClean="0"/>
              <a:t>	</a:t>
            </a:r>
            <a:endParaRPr lang="hr-HR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70C8D-9A61-4584-AA93-4CAEF475D8B9}" type="slidenum">
              <a:rPr lang="en-GB" smtClean="0"/>
              <a:pPr>
                <a:defRPr/>
              </a:pPr>
              <a:t>61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January 27, 2000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6. Lex - part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B776C3-0BB0-4B1F-B103-EF489B1D9406}" type="slidenum">
              <a:rPr lang="en-US" altLang="en-US"/>
              <a:pPr>
                <a:defRPr/>
              </a:pPr>
              <a:t>62</a:t>
            </a:fld>
            <a:endParaRPr lang="en-US" alt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altLang="en-US" dirty="0" smtClean="0"/>
              <a:t>Kako se LEX ulaz pretvara u  kod</a:t>
            </a:r>
            <a:br>
              <a:rPr lang="hr-HR" altLang="en-US" dirty="0" smtClean="0"/>
            </a:br>
            <a:r>
              <a:rPr lang="en-US" altLang="en-US" dirty="0" smtClean="0"/>
              <a:t>--</a:t>
            </a:r>
            <a:r>
              <a:rPr lang="en-US" altLang="en-US" dirty="0" err="1" smtClean="0"/>
              <a:t>Defini</a:t>
            </a:r>
            <a:r>
              <a:rPr lang="hr-HR" altLang="en-US" dirty="0" smtClean="0"/>
              <a:t>cije</a:t>
            </a:r>
            <a:endParaRPr lang="en-US" altLang="en-US" dirty="0" smtClean="0"/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altLang="en-US" dirty="0" smtClean="0"/>
              <a:t>Tekst obuhvaćen </a:t>
            </a:r>
            <a:r>
              <a:rPr lang="en-US" altLang="en-US" dirty="0" smtClean="0"/>
              <a:t>%{ </a:t>
            </a:r>
            <a:r>
              <a:rPr lang="hr-HR" altLang="en-US" dirty="0" smtClean="0"/>
              <a:t>i</a:t>
            </a:r>
            <a:r>
              <a:rPr lang="en-US" altLang="en-US" dirty="0" smtClean="0"/>
              <a:t> %} </a:t>
            </a:r>
            <a:r>
              <a:rPr lang="hr-HR" altLang="en-US" dirty="0" smtClean="0"/>
              <a:t>se promatra kao  </a:t>
            </a:r>
            <a:r>
              <a:rPr lang="en-US" altLang="en-US" dirty="0" smtClean="0"/>
              <a:t>C </a:t>
            </a:r>
            <a:r>
              <a:rPr lang="hr-HR" altLang="en-US" dirty="0" smtClean="0"/>
              <a:t>k</a:t>
            </a:r>
            <a:r>
              <a:rPr lang="en-US" altLang="en-US" dirty="0" err="1" smtClean="0"/>
              <a:t>od</a:t>
            </a:r>
            <a:r>
              <a:rPr lang="en-US" altLang="en-US" dirty="0" smtClean="0"/>
              <a:t> </a:t>
            </a:r>
            <a:r>
              <a:rPr lang="hr-HR" altLang="en-US" dirty="0" smtClean="0"/>
              <a:t>i kopira se bez unošenja ikakvih izmjena</a:t>
            </a:r>
            <a:endParaRPr lang="en-US" altLang="en-US" dirty="0" smtClean="0"/>
          </a:p>
          <a:p>
            <a:r>
              <a:rPr lang="hr-HR" altLang="en-US" dirty="0" smtClean="0"/>
              <a:t>Linija koja započinje razmak se promatra kao komentar i stoga se odbacuje i ne ulazi u program</a:t>
            </a:r>
            <a:endParaRPr lang="en-US" altLang="en-US" dirty="0" smtClean="0"/>
          </a:p>
          <a:p>
            <a:r>
              <a:rPr lang="hr-HR" altLang="en-US" dirty="0" smtClean="0"/>
              <a:t>Ostale linije se promatraju kao definicije</a:t>
            </a: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January 27, 2000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6. Lex - part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D2EA-2815-4D0D-B447-0442224890A0}" type="slidenum">
              <a:rPr lang="en-US" altLang="en-US"/>
              <a:pPr>
                <a:defRPr/>
              </a:pPr>
              <a:t>63</a:t>
            </a:fld>
            <a:endParaRPr lang="en-US" alt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altLang="en-US" dirty="0" smtClean="0"/>
              <a:t>Kako se LEX ulaz pretvara u  kod </a:t>
            </a:r>
            <a:br>
              <a:rPr lang="hr-HR" altLang="en-US" dirty="0" smtClean="0"/>
            </a:br>
            <a:r>
              <a:rPr lang="en-US" altLang="en-US" dirty="0" smtClean="0"/>
              <a:t>-</a:t>
            </a:r>
            <a:r>
              <a:rPr lang="hr-HR" altLang="en-US" dirty="0" smtClean="0"/>
              <a:t>-Pravila</a:t>
            </a:r>
            <a:endParaRPr lang="en-US" altLang="en-US" dirty="0" smtClean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altLang="en-US" dirty="0" smtClean="0"/>
              <a:t>Svi ulazni znakovi koji se ne poklope s bilokojim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lex</a:t>
            </a:r>
            <a:r>
              <a:rPr lang="en-US" altLang="en-US" dirty="0" smtClean="0"/>
              <a:t> </a:t>
            </a:r>
            <a:r>
              <a:rPr lang="hr-HR" altLang="en-US" dirty="0" smtClean="0"/>
              <a:t>pravilom se</a:t>
            </a:r>
            <a:r>
              <a:rPr lang="en-US" altLang="en-US" dirty="0" smtClean="0"/>
              <a:t> </a:t>
            </a:r>
            <a:r>
              <a:rPr lang="hr-HR" altLang="en-US" dirty="0" smtClean="0"/>
              <a:t>kopiraju u izlazni niz</a:t>
            </a:r>
            <a:r>
              <a:rPr lang="en-US" altLang="en-US" dirty="0" smtClean="0"/>
              <a:t>(</a:t>
            </a:r>
            <a:r>
              <a:rPr lang="hr-HR" altLang="en-US" dirty="0" smtClean="0"/>
              <a:t>tj u datoteku 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lex.yy.c</a:t>
            </a:r>
            <a:r>
              <a:rPr lang="en-US" altLang="en-US" dirty="0" smtClean="0"/>
              <a:t> </a:t>
            </a:r>
            <a:r>
              <a:rPr lang="hr-HR" altLang="en-US" dirty="0" smtClean="0"/>
              <a:t>koja sadrži funkciju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yylex</a:t>
            </a:r>
            <a:r>
              <a:rPr lang="en-US" altLang="en-US" dirty="0" smtClean="0"/>
              <a:t>)</a:t>
            </a:r>
          </a:p>
          <a:p>
            <a:r>
              <a:rPr lang="hr-HR" altLang="en-US" dirty="0" smtClean="0"/>
              <a:t>Definicije iz odjekljka DEFINICIJE se zamjenjuju C iztrazima te kopiraju u pravila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January 27, 2000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6. Lex - part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56449-7257-4900-895C-09AF47450D4E}" type="slidenum">
              <a:rPr lang="en-US" altLang="en-US"/>
              <a:pPr>
                <a:defRPr/>
              </a:pPr>
              <a:t>64</a:t>
            </a:fld>
            <a:endParaRPr lang="en-US" altLang="en-US"/>
          </a:p>
        </p:txBody>
      </p:sp>
      <p:sp>
        <p:nvSpPr>
          <p:cNvPr id="29701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altLang="en-US" dirty="0" smtClean="0"/>
              <a:t>Kako se LEX ulaz pretvara u  kod </a:t>
            </a:r>
            <a:br>
              <a:rPr lang="hr-HR" altLang="en-US" dirty="0" smtClean="0"/>
            </a:br>
            <a:r>
              <a:rPr lang="en-US" altLang="en-US" dirty="0" smtClean="0"/>
              <a:t>-</a:t>
            </a:r>
            <a:r>
              <a:rPr lang="hr-HR" altLang="en-US" dirty="0" smtClean="0"/>
              <a:t>-Pomoćne procedure</a:t>
            </a:r>
            <a:endParaRPr lang="en-US" altLang="en-US" dirty="0" smtClean="0"/>
          </a:p>
        </p:txBody>
      </p:sp>
      <p:sp>
        <p:nvSpPr>
          <p:cNvPr id="2970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hr-HR" altLang="en-US" dirty="0" smtClean="0"/>
              <a:t>Ako ne koristite yacc za daljnji rad obavezno dodajte</a:t>
            </a:r>
            <a:r>
              <a:rPr lang="en-US" altLang="en-US" dirty="0" smtClean="0"/>
              <a:t>:</a:t>
            </a:r>
          </a:p>
          <a:p>
            <a:pPr lvl="2">
              <a:buFontTx/>
              <a:buNone/>
            </a:pPr>
            <a:r>
              <a:rPr lang="en-US" altLang="en-US" dirty="0" smtClean="0">
                <a:latin typeface="Courier" charset="0"/>
              </a:rPr>
              <a:t>main(){</a:t>
            </a:r>
          </a:p>
          <a:p>
            <a:pPr lvl="2">
              <a:buFontTx/>
              <a:buNone/>
            </a:pPr>
            <a:r>
              <a:rPr lang="en-US" altLang="en-US" dirty="0" smtClean="0">
                <a:latin typeface="Courier" charset="0"/>
              </a:rPr>
              <a:t>   </a:t>
            </a:r>
            <a:r>
              <a:rPr lang="en-US" altLang="en-US" dirty="0" err="1" smtClean="0">
                <a:latin typeface="Courier" charset="0"/>
              </a:rPr>
              <a:t>yylex</a:t>
            </a:r>
            <a:r>
              <a:rPr lang="en-US" altLang="en-US" dirty="0" smtClean="0">
                <a:latin typeface="Courier" charset="0"/>
              </a:rPr>
              <a:t>();</a:t>
            </a:r>
          </a:p>
          <a:p>
            <a:pPr lvl="2">
              <a:buFontTx/>
              <a:buNone/>
            </a:pPr>
            <a:r>
              <a:rPr lang="en-US" altLang="en-US" dirty="0" smtClean="0">
                <a:latin typeface="Courier" charset="0"/>
              </a:rPr>
              <a:t>}</a:t>
            </a:r>
            <a:endParaRPr lang="en-US" altLang="en-US" dirty="0" smtClean="0"/>
          </a:p>
          <a:p>
            <a:pPr>
              <a:buFontTx/>
              <a:buNone/>
            </a:pPr>
            <a:r>
              <a:rPr lang="hr-HR" altLang="en-US" dirty="0" smtClean="0"/>
              <a:t>Korisnik može ovdje ponovno definirati rad funkcija</a:t>
            </a:r>
            <a:r>
              <a:rPr lang="en-US" altLang="en-US" dirty="0" smtClean="0"/>
              <a:t>  input(), </a:t>
            </a:r>
            <a:r>
              <a:rPr lang="en-US" altLang="en-US" dirty="0" err="1" smtClean="0"/>
              <a:t>unput</a:t>
            </a:r>
            <a:r>
              <a:rPr lang="en-US" altLang="en-US" dirty="0" smtClean="0"/>
              <a:t>() </a:t>
            </a:r>
            <a:r>
              <a:rPr lang="hr-HR" altLang="en-US" dirty="0" smtClean="0"/>
              <a:t>i</a:t>
            </a:r>
            <a:r>
              <a:rPr lang="en-US" altLang="en-US" dirty="0" smtClean="0"/>
              <a:t> output() </a:t>
            </a:r>
            <a:r>
              <a:rPr lang="hr-HR" altLang="en-US" dirty="0" smtClean="0"/>
              <a:t>koje zamjenjuju funkcije koje su već implementirane u lex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January 27, 2000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6. Lex - part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8F973E-86EE-430E-8400-897CEFFC2699}" type="slidenum">
              <a:rPr lang="en-US" altLang="en-US"/>
              <a:pPr>
                <a:defRPr/>
              </a:pPr>
              <a:t>65</a:t>
            </a:fld>
            <a:endParaRPr lang="en-US" alt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yylex</a:t>
            </a:r>
            <a:r>
              <a:rPr lang="en-US" altLang="en-US" dirty="0" smtClean="0"/>
              <a:t> </a:t>
            </a:r>
            <a:r>
              <a:rPr lang="hr-HR" altLang="en-US" dirty="0" smtClean="0"/>
              <a:t>primjer</a:t>
            </a:r>
            <a:r>
              <a:rPr lang="en-US" altLang="en-US" dirty="0" smtClean="0"/>
              <a:t> (1)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dirty="0" smtClean="0"/>
              <a:t>%%</a:t>
            </a:r>
          </a:p>
          <a:p>
            <a:pPr>
              <a:buFontTx/>
              <a:buNone/>
            </a:pPr>
            <a:r>
              <a:rPr lang="en-US" altLang="en-US" sz="2400" dirty="0" smtClean="0"/>
              <a:t>while((</a:t>
            </a:r>
            <a:r>
              <a:rPr lang="en-US" altLang="en-US" sz="2400" dirty="0" err="1" smtClean="0"/>
              <a:t>nstr</a:t>
            </a:r>
            <a:r>
              <a:rPr lang="en-US" altLang="en-US" sz="2400" dirty="0" smtClean="0"/>
              <a:t> = </a:t>
            </a:r>
            <a:r>
              <a:rPr lang="en-US" altLang="en-US" sz="2400" dirty="0" err="1" smtClean="0"/>
              <a:t>yylook</a:t>
            </a:r>
            <a:r>
              <a:rPr lang="en-US" altLang="en-US" sz="2400" dirty="0" smtClean="0"/>
              <a:t>()) &gt;= 0)</a:t>
            </a:r>
          </a:p>
          <a:p>
            <a:pPr lvl="1">
              <a:buFontTx/>
              <a:buNone/>
            </a:pPr>
            <a:r>
              <a:rPr lang="en-US" altLang="en-US" sz="2400" dirty="0" smtClean="0"/>
              <a:t>switch(</a:t>
            </a:r>
            <a:r>
              <a:rPr lang="en-US" altLang="en-US" sz="2400" dirty="0" err="1" smtClean="0"/>
              <a:t>nstr</a:t>
            </a:r>
            <a:r>
              <a:rPr lang="en-US" altLang="en-US" sz="2400" dirty="0" smtClean="0"/>
              <a:t>){</a:t>
            </a:r>
          </a:p>
          <a:p>
            <a:pPr lvl="2">
              <a:buFontTx/>
              <a:buNone/>
            </a:pPr>
            <a:r>
              <a:rPr lang="en-US" altLang="en-US" dirty="0" smtClean="0"/>
              <a:t>case 0:</a:t>
            </a:r>
          </a:p>
          <a:p>
            <a:pPr lvl="3">
              <a:buFontTx/>
              <a:buNone/>
            </a:pPr>
            <a:r>
              <a:rPr lang="en-US" altLang="en-US" sz="2400" dirty="0" smtClean="0"/>
              <a:t>if(</a:t>
            </a:r>
            <a:r>
              <a:rPr lang="en-US" altLang="en-US" sz="2400" dirty="0" err="1" smtClean="0"/>
              <a:t>yywrap</a:t>
            </a:r>
            <a:r>
              <a:rPr lang="en-US" altLang="en-US" sz="2400" dirty="0" smtClean="0"/>
              <a:t>()) return(0); break;</a:t>
            </a:r>
          </a:p>
          <a:p>
            <a:pPr lvl="2">
              <a:buFontTx/>
              <a:buNone/>
            </a:pPr>
            <a:r>
              <a:rPr lang="en-US" altLang="en-US" dirty="0" smtClean="0"/>
              <a:t>case -1:</a:t>
            </a:r>
          </a:p>
          <a:p>
            <a:pPr lvl="3">
              <a:buFontTx/>
              <a:buNone/>
            </a:pPr>
            <a:r>
              <a:rPr lang="en-US" altLang="en-US" sz="2400" dirty="0" smtClean="0"/>
              <a:t>break;</a:t>
            </a:r>
          </a:p>
          <a:p>
            <a:pPr lvl="2">
              <a:buFontTx/>
              <a:buNone/>
            </a:pPr>
            <a:r>
              <a:rPr lang="en-US" altLang="en-US" dirty="0" smtClean="0"/>
              <a:t>default:</a:t>
            </a:r>
          </a:p>
          <a:p>
            <a:pPr lvl="3">
              <a:buFontTx/>
              <a:buNone/>
            </a:pPr>
            <a:r>
              <a:rPr lang="en-US" altLang="en-US" sz="2400" dirty="0" smtClean="0"/>
              <a:t>(void)</a:t>
            </a:r>
            <a:r>
              <a:rPr lang="en-US" altLang="en-US" sz="2400" dirty="0" err="1" smtClean="0"/>
              <a:t>fprintf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yyout,"bad</a:t>
            </a:r>
            <a:r>
              <a:rPr lang="en-US" altLang="en-US" sz="2400" dirty="0" smtClean="0"/>
              <a:t> switch </a:t>
            </a:r>
            <a:r>
              <a:rPr lang="en-US" altLang="en-US" sz="2400" dirty="0" err="1" smtClean="0"/>
              <a:t>yylook</a:t>
            </a:r>
            <a:r>
              <a:rPr lang="en-US" altLang="en-US" sz="2400" dirty="0" smtClean="0"/>
              <a:t> %</a:t>
            </a:r>
            <a:r>
              <a:rPr lang="en-US" altLang="en-US" sz="2400" dirty="0" err="1" smtClean="0"/>
              <a:t>d",nstr</a:t>
            </a:r>
            <a:r>
              <a:rPr lang="en-US" altLang="en-US" sz="2400" dirty="0" smtClean="0"/>
              <a:t>);</a:t>
            </a:r>
          </a:p>
          <a:p>
            <a:pPr lvl="1">
              <a:buFontTx/>
              <a:buNone/>
            </a:pPr>
            <a:r>
              <a:rPr lang="en-US" altLang="en-US" sz="2400" dirty="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January 27, 2000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6. Lex - part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8EF8C-0FA0-4E89-89F8-3238FD2D77D5}" type="slidenum">
              <a:rPr lang="en-US" altLang="en-US"/>
              <a:pPr>
                <a:defRPr/>
              </a:pPr>
              <a:t>66</a:t>
            </a:fld>
            <a:endParaRPr lang="en-US" alt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yylex</a:t>
            </a:r>
            <a:r>
              <a:rPr lang="en-US" altLang="en-US" dirty="0" smtClean="0"/>
              <a:t> </a:t>
            </a:r>
            <a:r>
              <a:rPr lang="hr-HR" altLang="en-US" dirty="0" smtClean="0"/>
              <a:t>primjer</a:t>
            </a:r>
            <a:r>
              <a:rPr lang="en-US" altLang="en-US" dirty="0" smtClean="0"/>
              <a:t> (2)</a:t>
            </a:r>
            <a:endParaRPr lang="en-US" altLang="en-US" sz="1800" dirty="0" smtClean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latin typeface="Courier" charset="0"/>
              </a:rPr>
              <a:t>%%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" charset="0"/>
              </a:rPr>
              <a:t>[ \t]+$   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while((</a:t>
            </a:r>
            <a:r>
              <a:rPr lang="en-US" altLang="en-US" sz="1800" dirty="0" err="1" smtClean="0"/>
              <a:t>nstr</a:t>
            </a:r>
            <a:r>
              <a:rPr lang="en-US" altLang="en-US" sz="1800" dirty="0" smtClean="0"/>
              <a:t> = </a:t>
            </a:r>
            <a:r>
              <a:rPr lang="en-US" altLang="en-US" sz="1800" dirty="0" err="1" smtClean="0"/>
              <a:t>yylook</a:t>
            </a:r>
            <a:r>
              <a:rPr lang="en-US" altLang="en-US" sz="1800" dirty="0" smtClean="0"/>
              <a:t>()) &gt;= 0)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 err="1" smtClean="0"/>
              <a:t>yyfussy</a:t>
            </a:r>
            <a:r>
              <a:rPr lang="en-US" altLang="en-US" sz="1800" dirty="0" smtClean="0"/>
              <a:t>: switch(</a:t>
            </a:r>
            <a:r>
              <a:rPr lang="en-US" altLang="en-US" sz="1800" dirty="0" err="1" smtClean="0"/>
              <a:t>nstr</a:t>
            </a:r>
            <a:r>
              <a:rPr lang="en-US" altLang="en-US" sz="1800" dirty="0" smtClean="0"/>
              <a:t>){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case 0: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if(</a:t>
            </a:r>
            <a:r>
              <a:rPr lang="en-US" altLang="en-US" sz="1800" dirty="0" err="1" smtClean="0"/>
              <a:t>yywrap</a:t>
            </a:r>
            <a:r>
              <a:rPr lang="en-US" altLang="en-US" sz="1800" dirty="0" smtClean="0"/>
              <a:t>()) return(0); break;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case 1: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# line 2 "02.l";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break;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case -1: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break;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default: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(void)</a:t>
            </a:r>
            <a:r>
              <a:rPr lang="en-US" altLang="en-US" sz="1800" dirty="0" err="1" smtClean="0"/>
              <a:t>fprintf</a:t>
            </a: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yyout,"bad</a:t>
            </a:r>
            <a:r>
              <a:rPr lang="en-US" altLang="en-US" sz="1800" dirty="0" smtClean="0"/>
              <a:t> switch </a:t>
            </a:r>
            <a:r>
              <a:rPr lang="en-US" altLang="en-US" sz="1800" dirty="0" err="1" smtClean="0"/>
              <a:t>yylook</a:t>
            </a:r>
            <a:r>
              <a:rPr lang="en-US" altLang="en-US" sz="1800" dirty="0" smtClean="0"/>
              <a:t> %</a:t>
            </a:r>
            <a:r>
              <a:rPr lang="en-US" altLang="en-US" sz="1800" dirty="0" err="1" smtClean="0"/>
              <a:t>d",nstr</a:t>
            </a:r>
            <a:r>
              <a:rPr lang="en-US" altLang="en-US" sz="1800" dirty="0" smtClean="0"/>
              <a:t>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January 27, 2000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6. Lex - part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5CDC5-8C16-4048-A4D0-5F7D5FDB8F8B}" type="slidenum">
              <a:rPr lang="en-US" altLang="en-US"/>
              <a:pPr>
                <a:defRPr/>
              </a:pPr>
              <a:t>67</a:t>
            </a:fld>
            <a:endParaRPr lang="en-US" altLang="en-US"/>
          </a:p>
        </p:txBody>
      </p:sp>
      <p:sp>
        <p:nvSpPr>
          <p:cNvPr id="2867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yylex</a:t>
            </a:r>
            <a:r>
              <a:rPr lang="en-US" altLang="en-US" dirty="0" smtClean="0"/>
              <a:t> </a:t>
            </a:r>
            <a:r>
              <a:rPr lang="hr-HR" altLang="en-US" dirty="0" smtClean="0"/>
              <a:t>primjer</a:t>
            </a:r>
            <a:r>
              <a:rPr lang="en-US" altLang="en-US" dirty="0" smtClean="0"/>
              <a:t> (3)</a:t>
            </a:r>
          </a:p>
        </p:txBody>
      </p:sp>
      <p:sp>
        <p:nvSpPr>
          <p:cNvPr id="2867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Monaco" charset="0"/>
              </a:rPr>
              <a:t>%%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Monaco" charset="0"/>
              </a:rPr>
              <a:t>[ \t]+$  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Monaco" charset="0"/>
              </a:rPr>
              <a:t>[ \t]+    </a:t>
            </a:r>
            <a:r>
              <a:rPr lang="en-US" altLang="en-US" sz="1400" dirty="0" err="1" smtClean="0">
                <a:latin typeface="Monaco" charset="0"/>
              </a:rPr>
              <a:t>printf</a:t>
            </a:r>
            <a:r>
              <a:rPr lang="en-US" altLang="en-US" sz="1400" dirty="0" smtClean="0">
                <a:latin typeface="Monaco" charset="0"/>
              </a:rPr>
              <a:t>("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while((</a:t>
            </a:r>
            <a:r>
              <a:rPr lang="en-US" altLang="en-US" sz="1400" dirty="0" err="1" smtClean="0"/>
              <a:t>nstr</a:t>
            </a:r>
            <a:r>
              <a:rPr lang="en-US" altLang="en-US" sz="1400" dirty="0" smtClean="0"/>
              <a:t> = </a:t>
            </a:r>
            <a:r>
              <a:rPr lang="en-US" altLang="en-US" sz="1400" dirty="0" err="1" smtClean="0"/>
              <a:t>yylook</a:t>
            </a:r>
            <a:r>
              <a:rPr lang="en-US" altLang="en-US" sz="1400" dirty="0" smtClean="0"/>
              <a:t>()) &gt;= 0)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400" dirty="0" err="1" smtClean="0"/>
              <a:t>yyfussy</a:t>
            </a:r>
            <a:r>
              <a:rPr lang="en-US" altLang="en-US" sz="1400" dirty="0" smtClean="0"/>
              <a:t>: switch(</a:t>
            </a:r>
            <a:r>
              <a:rPr lang="en-US" altLang="en-US" sz="1400" dirty="0" err="1" smtClean="0"/>
              <a:t>nstr</a:t>
            </a:r>
            <a:r>
              <a:rPr lang="en-US" altLang="en-US" sz="1400" dirty="0" smtClean="0"/>
              <a:t>){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case 0: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if(</a:t>
            </a:r>
            <a:r>
              <a:rPr lang="en-US" altLang="en-US" sz="1400" dirty="0" err="1" smtClean="0"/>
              <a:t>yywrap</a:t>
            </a:r>
            <a:r>
              <a:rPr lang="en-US" altLang="en-US" sz="1400" dirty="0" smtClean="0"/>
              <a:t>()) return(0); break;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case 1: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# line 2 "03.l";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break;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case 2: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# line 3 "03.l"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   </a:t>
            </a:r>
            <a:r>
              <a:rPr lang="en-US" altLang="en-US" sz="1400" dirty="0" err="1" smtClean="0"/>
              <a:t>printf</a:t>
            </a:r>
            <a:r>
              <a:rPr lang="en-US" altLang="en-US" sz="1400" dirty="0" smtClean="0"/>
              <a:t>(" ");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break;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case -1: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break;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default: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(void)</a:t>
            </a:r>
            <a:r>
              <a:rPr lang="en-US" altLang="en-US" sz="1400" dirty="0" err="1" smtClean="0"/>
              <a:t>fprintf</a:t>
            </a:r>
            <a:r>
              <a:rPr lang="en-US" altLang="en-US" sz="1400" dirty="0" smtClean="0"/>
              <a:t>(</a:t>
            </a:r>
            <a:r>
              <a:rPr lang="en-US" altLang="en-US" sz="1400" dirty="0" err="1" smtClean="0"/>
              <a:t>yyout,"bad</a:t>
            </a:r>
            <a:r>
              <a:rPr lang="en-US" altLang="en-US" sz="1400" dirty="0" smtClean="0"/>
              <a:t> switch </a:t>
            </a:r>
            <a:r>
              <a:rPr lang="en-US" altLang="en-US" sz="1400" dirty="0" err="1" smtClean="0"/>
              <a:t>yylook</a:t>
            </a:r>
            <a:r>
              <a:rPr lang="en-US" altLang="en-US" sz="1400" dirty="0" smtClean="0"/>
              <a:t> %</a:t>
            </a:r>
            <a:r>
              <a:rPr lang="en-US" altLang="en-US" sz="1400" dirty="0" err="1" smtClean="0"/>
              <a:t>d",nstr</a:t>
            </a:r>
            <a:r>
              <a:rPr lang="en-US" altLang="en-US" sz="1400" dirty="0" smtClean="0"/>
              <a:t>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January 27, 2000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6. Lex - part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0ABDA-AB48-48B9-B756-4DABFF466742}" type="slidenum">
              <a:rPr lang="en-US" altLang="en-US"/>
              <a:pPr>
                <a:defRPr/>
              </a:pPr>
              <a:t>68</a:t>
            </a:fld>
            <a:endParaRPr lang="en-US" alt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yylex</a:t>
            </a:r>
            <a:r>
              <a:rPr lang="en-US" altLang="en-US" dirty="0" smtClean="0"/>
              <a:t> </a:t>
            </a:r>
            <a:r>
              <a:rPr lang="hr-HR" altLang="en-US" dirty="0" smtClean="0"/>
              <a:t>primjer</a:t>
            </a:r>
            <a:r>
              <a:rPr lang="en-US" altLang="en-US" dirty="0" smtClean="0"/>
              <a:t> (4)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 altLang="en-US" dirty="0" smtClean="0">
                <a:latin typeface="Courier" charset="0"/>
              </a:rPr>
              <a:t>%%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hr-HR" altLang="en-US" sz="2400" dirty="0" smtClean="0">
                <a:latin typeface="Courier" charset="0"/>
              </a:rPr>
              <a:t>FER</a:t>
            </a:r>
            <a:r>
              <a:rPr lang="en-US" altLang="en-US" sz="2400" dirty="0" smtClean="0">
                <a:latin typeface="Courier" charset="0"/>
              </a:rPr>
              <a:t> </a:t>
            </a:r>
            <a:r>
              <a:rPr lang="en-US" altLang="en-US" sz="2400" dirty="0" err="1" smtClean="0">
                <a:latin typeface="Courier" charset="0"/>
              </a:rPr>
              <a:t>printf</a:t>
            </a:r>
            <a:r>
              <a:rPr lang="en-US" altLang="en-US" sz="2400" dirty="0" smtClean="0">
                <a:latin typeface="Courier" charset="0"/>
              </a:rPr>
              <a:t>(“</a:t>
            </a:r>
            <a:r>
              <a:rPr lang="hr-HR" altLang="en-US" sz="2400" dirty="0" smtClean="0">
                <a:latin typeface="Courier" charset="0"/>
              </a:rPr>
              <a:t>Fakultet elektrotehnike i računarstva</a:t>
            </a:r>
            <a:r>
              <a:rPr lang="en-US" altLang="en-US" sz="2400" dirty="0" smtClean="0">
                <a:latin typeface="Courier" charset="0"/>
              </a:rPr>
              <a:t>”);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altLang="en-US" sz="2400" b="1" dirty="0" smtClean="0">
                <a:latin typeface="Courier" charset="0"/>
              </a:rPr>
              <a:t>%%</a:t>
            </a:r>
            <a:endParaRPr lang="en-US" altLang="en-US" sz="2400" dirty="0" smtClean="0">
              <a:latin typeface="Courier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altLang="en-US" sz="2400" dirty="0" smtClean="0">
                <a:latin typeface="Courier" charset="0"/>
              </a:rPr>
              <a:t>main() {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altLang="en-US" sz="2400" dirty="0" smtClean="0">
                <a:latin typeface="Courier" charset="0"/>
              </a:rPr>
              <a:t>  </a:t>
            </a:r>
            <a:r>
              <a:rPr lang="en-US" altLang="en-US" sz="2400" dirty="0" err="1" smtClean="0">
                <a:latin typeface="Courier" charset="0"/>
              </a:rPr>
              <a:t>yylex</a:t>
            </a:r>
            <a:r>
              <a:rPr lang="en-US" altLang="en-US" sz="2400" dirty="0" smtClean="0">
                <a:latin typeface="Courier" charset="0"/>
              </a:rPr>
              <a:t>();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altLang="en-US" sz="2400" dirty="0" smtClean="0">
                <a:latin typeface="Courier" charset="0"/>
              </a:rPr>
              <a:t>}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hr-HR" altLang="en-US" dirty="0" smtClean="0"/>
              <a:t>Da bismo pokrenuli i dobili izlaz:</a:t>
            </a:r>
            <a:endParaRPr lang="en-US" altLang="en-US" dirty="0" smtClean="0"/>
          </a:p>
          <a:p>
            <a:pPr lvl="2">
              <a:spcBef>
                <a:spcPct val="5000"/>
              </a:spcBef>
              <a:buFontTx/>
              <a:buNone/>
            </a:pPr>
            <a:r>
              <a:rPr lang="en-US" altLang="en-US" dirty="0" err="1" smtClean="0"/>
              <a:t>lex</a:t>
            </a:r>
            <a:r>
              <a:rPr lang="en-US" altLang="en-US" dirty="0" smtClean="0"/>
              <a:t> 05.l</a:t>
            </a:r>
          </a:p>
          <a:p>
            <a:pPr lvl="2">
              <a:spcBef>
                <a:spcPct val="5000"/>
              </a:spcBef>
              <a:buFontTx/>
              <a:buNone/>
            </a:pPr>
            <a:r>
              <a:rPr lang="en-US" altLang="en-US" dirty="0" err="1" smtClean="0"/>
              <a:t>gcc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lex.yy.c</a:t>
            </a:r>
            <a:r>
              <a:rPr lang="en-US" altLang="en-US" dirty="0" smtClean="0"/>
              <a:t> -</a:t>
            </a:r>
            <a:r>
              <a:rPr lang="en-US" altLang="en-US" dirty="0" err="1" smtClean="0"/>
              <a:t>ll</a:t>
            </a:r>
            <a:endParaRPr lang="en-US" altLang="en-US" dirty="0" smtClean="0"/>
          </a:p>
          <a:p>
            <a:pPr lvl="2">
              <a:spcBef>
                <a:spcPct val="5000"/>
              </a:spcBef>
              <a:buFontTx/>
              <a:buNone/>
            </a:pPr>
            <a:r>
              <a:rPr lang="en-US" altLang="en-US" dirty="0" err="1" smtClean="0"/>
              <a:t>a.out</a:t>
            </a:r>
            <a:endParaRPr lang="en-US" altLang="en-US" dirty="0" smtClean="0">
              <a:latin typeface="Courier" charset="0"/>
            </a:endParaRPr>
          </a:p>
          <a:p>
            <a:pPr>
              <a:spcBef>
                <a:spcPct val="5000"/>
              </a:spcBef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Grupiranje leksičkih jedinki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Niz znakova se grupira u leksičke jedinke na temelju regularnih izraza (tablice).</a:t>
            </a:r>
          </a:p>
          <a:p>
            <a:r>
              <a:rPr lang="hr-HR" dirty="0" smtClean="0"/>
              <a:t>Niz čini leksičku jedinku ako i samo ako postoji regularni izraz koji ga definira.</a:t>
            </a:r>
          </a:p>
          <a:p>
            <a:endParaRPr lang="hr-HR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57290" y="4143380"/>
          <a:ext cx="609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8728" y="4714884"/>
          <a:ext cx="442915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291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O c j e n 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00760" y="4714884"/>
          <a:ext cx="64294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715140" y="4714884"/>
          <a:ext cx="64294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715140" y="5286388"/>
          <a:ext cx="64294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</a:t>
                      </a:r>
                      <a:r>
                        <a:rPr lang="hr-HR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00760" y="5286388"/>
          <a:ext cx="64294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</a:t>
                      </a:r>
                      <a:r>
                        <a:rPr lang="hr-HR" baseline="-25000" dirty="0" smtClean="0"/>
                        <a:t>5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28728" y="5286388"/>
          <a:ext cx="442915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291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</a:t>
                      </a:r>
                      <a:r>
                        <a:rPr lang="hr-HR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85850" y="928688"/>
          <a:ext cx="664374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4374"/>
                <a:gridCol w="664374"/>
                <a:gridCol w="664374"/>
                <a:gridCol w="664374"/>
                <a:gridCol w="664374"/>
                <a:gridCol w="664374"/>
                <a:gridCol w="664374"/>
                <a:gridCol w="664374"/>
                <a:gridCol w="664374"/>
                <a:gridCol w="6643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1428736"/>
          <a:ext cx="385765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576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aseline="0" dirty="0" smtClean="0"/>
                        <a:t>a </a:t>
                      </a:r>
                      <a:r>
                        <a:rPr lang="hr-HR" dirty="0" smtClean="0"/>
                        <a:t>k o 1 2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57818" y="1428736"/>
          <a:ext cx="57150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15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72198" y="1428736"/>
          <a:ext cx="178595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5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5 7 6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57290" y="1928802"/>
          <a:ext cx="385765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576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aseline="0" dirty="0" smtClean="0"/>
                        <a:t>r</a:t>
                      </a:r>
                      <a:r>
                        <a:rPr lang="hr-HR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57818" y="1928802"/>
          <a:ext cx="57150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15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</a:t>
                      </a:r>
                      <a:r>
                        <a:rPr lang="hr-HR" baseline="-25000" dirty="0" smtClean="0"/>
                        <a:t>5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72198" y="1928802"/>
          <a:ext cx="178595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5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</a:t>
                      </a:r>
                      <a:r>
                        <a:rPr lang="hr-HR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1285852" y="3214686"/>
          <a:ext cx="664374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4374"/>
                <a:gridCol w="664374"/>
                <a:gridCol w="664374"/>
                <a:gridCol w="664374"/>
                <a:gridCol w="664374"/>
                <a:gridCol w="664374"/>
                <a:gridCol w="664374"/>
                <a:gridCol w="664374"/>
                <a:gridCol w="664374"/>
                <a:gridCol w="6643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57289" y="3786190"/>
          <a:ext cx="185739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73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a k 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57554" y="3786190"/>
          <a:ext cx="185739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73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1 2 3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357818" y="3786190"/>
          <a:ext cx="57150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15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072198" y="3786190"/>
          <a:ext cx="178595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5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5 7 6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357290" y="4286256"/>
          <a:ext cx="185739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73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</a:t>
                      </a:r>
                      <a:r>
                        <a:rPr lang="hr-HR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357554" y="4286256"/>
          <a:ext cx="185739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73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</a:t>
                      </a:r>
                      <a:r>
                        <a:rPr lang="hr-HR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357818" y="4286256"/>
          <a:ext cx="57150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15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</a:t>
                      </a:r>
                      <a:r>
                        <a:rPr lang="hr-HR" baseline="-25000" dirty="0" smtClean="0"/>
                        <a:t>5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072198" y="4286256"/>
          <a:ext cx="178595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5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</a:t>
                      </a:r>
                      <a:r>
                        <a:rPr lang="hr-HR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5852" y="5500702"/>
            <a:ext cx="3007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/>
              <a:t>- nejednoznačnost?</a:t>
            </a:r>
            <a:endParaRPr lang="en-US" sz="2400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hr-HR" sz="4000" dirty="0" smtClean="0"/>
              <a:t>Oporavak od pogreške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Mnogo postupaka – najjednostavniji se zasniva na odbacivanju krajnje lijevog znaka niza kojemu nijedan prefiks nije definiran regularnim izrazima</a:t>
            </a:r>
          </a:p>
          <a:p>
            <a:endParaRPr lang="hr-HR" dirty="0" smtClean="0"/>
          </a:p>
          <a:p>
            <a:r>
              <a:rPr lang="hr-HR" dirty="0" smtClean="0"/>
              <a:t>w= a</a:t>
            </a:r>
            <a:r>
              <a:rPr lang="hr-HR" baseline="-25000" dirty="0" smtClean="0"/>
              <a:t>1 </a:t>
            </a:r>
            <a:r>
              <a:rPr lang="hr-HR" dirty="0" smtClean="0"/>
              <a:t>a</a:t>
            </a:r>
            <a:r>
              <a:rPr lang="hr-HR" baseline="-25000" dirty="0" smtClean="0"/>
              <a:t>2 </a:t>
            </a:r>
            <a:r>
              <a:rPr lang="hr-HR" dirty="0" smtClean="0"/>
              <a:t>... a</a:t>
            </a:r>
            <a:r>
              <a:rPr lang="hr-HR" baseline="-25000" dirty="0" smtClean="0"/>
              <a:t>n </a:t>
            </a:r>
            <a:r>
              <a:rPr lang="hr-HR" dirty="0" smtClean="0"/>
              <a:t>x</a:t>
            </a:r>
          </a:p>
          <a:p>
            <a:endParaRPr lang="hr-HR" dirty="0" smtClean="0"/>
          </a:p>
          <a:p>
            <a:r>
              <a:rPr lang="hr-HR" dirty="0" smtClean="0"/>
              <a:t>Odbacuje se znak po znak sve dok se ne dobije prefiks niza koji je definiran regularnim izrazom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6BA8-BA0C-424E-AF4F-42AC807185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510</TotalTime>
  <Words>4194</Words>
  <Application>Microsoft Office PowerPoint</Application>
  <PresentationFormat>On-screen Show (4:3)</PresentationFormat>
  <Paragraphs>1022</Paragraphs>
  <Slides>68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Flow</vt:lpstr>
      <vt:lpstr>Equation</vt:lpstr>
      <vt:lpstr>Generator  leksičkog  analizatora i  program  LEX</vt:lpstr>
      <vt:lpstr>Sadržaj predavanja</vt:lpstr>
      <vt:lpstr>Slide 3</vt:lpstr>
      <vt:lpstr>Opis leksičkih jedinki</vt:lpstr>
      <vt:lpstr>Konstrukcija ε-NKA</vt:lpstr>
      <vt:lpstr>Određivanje klase leksičke jedinke</vt:lpstr>
      <vt:lpstr>Grupiranje leksičkih jedinki</vt:lpstr>
      <vt:lpstr>Slide 8</vt:lpstr>
      <vt:lpstr>Oporavak od pogreške</vt:lpstr>
      <vt:lpstr>Oporavak od pogreške</vt:lpstr>
      <vt:lpstr>Oporavak od pogreške</vt:lpstr>
      <vt:lpstr>Oporavak od pogreške</vt:lpstr>
      <vt:lpstr>Program simulator zasnovan na tablici prijelaza DKA</vt:lpstr>
      <vt:lpstr>Slide 14</vt:lpstr>
      <vt:lpstr>Slide 15</vt:lpstr>
      <vt:lpstr>Slide 16</vt:lpstr>
      <vt:lpstr>Slide 17</vt:lpstr>
      <vt:lpstr>Program simulator (ε-NKA)</vt:lpstr>
      <vt:lpstr>Konstrukcija ε-NKA</vt:lpstr>
      <vt:lpstr>Simulator zasnovan na tablici prijelaza ε-NKA </vt:lpstr>
      <vt:lpstr>Simulator zasnovan na tablici prijelaza ε-NKA </vt:lpstr>
      <vt:lpstr>Problem: kako izračunati ε-okruženje(δ(Q,a))</vt:lpstr>
      <vt:lpstr>Primjer: određivanje  ε-okruženje(δ(Q,a))</vt:lpstr>
      <vt:lpstr>Pojava nejednoznačnosti</vt:lpstr>
      <vt:lpstr>Primjer: pretraživanje lijevog konteksta</vt:lpstr>
      <vt:lpstr>Postupak razrješenja nejednoznačnosti</vt:lpstr>
      <vt:lpstr>Primjer: pretraživanje desnog konteksta</vt:lpstr>
      <vt:lpstr>Program LEX</vt:lpstr>
      <vt:lpstr>Što je to?</vt:lpstr>
      <vt:lpstr>Zašto LEX?</vt:lpstr>
      <vt:lpstr>Razvojni put</vt:lpstr>
      <vt:lpstr>Princip rada</vt:lpstr>
      <vt:lpstr>Korištenje LEX-a</vt:lpstr>
      <vt:lpstr>Lex: ulazna datoteka</vt:lpstr>
      <vt:lpstr>Definicije</vt:lpstr>
      <vt:lpstr>Pravila</vt:lpstr>
      <vt:lpstr>Uzorci</vt:lpstr>
      <vt:lpstr>LEX i regularni izrazi</vt:lpstr>
      <vt:lpstr>LEX i regularni izrazi</vt:lpstr>
      <vt:lpstr>Primjer</vt:lpstr>
      <vt:lpstr>Slide 41</vt:lpstr>
      <vt:lpstr>Slide 42</vt:lpstr>
      <vt:lpstr>Slide 43</vt:lpstr>
      <vt:lpstr>Slide 44</vt:lpstr>
      <vt:lpstr>Ulazni međuspremnik</vt:lpstr>
      <vt:lpstr>Poklapanje ulaza i pravila</vt:lpstr>
      <vt:lpstr>Poklapanje ulaza i pravila</vt:lpstr>
      <vt:lpstr>Poklapanje ulaza i pravila</vt:lpstr>
      <vt:lpstr>Poklapanje ulaza i pravila</vt:lpstr>
      <vt:lpstr>Početni uvjeti</vt:lpstr>
      <vt:lpstr>Početni uvjeti</vt:lpstr>
      <vt:lpstr>Korištenje početnih uvjeta</vt:lpstr>
      <vt:lpstr>Korištenje početnih uvjeta</vt:lpstr>
      <vt:lpstr>Korištenje početnih uvjeta</vt:lpstr>
      <vt:lpstr>Korištenje početnih uvjeta</vt:lpstr>
      <vt:lpstr>Korištenje početnih uvjeta</vt:lpstr>
      <vt:lpstr>Korištenje početnih uvjeta</vt:lpstr>
      <vt:lpstr>Korištenje početnih uvjeta</vt:lpstr>
      <vt:lpstr>Korištenje početnih uvjeta</vt:lpstr>
      <vt:lpstr>Lex posebnosti</vt:lpstr>
      <vt:lpstr>Primjena</vt:lpstr>
      <vt:lpstr>Kako se LEX ulaz pretvara u  kod --Definicije</vt:lpstr>
      <vt:lpstr>Kako se LEX ulaz pretvara u  kod  --Pravila</vt:lpstr>
      <vt:lpstr>Kako se LEX ulaz pretvara u  kod  --Pomoćne procedure</vt:lpstr>
      <vt:lpstr>yylex primjer (1)</vt:lpstr>
      <vt:lpstr>yylex primjer (2)</vt:lpstr>
      <vt:lpstr>yylex primjer (3)</vt:lpstr>
      <vt:lpstr>yylex primjer (4)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 leksičkog analizatora</dc:title>
  <dc:creator>Pasko</dc:creator>
  <cp:lastModifiedBy>User</cp:lastModifiedBy>
  <cp:revision>55</cp:revision>
  <dcterms:created xsi:type="dcterms:W3CDTF">2008-09-21T13:47:05Z</dcterms:created>
  <dcterms:modified xsi:type="dcterms:W3CDTF">2008-09-24T06:19:15Z</dcterms:modified>
</cp:coreProperties>
</file>