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308" r:id="rId8"/>
    <p:sldId id="310" r:id="rId9"/>
    <p:sldId id="264" r:id="rId10"/>
    <p:sldId id="269" r:id="rId11"/>
    <p:sldId id="268" r:id="rId12"/>
    <p:sldId id="309" r:id="rId13"/>
  </p:sldIdLst>
  <p:sldSz cx="9144000" cy="5143500"/>
  <p:notesSz cx="6858000" cy="9144000"/>
  <p:embeddedFontLst>
    <p:embeddedFont>
      <p:font typeface="IBM Plex Mono" panose="020B0509050203000203"/>
      <p:regular r:id="rId17"/>
    </p:embeddedFont>
    <p:embeddedFont>
      <p:font typeface="Poppins" panose="00000400000000000000"/>
      <p:regular r:id="rId18"/>
    </p:embeddedFont>
    <p:embeddedFont>
      <p:font typeface="Source Code Pro" panose="020B0309030403020204"/>
      <p:regular r:id="rId19"/>
    </p:embeddedFont>
    <p:embeddedFont>
      <p:font typeface="PT Sans" panose="020B0503020203020204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7C9FB4-B944-4C18-8645-3169295D2E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24ed99bf1a4_0_4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24ed99bf1a4_0_4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24ed99bf1a4_0_139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24ed99bf1a4_0_139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24ed99bf1a4_0_1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4" name="Google Shape;1854;g24ed99bf1a4_0_1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 panose="00000400000000000000"/>
              <a:buNone/>
              <a:defRPr sz="6000"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400000000000000"/>
              <a:buNone/>
              <a:defRPr sz="9600"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400000000000000"/>
              <a:buNone/>
              <a:defRPr sz="9600"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400000000000000"/>
              <a:buNone/>
              <a:defRPr sz="9600"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400000000000000"/>
              <a:buNone/>
              <a:defRPr sz="9600"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400000000000000"/>
              <a:buNone/>
              <a:defRPr sz="9600"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400000000000000"/>
              <a:buNone/>
              <a:defRPr sz="9600"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400000000000000"/>
              <a:buNone/>
              <a:defRPr sz="9600"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 panose="00000400000000000000"/>
              <a:buNone/>
              <a:defRPr sz="9600"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 panose="020B0509050203000203"/>
              <a:buNone/>
              <a:defRPr sz="3000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 panose="020B0309030403020204"/>
              <a:buNone/>
              <a:defRPr sz="19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309030403020204"/>
              <a:buNone/>
              <a:defRPr sz="2400" b="1"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309030403020204"/>
              <a:buNone/>
              <a:defRPr sz="2400" b="1"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309030403020204"/>
              <a:buNone/>
              <a:defRPr sz="2400" b="1"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309030403020204"/>
              <a:buNone/>
              <a:defRPr sz="2400" b="1"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309030403020204"/>
              <a:buNone/>
              <a:defRPr sz="2400" b="1"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309030403020204"/>
              <a:buNone/>
              <a:defRPr sz="2400" b="1"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309030403020204"/>
              <a:buNone/>
              <a:defRPr sz="2400" b="1"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309030403020204"/>
              <a:buNone/>
              <a:defRPr sz="2400" b="1"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 panose="020B0309030403020204"/>
              <a:buNone/>
              <a:defRPr sz="19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309030403020204"/>
              <a:buNone/>
              <a:defRPr sz="2400" b="1"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309030403020204"/>
              <a:buNone/>
              <a:defRPr sz="2400" b="1"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309030403020204"/>
              <a:buNone/>
              <a:defRPr sz="2400" b="1"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309030403020204"/>
              <a:buNone/>
              <a:defRPr sz="2400" b="1"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309030403020204"/>
              <a:buNone/>
              <a:defRPr sz="2400" b="1"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309030403020204"/>
              <a:buNone/>
              <a:defRPr sz="2400" b="1"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309030403020204"/>
              <a:buNone/>
              <a:defRPr sz="2400" b="1"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 panose="020B0309030403020204"/>
              <a:buNone/>
              <a:defRPr sz="2400" b="1">
                <a:latin typeface="Source Code Pro" panose="020B0309030403020204"/>
                <a:ea typeface="Source Code Pro" panose="020B0309030403020204"/>
                <a:cs typeface="Source Code Pro" panose="020B0309030403020204"/>
                <a:sym typeface="Source Code Pro" panose="020B0309030403020204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19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19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/>
          <a:srcRect l="16960" t="24718" r="7121" b="26177"/>
          <a:stretch>
            <a:fillRect/>
          </a:stretch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/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58" name="Google Shape;1058;p24"/>
          <p:cNvSpPr txBox="1"/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/>
            <a:srcRect l="16960" t="24718" r="7121" b="26177"/>
            <a:stretch>
              <a:fillRect/>
            </a:stretch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 panose="020B0503020203020204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 panose="020B0503020203020204"/>
              <a:buNone/>
              <a:defRPr sz="2100"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type="subTitle" idx="1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rPr>
              <a:t>CREDITS: </a:t>
            </a:r>
            <a:r>
              <a:rPr lang="en-GB" sz="1200">
                <a:solidFill>
                  <a:schemeClr val="dk1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rPr>
              <a:t>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  <a:hlinkClick r:id="rId3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rPr>
              <a:t>, and includes icons, infographics &amp; images by</a:t>
            </a:r>
            <a:r>
              <a:rPr lang="en-GB" sz="1200" b="1">
                <a:solidFill>
                  <a:schemeClr val="dk1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rPr>
              <a:t> </a:t>
            </a:r>
            <a:r>
              <a:rPr lang="en-GB" sz="1200" b="1" u="sng">
                <a:solidFill>
                  <a:schemeClr val="dk1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  <a:hlinkClick r:id="rId4"/>
              </a:rPr>
              <a:t>Freepik</a:t>
            </a:r>
            <a:r>
              <a:rPr lang="en-GB" sz="1200" b="1" u="sng">
                <a:solidFill>
                  <a:schemeClr val="dk1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rPr>
              <a:t> </a:t>
            </a:r>
            <a:endParaRPr sz="1200" b="1" u="sng">
              <a:solidFill>
                <a:schemeClr val="dk1"/>
              </a:solidFill>
              <a:latin typeface="Poppins" panose="00000400000000000000"/>
              <a:ea typeface="Poppins" panose="00000400000000000000"/>
              <a:cs typeface="Poppins" panose="00000400000000000000"/>
              <a:sym typeface="Poppins" panose="0000040000000000000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22000" y="295804"/>
            <a:ext cx="8100000" cy="529200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0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 panose="020B0509050203000203"/>
              <a:buNone/>
              <a:defRPr sz="2400" b="1"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/>
            <a:srcRect t="17657" b="17663"/>
            <a:stretch>
              <a:fillRect/>
            </a:stretch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type="subTitle" idx="1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 panose="020B0509050203000203"/>
              <a:buNone/>
              <a:defRPr sz="3000" b="1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400000000000000"/>
              <a:buChar char="●"/>
              <a:defRPr>
                <a:solidFill>
                  <a:schemeClr val="dk1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400000000000000"/>
              <a:buChar char="○"/>
              <a:defRPr>
                <a:solidFill>
                  <a:schemeClr val="dk1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400000000000000"/>
              <a:buChar char="■"/>
              <a:defRPr>
                <a:solidFill>
                  <a:schemeClr val="dk1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400000000000000"/>
              <a:buChar char="●"/>
              <a:defRPr>
                <a:solidFill>
                  <a:schemeClr val="dk1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400000000000000"/>
              <a:buChar char="○"/>
              <a:defRPr>
                <a:solidFill>
                  <a:schemeClr val="dk1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400000000000000"/>
              <a:buChar char="■"/>
              <a:defRPr>
                <a:solidFill>
                  <a:schemeClr val="dk1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400000000000000"/>
              <a:buChar char="●"/>
              <a:defRPr>
                <a:solidFill>
                  <a:schemeClr val="dk1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400000000000000"/>
              <a:buChar char="○"/>
              <a:defRPr>
                <a:solidFill>
                  <a:schemeClr val="dk1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 panose="00000400000000000000"/>
              <a:buChar char="■"/>
              <a:defRPr>
                <a:solidFill>
                  <a:schemeClr val="dk1"/>
                </a:solidFill>
                <a:latin typeface="Poppins" panose="00000400000000000000"/>
                <a:ea typeface="Poppins" panose="00000400000000000000"/>
                <a:cs typeface="Poppins" panose="00000400000000000000"/>
                <a:sym typeface="Poppins" panose="000004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/>
          <p:nvPr>
            <p:ph type="subTitle" idx="1"/>
          </p:nvPr>
        </p:nvSpPr>
        <p:spPr>
          <a:xfrm>
            <a:off x="4283710" y="4300220"/>
            <a:ext cx="2161540" cy="447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300"/>
              <a:t>by Team78$$</a:t>
            </a:r>
            <a:endParaRPr lang="en-US" altLang="en-GB" sz="2300"/>
          </a:p>
        </p:txBody>
      </p:sp>
      <p:sp>
        <p:nvSpPr>
          <p:cNvPr id="1431" name="Google Shape;1431;p35"/>
          <p:cNvSpPr txBox="1"/>
          <p:nvPr>
            <p:ph type="ctrTitle"/>
          </p:nvPr>
        </p:nvSpPr>
        <p:spPr>
          <a:xfrm>
            <a:off x="1025095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</a:rPr>
              <a:t>SciTechNews</a:t>
            </a:r>
            <a:endParaRPr lang="en-US" sz="500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168400" y="3027680"/>
            <a:ext cx="4231640" cy="133985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4" name="Изображение 3" descr="167f149b30c3ca - removedbackgrou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0" y="1861820"/>
            <a:ext cx="793750" cy="12807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/>
          <p:cNvSpPr txBox="1"/>
          <p:nvPr>
            <p:ph type="title"/>
          </p:nvPr>
        </p:nvSpPr>
        <p:spPr>
          <a:xfrm>
            <a:off x="3655060" y="627380"/>
            <a:ext cx="183388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GitHub</a:t>
            </a:r>
            <a:r>
              <a:rPr lang="ru-RU" altLang="en-GB"/>
              <a:t>:</a:t>
            </a:r>
            <a:endParaRPr lang="ru-RU" altLang="en-GB"/>
          </a:p>
        </p:txBody>
      </p:sp>
      <p:pic>
        <p:nvPicPr>
          <p:cNvPr id="2" name="Изображение 1" descr="qr-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8310" y="1419225"/>
            <a:ext cx="3370580" cy="3370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/>
          <p:cNvSpPr txBox="1"/>
          <p:nvPr>
            <p:ph type="title"/>
          </p:nvPr>
        </p:nvSpPr>
        <p:spPr>
          <a:xfrm>
            <a:off x="720000" y="7320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Наша команда:</a:t>
            </a:r>
            <a:endParaRPr lang="ru-RU" altLang="en-GB"/>
          </a:p>
        </p:txBody>
      </p:sp>
      <p:graphicFrame>
        <p:nvGraphicFramePr>
          <p:cNvPr id="1459" name="Google Shape;1459;p36"/>
          <p:cNvGraphicFramePr/>
          <p:nvPr/>
        </p:nvGraphicFramePr>
        <p:xfrm>
          <a:off x="720000" y="1764685"/>
          <a:ext cx="7704000" cy="3000000"/>
        </p:xfrm>
        <a:graphic>
          <a:graphicData uri="http://schemas.openxmlformats.org/drawingml/2006/table">
            <a:tbl>
              <a:tblPr>
                <a:noFill/>
                <a:tableStyleId>{797C9FB4-B944-4C18-8645-3169295D2EA8}</a:tableStyleId>
              </a:tblPr>
              <a:tblGrid>
                <a:gridCol w="2638000"/>
                <a:gridCol w="5066000"/>
              </a:tblGrid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u="sng">
                          <a:solidFill>
                            <a:schemeClr val="dk1"/>
                          </a:solidFill>
                          <a:latin typeface="IBM Plex Mono" panose="020B0509050203000203"/>
                          <a:ea typeface="IBM Plex Mono" panose="020B0509050203000203"/>
                          <a:cs typeface="IBM Plex Mono" panose="020B0509050203000203"/>
                          <a:sym typeface="IBM Plex Mono" panose="020B0509050203000203"/>
                        </a:rPr>
                        <a:t>Хуторной Андрей</a:t>
                      </a:r>
                      <a:endParaRPr lang="ru-RU" sz="1000" b="1" u="sng">
                        <a:solidFill>
                          <a:schemeClr val="dk1"/>
                        </a:solidFill>
                        <a:latin typeface="IBM Plex Mono" panose="020B0509050203000203"/>
                        <a:ea typeface="IBM Plex Mono" panose="020B0509050203000203"/>
                        <a:cs typeface="IBM Plex Mono" panose="020B0509050203000203"/>
                        <a:sym typeface="IBM Plex Mono" panose="020B0509050203000203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Poppins" panose="00000400000000000000"/>
                          <a:ea typeface="Poppins" panose="00000400000000000000"/>
                          <a:cs typeface="Poppins" panose="00000400000000000000"/>
                          <a:sym typeface="Poppins" panose="00000400000000000000"/>
                        </a:rPr>
                        <a:t>Backend Developer, TeamLead, DevOps</a:t>
                      </a:r>
                      <a:endParaRPr lang="en-US" sz="900">
                        <a:solidFill>
                          <a:schemeClr val="dk1"/>
                        </a:solidFill>
                        <a:latin typeface="Poppins" panose="00000400000000000000"/>
                        <a:ea typeface="Poppins" panose="00000400000000000000"/>
                        <a:cs typeface="Poppins" panose="00000400000000000000"/>
                        <a:sym typeface="Poppins" panose="0000040000000000000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72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u="sng">
                          <a:solidFill>
                            <a:schemeClr val="dk1"/>
                          </a:solidFill>
                          <a:latin typeface="IBM Plex Mono" panose="020B0509050203000203"/>
                          <a:ea typeface="IBM Plex Mono" panose="020B0509050203000203"/>
                          <a:cs typeface="IBM Plex Mono" panose="020B0509050203000203"/>
                          <a:sym typeface="IBM Plex Mono" panose="020B0509050203000203"/>
                        </a:rPr>
                        <a:t>Головятенко Егор</a:t>
                      </a:r>
                      <a:endParaRPr lang="ru-RU" sz="1000" b="1" u="sng">
                        <a:solidFill>
                          <a:schemeClr val="dk1"/>
                        </a:solidFill>
                        <a:latin typeface="IBM Plex Mono" panose="020B0509050203000203"/>
                        <a:ea typeface="IBM Plex Mono" panose="020B0509050203000203"/>
                        <a:cs typeface="IBM Plex Mono" panose="020B0509050203000203"/>
                        <a:sym typeface="IBM Plex Mono" panose="020B0509050203000203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Poppins" panose="00000400000000000000"/>
                          <a:ea typeface="Poppins" panose="00000400000000000000"/>
                          <a:cs typeface="Poppins" panose="00000400000000000000"/>
                          <a:sym typeface="Poppins" panose="00000400000000000000"/>
                        </a:rPr>
                        <a:t>Frontend Developer</a:t>
                      </a:r>
                      <a:endParaRPr lang="en-US" sz="900">
                        <a:solidFill>
                          <a:schemeClr val="dk1"/>
                        </a:solidFill>
                        <a:latin typeface="Poppins" panose="00000400000000000000"/>
                        <a:ea typeface="Poppins" panose="00000400000000000000"/>
                        <a:cs typeface="Poppins" panose="00000400000000000000"/>
                        <a:sym typeface="Poppins" panose="0000040000000000000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u="sng">
                          <a:solidFill>
                            <a:schemeClr val="dk1"/>
                          </a:solidFill>
                          <a:latin typeface="IBM Plex Mono" panose="020B0509050203000203"/>
                          <a:ea typeface="IBM Plex Mono" panose="020B0509050203000203"/>
                          <a:cs typeface="IBM Plex Mono" panose="020B0509050203000203"/>
                          <a:sym typeface="IBM Plex Mono" panose="020B0509050203000203"/>
                        </a:rPr>
                        <a:t>Рейнтов Сергей</a:t>
                      </a:r>
                      <a:endParaRPr lang="ru-RU" sz="1000" b="1" u="sng">
                        <a:solidFill>
                          <a:schemeClr val="dk1"/>
                        </a:solidFill>
                        <a:latin typeface="IBM Plex Mono" panose="020B0509050203000203"/>
                        <a:ea typeface="IBM Plex Mono" panose="020B0509050203000203"/>
                        <a:cs typeface="IBM Plex Mono" panose="020B0509050203000203"/>
                        <a:sym typeface="IBM Plex Mono" panose="020B0509050203000203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Poppins" panose="00000400000000000000"/>
                          <a:ea typeface="Poppins" panose="00000400000000000000"/>
                          <a:cs typeface="Poppins" panose="00000400000000000000"/>
                          <a:sym typeface="Poppins" panose="00000400000000000000"/>
                        </a:rPr>
                        <a:t>Backend Developer</a:t>
                      </a:r>
                      <a:endParaRPr lang="en-US" sz="900">
                        <a:solidFill>
                          <a:schemeClr val="dk1"/>
                        </a:solidFill>
                        <a:latin typeface="Poppins" panose="00000400000000000000"/>
                        <a:ea typeface="Poppins" panose="00000400000000000000"/>
                        <a:cs typeface="Poppins" panose="00000400000000000000"/>
                        <a:sym typeface="Poppins" panose="0000040000000000000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25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u="sng">
                          <a:solidFill>
                            <a:schemeClr val="dk1"/>
                          </a:solidFill>
                          <a:latin typeface="IBM Plex Mono" panose="020B0509050203000203"/>
                          <a:ea typeface="IBM Plex Mono" panose="020B0509050203000203"/>
                          <a:cs typeface="IBM Plex Mono" panose="020B0509050203000203"/>
                          <a:sym typeface="IBM Plex Mono" panose="020B0509050203000203"/>
                        </a:rPr>
                        <a:t>Бронников Артём</a:t>
                      </a:r>
                      <a:endParaRPr lang="ru-RU" sz="1000" b="1" u="sng">
                        <a:solidFill>
                          <a:schemeClr val="dk1"/>
                        </a:solidFill>
                        <a:latin typeface="IBM Plex Mono" panose="020B0509050203000203"/>
                        <a:ea typeface="IBM Plex Mono" panose="020B0509050203000203"/>
                        <a:cs typeface="IBM Plex Mono" panose="020B0509050203000203"/>
                        <a:sym typeface="IBM Plex Mono" panose="020B0509050203000203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900">
                          <a:solidFill>
                            <a:schemeClr val="dk1"/>
                          </a:solidFill>
                          <a:latin typeface="Poppins" panose="00000400000000000000"/>
                          <a:ea typeface="Poppins" panose="00000400000000000000"/>
                          <a:cs typeface="Poppins" panose="00000400000000000000"/>
                          <a:sym typeface="Poppins" panose="00000400000000000000"/>
                        </a:rPr>
                        <a:t>Backend Developer</a:t>
                      </a:r>
                      <a:endParaRPr lang="en-US" sz="900">
                        <a:solidFill>
                          <a:schemeClr val="dk1"/>
                        </a:solidFill>
                        <a:latin typeface="Poppins" panose="00000400000000000000"/>
                        <a:ea typeface="Poppins" panose="00000400000000000000"/>
                        <a:cs typeface="Poppins" panose="00000400000000000000"/>
                        <a:sym typeface="Poppins" panose="00000400000000000000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/>
          <p:nvPr>
            <p:ph type="title"/>
          </p:nvPr>
        </p:nvSpPr>
        <p:spPr>
          <a:xfrm>
            <a:off x="2267585" y="417830"/>
            <a:ext cx="4879975" cy="639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2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rPr>
              <a:t>Стек:</a:t>
            </a:r>
            <a:endParaRPr lang="ru-RU" sz="3200">
              <a:solidFill>
                <a:schemeClr val="dk2"/>
              </a:solidFill>
              <a:latin typeface="IBM Plex Mono" panose="020B0509050203000203"/>
              <a:ea typeface="IBM Plex Mono" panose="020B0509050203000203"/>
              <a:cs typeface="IBM Plex Mono" panose="020B0509050203000203"/>
              <a:sym typeface="IBM Plex Mono" panose="020B0509050203000203"/>
            </a:endParaRPr>
          </a:p>
        </p:txBody>
      </p:sp>
      <p:sp>
        <p:nvSpPr>
          <p:cNvPr id="4" name="Заголовок 3"/>
          <p:cNvSpPr/>
          <p:nvPr>
            <p:ph type="title" idx="7"/>
          </p:nvPr>
        </p:nvSpPr>
        <p:spPr/>
        <p:txBody>
          <a:bodyPr/>
          <a:p>
            <a:br>
              <a:rPr lang="ru-RU" altLang="en-US"/>
            </a:br>
            <a:endParaRPr lang="ru-RU" altLang="en-US"/>
          </a:p>
        </p:txBody>
      </p:sp>
      <p:pic>
        <p:nvPicPr>
          <p:cNvPr id="14" name="Изображение 13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50" y="1572895"/>
            <a:ext cx="878840" cy="783590"/>
          </a:xfrm>
          <a:prstGeom prst="rect">
            <a:avLst/>
          </a:prstGeom>
        </p:spPr>
      </p:pic>
      <p:pic>
        <p:nvPicPr>
          <p:cNvPr id="17" name="Изображение 16"/>
          <p:cNvPicPr/>
          <p:nvPr/>
        </p:nvPicPr>
        <p:blipFill>
          <a:blip r:embed="rId2"/>
          <a:stretch>
            <a:fillRect/>
          </a:stretch>
        </p:blipFill>
        <p:spPr>
          <a:xfrm>
            <a:off x="3995420" y="2715260"/>
            <a:ext cx="1123950" cy="1123950"/>
          </a:xfrm>
          <a:prstGeom prst="rect">
            <a:avLst/>
          </a:prstGeom>
        </p:spPr>
      </p:pic>
      <p:pic>
        <p:nvPicPr>
          <p:cNvPr id="18" name="Изображение 17"/>
          <p:cNvPicPr/>
          <p:nvPr/>
        </p:nvPicPr>
        <p:blipFill>
          <a:blip r:embed="rId3"/>
          <a:stretch>
            <a:fillRect/>
          </a:stretch>
        </p:blipFill>
        <p:spPr>
          <a:xfrm>
            <a:off x="5291455" y="1708150"/>
            <a:ext cx="779780" cy="805180"/>
          </a:xfrm>
          <a:prstGeom prst="rect">
            <a:avLst/>
          </a:prstGeom>
        </p:spPr>
      </p:pic>
      <p:pic>
        <p:nvPicPr>
          <p:cNvPr id="23" name="Изображение 22"/>
          <p:cNvPicPr/>
          <p:nvPr/>
        </p:nvPicPr>
        <p:blipFill>
          <a:blip r:embed="rId4"/>
          <a:stretch>
            <a:fillRect/>
          </a:stretch>
        </p:blipFill>
        <p:spPr>
          <a:xfrm>
            <a:off x="3060065" y="1406525"/>
            <a:ext cx="635635" cy="1165225"/>
          </a:xfrm>
          <a:prstGeom prst="rect">
            <a:avLst/>
          </a:prstGeom>
        </p:spPr>
      </p:pic>
      <p:pic>
        <p:nvPicPr>
          <p:cNvPr id="24" name="Изображение 23"/>
          <p:cNvPicPr/>
          <p:nvPr/>
        </p:nvPicPr>
        <p:blipFill>
          <a:blip r:embed="rId5"/>
          <a:stretch>
            <a:fillRect/>
          </a:stretch>
        </p:blipFill>
        <p:spPr>
          <a:xfrm>
            <a:off x="1619885" y="2859405"/>
            <a:ext cx="925195" cy="1016000"/>
          </a:xfrm>
          <a:prstGeom prst="rect">
            <a:avLst/>
          </a:prstGeom>
        </p:spPr>
      </p:pic>
      <p:pic>
        <p:nvPicPr>
          <p:cNvPr id="26" name="Изображение 25"/>
          <p:cNvPicPr/>
          <p:nvPr/>
        </p:nvPicPr>
        <p:blipFill>
          <a:blip r:embed="rId6"/>
          <a:stretch>
            <a:fillRect/>
          </a:stretch>
        </p:blipFill>
        <p:spPr>
          <a:xfrm>
            <a:off x="6228080" y="2859405"/>
            <a:ext cx="1017905" cy="1017905"/>
          </a:xfrm>
          <a:prstGeom prst="rect">
            <a:avLst/>
          </a:prstGeom>
        </p:spPr>
      </p:pic>
      <p:pic>
        <p:nvPicPr>
          <p:cNvPr id="27" name="Изображение 26"/>
          <p:cNvPicPr/>
          <p:nvPr/>
        </p:nvPicPr>
        <p:blipFill>
          <a:blip r:embed="rId7"/>
          <a:stretch>
            <a:fillRect/>
          </a:stretch>
        </p:blipFill>
        <p:spPr>
          <a:xfrm>
            <a:off x="7308215" y="1644650"/>
            <a:ext cx="979170" cy="976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8"/>
          <p:cNvSpPr txBox="1"/>
          <p:nvPr>
            <p:ph type="title"/>
          </p:nvPr>
        </p:nvSpPr>
        <p:spPr>
          <a:xfrm>
            <a:off x="827405" y="412750"/>
            <a:ext cx="4817110" cy="7245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 sz="3500"/>
              <a:t>Лента новостей</a:t>
            </a:r>
            <a:endParaRPr lang="ru-RU" altLang="en-GB" sz="350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1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921385" y="1051560"/>
            <a:ext cx="3768090" cy="10604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259205"/>
            <a:ext cx="6033135" cy="3627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8"/>
          <p:cNvSpPr txBox="1"/>
          <p:nvPr>
            <p:ph type="title"/>
          </p:nvPr>
        </p:nvSpPr>
        <p:spPr>
          <a:xfrm>
            <a:off x="827405" y="409575"/>
            <a:ext cx="4817110" cy="7245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 sz="3500"/>
              <a:t>Личный кабинет</a:t>
            </a:r>
            <a:endParaRPr lang="ru-RU" altLang="en-GB" sz="350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516088" y="-110051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1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849630" y="1038225"/>
            <a:ext cx="3768090" cy="10604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242695"/>
            <a:ext cx="5685155" cy="3675380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5960110" y="49530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38"/>
          <p:cNvSpPr txBox="1"/>
          <p:nvPr>
            <p:ph type="title"/>
          </p:nvPr>
        </p:nvSpPr>
        <p:spPr>
          <a:xfrm>
            <a:off x="827405" y="409575"/>
            <a:ext cx="4817110" cy="7245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 sz="3500"/>
              <a:t>Создание новости</a:t>
            </a:r>
            <a:endParaRPr lang="ru-RU" altLang="en-GB" sz="350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516088" y="-110051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1"/>
            <a:srcRect l="16960" t="24718" r="7121" b="26177"/>
            <a:stretch>
              <a:fillRect/>
            </a:stretch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849630" y="1038225"/>
            <a:ext cx="4450080" cy="106045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Текстовое поле 1"/>
          <p:cNvSpPr txBox="1"/>
          <p:nvPr/>
        </p:nvSpPr>
        <p:spPr>
          <a:xfrm>
            <a:off x="5960110" y="49530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ru-RU" altLang="en-US"/>
          </a:p>
        </p:txBody>
      </p:sp>
      <p:pic>
        <p:nvPicPr>
          <p:cNvPr id="1" name="Изображение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203960"/>
            <a:ext cx="5494655" cy="37953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43"/>
          <p:cNvSpPr txBox="1"/>
          <p:nvPr>
            <p:ph type="subTitle" idx="2"/>
          </p:nvPr>
        </p:nvSpPr>
        <p:spPr>
          <a:xfrm>
            <a:off x="5021580" y="1863725"/>
            <a:ext cx="3236595" cy="2028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GB" sz="1700"/>
              <a:t>Современные технологии</a:t>
            </a:r>
            <a:endParaRPr lang="ru-RU" altLang="en-GB" sz="17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GB" sz="1700"/>
              <a:t>Безопасность</a:t>
            </a:r>
            <a:endParaRPr lang="ru-RU" altLang="en-GB" sz="17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GB" sz="1700"/>
              <a:t>Скорость парсинга</a:t>
            </a:r>
            <a:endParaRPr lang="ru-RU" altLang="en-GB" sz="17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GB" sz="1700"/>
              <a:t>Документация к </a:t>
            </a:r>
            <a:r>
              <a:rPr lang="en-US" altLang="en-GB" sz="1700"/>
              <a:t>API</a:t>
            </a:r>
            <a:endParaRPr lang="en-US" altLang="en-GB" sz="17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1700"/>
              <a:t>Масштабируемость</a:t>
            </a:r>
            <a:endParaRPr lang="ru-RU" altLang="en-GB" sz="17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altLang="en-GB" sz="17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altLang="en-GB" sz="1700"/>
          </a:p>
        </p:txBody>
      </p:sp>
      <p:sp>
        <p:nvSpPr>
          <p:cNvPr id="1734" name="Google Shape;173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Реализация</a:t>
            </a:r>
            <a:endParaRPr lang="ru-RU" altLang="en-GB"/>
          </a:p>
        </p:txBody>
      </p:sp>
      <p:sp>
        <p:nvSpPr>
          <p:cNvPr id="1736" name="Google Shape;1736;p43"/>
          <p:cNvSpPr txBox="1"/>
          <p:nvPr>
            <p:ph type="subTitle" idx="6"/>
          </p:nvPr>
        </p:nvSpPr>
        <p:spPr>
          <a:xfrm>
            <a:off x="5021580" y="1462405"/>
            <a:ext cx="2303780" cy="4057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Преимущества:</a:t>
            </a:r>
            <a:endParaRPr lang="ru-RU" altLang="en-GB"/>
          </a:p>
        </p:txBody>
      </p:sp>
      <p:sp>
        <p:nvSpPr>
          <p:cNvPr id="1740" name="Google Shape;1740;p43"/>
          <p:cNvSpPr txBox="1"/>
          <p:nvPr>
            <p:ph type="subTitle" idx="1"/>
          </p:nvPr>
        </p:nvSpPr>
        <p:spPr>
          <a:xfrm>
            <a:off x="683895" y="1851025"/>
            <a:ext cx="3873500" cy="2245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GB" sz="1700"/>
              <a:t>Микросервис для обработки и хранения новостей</a:t>
            </a:r>
            <a:endParaRPr lang="ru-RU" altLang="en-GB" sz="17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GB" sz="1700"/>
              <a:t>Микросервис для парсинга новостей </a:t>
            </a:r>
            <a:r>
              <a:rPr lang="" altLang="en-US" sz="1700"/>
              <a:t>«</a:t>
            </a:r>
            <a:r>
              <a:rPr lang="ru-RU" altLang="en-GB" sz="1700"/>
              <a:t>наука.рф</a:t>
            </a:r>
            <a:r>
              <a:rPr lang="" altLang="en-US" sz="1700"/>
              <a:t>»</a:t>
            </a:r>
            <a:endParaRPr lang="" altLang="en-US" sz="17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US" sz="1700"/>
              <a:t>Телеграмм</a:t>
            </a:r>
            <a:r>
              <a:rPr lang="en-US" altLang="ru-RU" sz="1700"/>
              <a:t> </a:t>
            </a:r>
            <a:r>
              <a:rPr lang="ru-RU" altLang="ru-RU" sz="1700"/>
              <a:t>Бот</a:t>
            </a:r>
            <a:endParaRPr lang="ru-RU" altLang="en-GB" sz="17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GB" sz="1700"/>
              <a:t>Пользовательский микросервис</a:t>
            </a:r>
            <a:endParaRPr lang="ru-RU" altLang="en-GB" sz="170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en-GB" sz="1700"/>
              <a:t>Система авторизации</a:t>
            </a:r>
            <a:endParaRPr lang="ru-RU" altLang="en-GB" sz="1700"/>
          </a:p>
        </p:txBody>
      </p:sp>
      <p:sp>
        <p:nvSpPr>
          <p:cNvPr id="6" name="Google Shape;1736;p43"/>
          <p:cNvSpPr txBox="1"/>
          <p:nvPr/>
        </p:nvSpPr>
        <p:spPr>
          <a:xfrm>
            <a:off x="685165" y="1457960"/>
            <a:ext cx="2303780" cy="4057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0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 panose="020B0509050203000203"/>
              <a:buNone/>
              <a:defRPr sz="2400" b="1" i="0" u="none" strike="noStrike" cap="none">
                <a:solidFill>
                  <a:schemeClr val="dk1"/>
                </a:solidFill>
                <a:latin typeface="IBM Plex Mono" panose="020B0509050203000203"/>
                <a:ea typeface="IBM Plex Mono" panose="020B0509050203000203"/>
                <a:cs typeface="IBM Plex Mono" panose="020B0509050203000203"/>
                <a:sym typeface="IBM Plex Mono" panose="020B0509050203000203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Выполнено:</a:t>
            </a:r>
            <a:endParaRPr lang="ru-RU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2" name="Google Shape;1922;p48"/>
          <p:cNvGrpSpPr/>
          <p:nvPr/>
        </p:nvGrpSpPr>
        <p:grpSpPr>
          <a:xfrm>
            <a:off x="7143188" y="-2762276"/>
            <a:ext cx="4028179" cy="6346320"/>
            <a:chOff x="6914588" y="-2762276"/>
            <a:chExt cx="4028179" cy="6346320"/>
          </a:xfrm>
        </p:grpSpPr>
        <p:sp>
          <p:nvSpPr>
            <p:cNvPr id="1923" name="Google Shape;1923;p48"/>
            <p:cNvSpPr/>
            <p:nvPr/>
          </p:nvSpPr>
          <p:spPr>
            <a:xfrm>
              <a:off x="6914588" y="-276227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4" name="Google Shape;1924;p48"/>
            <p:cNvSpPr/>
            <p:nvPr/>
          </p:nvSpPr>
          <p:spPr>
            <a:xfrm>
              <a:off x="7191305" y="-124437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5" name="Google Shape;1925;p48"/>
            <p:cNvSpPr/>
            <p:nvPr/>
          </p:nvSpPr>
          <p:spPr>
            <a:xfrm>
              <a:off x="7867013" y="750687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6" name="Google Shape;1926;p48"/>
            <p:cNvSpPr/>
            <p:nvPr/>
          </p:nvSpPr>
          <p:spPr>
            <a:xfrm>
              <a:off x="7789451" y="-2619788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27" name="Google Shape;1927;p48"/>
          <p:cNvGrpSpPr/>
          <p:nvPr/>
        </p:nvGrpSpPr>
        <p:grpSpPr>
          <a:xfrm rot="-5400000">
            <a:off x="8884618" y="480749"/>
            <a:ext cx="88142" cy="1137387"/>
            <a:chOff x="3054755" y="4367024"/>
            <a:chExt cx="88142" cy="1137387"/>
          </a:xfrm>
        </p:grpSpPr>
        <p:sp>
          <p:nvSpPr>
            <p:cNvPr id="1928" name="Google Shape;1928;p48"/>
            <p:cNvSpPr/>
            <p:nvPr/>
          </p:nvSpPr>
          <p:spPr>
            <a:xfrm>
              <a:off x="3054755" y="4367024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9" name="Google Shape;1929;p48"/>
            <p:cNvSpPr/>
            <p:nvPr/>
          </p:nvSpPr>
          <p:spPr>
            <a:xfrm>
              <a:off x="3130388" y="4367024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987425"/>
            <a:ext cx="5627370" cy="3742055"/>
          </a:xfrm>
          <a:prstGeom prst="rect">
            <a:avLst/>
          </a:prstGeom>
        </p:spPr>
      </p:pic>
      <p:sp>
        <p:nvSpPr>
          <p:cNvPr id="1734" name="Google Shape;1734;p43"/>
          <p:cNvSpPr txBox="1"/>
          <p:nvPr>
            <p:ph type="title"/>
          </p:nvPr>
        </p:nvSpPr>
        <p:spPr>
          <a:xfrm>
            <a:off x="648245" y="2297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3000"/>
              <a:t>Схема микросервисной архитектуры</a:t>
            </a:r>
            <a:endParaRPr lang="ru-RU" altLang="ru-RU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47"/>
          <p:cNvSpPr txBox="1"/>
          <p:nvPr>
            <p:ph type="title"/>
          </p:nvPr>
        </p:nvSpPr>
        <p:spPr>
          <a:xfrm>
            <a:off x="2771775" y="1707515"/>
            <a:ext cx="2769235" cy="10363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en-GB"/>
              <a:t>Итоги</a:t>
            </a:r>
            <a:endParaRPr lang="ru-RU" altLang="en-GB"/>
          </a:p>
        </p:txBody>
      </p:sp>
      <p:grpSp>
        <p:nvGrpSpPr>
          <p:cNvPr id="1858" name="Google Shape;1858;p47"/>
          <p:cNvGrpSpPr/>
          <p:nvPr/>
        </p:nvGrpSpPr>
        <p:grpSpPr>
          <a:xfrm>
            <a:off x="6527600" y="-628478"/>
            <a:ext cx="5128253" cy="6694378"/>
            <a:chOff x="6222800" y="-628478"/>
            <a:chExt cx="5128253" cy="6694378"/>
          </a:xfrm>
        </p:grpSpPr>
        <p:pic>
          <p:nvPicPr>
            <p:cNvPr id="1859" name="Google Shape;1859;p47"/>
            <p:cNvPicPr preferRelativeResize="0"/>
            <p:nvPr/>
          </p:nvPicPr>
          <p:blipFill rotWithShape="1">
            <a:blip r:embed="rId1"/>
            <a:srcRect t="17657" b="17663"/>
            <a:stretch>
              <a:fillRect/>
            </a:stretch>
          </p:blipFill>
          <p:spPr>
            <a:xfrm>
              <a:off x="7517168" y="-628478"/>
              <a:ext cx="3082266" cy="23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0" name="Google Shape;1860;p47"/>
            <p:cNvPicPr preferRelativeResize="0"/>
            <p:nvPr/>
          </p:nvPicPr>
          <p:blipFill rotWithShape="1">
            <a:blip r:embed="rId2"/>
            <a:srcRect l="16960" t="24718" r="7121" b="26177"/>
            <a:stretch>
              <a:fillRect/>
            </a:stretch>
          </p:blipFill>
          <p:spPr>
            <a:xfrm>
              <a:off x="6714900" y="3028141"/>
              <a:ext cx="3980176" cy="303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1" name="Google Shape;1861;p47"/>
            <p:cNvSpPr/>
            <p:nvPr/>
          </p:nvSpPr>
          <p:spPr>
            <a:xfrm rot="10800000">
              <a:off x="7698559" y="2460647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47"/>
            <p:cNvSpPr/>
            <p:nvPr/>
          </p:nvSpPr>
          <p:spPr>
            <a:xfrm rot="10800000">
              <a:off x="7899688" y="2461423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47"/>
            <p:cNvSpPr/>
            <p:nvPr/>
          </p:nvSpPr>
          <p:spPr>
            <a:xfrm>
              <a:off x="6222800" y="-628462"/>
              <a:ext cx="3980181" cy="6461569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64" name="Google Shape;1864;p47"/>
            <p:cNvGrpSpPr/>
            <p:nvPr/>
          </p:nvGrpSpPr>
          <p:grpSpPr>
            <a:xfrm>
              <a:off x="6794737" y="4179460"/>
              <a:ext cx="734664" cy="735137"/>
              <a:chOff x="959750" y="3039275"/>
              <a:chExt cx="582050" cy="582425"/>
            </a:xfrm>
          </p:grpSpPr>
          <p:sp>
            <p:nvSpPr>
              <p:cNvPr id="1865" name="Google Shape;1865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6" name="Google Shape;1866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7" name="Google Shape;1867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8" name="Google Shape;1868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9" name="Google Shape;1869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0" name="Google Shape;1870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1" name="Google Shape;1871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72" name="Google Shape;1872;p47"/>
            <p:cNvGrpSpPr/>
            <p:nvPr/>
          </p:nvGrpSpPr>
          <p:grpSpPr>
            <a:xfrm>
              <a:off x="8128313" y="1310040"/>
              <a:ext cx="169158" cy="169158"/>
              <a:chOff x="8356813" y="1074288"/>
              <a:chExt cx="351900" cy="351900"/>
            </a:xfrm>
          </p:grpSpPr>
          <p:sp>
            <p:nvSpPr>
              <p:cNvPr id="1873" name="Google Shape;1873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4" name="Google Shape;1874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75" name="Google Shape;1875;p47"/>
            <p:cNvGrpSpPr/>
            <p:nvPr/>
          </p:nvGrpSpPr>
          <p:grpSpPr>
            <a:xfrm>
              <a:off x="7360240" y="2075006"/>
              <a:ext cx="169158" cy="169158"/>
              <a:chOff x="8356813" y="1074288"/>
              <a:chExt cx="351900" cy="351900"/>
            </a:xfrm>
          </p:grpSpPr>
          <p:sp>
            <p:nvSpPr>
              <p:cNvPr id="1876" name="Google Shape;1876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7" name="Google Shape;1877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78" name="Google Shape;1878;p47"/>
            <p:cNvGrpSpPr/>
            <p:nvPr/>
          </p:nvGrpSpPr>
          <p:grpSpPr>
            <a:xfrm>
              <a:off x="8233587" y="3028150"/>
              <a:ext cx="169158" cy="169158"/>
              <a:chOff x="8356813" y="1074288"/>
              <a:chExt cx="351900" cy="351900"/>
            </a:xfrm>
          </p:grpSpPr>
          <p:sp>
            <p:nvSpPr>
              <p:cNvPr id="1879" name="Google Shape;1879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0" name="Google Shape;1880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881" name="Google Shape;1881;p47"/>
            <p:cNvSpPr/>
            <p:nvPr/>
          </p:nvSpPr>
          <p:spPr>
            <a:xfrm>
              <a:off x="8754821" y="2763320"/>
              <a:ext cx="606949" cy="600556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82" name="Google Shape;1882;p47"/>
            <p:cNvGrpSpPr/>
            <p:nvPr/>
          </p:nvGrpSpPr>
          <p:grpSpPr>
            <a:xfrm>
              <a:off x="8782808" y="2723340"/>
              <a:ext cx="883449" cy="2083923"/>
              <a:chOff x="8337812" y="3492483"/>
              <a:chExt cx="699928" cy="1651024"/>
            </a:xfrm>
          </p:grpSpPr>
          <p:sp>
            <p:nvSpPr>
              <p:cNvPr id="1883" name="Google Shape;1883;p47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4" name="Google Shape;1884;p47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5" name="Google Shape;1885;p47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86" name="Google Shape;1886;p47"/>
            <p:cNvGrpSpPr/>
            <p:nvPr/>
          </p:nvGrpSpPr>
          <p:grpSpPr>
            <a:xfrm>
              <a:off x="8215673" y="4178313"/>
              <a:ext cx="1141869" cy="916509"/>
              <a:chOff x="7945225" y="4302000"/>
              <a:chExt cx="904666" cy="726121"/>
            </a:xfrm>
          </p:grpSpPr>
          <p:sp>
            <p:nvSpPr>
              <p:cNvPr id="1887" name="Google Shape;1887;p4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8" name="Google Shape;1888;p4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89" name="Google Shape;1889;p4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890" name="Google Shape;1890;p47"/>
            <p:cNvSpPr/>
            <p:nvPr/>
          </p:nvSpPr>
          <p:spPr>
            <a:xfrm rot="5400000">
              <a:off x="8491754" y="37142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891" name="Google Shape;1891;p47"/>
            <p:cNvGrpSpPr/>
            <p:nvPr/>
          </p:nvGrpSpPr>
          <p:grpSpPr>
            <a:xfrm>
              <a:off x="7774724" y="3187835"/>
              <a:ext cx="734664" cy="735137"/>
              <a:chOff x="959750" y="3039275"/>
              <a:chExt cx="582050" cy="582425"/>
            </a:xfrm>
          </p:grpSpPr>
          <p:sp>
            <p:nvSpPr>
              <p:cNvPr id="1892" name="Google Shape;1892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3" name="Google Shape;1893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4" name="Google Shape;1894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5" name="Google Shape;1895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6" name="Google Shape;1896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7" name="Google Shape;1897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8" name="Google Shape;1898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99" name="Google Shape;1899;p47"/>
            <p:cNvGrpSpPr/>
            <p:nvPr/>
          </p:nvGrpSpPr>
          <p:grpSpPr>
            <a:xfrm>
              <a:off x="7625399" y="3691035"/>
              <a:ext cx="734664" cy="735137"/>
              <a:chOff x="959750" y="3039275"/>
              <a:chExt cx="582050" cy="582425"/>
            </a:xfrm>
          </p:grpSpPr>
          <p:sp>
            <p:nvSpPr>
              <p:cNvPr id="1900" name="Google Shape;1900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1" name="Google Shape;1901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2" name="Google Shape;1902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3" name="Google Shape;1903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4" name="Google Shape;1904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5" name="Google Shape;1905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06" name="Google Shape;1906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907" name="Google Shape;1907;p47"/>
            <p:cNvSpPr/>
            <p:nvPr/>
          </p:nvSpPr>
          <p:spPr>
            <a:xfrm rot="5400000">
              <a:off x="8666054" y="24747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08" name="Google Shape;1908;p47"/>
          <p:cNvGrpSpPr/>
          <p:nvPr/>
        </p:nvGrpSpPr>
        <p:grpSpPr>
          <a:xfrm>
            <a:off x="1476035" y="2793146"/>
            <a:ext cx="5132617" cy="134100"/>
            <a:chOff x="741975" y="2893476"/>
            <a:chExt cx="5132617" cy="134100"/>
          </a:xfrm>
        </p:grpSpPr>
        <p:sp>
          <p:nvSpPr>
            <p:cNvPr id="1909" name="Google Shape;1909;p47"/>
            <p:cNvSpPr/>
            <p:nvPr/>
          </p:nvSpPr>
          <p:spPr>
            <a:xfrm>
              <a:off x="5740492" y="2893476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1910" name="Google Shape;1910;p47"/>
            <p:cNvCxnSpPr/>
            <p:nvPr/>
          </p:nvCxnSpPr>
          <p:spPr>
            <a:xfrm>
              <a:off x="741975" y="2960525"/>
              <a:ext cx="503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1" name="Google Shape;1911;p47"/>
            <p:cNvSpPr/>
            <p:nvPr/>
          </p:nvSpPr>
          <p:spPr>
            <a:xfrm>
              <a:off x="5770604" y="2923618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WPS Presentation</Application>
  <PresentationFormat/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Arial</vt:lpstr>
      <vt:lpstr>IBM Plex Mono</vt:lpstr>
      <vt:lpstr>Poppins</vt:lpstr>
      <vt:lpstr>Roboto Condensed Light</vt:lpstr>
      <vt:lpstr>Segoe Print</vt:lpstr>
      <vt:lpstr>Open Sans</vt:lpstr>
      <vt:lpstr>Source Code Pro</vt:lpstr>
      <vt:lpstr>PT Sans</vt:lpstr>
      <vt:lpstr>Microsoft YaHei</vt:lpstr>
      <vt:lpstr>Arial Unicode MS</vt:lpstr>
      <vt:lpstr>Introduction to Coding Workshop by Slidesgo</vt:lpstr>
      <vt:lpstr>SciTechNews</vt:lpstr>
      <vt:lpstr>Наша команда:</vt:lpstr>
      <vt:lpstr> </vt:lpstr>
      <vt:lpstr>Лента новостей</vt:lpstr>
      <vt:lpstr>Личный кабинет</vt:lpstr>
      <vt:lpstr>Личный кабинет</vt:lpstr>
      <vt:lpstr>Реализация</vt:lpstr>
      <vt:lpstr>Схема микросервисной архитектуры</vt:lpstr>
      <vt:lpstr>Итоги</vt:lpstr>
      <vt:lpstr>GitHub: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SciTechNews</dc:title>
  <dc:creator/>
  <cp:lastModifiedBy>Top_Gisart</cp:lastModifiedBy>
  <cp:revision>8</cp:revision>
  <dcterms:created xsi:type="dcterms:W3CDTF">2025-04-05T19:09:00Z</dcterms:created>
  <dcterms:modified xsi:type="dcterms:W3CDTF">2025-04-06T08:14:14Z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DFBDB9E23D514E17BC1214CE27D90452_12</vt:lpwstr>
  </property>
  <property fmtid="{D5CDD505-2E9C-101B-9397-08002B2CF9AE}" pid="3" name="KSOProductBuildVer">
    <vt:lpwstr>1049-12.2.0.20782</vt:lpwstr>
  </property>
</Properties>
</file>