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56" r:id="rId6"/>
    <p:sldId id="257"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2B4BA72-7F5B-4DDD-A197-F9FBD93471A9}" name="SIDHANT NARAYAN" initials="SN" userId="S::120CS0199@nitrkl.ac.in::492290c1-ced6-4d59-9954-48d02ca6ae1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585EE-3031-4A5D-B6CD-3A7767D5C1D6}" v="4" dt="2024-03-29T09:12:51.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39B38C-C78E-4852-9157-0A92F10BC8ED}"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0BA84018-5C7E-45F7-A600-3EBBEF225222}">
      <dgm:prSet/>
      <dgm:spPr/>
      <dgm:t>
        <a:bodyPr/>
        <a:lstStyle/>
        <a:p>
          <a:r>
            <a:rPr lang="en-US"/>
            <a:t>Ancient History: Biblical Origins to Roman Conquests</a:t>
          </a:r>
        </a:p>
      </dgm:t>
    </dgm:pt>
    <dgm:pt modelId="{D0620300-80E6-4158-A6DA-283D16CD0E5D}" type="parTrans" cxnId="{5E2E1DC4-B9F6-445D-A1E0-6CC33A205E4B}">
      <dgm:prSet/>
      <dgm:spPr/>
      <dgm:t>
        <a:bodyPr/>
        <a:lstStyle/>
        <a:p>
          <a:endParaRPr lang="en-US"/>
        </a:p>
      </dgm:t>
    </dgm:pt>
    <dgm:pt modelId="{8C51526C-D2E2-40A0-8648-D5AFE8508723}" type="sibTrans" cxnId="{5E2E1DC4-B9F6-445D-A1E0-6CC33A205E4B}">
      <dgm:prSet/>
      <dgm:spPr/>
      <dgm:t>
        <a:bodyPr/>
        <a:lstStyle/>
        <a:p>
          <a:endParaRPr lang="en-US"/>
        </a:p>
      </dgm:t>
    </dgm:pt>
    <dgm:pt modelId="{7C6B272B-F264-45CF-8F03-56D61218A9AE}">
      <dgm:prSet/>
      <dgm:spPr/>
      <dgm:t>
        <a:bodyPr/>
        <a:lstStyle/>
        <a:p>
          <a:r>
            <a:rPr lang="en-US"/>
            <a:t>Modern History: Ottoman Rule and Emergence of Zionism</a:t>
          </a:r>
        </a:p>
      </dgm:t>
    </dgm:pt>
    <dgm:pt modelId="{9331F027-29E6-473B-83AB-F515BBDC37ED}" type="parTrans" cxnId="{FE0F0634-86B4-4530-8583-068F1F9C2556}">
      <dgm:prSet/>
      <dgm:spPr/>
      <dgm:t>
        <a:bodyPr/>
        <a:lstStyle/>
        <a:p>
          <a:endParaRPr lang="en-US"/>
        </a:p>
      </dgm:t>
    </dgm:pt>
    <dgm:pt modelId="{64CDC6A0-6121-439E-BB6A-2D4C34680CEF}" type="sibTrans" cxnId="{FE0F0634-86B4-4530-8583-068F1F9C2556}">
      <dgm:prSet/>
      <dgm:spPr/>
      <dgm:t>
        <a:bodyPr/>
        <a:lstStyle/>
        <a:p>
          <a:endParaRPr lang="en-US"/>
        </a:p>
      </dgm:t>
    </dgm:pt>
    <dgm:pt modelId="{ED3D7F43-18FF-4C93-9600-4F8395B4EA52}">
      <dgm:prSet/>
      <dgm:spPr/>
      <dgm:t>
        <a:bodyPr/>
        <a:lstStyle/>
        <a:p>
          <a:r>
            <a:rPr lang="en-US"/>
            <a:t>Mandatory Palestine: British Rule and Demographic Changes</a:t>
          </a:r>
        </a:p>
      </dgm:t>
    </dgm:pt>
    <dgm:pt modelId="{F3AA4F37-3441-41C4-ADB8-DF2DA55BD3DC}" type="parTrans" cxnId="{23FD30B8-ADD2-4AD7-914C-B1516669069D}">
      <dgm:prSet/>
      <dgm:spPr/>
      <dgm:t>
        <a:bodyPr/>
        <a:lstStyle/>
        <a:p>
          <a:endParaRPr lang="en-US"/>
        </a:p>
      </dgm:t>
    </dgm:pt>
    <dgm:pt modelId="{1B893FD5-9F47-4616-B72B-77EE76E79A30}" type="sibTrans" cxnId="{23FD30B8-ADD2-4AD7-914C-B1516669069D}">
      <dgm:prSet/>
      <dgm:spPr/>
      <dgm:t>
        <a:bodyPr/>
        <a:lstStyle/>
        <a:p>
          <a:endParaRPr lang="en-US"/>
        </a:p>
      </dgm:t>
    </dgm:pt>
    <dgm:pt modelId="{CE724376-A0D1-42A4-86CE-FB6E3CDD9022}">
      <dgm:prSet/>
      <dgm:spPr/>
      <dgm:t>
        <a:bodyPr/>
        <a:lstStyle/>
        <a:p>
          <a:r>
            <a:rPr lang="en-US"/>
            <a:t>Formation of Israel: UN Partition Plan and Arab-Israeli War</a:t>
          </a:r>
        </a:p>
      </dgm:t>
    </dgm:pt>
    <dgm:pt modelId="{25FF170B-7612-45FF-9E52-CD6350897D1C}" type="parTrans" cxnId="{508EB7BD-162C-4CC3-8760-831B7AB3C7E1}">
      <dgm:prSet/>
      <dgm:spPr/>
      <dgm:t>
        <a:bodyPr/>
        <a:lstStyle/>
        <a:p>
          <a:endParaRPr lang="en-US"/>
        </a:p>
      </dgm:t>
    </dgm:pt>
    <dgm:pt modelId="{071F3B3A-1BD4-4472-BEAD-7144391F8F39}" type="sibTrans" cxnId="{508EB7BD-162C-4CC3-8760-831B7AB3C7E1}">
      <dgm:prSet/>
      <dgm:spPr/>
      <dgm:t>
        <a:bodyPr/>
        <a:lstStyle/>
        <a:p>
          <a:endParaRPr lang="en-US"/>
        </a:p>
      </dgm:t>
    </dgm:pt>
    <dgm:pt modelId="{1E2016E9-C6F8-496A-A2CB-DCD693763ECD}">
      <dgm:prSet/>
      <dgm:spPr/>
      <dgm:t>
        <a:bodyPr/>
        <a:lstStyle/>
        <a:p>
          <a:r>
            <a:rPr lang="en-US"/>
            <a:t>Post-Independence Wars: Six-Day War to Yom Kippur War</a:t>
          </a:r>
        </a:p>
      </dgm:t>
    </dgm:pt>
    <dgm:pt modelId="{62EDA321-A8A2-4108-83B7-4A5DD31B8D86}" type="parTrans" cxnId="{92A4DD44-7EFD-48C6-853A-EB614288A28E}">
      <dgm:prSet/>
      <dgm:spPr/>
      <dgm:t>
        <a:bodyPr/>
        <a:lstStyle/>
        <a:p>
          <a:endParaRPr lang="en-US"/>
        </a:p>
      </dgm:t>
    </dgm:pt>
    <dgm:pt modelId="{1147564B-6CF0-4B86-BB2D-4AE5A8D62ACD}" type="sibTrans" cxnId="{92A4DD44-7EFD-48C6-853A-EB614288A28E}">
      <dgm:prSet/>
      <dgm:spPr/>
      <dgm:t>
        <a:bodyPr/>
        <a:lstStyle/>
        <a:p>
          <a:endParaRPr lang="en-US"/>
        </a:p>
      </dgm:t>
    </dgm:pt>
    <dgm:pt modelId="{61F815C9-580E-4C31-A797-5D05277220BE}">
      <dgm:prSet/>
      <dgm:spPr/>
      <dgm:t>
        <a:bodyPr/>
        <a:lstStyle/>
        <a:p>
          <a:r>
            <a:rPr lang="en-US"/>
            <a:t>Intifadas: First and Second Uprisings against Occupation</a:t>
          </a:r>
        </a:p>
      </dgm:t>
    </dgm:pt>
    <dgm:pt modelId="{890E9F96-B453-4301-B1EB-6DD35FA03E50}" type="parTrans" cxnId="{805AEC9D-E193-4ECA-BC2D-C56461072E12}">
      <dgm:prSet/>
      <dgm:spPr/>
      <dgm:t>
        <a:bodyPr/>
        <a:lstStyle/>
        <a:p>
          <a:endParaRPr lang="en-US"/>
        </a:p>
      </dgm:t>
    </dgm:pt>
    <dgm:pt modelId="{FD93C90B-FAB4-453B-8995-D09D3F743421}" type="sibTrans" cxnId="{805AEC9D-E193-4ECA-BC2D-C56461072E12}">
      <dgm:prSet/>
      <dgm:spPr/>
      <dgm:t>
        <a:bodyPr/>
        <a:lstStyle/>
        <a:p>
          <a:endParaRPr lang="en-US"/>
        </a:p>
      </dgm:t>
    </dgm:pt>
    <dgm:pt modelId="{C077652C-8D16-467F-ADA2-FC34152EE98C}">
      <dgm:prSet/>
      <dgm:spPr/>
      <dgm:t>
        <a:bodyPr/>
        <a:lstStyle/>
        <a:p>
          <a:r>
            <a:rPr lang="en-US"/>
            <a:t>Lebanon Wars and Hezbollah: Israeli Invasions and Resistance</a:t>
          </a:r>
        </a:p>
      </dgm:t>
    </dgm:pt>
    <dgm:pt modelId="{C819772B-266D-412A-BFD5-9621B0A25CE0}" type="parTrans" cxnId="{744E90A8-A6B3-49CE-B5C5-7CA028F0263E}">
      <dgm:prSet/>
      <dgm:spPr/>
      <dgm:t>
        <a:bodyPr/>
        <a:lstStyle/>
        <a:p>
          <a:endParaRPr lang="en-US"/>
        </a:p>
      </dgm:t>
    </dgm:pt>
    <dgm:pt modelId="{B1F84536-94E8-4DDE-8E55-6077C3463CE9}" type="sibTrans" cxnId="{744E90A8-A6B3-49CE-B5C5-7CA028F0263E}">
      <dgm:prSet/>
      <dgm:spPr/>
      <dgm:t>
        <a:bodyPr/>
        <a:lstStyle/>
        <a:p>
          <a:endParaRPr lang="en-US"/>
        </a:p>
      </dgm:t>
    </dgm:pt>
    <dgm:pt modelId="{E919EE81-52E2-4251-BD58-DAB6A29B270B}">
      <dgm:prSet/>
      <dgm:spPr/>
      <dgm:t>
        <a:bodyPr/>
        <a:lstStyle/>
        <a:p>
          <a:r>
            <a:rPr lang="en-US"/>
            <a:t>Rise of Hamas and Conflict in Gaza</a:t>
          </a:r>
        </a:p>
      </dgm:t>
    </dgm:pt>
    <dgm:pt modelId="{1E6C9C25-5CEA-4C67-BA83-CCACBBC3A89B}" type="parTrans" cxnId="{5A8D7F8E-0327-4A9E-8F45-BC7EAA87C6CF}">
      <dgm:prSet/>
      <dgm:spPr/>
      <dgm:t>
        <a:bodyPr/>
        <a:lstStyle/>
        <a:p>
          <a:endParaRPr lang="en-US"/>
        </a:p>
      </dgm:t>
    </dgm:pt>
    <dgm:pt modelId="{F03B5A0C-3AD0-4E34-89CF-F00813201140}" type="sibTrans" cxnId="{5A8D7F8E-0327-4A9E-8F45-BC7EAA87C6CF}">
      <dgm:prSet/>
      <dgm:spPr/>
      <dgm:t>
        <a:bodyPr/>
        <a:lstStyle/>
        <a:p>
          <a:endParaRPr lang="en-US"/>
        </a:p>
      </dgm:t>
    </dgm:pt>
    <dgm:pt modelId="{9219B49C-3790-4243-8979-FBF3FBB9696A}">
      <dgm:prSet/>
      <dgm:spPr/>
      <dgm:t>
        <a:bodyPr/>
        <a:lstStyle/>
        <a:p>
          <a:r>
            <a:rPr lang="en-US"/>
            <a:t>Current Situation: Tensions and Violence in Jerusalem</a:t>
          </a:r>
        </a:p>
      </dgm:t>
    </dgm:pt>
    <dgm:pt modelId="{69B798F0-7467-488E-ACC4-BB2D44167747}" type="parTrans" cxnId="{A931B2B6-93D5-4588-A237-A25685DB70EE}">
      <dgm:prSet/>
      <dgm:spPr/>
      <dgm:t>
        <a:bodyPr/>
        <a:lstStyle/>
        <a:p>
          <a:endParaRPr lang="en-US"/>
        </a:p>
      </dgm:t>
    </dgm:pt>
    <dgm:pt modelId="{5D53C7E7-AB9B-41BE-B4DD-1C56047A94D9}" type="sibTrans" cxnId="{A931B2B6-93D5-4588-A237-A25685DB70EE}">
      <dgm:prSet/>
      <dgm:spPr/>
      <dgm:t>
        <a:bodyPr/>
        <a:lstStyle/>
        <a:p>
          <a:endParaRPr lang="en-US"/>
        </a:p>
      </dgm:t>
    </dgm:pt>
    <dgm:pt modelId="{D789FE5D-53E1-4522-B3F8-41C8E1A99DF2}">
      <dgm:prSet/>
      <dgm:spPr/>
      <dgm:t>
        <a:bodyPr/>
        <a:lstStyle/>
        <a:p>
          <a:r>
            <a:rPr lang="en-US"/>
            <a:t>International Perspectives on the Conflict</a:t>
          </a:r>
        </a:p>
      </dgm:t>
    </dgm:pt>
    <dgm:pt modelId="{AE70BBF8-6B15-477A-9C70-E91ABC11BE1D}" type="parTrans" cxnId="{AE7D540B-78E0-472F-B83C-F627E08376B3}">
      <dgm:prSet/>
      <dgm:spPr/>
      <dgm:t>
        <a:bodyPr/>
        <a:lstStyle/>
        <a:p>
          <a:endParaRPr lang="en-US"/>
        </a:p>
      </dgm:t>
    </dgm:pt>
    <dgm:pt modelId="{B745E9D0-184E-4210-8BC0-AE0FBFFE5203}" type="sibTrans" cxnId="{AE7D540B-78E0-472F-B83C-F627E08376B3}">
      <dgm:prSet/>
      <dgm:spPr/>
      <dgm:t>
        <a:bodyPr/>
        <a:lstStyle/>
        <a:p>
          <a:endParaRPr lang="en-US"/>
        </a:p>
      </dgm:t>
    </dgm:pt>
    <dgm:pt modelId="{05B95904-B367-48F1-9B9B-3C3C791357C9}">
      <dgm:prSet/>
      <dgm:spPr/>
      <dgm:t>
        <a:bodyPr/>
        <a:lstStyle/>
        <a:p>
          <a:r>
            <a:rPr lang="en-US"/>
            <a:t>Significance of Jerusalem: Religious and Historical Importance</a:t>
          </a:r>
        </a:p>
      </dgm:t>
    </dgm:pt>
    <dgm:pt modelId="{77E97AE8-2861-4D00-B7E0-0D1F34E1D801}" type="parTrans" cxnId="{88323971-8CA1-42A2-B01D-C348EF53FB23}">
      <dgm:prSet/>
      <dgm:spPr/>
      <dgm:t>
        <a:bodyPr/>
        <a:lstStyle/>
        <a:p>
          <a:endParaRPr lang="en-US"/>
        </a:p>
      </dgm:t>
    </dgm:pt>
    <dgm:pt modelId="{DBF11E0D-D7C7-451A-B753-07ED3AA4422A}" type="sibTrans" cxnId="{88323971-8CA1-42A2-B01D-C348EF53FB23}">
      <dgm:prSet/>
      <dgm:spPr/>
      <dgm:t>
        <a:bodyPr/>
        <a:lstStyle/>
        <a:p>
          <a:endParaRPr lang="en-US"/>
        </a:p>
      </dgm:t>
    </dgm:pt>
    <dgm:pt modelId="{CF83CB90-20B2-43F2-9F27-2DE9704BCAB4}" type="pres">
      <dgm:prSet presAssocID="{2739B38C-C78E-4852-9157-0A92F10BC8ED}" presName="diagram" presStyleCnt="0">
        <dgm:presLayoutVars>
          <dgm:dir/>
          <dgm:resizeHandles val="exact"/>
        </dgm:presLayoutVars>
      </dgm:prSet>
      <dgm:spPr/>
    </dgm:pt>
    <dgm:pt modelId="{962C2739-06E9-46C3-8204-DD42A50EBCBF}" type="pres">
      <dgm:prSet presAssocID="{0BA84018-5C7E-45F7-A600-3EBBEF225222}" presName="node" presStyleLbl="node1" presStyleIdx="0" presStyleCnt="11">
        <dgm:presLayoutVars>
          <dgm:bulletEnabled val="1"/>
        </dgm:presLayoutVars>
      </dgm:prSet>
      <dgm:spPr/>
    </dgm:pt>
    <dgm:pt modelId="{4019054C-229F-4574-B1A7-CD2DF7A0DEEA}" type="pres">
      <dgm:prSet presAssocID="{8C51526C-D2E2-40A0-8648-D5AFE8508723}" presName="sibTrans" presStyleCnt="0"/>
      <dgm:spPr/>
    </dgm:pt>
    <dgm:pt modelId="{AC2A63A7-E2B5-46FB-BFA3-3940B6FD5EC8}" type="pres">
      <dgm:prSet presAssocID="{7C6B272B-F264-45CF-8F03-56D61218A9AE}" presName="node" presStyleLbl="node1" presStyleIdx="1" presStyleCnt="11">
        <dgm:presLayoutVars>
          <dgm:bulletEnabled val="1"/>
        </dgm:presLayoutVars>
      </dgm:prSet>
      <dgm:spPr/>
    </dgm:pt>
    <dgm:pt modelId="{C2C29755-F6D7-4F13-A2E9-6808101561C0}" type="pres">
      <dgm:prSet presAssocID="{64CDC6A0-6121-439E-BB6A-2D4C34680CEF}" presName="sibTrans" presStyleCnt="0"/>
      <dgm:spPr/>
    </dgm:pt>
    <dgm:pt modelId="{AAF1D89E-8FFB-4C52-A2B6-022D7354BBBB}" type="pres">
      <dgm:prSet presAssocID="{ED3D7F43-18FF-4C93-9600-4F8395B4EA52}" presName="node" presStyleLbl="node1" presStyleIdx="2" presStyleCnt="11">
        <dgm:presLayoutVars>
          <dgm:bulletEnabled val="1"/>
        </dgm:presLayoutVars>
      </dgm:prSet>
      <dgm:spPr/>
    </dgm:pt>
    <dgm:pt modelId="{0A2D9E11-6F1F-4169-BEC8-D84916969C1F}" type="pres">
      <dgm:prSet presAssocID="{1B893FD5-9F47-4616-B72B-77EE76E79A30}" presName="sibTrans" presStyleCnt="0"/>
      <dgm:spPr/>
    </dgm:pt>
    <dgm:pt modelId="{228AC470-191B-41F6-B1C8-9BAB4F3A26CC}" type="pres">
      <dgm:prSet presAssocID="{CE724376-A0D1-42A4-86CE-FB6E3CDD9022}" presName="node" presStyleLbl="node1" presStyleIdx="3" presStyleCnt="11">
        <dgm:presLayoutVars>
          <dgm:bulletEnabled val="1"/>
        </dgm:presLayoutVars>
      </dgm:prSet>
      <dgm:spPr/>
    </dgm:pt>
    <dgm:pt modelId="{D22AACE2-7ECC-4965-98A4-824C1C4488C5}" type="pres">
      <dgm:prSet presAssocID="{071F3B3A-1BD4-4472-BEAD-7144391F8F39}" presName="sibTrans" presStyleCnt="0"/>
      <dgm:spPr/>
    </dgm:pt>
    <dgm:pt modelId="{1A25FCF9-7B9A-40ED-996A-3B64DDC52276}" type="pres">
      <dgm:prSet presAssocID="{1E2016E9-C6F8-496A-A2CB-DCD693763ECD}" presName="node" presStyleLbl="node1" presStyleIdx="4" presStyleCnt="11">
        <dgm:presLayoutVars>
          <dgm:bulletEnabled val="1"/>
        </dgm:presLayoutVars>
      </dgm:prSet>
      <dgm:spPr/>
    </dgm:pt>
    <dgm:pt modelId="{3A9B4AD5-3017-4E4D-BBA0-D67F2C0369DF}" type="pres">
      <dgm:prSet presAssocID="{1147564B-6CF0-4B86-BB2D-4AE5A8D62ACD}" presName="sibTrans" presStyleCnt="0"/>
      <dgm:spPr/>
    </dgm:pt>
    <dgm:pt modelId="{1E70750F-8306-4F77-846A-003BB06C6950}" type="pres">
      <dgm:prSet presAssocID="{61F815C9-580E-4C31-A797-5D05277220BE}" presName="node" presStyleLbl="node1" presStyleIdx="5" presStyleCnt="11">
        <dgm:presLayoutVars>
          <dgm:bulletEnabled val="1"/>
        </dgm:presLayoutVars>
      </dgm:prSet>
      <dgm:spPr/>
    </dgm:pt>
    <dgm:pt modelId="{7A288386-058F-4EEA-94C6-CAE33B46C53B}" type="pres">
      <dgm:prSet presAssocID="{FD93C90B-FAB4-453B-8995-D09D3F743421}" presName="sibTrans" presStyleCnt="0"/>
      <dgm:spPr/>
    </dgm:pt>
    <dgm:pt modelId="{478CE32F-7B2E-4E2F-9A53-57E285956A2A}" type="pres">
      <dgm:prSet presAssocID="{C077652C-8D16-467F-ADA2-FC34152EE98C}" presName="node" presStyleLbl="node1" presStyleIdx="6" presStyleCnt="11">
        <dgm:presLayoutVars>
          <dgm:bulletEnabled val="1"/>
        </dgm:presLayoutVars>
      </dgm:prSet>
      <dgm:spPr/>
    </dgm:pt>
    <dgm:pt modelId="{0263B4C3-B438-43EA-8D13-B3614CA00CB5}" type="pres">
      <dgm:prSet presAssocID="{B1F84536-94E8-4DDE-8E55-6077C3463CE9}" presName="sibTrans" presStyleCnt="0"/>
      <dgm:spPr/>
    </dgm:pt>
    <dgm:pt modelId="{2838CE71-6704-4F74-8772-F29B90E0F347}" type="pres">
      <dgm:prSet presAssocID="{E919EE81-52E2-4251-BD58-DAB6A29B270B}" presName="node" presStyleLbl="node1" presStyleIdx="7" presStyleCnt="11">
        <dgm:presLayoutVars>
          <dgm:bulletEnabled val="1"/>
        </dgm:presLayoutVars>
      </dgm:prSet>
      <dgm:spPr/>
    </dgm:pt>
    <dgm:pt modelId="{232FC060-E68F-4ABB-8529-BA6A20470DE9}" type="pres">
      <dgm:prSet presAssocID="{F03B5A0C-3AD0-4E34-89CF-F00813201140}" presName="sibTrans" presStyleCnt="0"/>
      <dgm:spPr/>
    </dgm:pt>
    <dgm:pt modelId="{CB8484A1-B227-4E2A-BA83-FBE51A7FD2F8}" type="pres">
      <dgm:prSet presAssocID="{9219B49C-3790-4243-8979-FBF3FBB9696A}" presName="node" presStyleLbl="node1" presStyleIdx="8" presStyleCnt="11">
        <dgm:presLayoutVars>
          <dgm:bulletEnabled val="1"/>
        </dgm:presLayoutVars>
      </dgm:prSet>
      <dgm:spPr/>
    </dgm:pt>
    <dgm:pt modelId="{D887FF53-34AC-471B-98B1-1F8C41DEC8FC}" type="pres">
      <dgm:prSet presAssocID="{5D53C7E7-AB9B-41BE-B4DD-1C56047A94D9}" presName="sibTrans" presStyleCnt="0"/>
      <dgm:spPr/>
    </dgm:pt>
    <dgm:pt modelId="{F8D817DF-A6B9-4B55-9A40-38A4FA231927}" type="pres">
      <dgm:prSet presAssocID="{D789FE5D-53E1-4522-B3F8-41C8E1A99DF2}" presName="node" presStyleLbl="node1" presStyleIdx="9" presStyleCnt="11">
        <dgm:presLayoutVars>
          <dgm:bulletEnabled val="1"/>
        </dgm:presLayoutVars>
      </dgm:prSet>
      <dgm:spPr/>
    </dgm:pt>
    <dgm:pt modelId="{29D1B492-E477-486C-9D2A-687F894EFCB9}" type="pres">
      <dgm:prSet presAssocID="{B745E9D0-184E-4210-8BC0-AE0FBFFE5203}" presName="sibTrans" presStyleCnt="0"/>
      <dgm:spPr/>
    </dgm:pt>
    <dgm:pt modelId="{59E57A83-9DE4-4E31-8EF0-3690D2EDC4AD}" type="pres">
      <dgm:prSet presAssocID="{05B95904-B367-48F1-9B9B-3C3C791357C9}" presName="node" presStyleLbl="node1" presStyleIdx="10" presStyleCnt="11">
        <dgm:presLayoutVars>
          <dgm:bulletEnabled val="1"/>
        </dgm:presLayoutVars>
      </dgm:prSet>
      <dgm:spPr/>
    </dgm:pt>
  </dgm:ptLst>
  <dgm:cxnLst>
    <dgm:cxn modelId="{AE7D540B-78E0-472F-B83C-F627E08376B3}" srcId="{2739B38C-C78E-4852-9157-0A92F10BC8ED}" destId="{D789FE5D-53E1-4522-B3F8-41C8E1A99DF2}" srcOrd="9" destOrd="0" parTransId="{AE70BBF8-6B15-477A-9C70-E91ABC11BE1D}" sibTransId="{B745E9D0-184E-4210-8BC0-AE0FBFFE5203}"/>
    <dgm:cxn modelId="{288E7D22-2A45-4950-8B3F-5D486669210B}" type="presOf" srcId="{C077652C-8D16-467F-ADA2-FC34152EE98C}" destId="{478CE32F-7B2E-4E2F-9A53-57E285956A2A}" srcOrd="0" destOrd="0" presId="urn:microsoft.com/office/officeart/2005/8/layout/default"/>
    <dgm:cxn modelId="{79F2D623-2967-4D13-9A0E-AC7FD5BD927C}" type="presOf" srcId="{2739B38C-C78E-4852-9157-0A92F10BC8ED}" destId="{CF83CB90-20B2-43F2-9F27-2DE9704BCAB4}" srcOrd="0" destOrd="0" presId="urn:microsoft.com/office/officeart/2005/8/layout/default"/>
    <dgm:cxn modelId="{A6180826-F028-4CAE-A3CB-CE0C56BD77ED}" type="presOf" srcId="{ED3D7F43-18FF-4C93-9600-4F8395B4EA52}" destId="{AAF1D89E-8FFB-4C52-A2B6-022D7354BBBB}" srcOrd="0" destOrd="0" presId="urn:microsoft.com/office/officeart/2005/8/layout/default"/>
    <dgm:cxn modelId="{FE0F0634-86B4-4530-8583-068F1F9C2556}" srcId="{2739B38C-C78E-4852-9157-0A92F10BC8ED}" destId="{7C6B272B-F264-45CF-8F03-56D61218A9AE}" srcOrd="1" destOrd="0" parTransId="{9331F027-29E6-473B-83AB-F515BBDC37ED}" sibTransId="{64CDC6A0-6121-439E-BB6A-2D4C34680CEF}"/>
    <dgm:cxn modelId="{B0BF1244-00A7-42CD-A179-27FBA0B304E8}" type="presOf" srcId="{0BA84018-5C7E-45F7-A600-3EBBEF225222}" destId="{962C2739-06E9-46C3-8204-DD42A50EBCBF}" srcOrd="0" destOrd="0" presId="urn:microsoft.com/office/officeart/2005/8/layout/default"/>
    <dgm:cxn modelId="{92A4DD44-7EFD-48C6-853A-EB614288A28E}" srcId="{2739B38C-C78E-4852-9157-0A92F10BC8ED}" destId="{1E2016E9-C6F8-496A-A2CB-DCD693763ECD}" srcOrd="4" destOrd="0" parTransId="{62EDA321-A8A2-4108-83B7-4A5DD31B8D86}" sibTransId="{1147564B-6CF0-4B86-BB2D-4AE5A8D62ACD}"/>
    <dgm:cxn modelId="{2AE86E6E-DE3E-4090-AD4F-7E5B70A97F92}" type="presOf" srcId="{61F815C9-580E-4C31-A797-5D05277220BE}" destId="{1E70750F-8306-4F77-846A-003BB06C6950}" srcOrd="0" destOrd="0" presId="urn:microsoft.com/office/officeart/2005/8/layout/default"/>
    <dgm:cxn modelId="{D14E5C6F-6AB5-4627-8A65-4928ADC68A92}" type="presOf" srcId="{D789FE5D-53E1-4522-B3F8-41C8E1A99DF2}" destId="{F8D817DF-A6B9-4B55-9A40-38A4FA231927}" srcOrd="0" destOrd="0" presId="urn:microsoft.com/office/officeart/2005/8/layout/default"/>
    <dgm:cxn modelId="{88323971-8CA1-42A2-B01D-C348EF53FB23}" srcId="{2739B38C-C78E-4852-9157-0A92F10BC8ED}" destId="{05B95904-B367-48F1-9B9B-3C3C791357C9}" srcOrd="10" destOrd="0" parTransId="{77E97AE8-2861-4D00-B7E0-0D1F34E1D801}" sibTransId="{DBF11E0D-D7C7-451A-B753-07ED3AA4422A}"/>
    <dgm:cxn modelId="{274CFB76-53DE-4E06-BD3A-059BDFAD6614}" type="presOf" srcId="{E919EE81-52E2-4251-BD58-DAB6A29B270B}" destId="{2838CE71-6704-4F74-8772-F29B90E0F347}" srcOrd="0" destOrd="0" presId="urn:microsoft.com/office/officeart/2005/8/layout/default"/>
    <dgm:cxn modelId="{0D018178-E683-44FC-B1AC-704D839AF30C}" type="presOf" srcId="{CE724376-A0D1-42A4-86CE-FB6E3CDD9022}" destId="{228AC470-191B-41F6-B1C8-9BAB4F3A26CC}" srcOrd="0" destOrd="0" presId="urn:microsoft.com/office/officeart/2005/8/layout/default"/>
    <dgm:cxn modelId="{28616079-EE34-407B-A7CA-0C0079E07C26}" type="presOf" srcId="{05B95904-B367-48F1-9B9B-3C3C791357C9}" destId="{59E57A83-9DE4-4E31-8EF0-3690D2EDC4AD}" srcOrd="0" destOrd="0" presId="urn:microsoft.com/office/officeart/2005/8/layout/default"/>
    <dgm:cxn modelId="{5A8D7F8E-0327-4A9E-8F45-BC7EAA87C6CF}" srcId="{2739B38C-C78E-4852-9157-0A92F10BC8ED}" destId="{E919EE81-52E2-4251-BD58-DAB6A29B270B}" srcOrd="7" destOrd="0" parTransId="{1E6C9C25-5CEA-4C67-BA83-CCACBBC3A89B}" sibTransId="{F03B5A0C-3AD0-4E34-89CF-F00813201140}"/>
    <dgm:cxn modelId="{805AEC9D-E193-4ECA-BC2D-C56461072E12}" srcId="{2739B38C-C78E-4852-9157-0A92F10BC8ED}" destId="{61F815C9-580E-4C31-A797-5D05277220BE}" srcOrd="5" destOrd="0" parTransId="{890E9F96-B453-4301-B1EB-6DD35FA03E50}" sibTransId="{FD93C90B-FAB4-453B-8995-D09D3F743421}"/>
    <dgm:cxn modelId="{744E90A8-A6B3-49CE-B5C5-7CA028F0263E}" srcId="{2739B38C-C78E-4852-9157-0A92F10BC8ED}" destId="{C077652C-8D16-467F-ADA2-FC34152EE98C}" srcOrd="6" destOrd="0" parTransId="{C819772B-266D-412A-BFD5-9621B0A25CE0}" sibTransId="{B1F84536-94E8-4DDE-8E55-6077C3463CE9}"/>
    <dgm:cxn modelId="{17C12BB3-E3C0-43FA-91C3-32C74B29E437}" type="presOf" srcId="{9219B49C-3790-4243-8979-FBF3FBB9696A}" destId="{CB8484A1-B227-4E2A-BA83-FBE51A7FD2F8}" srcOrd="0" destOrd="0" presId="urn:microsoft.com/office/officeart/2005/8/layout/default"/>
    <dgm:cxn modelId="{A931B2B6-93D5-4588-A237-A25685DB70EE}" srcId="{2739B38C-C78E-4852-9157-0A92F10BC8ED}" destId="{9219B49C-3790-4243-8979-FBF3FBB9696A}" srcOrd="8" destOrd="0" parTransId="{69B798F0-7467-488E-ACC4-BB2D44167747}" sibTransId="{5D53C7E7-AB9B-41BE-B4DD-1C56047A94D9}"/>
    <dgm:cxn modelId="{23FD30B8-ADD2-4AD7-914C-B1516669069D}" srcId="{2739B38C-C78E-4852-9157-0A92F10BC8ED}" destId="{ED3D7F43-18FF-4C93-9600-4F8395B4EA52}" srcOrd="2" destOrd="0" parTransId="{F3AA4F37-3441-41C4-ADB8-DF2DA55BD3DC}" sibTransId="{1B893FD5-9F47-4616-B72B-77EE76E79A30}"/>
    <dgm:cxn modelId="{508EB7BD-162C-4CC3-8760-831B7AB3C7E1}" srcId="{2739B38C-C78E-4852-9157-0A92F10BC8ED}" destId="{CE724376-A0D1-42A4-86CE-FB6E3CDD9022}" srcOrd="3" destOrd="0" parTransId="{25FF170B-7612-45FF-9E52-CD6350897D1C}" sibTransId="{071F3B3A-1BD4-4472-BEAD-7144391F8F39}"/>
    <dgm:cxn modelId="{5E2E1DC4-B9F6-445D-A1E0-6CC33A205E4B}" srcId="{2739B38C-C78E-4852-9157-0A92F10BC8ED}" destId="{0BA84018-5C7E-45F7-A600-3EBBEF225222}" srcOrd="0" destOrd="0" parTransId="{D0620300-80E6-4158-A6DA-283D16CD0E5D}" sibTransId="{8C51526C-D2E2-40A0-8648-D5AFE8508723}"/>
    <dgm:cxn modelId="{431A4FCF-A108-4DCB-B00B-5D424B8CCE02}" type="presOf" srcId="{7C6B272B-F264-45CF-8F03-56D61218A9AE}" destId="{AC2A63A7-E2B5-46FB-BFA3-3940B6FD5EC8}" srcOrd="0" destOrd="0" presId="urn:microsoft.com/office/officeart/2005/8/layout/default"/>
    <dgm:cxn modelId="{260D65E2-9995-4C7F-97EF-4657203AC497}" type="presOf" srcId="{1E2016E9-C6F8-496A-A2CB-DCD693763ECD}" destId="{1A25FCF9-7B9A-40ED-996A-3B64DDC52276}" srcOrd="0" destOrd="0" presId="urn:microsoft.com/office/officeart/2005/8/layout/default"/>
    <dgm:cxn modelId="{44CC93B2-30EE-4037-B279-1FF1C8EF86A9}" type="presParOf" srcId="{CF83CB90-20B2-43F2-9F27-2DE9704BCAB4}" destId="{962C2739-06E9-46C3-8204-DD42A50EBCBF}" srcOrd="0" destOrd="0" presId="urn:microsoft.com/office/officeart/2005/8/layout/default"/>
    <dgm:cxn modelId="{AD5F9709-6B9A-45AE-986C-AB798B5C9973}" type="presParOf" srcId="{CF83CB90-20B2-43F2-9F27-2DE9704BCAB4}" destId="{4019054C-229F-4574-B1A7-CD2DF7A0DEEA}" srcOrd="1" destOrd="0" presId="urn:microsoft.com/office/officeart/2005/8/layout/default"/>
    <dgm:cxn modelId="{8F73C8DA-1B83-4F64-9DB9-904936B08CBE}" type="presParOf" srcId="{CF83CB90-20B2-43F2-9F27-2DE9704BCAB4}" destId="{AC2A63A7-E2B5-46FB-BFA3-3940B6FD5EC8}" srcOrd="2" destOrd="0" presId="urn:microsoft.com/office/officeart/2005/8/layout/default"/>
    <dgm:cxn modelId="{A63B43FE-4DCE-4D0E-8382-D2CE3C790C0B}" type="presParOf" srcId="{CF83CB90-20B2-43F2-9F27-2DE9704BCAB4}" destId="{C2C29755-F6D7-4F13-A2E9-6808101561C0}" srcOrd="3" destOrd="0" presId="urn:microsoft.com/office/officeart/2005/8/layout/default"/>
    <dgm:cxn modelId="{0E56331F-DE48-4D23-8E5D-8C14B35AA129}" type="presParOf" srcId="{CF83CB90-20B2-43F2-9F27-2DE9704BCAB4}" destId="{AAF1D89E-8FFB-4C52-A2B6-022D7354BBBB}" srcOrd="4" destOrd="0" presId="urn:microsoft.com/office/officeart/2005/8/layout/default"/>
    <dgm:cxn modelId="{11F4DA2B-86FE-41E2-9E4E-C0A3B9EEF489}" type="presParOf" srcId="{CF83CB90-20B2-43F2-9F27-2DE9704BCAB4}" destId="{0A2D9E11-6F1F-4169-BEC8-D84916969C1F}" srcOrd="5" destOrd="0" presId="urn:microsoft.com/office/officeart/2005/8/layout/default"/>
    <dgm:cxn modelId="{A63495D5-2982-4B94-AAAB-136A41926EB7}" type="presParOf" srcId="{CF83CB90-20B2-43F2-9F27-2DE9704BCAB4}" destId="{228AC470-191B-41F6-B1C8-9BAB4F3A26CC}" srcOrd="6" destOrd="0" presId="urn:microsoft.com/office/officeart/2005/8/layout/default"/>
    <dgm:cxn modelId="{65638A72-79B9-4536-A1A1-B6FB28FFE8B4}" type="presParOf" srcId="{CF83CB90-20B2-43F2-9F27-2DE9704BCAB4}" destId="{D22AACE2-7ECC-4965-98A4-824C1C4488C5}" srcOrd="7" destOrd="0" presId="urn:microsoft.com/office/officeart/2005/8/layout/default"/>
    <dgm:cxn modelId="{46503A25-4C66-43B6-B6DB-51C4366AF40D}" type="presParOf" srcId="{CF83CB90-20B2-43F2-9F27-2DE9704BCAB4}" destId="{1A25FCF9-7B9A-40ED-996A-3B64DDC52276}" srcOrd="8" destOrd="0" presId="urn:microsoft.com/office/officeart/2005/8/layout/default"/>
    <dgm:cxn modelId="{6C45065D-AC90-4E51-A813-F672D5FBAD6D}" type="presParOf" srcId="{CF83CB90-20B2-43F2-9F27-2DE9704BCAB4}" destId="{3A9B4AD5-3017-4E4D-BBA0-D67F2C0369DF}" srcOrd="9" destOrd="0" presId="urn:microsoft.com/office/officeart/2005/8/layout/default"/>
    <dgm:cxn modelId="{D8175B57-1198-4A5F-A81F-B9F30B92DE90}" type="presParOf" srcId="{CF83CB90-20B2-43F2-9F27-2DE9704BCAB4}" destId="{1E70750F-8306-4F77-846A-003BB06C6950}" srcOrd="10" destOrd="0" presId="urn:microsoft.com/office/officeart/2005/8/layout/default"/>
    <dgm:cxn modelId="{F52DC729-8873-4C90-A194-BD234A43B041}" type="presParOf" srcId="{CF83CB90-20B2-43F2-9F27-2DE9704BCAB4}" destId="{7A288386-058F-4EEA-94C6-CAE33B46C53B}" srcOrd="11" destOrd="0" presId="urn:microsoft.com/office/officeart/2005/8/layout/default"/>
    <dgm:cxn modelId="{76950610-3B16-4E13-A6DD-F2B5E7236C4E}" type="presParOf" srcId="{CF83CB90-20B2-43F2-9F27-2DE9704BCAB4}" destId="{478CE32F-7B2E-4E2F-9A53-57E285956A2A}" srcOrd="12" destOrd="0" presId="urn:microsoft.com/office/officeart/2005/8/layout/default"/>
    <dgm:cxn modelId="{42802BB2-C667-4B94-813D-B73F9A14A7D8}" type="presParOf" srcId="{CF83CB90-20B2-43F2-9F27-2DE9704BCAB4}" destId="{0263B4C3-B438-43EA-8D13-B3614CA00CB5}" srcOrd="13" destOrd="0" presId="urn:microsoft.com/office/officeart/2005/8/layout/default"/>
    <dgm:cxn modelId="{94DE41C8-B5C7-4C42-B1C7-727672DBA9B5}" type="presParOf" srcId="{CF83CB90-20B2-43F2-9F27-2DE9704BCAB4}" destId="{2838CE71-6704-4F74-8772-F29B90E0F347}" srcOrd="14" destOrd="0" presId="urn:microsoft.com/office/officeart/2005/8/layout/default"/>
    <dgm:cxn modelId="{A5D54925-69B9-4574-96A6-208D6A2C2108}" type="presParOf" srcId="{CF83CB90-20B2-43F2-9F27-2DE9704BCAB4}" destId="{232FC060-E68F-4ABB-8529-BA6A20470DE9}" srcOrd="15" destOrd="0" presId="urn:microsoft.com/office/officeart/2005/8/layout/default"/>
    <dgm:cxn modelId="{2CB2D5A8-021F-4102-8438-DA44394C3B7A}" type="presParOf" srcId="{CF83CB90-20B2-43F2-9F27-2DE9704BCAB4}" destId="{CB8484A1-B227-4E2A-BA83-FBE51A7FD2F8}" srcOrd="16" destOrd="0" presId="urn:microsoft.com/office/officeart/2005/8/layout/default"/>
    <dgm:cxn modelId="{47224E02-07BC-4CDB-B4B2-E30AC8C871FD}" type="presParOf" srcId="{CF83CB90-20B2-43F2-9F27-2DE9704BCAB4}" destId="{D887FF53-34AC-471B-98B1-1F8C41DEC8FC}" srcOrd="17" destOrd="0" presId="urn:microsoft.com/office/officeart/2005/8/layout/default"/>
    <dgm:cxn modelId="{E0B2987E-9194-41F6-976E-021E5369BA50}" type="presParOf" srcId="{CF83CB90-20B2-43F2-9F27-2DE9704BCAB4}" destId="{F8D817DF-A6B9-4B55-9A40-38A4FA231927}" srcOrd="18" destOrd="0" presId="urn:microsoft.com/office/officeart/2005/8/layout/default"/>
    <dgm:cxn modelId="{DED64EA9-8F42-4D62-B96B-42A74F14017D}" type="presParOf" srcId="{CF83CB90-20B2-43F2-9F27-2DE9704BCAB4}" destId="{29D1B492-E477-486C-9D2A-687F894EFCB9}" srcOrd="19" destOrd="0" presId="urn:microsoft.com/office/officeart/2005/8/layout/default"/>
    <dgm:cxn modelId="{837C7164-691D-4290-858D-AF431EF0F72E}" type="presParOf" srcId="{CF83CB90-20B2-43F2-9F27-2DE9704BCAB4}" destId="{59E57A83-9DE4-4E31-8EF0-3690D2EDC4AD}"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C2739-06E9-46C3-8204-DD42A50EBCBF}">
      <dsp:nvSpPr>
        <dsp:cNvPr id="0" name=""/>
        <dsp:cNvSpPr/>
      </dsp:nvSpPr>
      <dsp:spPr>
        <a:xfrm>
          <a:off x="961120" y="2079"/>
          <a:ext cx="2094322" cy="125659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Ancient History: Biblical Origins to Roman Conquests</a:t>
          </a:r>
        </a:p>
      </dsp:txBody>
      <dsp:txXfrm>
        <a:off x="961120" y="2079"/>
        <a:ext cx="2094322" cy="1256593"/>
      </dsp:txXfrm>
    </dsp:sp>
    <dsp:sp modelId="{AC2A63A7-E2B5-46FB-BFA3-3940B6FD5EC8}">
      <dsp:nvSpPr>
        <dsp:cNvPr id="0" name=""/>
        <dsp:cNvSpPr/>
      </dsp:nvSpPr>
      <dsp:spPr>
        <a:xfrm>
          <a:off x="3264875" y="2079"/>
          <a:ext cx="2094322" cy="1256593"/>
        </a:xfrm>
        <a:prstGeom prst="rect">
          <a:avLst/>
        </a:prstGeom>
        <a:solidFill>
          <a:schemeClr val="accent5">
            <a:hueOff val="-1215215"/>
            <a:satOff val="-83"/>
            <a:lumOff val="19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Modern History: Ottoman Rule and Emergence of Zionism</a:t>
          </a:r>
        </a:p>
      </dsp:txBody>
      <dsp:txXfrm>
        <a:off x="3264875" y="2079"/>
        <a:ext cx="2094322" cy="1256593"/>
      </dsp:txXfrm>
    </dsp:sp>
    <dsp:sp modelId="{AAF1D89E-8FFB-4C52-A2B6-022D7354BBBB}">
      <dsp:nvSpPr>
        <dsp:cNvPr id="0" name=""/>
        <dsp:cNvSpPr/>
      </dsp:nvSpPr>
      <dsp:spPr>
        <a:xfrm>
          <a:off x="5568630" y="2079"/>
          <a:ext cx="2094322" cy="1256593"/>
        </a:xfrm>
        <a:prstGeom prst="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Mandatory Palestine: British Rule and Demographic Changes</a:t>
          </a:r>
        </a:p>
      </dsp:txBody>
      <dsp:txXfrm>
        <a:off x="5568630" y="2079"/>
        <a:ext cx="2094322" cy="1256593"/>
      </dsp:txXfrm>
    </dsp:sp>
    <dsp:sp modelId="{228AC470-191B-41F6-B1C8-9BAB4F3A26CC}">
      <dsp:nvSpPr>
        <dsp:cNvPr id="0" name=""/>
        <dsp:cNvSpPr/>
      </dsp:nvSpPr>
      <dsp:spPr>
        <a:xfrm>
          <a:off x="7872385" y="2079"/>
          <a:ext cx="2094322" cy="1256593"/>
        </a:xfrm>
        <a:prstGeom prst="rect">
          <a:avLst/>
        </a:prstGeom>
        <a:solidFill>
          <a:schemeClr val="accent5">
            <a:hueOff val="-3645645"/>
            <a:satOff val="-248"/>
            <a:lumOff val="58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Formation of Israel: UN Partition Plan and Arab-Israeli War</a:t>
          </a:r>
        </a:p>
      </dsp:txBody>
      <dsp:txXfrm>
        <a:off x="7872385" y="2079"/>
        <a:ext cx="2094322" cy="1256593"/>
      </dsp:txXfrm>
    </dsp:sp>
    <dsp:sp modelId="{1A25FCF9-7B9A-40ED-996A-3B64DDC52276}">
      <dsp:nvSpPr>
        <dsp:cNvPr id="0" name=""/>
        <dsp:cNvSpPr/>
      </dsp:nvSpPr>
      <dsp:spPr>
        <a:xfrm>
          <a:off x="961120" y="1468105"/>
          <a:ext cx="2094322" cy="1256593"/>
        </a:xfrm>
        <a:prstGeom prst="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Post-Independence Wars: Six-Day War to Yom Kippur War</a:t>
          </a:r>
        </a:p>
      </dsp:txBody>
      <dsp:txXfrm>
        <a:off x="961120" y="1468105"/>
        <a:ext cx="2094322" cy="1256593"/>
      </dsp:txXfrm>
    </dsp:sp>
    <dsp:sp modelId="{1E70750F-8306-4F77-846A-003BB06C6950}">
      <dsp:nvSpPr>
        <dsp:cNvPr id="0" name=""/>
        <dsp:cNvSpPr/>
      </dsp:nvSpPr>
      <dsp:spPr>
        <a:xfrm>
          <a:off x="3264875" y="1468105"/>
          <a:ext cx="2094322" cy="1256593"/>
        </a:xfrm>
        <a:prstGeom prst="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Intifadas: First and Second Uprisings against Occupation</a:t>
          </a:r>
        </a:p>
      </dsp:txBody>
      <dsp:txXfrm>
        <a:off x="3264875" y="1468105"/>
        <a:ext cx="2094322" cy="1256593"/>
      </dsp:txXfrm>
    </dsp:sp>
    <dsp:sp modelId="{478CE32F-7B2E-4E2F-9A53-57E285956A2A}">
      <dsp:nvSpPr>
        <dsp:cNvPr id="0" name=""/>
        <dsp:cNvSpPr/>
      </dsp:nvSpPr>
      <dsp:spPr>
        <a:xfrm>
          <a:off x="5568630" y="1468105"/>
          <a:ext cx="2094322" cy="1256593"/>
        </a:xfrm>
        <a:prstGeom prst="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Lebanon Wars and Hezbollah: Israeli Invasions and Resistance</a:t>
          </a:r>
        </a:p>
      </dsp:txBody>
      <dsp:txXfrm>
        <a:off x="5568630" y="1468105"/>
        <a:ext cx="2094322" cy="1256593"/>
      </dsp:txXfrm>
    </dsp:sp>
    <dsp:sp modelId="{2838CE71-6704-4F74-8772-F29B90E0F347}">
      <dsp:nvSpPr>
        <dsp:cNvPr id="0" name=""/>
        <dsp:cNvSpPr/>
      </dsp:nvSpPr>
      <dsp:spPr>
        <a:xfrm>
          <a:off x="7872385" y="1468105"/>
          <a:ext cx="2094322" cy="1256593"/>
        </a:xfrm>
        <a:prstGeom prst="rect">
          <a:avLst/>
        </a:prstGeom>
        <a:solidFill>
          <a:schemeClr val="accent5">
            <a:hueOff val="-8506504"/>
            <a:satOff val="-578"/>
            <a:lumOff val="137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Rise of Hamas and Conflict in Gaza</a:t>
          </a:r>
        </a:p>
      </dsp:txBody>
      <dsp:txXfrm>
        <a:off x="7872385" y="1468105"/>
        <a:ext cx="2094322" cy="1256593"/>
      </dsp:txXfrm>
    </dsp:sp>
    <dsp:sp modelId="{CB8484A1-B227-4E2A-BA83-FBE51A7FD2F8}">
      <dsp:nvSpPr>
        <dsp:cNvPr id="0" name=""/>
        <dsp:cNvSpPr/>
      </dsp:nvSpPr>
      <dsp:spPr>
        <a:xfrm>
          <a:off x="2112998" y="2934131"/>
          <a:ext cx="2094322" cy="1256593"/>
        </a:xfrm>
        <a:prstGeom prst="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Current Situation: Tensions and Violence in Jerusalem</a:t>
          </a:r>
        </a:p>
      </dsp:txBody>
      <dsp:txXfrm>
        <a:off x="2112998" y="2934131"/>
        <a:ext cx="2094322" cy="1256593"/>
      </dsp:txXfrm>
    </dsp:sp>
    <dsp:sp modelId="{F8D817DF-A6B9-4B55-9A40-38A4FA231927}">
      <dsp:nvSpPr>
        <dsp:cNvPr id="0" name=""/>
        <dsp:cNvSpPr/>
      </dsp:nvSpPr>
      <dsp:spPr>
        <a:xfrm>
          <a:off x="4416753" y="2934131"/>
          <a:ext cx="2094322" cy="1256593"/>
        </a:xfrm>
        <a:prstGeom prst="rect">
          <a:avLst/>
        </a:prstGeom>
        <a:solidFill>
          <a:schemeClr val="accent5">
            <a:hueOff val="-10936935"/>
            <a:satOff val="-743"/>
            <a:lumOff val="1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International Perspectives on the Conflict</a:t>
          </a:r>
        </a:p>
      </dsp:txBody>
      <dsp:txXfrm>
        <a:off x="4416753" y="2934131"/>
        <a:ext cx="2094322" cy="1256593"/>
      </dsp:txXfrm>
    </dsp:sp>
    <dsp:sp modelId="{59E57A83-9DE4-4E31-8EF0-3690D2EDC4AD}">
      <dsp:nvSpPr>
        <dsp:cNvPr id="0" name=""/>
        <dsp:cNvSpPr/>
      </dsp:nvSpPr>
      <dsp:spPr>
        <a:xfrm>
          <a:off x="6720508" y="2934131"/>
          <a:ext cx="2094322" cy="1256593"/>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Significance of Jerusalem: Religious and Historical Importance</a:t>
          </a:r>
        </a:p>
      </dsp:txBody>
      <dsp:txXfrm>
        <a:off x="6720508" y="2934131"/>
        <a:ext cx="2094322" cy="125659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D044-E682-A8EF-DC26-BBDE088ED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7324D8-83C4-F876-EC55-613F57AA6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BEDE4C-DA0B-C356-F74D-78162A9F5D07}"/>
              </a:ext>
            </a:extLst>
          </p:cNvPr>
          <p:cNvSpPr>
            <a:spLocks noGrp="1"/>
          </p:cNvSpPr>
          <p:nvPr>
            <p:ph type="dt" sz="half" idx="10"/>
          </p:nvPr>
        </p:nvSpPr>
        <p:spPr/>
        <p:txBody>
          <a:bodyPr/>
          <a:lstStyle/>
          <a:p>
            <a:fld id="{A6A91A24-48CF-4C89-B515-4F4E634C23D3}" type="datetimeFigureOut">
              <a:rPr lang="en-IN" smtClean="0"/>
              <a:t>29-03-2024</a:t>
            </a:fld>
            <a:endParaRPr lang="en-IN"/>
          </a:p>
        </p:txBody>
      </p:sp>
      <p:sp>
        <p:nvSpPr>
          <p:cNvPr id="5" name="Footer Placeholder 4">
            <a:extLst>
              <a:ext uri="{FF2B5EF4-FFF2-40B4-BE49-F238E27FC236}">
                <a16:creationId xmlns:a16="http://schemas.microsoft.com/office/drawing/2014/main" id="{79CEF22E-9002-A71A-C9C8-AEC185F68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9042B9-6178-994E-E42F-F18C881DC2B4}"/>
              </a:ext>
            </a:extLst>
          </p:cNvPr>
          <p:cNvSpPr>
            <a:spLocks noGrp="1"/>
          </p:cNvSpPr>
          <p:nvPr>
            <p:ph type="sldNum" sz="quarter" idx="12"/>
          </p:nvPr>
        </p:nvSpPr>
        <p:spPr/>
        <p:txBody>
          <a:bodyPr/>
          <a:lstStyle/>
          <a:p>
            <a:fld id="{F7B07EF4-80F4-44A8-8984-1E0549B95E4A}" type="slidenum">
              <a:rPr lang="en-IN" smtClean="0"/>
              <a:t>‹#›</a:t>
            </a:fld>
            <a:endParaRPr lang="en-IN"/>
          </a:p>
        </p:txBody>
      </p:sp>
    </p:spTree>
    <p:extLst>
      <p:ext uri="{BB962C8B-B14F-4D97-AF65-F5344CB8AC3E}">
        <p14:creationId xmlns:p14="http://schemas.microsoft.com/office/powerpoint/2010/main" val="186408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5D0F-E723-D84F-03D1-55334E3EC1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5CDE01-0A07-F64C-D1A3-BF545469E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B84CD8-6721-2480-4B0E-5DB7CF3096D5}"/>
              </a:ext>
            </a:extLst>
          </p:cNvPr>
          <p:cNvSpPr>
            <a:spLocks noGrp="1"/>
          </p:cNvSpPr>
          <p:nvPr>
            <p:ph type="dt" sz="half" idx="10"/>
          </p:nvPr>
        </p:nvSpPr>
        <p:spPr/>
        <p:txBody>
          <a:bodyPr/>
          <a:lstStyle/>
          <a:p>
            <a:fld id="{A6A91A24-48CF-4C89-B515-4F4E634C23D3}" type="datetimeFigureOut">
              <a:rPr lang="en-IN" smtClean="0"/>
              <a:t>29-03-2024</a:t>
            </a:fld>
            <a:endParaRPr lang="en-IN"/>
          </a:p>
        </p:txBody>
      </p:sp>
      <p:sp>
        <p:nvSpPr>
          <p:cNvPr id="5" name="Footer Placeholder 4">
            <a:extLst>
              <a:ext uri="{FF2B5EF4-FFF2-40B4-BE49-F238E27FC236}">
                <a16:creationId xmlns:a16="http://schemas.microsoft.com/office/drawing/2014/main" id="{CB6ACFCA-932D-3DF6-A5A5-73F272842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01C39E-B14D-1498-EC06-A55CEC7EDEFF}"/>
              </a:ext>
            </a:extLst>
          </p:cNvPr>
          <p:cNvSpPr>
            <a:spLocks noGrp="1"/>
          </p:cNvSpPr>
          <p:nvPr>
            <p:ph type="sldNum" sz="quarter" idx="12"/>
          </p:nvPr>
        </p:nvSpPr>
        <p:spPr/>
        <p:txBody>
          <a:bodyPr/>
          <a:lstStyle/>
          <a:p>
            <a:fld id="{F7B07EF4-80F4-44A8-8984-1E0549B95E4A}" type="slidenum">
              <a:rPr lang="en-IN" smtClean="0"/>
              <a:t>‹#›</a:t>
            </a:fld>
            <a:endParaRPr lang="en-IN"/>
          </a:p>
        </p:txBody>
      </p:sp>
    </p:spTree>
    <p:extLst>
      <p:ext uri="{BB962C8B-B14F-4D97-AF65-F5344CB8AC3E}">
        <p14:creationId xmlns:p14="http://schemas.microsoft.com/office/powerpoint/2010/main" val="150523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92A0A-1E0E-D1E8-EF60-15D9B94C9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C76ED3-FA79-D1AD-E494-28BA6FFDBC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A09B4-44DA-B836-48D4-7C6F32F30465}"/>
              </a:ext>
            </a:extLst>
          </p:cNvPr>
          <p:cNvSpPr>
            <a:spLocks noGrp="1"/>
          </p:cNvSpPr>
          <p:nvPr>
            <p:ph type="dt" sz="half" idx="10"/>
          </p:nvPr>
        </p:nvSpPr>
        <p:spPr/>
        <p:txBody>
          <a:bodyPr/>
          <a:lstStyle/>
          <a:p>
            <a:fld id="{A6A91A24-48CF-4C89-B515-4F4E634C23D3}" type="datetimeFigureOut">
              <a:rPr lang="en-IN" smtClean="0"/>
              <a:t>29-03-2024</a:t>
            </a:fld>
            <a:endParaRPr lang="en-IN"/>
          </a:p>
        </p:txBody>
      </p:sp>
      <p:sp>
        <p:nvSpPr>
          <p:cNvPr id="5" name="Footer Placeholder 4">
            <a:extLst>
              <a:ext uri="{FF2B5EF4-FFF2-40B4-BE49-F238E27FC236}">
                <a16:creationId xmlns:a16="http://schemas.microsoft.com/office/drawing/2014/main" id="{F3F1AFC5-EFFB-72E5-3738-EFF9D8D214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5C7944-76F3-8C8F-A64B-AC97E83513BB}"/>
              </a:ext>
            </a:extLst>
          </p:cNvPr>
          <p:cNvSpPr>
            <a:spLocks noGrp="1"/>
          </p:cNvSpPr>
          <p:nvPr>
            <p:ph type="sldNum" sz="quarter" idx="12"/>
          </p:nvPr>
        </p:nvSpPr>
        <p:spPr/>
        <p:txBody>
          <a:bodyPr/>
          <a:lstStyle/>
          <a:p>
            <a:fld id="{F7B07EF4-80F4-44A8-8984-1E0549B95E4A}" type="slidenum">
              <a:rPr lang="en-IN" smtClean="0"/>
              <a:t>‹#›</a:t>
            </a:fld>
            <a:endParaRPr lang="en-IN"/>
          </a:p>
        </p:txBody>
      </p:sp>
    </p:spTree>
    <p:extLst>
      <p:ext uri="{BB962C8B-B14F-4D97-AF65-F5344CB8AC3E}">
        <p14:creationId xmlns:p14="http://schemas.microsoft.com/office/powerpoint/2010/main" val="159406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9702-78B2-A980-23BB-96C54AE934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D167A4-E91D-797E-3A10-01517266B1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2739EF-8201-4971-7F8F-22B79CD880F6}"/>
              </a:ext>
            </a:extLst>
          </p:cNvPr>
          <p:cNvSpPr>
            <a:spLocks noGrp="1"/>
          </p:cNvSpPr>
          <p:nvPr>
            <p:ph type="dt" sz="half" idx="10"/>
          </p:nvPr>
        </p:nvSpPr>
        <p:spPr/>
        <p:txBody>
          <a:bodyPr/>
          <a:lstStyle/>
          <a:p>
            <a:fld id="{A6A91A24-48CF-4C89-B515-4F4E634C23D3}" type="datetimeFigureOut">
              <a:rPr lang="en-IN" smtClean="0"/>
              <a:t>29-03-2024</a:t>
            </a:fld>
            <a:endParaRPr lang="en-IN"/>
          </a:p>
        </p:txBody>
      </p:sp>
      <p:sp>
        <p:nvSpPr>
          <p:cNvPr id="5" name="Footer Placeholder 4">
            <a:extLst>
              <a:ext uri="{FF2B5EF4-FFF2-40B4-BE49-F238E27FC236}">
                <a16:creationId xmlns:a16="http://schemas.microsoft.com/office/drawing/2014/main" id="{4164F0C1-616F-7007-A2F5-D8A83722D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203A9A-79B2-FEE0-BFD4-4AC4D3AD0764}"/>
              </a:ext>
            </a:extLst>
          </p:cNvPr>
          <p:cNvSpPr>
            <a:spLocks noGrp="1"/>
          </p:cNvSpPr>
          <p:nvPr>
            <p:ph type="sldNum" sz="quarter" idx="12"/>
          </p:nvPr>
        </p:nvSpPr>
        <p:spPr/>
        <p:txBody>
          <a:bodyPr/>
          <a:lstStyle/>
          <a:p>
            <a:fld id="{F7B07EF4-80F4-44A8-8984-1E0549B95E4A}" type="slidenum">
              <a:rPr lang="en-IN" smtClean="0"/>
              <a:t>‹#›</a:t>
            </a:fld>
            <a:endParaRPr lang="en-IN"/>
          </a:p>
        </p:txBody>
      </p:sp>
    </p:spTree>
    <p:extLst>
      <p:ext uri="{BB962C8B-B14F-4D97-AF65-F5344CB8AC3E}">
        <p14:creationId xmlns:p14="http://schemas.microsoft.com/office/powerpoint/2010/main" val="227029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6BEC-E103-C22D-AA68-07B104FBE6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72BFB0-8959-5CC4-E200-9E122F61AC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384EA0-58C2-AE54-5EF4-2AF31F5D39D6}"/>
              </a:ext>
            </a:extLst>
          </p:cNvPr>
          <p:cNvSpPr>
            <a:spLocks noGrp="1"/>
          </p:cNvSpPr>
          <p:nvPr>
            <p:ph type="dt" sz="half" idx="10"/>
          </p:nvPr>
        </p:nvSpPr>
        <p:spPr/>
        <p:txBody>
          <a:bodyPr/>
          <a:lstStyle/>
          <a:p>
            <a:fld id="{A6A91A24-48CF-4C89-B515-4F4E634C23D3}" type="datetimeFigureOut">
              <a:rPr lang="en-IN" smtClean="0"/>
              <a:t>29-03-2024</a:t>
            </a:fld>
            <a:endParaRPr lang="en-IN"/>
          </a:p>
        </p:txBody>
      </p:sp>
      <p:sp>
        <p:nvSpPr>
          <p:cNvPr id="5" name="Footer Placeholder 4">
            <a:extLst>
              <a:ext uri="{FF2B5EF4-FFF2-40B4-BE49-F238E27FC236}">
                <a16:creationId xmlns:a16="http://schemas.microsoft.com/office/drawing/2014/main" id="{1F752978-BDF0-85F4-0336-783028E930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59A561-77FE-85E4-D886-83487524969D}"/>
              </a:ext>
            </a:extLst>
          </p:cNvPr>
          <p:cNvSpPr>
            <a:spLocks noGrp="1"/>
          </p:cNvSpPr>
          <p:nvPr>
            <p:ph type="sldNum" sz="quarter" idx="12"/>
          </p:nvPr>
        </p:nvSpPr>
        <p:spPr/>
        <p:txBody>
          <a:bodyPr/>
          <a:lstStyle/>
          <a:p>
            <a:fld id="{F7B07EF4-80F4-44A8-8984-1E0549B95E4A}" type="slidenum">
              <a:rPr lang="en-IN" smtClean="0"/>
              <a:t>‹#›</a:t>
            </a:fld>
            <a:endParaRPr lang="en-IN"/>
          </a:p>
        </p:txBody>
      </p:sp>
    </p:spTree>
    <p:extLst>
      <p:ext uri="{BB962C8B-B14F-4D97-AF65-F5344CB8AC3E}">
        <p14:creationId xmlns:p14="http://schemas.microsoft.com/office/powerpoint/2010/main" val="226823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4412-DAA8-24AD-BD7E-2E1B4E755C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543157-E964-E3A4-07B1-426D1E4DFD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323F4A-9F67-EABB-694A-602EC7D3F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CAFF4E-C9C3-7209-2E5A-0A8E6D062971}"/>
              </a:ext>
            </a:extLst>
          </p:cNvPr>
          <p:cNvSpPr>
            <a:spLocks noGrp="1"/>
          </p:cNvSpPr>
          <p:nvPr>
            <p:ph type="dt" sz="half" idx="10"/>
          </p:nvPr>
        </p:nvSpPr>
        <p:spPr/>
        <p:txBody>
          <a:bodyPr/>
          <a:lstStyle/>
          <a:p>
            <a:fld id="{A6A91A24-48CF-4C89-B515-4F4E634C23D3}" type="datetimeFigureOut">
              <a:rPr lang="en-IN" smtClean="0"/>
              <a:t>29-03-2024</a:t>
            </a:fld>
            <a:endParaRPr lang="en-IN"/>
          </a:p>
        </p:txBody>
      </p:sp>
      <p:sp>
        <p:nvSpPr>
          <p:cNvPr id="6" name="Footer Placeholder 5">
            <a:extLst>
              <a:ext uri="{FF2B5EF4-FFF2-40B4-BE49-F238E27FC236}">
                <a16:creationId xmlns:a16="http://schemas.microsoft.com/office/drawing/2014/main" id="{7C730688-B358-FC33-DB54-91392CA036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A1B12B-A5E8-F718-CE47-D9ADCDA61755}"/>
              </a:ext>
            </a:extLst>
          </p:cNvPr>
          <p:cNvSpPr>
            <a:spLocks noGrp="1"/>
          </p:cNvSpPr>
          <p:nvPr>
            <p:ph type="sldNum" sz="quarter" idx="12"/>
          </p:nvPr>
        </p:nvSpPr>
        <p:spPr/>
        <p:txBody>
          <a:bodyPr/>
          <a:lstStyle/>
          <a:p>
            <a:fld id="{F7B07EF4-80F4-44A8-8984-1E0549B95E4A}" type="slidenum">
              <a:rPr lang="en-IN" smtClean="0"/>
              <a:t>‹#›</a:t>
            </a:fld>
            <a:endParaRPr lang="en-IN"/>
          </a:p>
        </p:txBody>
      </p:sp>
    </p:spTree>
    <p:extLst>
      <p:ext uri="{BB962C8B-B14F-4D97-AF65-F5344CB8AC3E}">
        <p14:creationId xmlns:p14="http://schemas.microsoft.com/office/powerpoint/2010/main" val="296913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2A16-E8DA-9121-E672-C0064E7A98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0F0DCE-6DD0-4BE6-362C-0E0416234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CD10F8-3737-C315-8511-2407C885D3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917CCA-0419-045B-0757-EEF7F19DB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F3E7B-5F0D-BF57-19BD-273001C50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1E8D5F-673C-41FF-8E17-33521D315B48}"/>
              </a:ext>
            </a:extLst>
          </p:cNvPr>
          <p:cNvSpPr>
            <a:spLocks noGrp="1"/>
          </p:cNvSpPr>
          <p:nvPr>
            <p:ph type="dt" sz="half" idx="10"/>
          </p:nvPr>
        </p:nvSpPr>
        <p:spPr/>
        <p:txBody>
          <a:bodyPr/>
          <a:lstStyle/>
          <a:p>
            <a:fld id="{A6A91A24-48CF-4C89-B515-4F4E634C23D3}" type="datetimeFigureOut">
              <a:rPr lang="en-IN" smtClean="0"/>
              <a:t>29-03-2024</a:t>
            </a:fld>
            <a:endParaRPr lang="en-IN"/>
          </a:p>
        </p:txBody>
      </p:sp>
      <p:sp>
        <p:nvSpPr>
          <p:cNvPr id="8" name="Footer Placeholder 7">
            <a:extLst>
              <a:ext uri="{FF2B5EF4-FFF2-40B4-BE49-F238E27FC236}">
                <a16:creationId xmlns:a16="http://schemas.microsoft.com/office/drawing/2014/main" id="{B6F087DA-CA7A-9323-34FA-F10E8E5F13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2BF8F-FC19-25E8-B690-1C2D9DB42513}"/>
              </a:ext>
            </a:extLst>
          </p:cNvPr>
          <p:cNvSpPr>
            <a:spLocks noGrp="1"/>
          </p:cNvSpPr>
          <p:nvPr>
            <p:ph type="sldNum" sz="quarter" idx="12"/>
          </p:nvPr>
        </p:nvSpPr>
        <p:spPr/>
        <p:txBody>
          <a:bodyPr/>
          <a:lstStyle/>
          <a:p>
            <a:fld id="{F7B07EF4-80F4-44A8-8984-1E0549B95E4A}" type="slidenum">
              <a:rPr lang="en-IN" smtClean="0"/>
              <a:t>‹#›</a:t>
            </a:fld>
            <a:endParaRPr lang="en-IN"/>
          </a:p>
        </p:txBody>
      </p:sp>
    </p:spTree>
    <p:extLst>
      <p:ext uri="{BB962C8B-B14F-4D97-AF65-F5344CB8AC3E}">
        <p14:creationId xmlns:p14="http://schemas.microsoft.com/office/powerpoint/2010/main" val="439334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FEBF-0BC9-6A39-FB68-A8BFBB4004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25FC30-51D1-52C9-5E65-8FFF75CADD99}"/>
              </a:ext>
            </a:extLst>
          </p:cNvPr>
          <p:cNvSpPr>
            <a:spLocks noGrp="1"/>
          </p:cNvSpPr>
          <p:nvPr>
            <p:ph type="dt" sz="half" idx="10"/>
          </p:nvPr>
        </p:nvSpPr>
        <p:spPr/>
        <p:txBody>
          <a:bodyPr/>
          <a:lstStyle/>
          <a:p>
            <a:fld id="{A6A91A24-48CF-4C89-B515-4F4E634C23D3}" type="datetimeFigureOut">
              <a:rPr lang="en-IN" smtClean="0"/>
              <a:t>29-03-2024</a:t>
            </a:fld>
            <a:endParaRPr lang="en-IN"/>
          </a:p>
        </p:txBody>
      </p:sp>
      <p:sp>
        <p:nvSpPr>
          <p:cNvPr id="4" name="Footer Placeholder 3">
            <a:extLst>
              <a:ext uri="{FF2B5EF4-FFF2-40B4-BE49-F238E27FC236}">
                <a16:creationId xmlns:a16="http://schemas.microsoft.com/office/drawing/2014/main" id="{7251F4DA-35C3-714E-68C1-2555402C1B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0AF0E4-DF62-4BC3-5F20-7B31CFE511F4}"/>
              </a:ext>
            </a:extLst>
          </p:cNvPr>
          <p:cNvSpPr>
            <a:spLocks noGrp="1"/>
          </p:cNvSpPr>
          <p:nvPr>
            <p:ph type="sldNum" sz="quarter" idx="12"/>
          </p:nvPr>
        </p:nvSpPr>
        <p:spPr/>
        <p:txBody>
          <a:bodyPr/>
          <a:lstStyle/>
          <a:p>
            <a:fld id="{F7B07EF4-80F4-44A8-8984-1E0549B95E4A}" type="slidenum">
              <a:rPr lang="en-IN" smtClean="0"/>
              <a:t>‹#›</a:t>
            </a:fld>
            <a:endParaRPr lang="en-IN"/>
          </a:p>
        </p:txBody>
      </p:sp>
    </p:spTree>
    <p:extLst>
      <p:ext uri="{BB962C8B-B14F-4D97-AF65-F5344CB8AC3E}">
        <p14:creationId xmlns:p14="http://schemas.microsoft.com/office/powerpoint/2010/main" val="83671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51E318-E9AC-D176-A822-EAB3652BA86D}"/>
              </a:ext>
            </a:extLst>
          </p:cNvPr>
          <p:cNvSpPr>
            <a:spLocks noGrp="1"/>
          </p:cNvSpPr>
          <p:nvPr>
            <p:ph type="dt" sz="half" idx="10"/>
          </p:nvPr>
        </p:nvSpPr>
        <p:spPr/>
        <p:txBody>
          <a:bodyPr/>
          <a:lstStyle/>
          <a:p>
            <a:fld id="{A6A91A24-48CF-4C89-B515-4F4E634C23D3}" type="datetimeFigureOut">
              <a:rPr lang="en-IN" smtClean="0"/>
              <a:t>29-03-2024</a:t>
            </a:fld>
            <a:endParaRPr lang="en-IN"/>
          </a:p>
        </p:txBody>
      </p:sp>
      <p:sp>
        <p:nvSpPr>
          <p:cNvPr id="3" name="Footer Placeholder 2">
            <a:extLst>
              <a:ext uri="{FF2B5EF4-FFF2-40B4-BE49-F238E27FC236}">
                <a16:creationId xmlns:a16="http://schemas.microsoft.com/office/drawing/2014/main" id="{864C7432-BE49-88B0-16F2-FA79A4E6B5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BD95DB-EFFA-F109-E7E3-A275B54AEFA6}"/>
              </a:ext>
            </a:extLst>
          </p:cNvPr>
          <p:cNvSpPr>
            <a:spLocks noGrp="1"/>
          </p:cNvSpPr>
          <p:nvPr>
            <p:ph type="sldNum" sz="quarter" idx="12"/>
          </p:nvPr>
        </p:nvSpPr>
        <p:spPr/>
        <p:txBody>
          <a:bodyPr/>
          <a:lstStyle/>
          <a:p>
            <a:fld id="{F7B07EF4-80F4-44A8-8984-1E0549B95E4A}" type="slidenum">
              <a:rPr lang="en-IN" smtClean="0"/>
              <a:t>‹#›</a:t>
            </a:fld>
            <a:endParaRPr lang="en-IN"/>
          </a:p>
        </p:txBody>
      </p:sp>
    </p:spTree>
    <p:extLst>
      <p:ext uri="{BB962C8B-B14F-4D97-AF65-F5344CB8AC3E}">
        <p14:creationId xmlns:p14="http://schemas.microsoft.com/office/powerpoint/2010/main" val="3380630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E975-7D6B-0901-76E6-39174E0D4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C294B7-24D3-D0BF-0371-CF086262D4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71E75D-EE6F-3E6B-247D-DB1EC7C1E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078DB-412E-3CE3-3142-F25C65895C91}"/>
              </a:ext>
            </a:extLst>
          </p:cNvPr>
          <p:cNvSpPr>
            <a:spLocks noGrp="1"/>
          </p:cNvSpPr>
          <p:nvPr>
            <p:ph type="dt" sz="half" idx="10"/>
          </p:nvPr>
        </p:nvSpPr>
        <p:spPr/>
        <p:txBody>
          <a:bodyPr/>
          <a:lstStyle/>
          <a:p>
            <a:fld id="{A6A91A24-48CF-4C89-B515-4F4E634C23D3}" type="datetimeFigureOut">
              <a:rPr lang="en-IN" smtClean="0"/>
              <a:t>29-03-2024</a:t>
            </a:fld>
            <a:endParaRPr lang="en-IN"/>
          </a:p>
        </p:txBody>
      </p:sp>
      <p:sp>
        <p:nvSpPr>
          <p:cNvPr id="6" name="Footer Placeholder 5">
            <a:extLst>
              <a:ext uri="{FF2B5EF4-FFF2-40B4-BE49-F238E27FC236}">
                <a16:creationId xmlns:a16="http://schemas.microsoft.com/office/drawing/2014/main" id="{63185747-C331-AED0-42F3-60BFF626D6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E2BC81-E988-5C9F-6561-F44936F368F7}"/>
              </a:ext>
            </a:extLst>
          </p:cNvPr>
          <p:cNvSpPr>
            <a:spLocks noGrp="1"/>
          </p:cNvSpPr>
          <p:nvPr>
            <p:ph type="sldNum" sz="quarter" idx="12"/>
          </p:nvPr>
        </p:nvSpPr>
        <p:spPr/>
        <p:txBody>
          <a:bodyPr/>
          <a:lstStyle/>
          <a:p>
            <a:fld id="{F7B07EF4-80F4-44A8-8984-1E0549B95E4A}" type="slidenum">
              <a:rPr lang="en-IN" smtClean="0"/>
              <a:t>‹#›</a:t>
            </a:fld>
            <a:endParaRPr lang="en-IN"/>
          </a:p>
        </p:txBody>
      </p:sp>
    </p:spTree>
    <p:extLst>
      <p:ext uri="{BB962C8B-B14F-4D97-AF65-F5344CB8AC3E}">
        <p14:creationId xmlns:p14="http://schemas.microsoft.com/office/powerpoint/2010/main" val="234420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B7D8-AD83-678F-2CA3-8870A6EEE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BF1CEF-6B2B-35B3-61EB-3E2D87971B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F24352-8AE2-7D99-74BF-3148BB9D1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22EA50-9F21-AB2E-3866-948D1828550E}"/>
              </a:ext>
            </a:extLst>
          </p:cNvPr>
          <p:cNvSpPr>
            <a:spLocks noGrp="1"/>
          </p:cNvSpPr>
          <p:nvPr>
            <p:ph type="dt" sz="half" idx="10"/>
          </p:nvPr>
        </p:nvSpPr>
        <p:spPr/>
        <p:txBody>
          <a:bodyPr/>
          <a:lstStyle/>
          <a:p>
            <a:fld id="{A6A91A24-48CF-4C89-B515-4F4E634C23D3}" type="datetimeFigureOut">
              <a:rPr lang="en-IN" smtClean="0"/>
              <a:t>29-03-2024</a:t>
            </a:fld>
            <a:endParaRPr lang="en-IN"/>
          </a:p>
        </p:txBody>
      </p:sp>
      <p:sp>
        <p:nvSpPr>
          <p:cNvPr id="6" name="Footer Placeholder 5">
            <a:extLst>
              <a:ext uri="{FF2B5EF4-FFF2-40B4-BE49-F238E27FC236}">
                <a16:creationId xmlns:a16="http://schemas.microsoft.com/office/drawing/2014/main" id="{325E3C27-F400-2C95-F90E-39EA827AF3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F14D89-D4F8-5B65-EA60-19D8147A1A27}"/>
              </a:ext>
            </a:extLst>
          </p:cNvPr>
          <p:cNvSpPr>
            <a:spLocks noGrp="1"/>
          </p:cNvSpPr>
          <p:nvPr>
            <p:ph type="sldNum" sz="quarter" idx="12"/>
          </p:nvPr>
        </p:nvSpPr>
        <p:spPr/>
        <p:txBody>
          <a:bodyPr/>
          <a:lstStyle/>
          <a:p>
            <a:fld id="{F7B07EF4-80F4-44A8-8984-1E0549B95E4A}" type="slidenum">
              <a:rPr lang="en-IN" smtClean="0"/>
              <a:t>‹#›</a:t>
            </a:fld>
            <a:endParaRPr lang="en-IN"/>
          </a:p>
        </p:txBody>
      </p:sp>
    </p:spTree>
    <p:extLst>
      <p:ext uri="{BB962C8B-B14F-4D97-AF65-F5344CB8AC3E}">
        <p14:creationId xmlns:p14="http://schemas.microsoft.com/office/powerpoint/2010/main" val="3587028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1536A-E90D-89C3-7C91-7549046CF1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4E8D69-C0AC-7B2E-8612-A483F462A1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65B7B-4248-7D4B-E6A2-C0DE946EC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A91A24-48CF-4C89-B515-4F4E634C23D3}" type="datetimeFigureOut">
              <a:rPr lang="en-IN" smtClean="0"/>
              <a:t>29-03-2024</a:t>
            </a:fld>
            <a:endParaRPr lang="en-IN"/>
          </a:p>
        </p:txBody>
      </p:sp>
      <p:sp>
        <p:nvSpPr>
          <p:cNvPr id="5" name="Footer Placeholder 4">
            <a:extLst>
              <a:ext uri="{FF2B5EF4-FFF2-40B4-BE49-F238E27FC236}">
                <a16:creationId xmlns:a16="http://schemas.microsoft.com/office/drawing/2014/main" id="{D607B8CB-3C24-0EFC-4EBD-810274A41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F49C09C-59C9-3F96-3225-A01F8ADFC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B07EF4-80F4-44A8-8984-1E0549B95E4A}" type="slidenum">
              <a:rPr lang="en-IN" smtClean="0"/>
              <a:t>‹#›</a:t>
            </a:fld>
            <a:endParaRPr lang="en-IN"/>
          </a:p>
        </p:txBody>
      </p:sp>
    </p:spTree>
    <p:extLst>
      <p:ext uri="{BB962C8B-B14F-4D97-AF65-F5344CB8AC3E}">
        <p14:creationId xmlns:p14="http://schemas.microsoft.com/office/powerpoint/2010/main" val="2115245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A7DD025-8250-7EDC-6F0D-5581AD7522E5}"/>
              </a:ext>
            </a:extLst>
          </p:cNvPr>
          <p:cNvPicPr>
            <a:picLocks noChangeAspect="1"/>
          </p:cNvPicPr>
          <p:nvPr/>
        </p:nvPicPr>
        <p:blipFill rotWithShape="1">
          <a:blip r:embed="rId2"/>
          <a:srcRect l="14612" r="7839" b="1"/>
          <a:stretch/>
        </p:blipFill>
        <p:spPr>
          <a:xfrm>
            <a:off x="2522356" y="10"/>
            <a:ext cx="9669642" cy="6857990"/>
          </a:xfrm>
          <a:prstGeom prst="rect">
            <a:avLst/>
          </a:prstGeom>
        </p:spPr>
      </p:pic>
      <p:sp>
        <p:nvSpPr>
          <p:cNvPr id="30" name="Rectangle 2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EF4AF0-C718-134F-2890-EA23A68FD725}"/>
              </a:ext>
            </a:extLst>
          </p:cNvPr>
          <p:cNvSpPr>
            <a:spLocks noGrp="1"/>
          </p:cNvSpPr>
          <p:nvPr>
            <p:ph type="title"/>
          </p:nvPr>
        </p:nvSpPr>
        <p:spPr>
          <a:xfrm>
            <a:off x="838200" y="365125"/>
            <a:ext cx="3822189" cy="1899912"/>
          </a:xfrm>
        </p:spPr>
        <p:txBody>
          <a:bodyPr vert="horz" lIns="91440" tIns="45720" rIns="91440" bIns="45720" rtlCol="0">
            <a:normAutofit/>
          </a:bodyPr>
          <a:lstStyle/>
          <a:p>
            <a:r>
              <a:rPr lang="en-US" sz="3100" b="1" i="0" dirty="0">
                <a:effectLst/>
              </a:rPr>
              <a:t>The I</a:t>
            </a:r>
            <a:r>
              <a:rPr lang="en-US" sz="3600" b="1" i="0" dirty="0">
                <a:effectLst/>
              </a:rPr>
              <a:t>mp</a:t>
            </a:r>
            <a:r>
              <a:rPr lang="en-US" sz="3100" b="1" i="0" dirty="0">
                <a:effectLst/>
              </a:rPr>
              <a:t>act of Israel-Palestine </a:t>
            </a:r>
            <a:r>
              <a:rPr lang="en-US" sz="3100" b="1" dirty="0"/>
              <a:t>c</a:t>
            </a:r>
            <a:r>
              <a:rPr lang="en-US" sz="3100" b="1" i="0" dirty="0">
                <a:effectLst/>
              </a:rPr>
              <a:t>onflict on the Global Economy</a:t>
            </a:r>
            <a:br>
              <a:rPr lang="en-US" sz="3100" b="1" i="0" dirty="0">
                <a:effectLst/>
              </a:rPr>
            </a:br>
            <a:endParaRPr lang="en-US" sz="3100" dirty="0"/>
          </a:p>
        </p:txBody>
      </p:sp>
      <p:sp>
        <p:nvSpPr>
          <p:cNvPr id="18" name="Content Placeholder 17">
            <a:extLst>
              <a:ext uri="{FF2B5EF4-FFF2-40B4-BE49-F238E27FC236}">
                <a16:creationId xmlns:a16="http://schemas.microsoft.com/office/drawing/2014/main" id="{CF4E3ADD-EAD6-3585-12E8-3BA7D71E9E74}"/>
              </a:ext>
            </a:extLst>
          </p:cNvPr>
          <p:cNvSpPr>
            <a:spLocks noGrp="1"/>
          </p:cNvSpPr>
          <p:nvPr>
            <p:ph idx="1"/>
          </p:nvPr>
        </p:nvSpPr>
        <p:spPr>
          <a:xfrm>
            <a:off x="838200" y="2434201"/>
            <a:ext cx="3822189" cy="3742762"/>
          </a:xfrm>
        </p:spPr>
        <p:txBody>
          <a:bodyPr>
            <a:normAutofit/>
          </a:bodyPr>
          <a:lstStyle/>
          <a:p>
            <a:pPr marL="0" indent="0">
              <a:buNone/>
            </a:pPr>
            <a:br>
              <a:rPr lang="en-US" sz="2000" dirty="0"/>
            </a:br>
            <a:br>
              <a:rPr lang="en-US" sz="2000" dirty="0"/>
            </a:br>
            <a:br>
              <a:rPr lang="en-US" sz="2000" dirty="0"/>
            </a:br>
            <a:br>
              <a:rPr lang="en-US" sz="2000" dirty="0"/>
            </a:br>
            <a:endParaRPr lang="en-US" sz="2000" dirty="0"/>
          </a:p>
          <a:p>
            <a:endParaRPr lang="en-US" sz="2000" dirty="0"/>
          </a:p>
          <a:p>
            <a:r>
              <a:rPr lang="en-US" sz="2000" b="1"/>
              <a:t>Sidhant Narayan</a:t>
            </a:r>
            <a:endParaRPr lang="en-US" sz="2000" b="1" dirty="0"/>
          </a:p>
        </p:txBody>
      </p:sp>
    </p:spTree>
    <p:extLst>
      <p:ext uri="{BB962C8B-B14F-4D97-AF65-F5344CB8AC3E}">
        <p14:creationId xmlns:p14="http://schemas.microsoft.com/office/powerpoint/2010/main" val="323844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9E8BFA-327C-0306-9495-4D00BFC426C4}"/>
              </a:ext>
            </a:extLst>
          </p:cNvPr>
          <p:cNvSpPr>
            <a:spLocks noGrp="1"/>
          </p:cNvSpPr>
          <p:nvPr>
            <p:ph type="title"/>
          </p:nvPr>
        </p:nvSpPr>
        <p:spPr>
          <a:xfrm>
            <a:off x="1137034" y="609600"/>
            <a:ext cx="4784796" cy="1330840"/>
          </a:xfrm>
        </p:spPr>
        <p:txBody>
          <a:bodyPr>
            <a:normAutofit/>
          </a:bodyPr>
          <a:lstStyle/>
          <a:p>
            <a:r>
              <a:rPr lang="en-IN" b="1"/>
              <a:t>WEAKEST OF THE WEEK</a:t>
            </a:r>
          </a:p>
        </p:txBody>
      </p:sp>
      <p:sp>
        <p:nvSpPr>
          <p:cNvPr id="3" name="Content Placeholder 2">
            <a:extLst>
              <a:ext uri="{FF2B5EF4-FFF2-40B4-BE49-F238E27FC236}">
                <a16:creationId xmlns:a16="http://schemas.microsoft.com/office/drawing/2014/main" id="{92340391-929F-3217-6627-98B6823EC3A1}"/>
              </a:ext>
            </a:extLst>
          </p:cNvPr>
          <p:cNvSpPr>
            <a:spLocks noGrp="1"/>
          </p:cNvSpPr>
          <p:nvPr>
            <p:ph idx="1"/>
          </p:nvPr>
        </p:nvSpPr>
        <p:spPr>
          <a:xfrm>
            <a:off x="1137034" y="2194102"/>
            <a:ext cx="4438036" cy="3908585"/>
          </a:xfrm>
        </p:spPr>
        <p:txBody>
          <a:bodyPr>
            <a:normAutofit/>
          </a:bodyPr>
          <a:lstStyle/>
          <a:p>
            <a:r>
              <a:rPr lang="en-US" sz="2000" b="0" i="0" u="none" strike="noStrike" dirty="0">
                <a:effectLst/>
                <a:latin typeface="var(--tr-font-regular)"/>
              </a:rPr>
              <a:t>Perhaps unsurprisingly, Israel's shekel currency has had the weakest week in FX markets.</a:t>
            </a:r>
          </a:p>
          <a:p>
            <a:pPr marL="0" indent="0">
              <a:buNone/>
            </a:pPr>
            <a:endParaRPr lang="en-US" sz="2000" b="0" i="0" u="none" strike="noStrike" dirty="0">
              <a:effectLst/>
              <a:latin typeface="var(--tr-font-regular)"/>
            </a:endParaRPr>
          </a:p>
          <a:p>
            <a:r>
              <a:rPr lang="en-US" sz="2000" b="0" i="0" u="none" strike="noStrike" dirty="0">
                <a:effectLst/>
                <a:latin typeface="var(--tr-font-regular)"/>
              </a:rPr>
              <a:t>Its more than 3% drop marks its biggest weekly fall since February when concerns about rule of law changes were still raw. But this week's decline has also come as the country's central bank put $30 billion of its reverse on the line to support the shekel.</a:t>
            </a:r>
          </a:p>
          <a:p>
            <a:pPr marL="0" indent="0">
              <a:buNone/>
            </a:pPr>
            <a:endParaRPr lang="en-IN" sz="2000" dirty="0"/>
          </a:p>
        </p:txBody>
      </p:sp>
      <p:pic>
        <p:nvPicPr>
          <p:cNvPr id="5" name="Picture 4">
            <a:extLst>
              <a:ext uri="{FF2B5EF4-FFF2-40B4-BE49-F238E27FC236}">
                <a16:creationId xmlns:a16="http://schemas.microsoft.com/office/drawing/2014/main" id="{356DD580-B48D-5992-BD25-0ED722FDFB4A}"/>
              </a:ext>
            </a:extLst>
          </p:cNvPr>
          <p:cNvPicPr>
            <a:picLocks noChangeAspect="1"/>
          </p:cNvPicPr>
          <p:nvPr/>
        </p:nvPicPr>
        <p:blipFill>
          <a:blip r:embed="rId2"/>
          <a:stretch>
            <a:fillRect/>
          </a:stretch>
        </p:blipFill>
        <p:spPr>
          <a:xfrm>
            <a:off x="6741994" y="1057275"/>
            <a:ext cx="5450006" cy="4900613"/>
          </a:xfrm>
          <a:prstGeom prst="rect">
            <a:avLst/>
          </a:prstGeom>
        </p:spPr>
      </p:pic>
    </p:spTree>
    <p:extLst>
      <p:ext uri="{BB962C8B-B14F-4D97-AF65-F5344CB8AC3E}">
        <p14:creationId xmlns:p14="http://schemas.microsoft.com/office/powerpoint/2010/main" val="304523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9BEC9B-C97D-6DC4-4C01-542E66491257}"/>
              </a:ext>
            </a:extLst>
          </p:cNvPr>
          <p:cNvSpPr>
            <a:spLocks noGrp="1"/>
          </p:cNvSpPr>
          <p:nvPr>
            <p:ph type="title"/>
          </p:nvPr>
        </p:nvSpPr>
        <p:spPr>
          <a:xfrm>
            <a:off x="1137034" y="609597"/>
            <a:ext cx="9392421" cy="1330841"/>
          </a:xfrm>
        </p:spPr>
        <p:txBody>
          <a:bodyPr>
            <a:normAutofit/>
          </a:bodyPr>
          <a:lstStyle/>
          <a:p>
            <a:r>
              <a:rPr lang="en-IN" b="1"/>
              <a:t>LOCAL IMPACT</a:t>
            </a:r>
          </a:p>
        </p:txBody>
      </p:sp>
      <p:sp>
        <p:nvSpPr>
          <p:cNvPr id="3" name="Content Placeholder 2">
            <a:extLst>
              <a:ext uri="{FF2B5EF4-FFF2-40B4-BE49-F238E27FC236}">
                <a16:creationId xmlns:a16="http://schemas.microsoft.com/office/drawing/2014/main" id="{900BBF37-74AA-DB29-7401-A372A3218EE7}"/>
              </a:ext>
            </a:extLst>
          </p:cNvPr>
          <p:cNvSpPr>
            <a:spLocks noGrp="1"/>
          </p:cNvSpPr>
          <p:nvPr>
            <p:ph idx="1"/>
          </p:nvPr>
        </p:nvSpPr>
        <p:spPr>
          <a:xfrm>
            <a:off x="1137034" y="2198362"/>
            <a:ext cx="4958966" cy="3917773"/>
          </a:xfrm>
        </p:spPr>
        <p:txBody>
          <a:bodyPr>
            <a:normAutofit/>
          </a:bodyPr>
          <a:lstStyle/>
          <a:p>
            <a:r>
              <a:rPr lang="en-US" sz="1700" dirty="0"/>
              <a:t>Another clear sign of stress in Israel's markets has been a huge spike in the cost of ensuring its government debt using what are known as credit default swaps (CDS).</a:t>
            </a:r>
          </a:p>
          <a:p>
            <a:r>
              <a:rPr lang="en-US" sz="1700" dirty="0"/>
              <a:t>Investors use CDS either as a protection tool or to speculate and this week the cost of buying Israel CDS has surged 80%.</a:t>
            </a:r>
          </a:p>
          <a:p>
            <a:r>
              <a:rPr lang="en-US" sz="1700" dirty="0"/>
              <a:t>On top of that, Moody's is scheduled to review Israel's 'A1' credit rating late on Friday. The country has never been downgraded by any of the three major rating agencies - S&amp;P, Moody's and Fitch - but the rise in CDS means that it now costs the same to ensure Israel exposure as it does for India, which is five rating levels below Israel on the lowest rung of 'investment grade'.</a:t>
            </a:r>
            <a:endParaRPr lang="en-IN" sz="1700" dirty="0"/>
          </a:p>
        </p:txBody>
      </p:sp>
      <p:pic>
        <p:nvPicPr>
          <p:cNvPr id="5" name="Picture 4">
            <a:extLst>
              <a:ext uri="{FF2B5EF4-FFF2-40B4-BE49-F238E27FC236}">
                <a16:creationId xmlns:a16="http://schemas.microsoft.com/office/drawing/2014/main" id="{3790FB44-80D9-24C0-A898-2CC346A42A4D}"/>
              </a:ext>
            </a:extLst>
          </p:cNvPr>
          <p:cNvPicPr>
            <a:picLocks noChangeAspect="1"/>
          </p:cNvPicPr>
          <p:nvPr/>
        </p:nvPicPr>
        <p:blipFill>
          <a:blip r:embed="rId2"/>
          <a:stretch>
            <a:fillRect/>
          </a:stretch>
        </p:blipFill>
        <p:spPr>
          <a:xfrm>
            <a:off x="6719367" y="1940439"/>
            <a:ext cx="5046809" cy="3702640"/>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2751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6ED8E9C-C3E2-386D-5DCC-B5CDD24A5DB7}"/>
              </a:ext>
            </a:extLst>
          </p:cNvPr>
          <p:cNvSpPr>
            <a:spLocks noGrp="1"/>
          </p:cNvSpPr>
          <p:nvPr>
            <p:ph type="title"/>
          </p:nvPr>
        </p:nvSpPr>
        <p:spPr>
          <a:xfrm>
            <a:off x="4572001" y="601744"/>
            <a:ext cx="6781800" cy="1338696"/>
          </a:xfrm>
        </p:spPr>
        <p:txBody>
          <a:bodyPr>
            <a:normAutofit/>
          </a:bodyPr>
          <a:lstStyle/>
          <a:p>
            <a:r>
              <a:rPr lang="en-US" b="1"/>
              <a:t>Conclusion</a:t>
            </a:r>
            <a:endParaRPr lang="en-IN" b="1"/>
          </a:p>
        </p:txBody>
      </p:sp>
      <p:pic>
        <p:nvPicPr>
          <p:cNvPr id="14" name="Picture 13" descr="An image of people walking and their shadows">
            <a:extLst>
              <a:ext uri="{FF2B5EF4-FFF2-40B4-BE49-F238E27FC236}">
                <a16:creationId xmlns:a16="http://schemas.microsoft.com/office/drawing/2014/main" id="{A2D6300F-F482-0792-089E-63F179B15B81}"/>
              </a:ext>
            </a:extLst>
          </p:cNvPr>
          <p:cNvPicPr>
            <a:picLocks noChangeAspect="1"/>
          </p:cNvPicPr>
          <p:nvPr/>
        </p:nvPicPr>
        <p:blipFill rotWithShape="1">
          <a:blip r:embed="rId2"/>
          <a:srcRect l="11222" r="51822"/>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15" name="Content Placeholder 4">
            <a:extLst>
              <a:ext uri="{FF2B5EF4-FFF2-40B4-BE49-F238E27FC236}">
                <a16:creationId xmlns:a16="http://schemas.microsoft.com/office/drawing/2014/main" id="{B54C2F06-7C81-C30C-EE1B-F990DCAF2E53}"/>
              </a:ext>
            </a:extLst>
          </p:cNvPr>
          <p:cNvSpPr>
            <a:spLocks noGrp="1"/>
          </p:cNvSpPr>
          <p:nvPr>
            <p:ph idx="1"/>
          </p:nvPr>
        </p:nvSpPr>
        <p:spPr>
          <a:xfrm>
            <a:off x="4572001" y="2201958"/>
            <a:ext cx="6781800" cy="3900730"/>
          </a:xfrm>
        </p:spPr>
        <p:txBody>
          <a:bodyPr anchor="t">
            <a:normAutofit/>
          </a:bodyPr>
          <a:lstStyle/>
          <a:p>
            <a:r>
              <a:rPr lang="en-US" sz="2000"/>
              <a:t>The Israel-Palestine conflict casts a long shadow over the global economy, with ramifications reaching far beyond the borders of the region. </a:t>
            </a:r>
          </a:p>
          <a:p>
            <a:endParaRPr lang="en-US" sz="2000"/>
          </a:p>
          <a:p>
            <a:r>
              <a:rPr lang="en-US" sz="2000"/>
              <a:t>In conclusion, resolving the Israel-Palestine conflict is not just a moral imperative but also an economic necessity for fostering global stability and prosperity. Let us work together towards a future where peace, dignity, and prosperity prevail for all people in the region and beyond. Thank you.</a:t>
            </a:r>
            <a:endParaRPr lang="en-IN" sz="2000"/>
          </a:p>
        </p:txBody>
      </p:sp>
    </p:spTree>
    <p:extLst>
      <p:ext uri="{BB962C8B-B14F-4D97-AF65-F5344CB8AC3E}">
        <p14:creationId xmlns:p14="http://schemas.microsoft.com/office/powerpoint/2010/main" val="243240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pen white gift box tied with red ribbon">
            <a:extLst>
              <a:ext uri="{FF2B5EF4-FFF2-40B4-BE49-F238E27FC236}">
                <a16:creationId xmlns:a16="http://schemas.microsoft.com/office/drawing/2014/main" id="{AECDD39E-201B-DBF0-F4ED-D2595ECC9041}"/>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DFB21B-E540-E1FA-9FEC-79CB218ABB4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Thank  you</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67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FFCFD772-2AE6-D0A5-B25A-9BC04B103283}"/>
              </a:ext>
            </a:extLst>
          </p:cNvPr>
          <p:cNvSpPr>
            <a:spLocks noGrp="1"/>
          </p:cNvSpPr>
          <p:nvPr>
            <p:ph type="title"/>
          </p:nvPr>
        </p:nvSpPr>
        <p:spPr>
          <a:xfrm>
            <a:off x="1218333" y="349112"/>
            <a:ext cx="10044023" cy="877729"/>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 Introduction</a:t>
            </a:r>
            <a:br>
              <a:rPr lang="en-US" sz="4000" kern="1200" dirty="0">
                <a:solidFill>
                  <a:srgbClr val="FFFFFF"/>
                </a:solidFill>
                <a:latin typeface="+mj-lt"/>
                <a:ea typeface="+mj-ea"/>
                <a:cs typeface="+mj-cs"/>
              </a:rPr>
            </a:br>
            <a:r>
              <a:rPr lang="en-US" sz="2900" kern="1200" dirty="0">
                <a:solidFill>
                  <a:schemeClr val="accent2"/>
                </a:solidFill>
                <a:latin typeface="+mj-lt"/>
                <a:ea typeface="+mj-ea"/>
                <a:cs typeface="+mj-cs"/>
              </a:rPr>
              <a:t>Claims to the Land</a:t>
            </a:r>
          </a:p>
        </p:txBody>
      </p:sp>
      <p:sp>
        <p:nvSpPr>
          <p:cNvPr id="10" name="Text Placeholder 9">
            <a:extLst>
              <a:ext uri="{FF2B5EF4-FFF2-40B4-BE49-F238E27FC236}">
                <a16:creationId xmlns:a16="http://schemas.microsoft.com/office/drawing/2014/main" id="{C76D4CE7-4E10-FA35-72FE-7EFF209091CF}"/>
              </a:ext>
            </a:extLst>
          </p:cNvPr>
          <p:cNvSpPr>
            <a:spLocks/>
          </p:cNvSpPr>
          <p:nvPr/>
        </p:nvSpPr>
        <p:spPr>
          <a:xfrm>
            <a:off x="1218333" y="2112579"/>
            <a:ext cx="4796628" cy="766220"/>
          </a:xfrm>
          <a:prstGeom prst="rect">
            <a:avLst/>
          </a:prstGeom>
        </p:spPr>
        <p:txBody>
          <a:bodyPr/>
          <a:lstStyle/>
          <a:p>
            <a:pPr defTabSz="841248">
              <a:spcAft>
                <a:spcPts val="600"/>
              </a:spcAft>
            </a:pPr>
            <a:r>
              <a:rPr lang="en-US" sz="2500" b="1" kern="1200" dirty="0">
                <a:solidFill>
                  <a:schemeClr val="tx1"/>
                </a:solidFill>
                <a:latin typeface="+mn-lt"/>
                <a:ea typeface="+mn-ea"/>
                <a:cs typeface="+mn-cs"/>
              </a:rPr>
              <a:t>Israelis</a:t>
            </a:r>
          </a:p>
          <a:p>
            <a:pPr>
              <a:spcAft>
                <a:spcPts val="600"/>
              </a:spcAft>
            </a:pPr>
            <a:endParaRPr lang="en-IN" dirty="0"/>
          </a:p>
        </p:txBody>
      </p:sp>
      <p:sp>
        <p:nvSpPr>
          <p:cNvPr id="7" name="Content Placeholder 6">
            <a:extLst>
              <a:ext uri="{FF2B5EF4-FFF2-40B4-BE49-F238E27FC236}">
                <a16:creationId xmlns:a16="http://schemas.microsoft.com/office/drawing/2014/main" id="{CB4358C4-A159-FC9F-4861-80B937C732FF}"/>
              </a:ext>
            </a:extLst>
          </p:cNvPr>
          <p:cNvSpPr>
            <a:spLocks/>
          </p:cNvSpPr>
          <p:nvPr/>
        </p:nvSpPr>
        <p:spPr>
          <a:xfrm>
            <a:off x="1218333" y="2878799"/>
            <a:ext cx="4796628" cy="3426585"/>
          </a:xfrm>
          <a:prstGeom prst="rect">
            <a:avLst/>
          </a:prstGeom>
        </p:spPr>
        <p:txBody>
          <a:bodyPr>
            <a:normAutofit/>
          </a:bodyPr>
          <a:lstStyle/>
          <a:p>
            <a:pPr defTabSz="841248">
              <a:spcAft>
                <a:spcPts val="600"/>
              </a:spcAft>
            </a:pPr>
            <a:endParaRPr lang="en-US" sz="1656" kern="1200" dirty="0">
              <a:solidFill>
                <a:schemeClr val="tx1"/>
              </a:solidFill>
              <a:latin typeface="+mn-lt"/>
              <a:ea typeface="+mn-ea"/>
              <a:cs typeface="+mn-cs"/>
            </a:endParaRPr>
          </a:p>
          <a:p>
            <a:pPr defTabSz="841248">
              <a:spcAft>
                <a:spcPts val="600"/>
              </a:spcAft>
            </a:pPr>
            <a:r>
              <a:rPr lang="en-US" sz="1840" kern="1200" dirty="0">
                <a:solidFill>
                  <a:schemeClr val="tx1"/>
                </a:solidFill>
                <a:latin typeface="+mn-lt"/>
                <a:ea typeface="+mn-ea"/>
                <a:cs typeface="+mn-cs"/>
              </a:rPr>
              <a:t>Jewish people with religious and historical ties to the land.</a:t>
            </a:r>
          </a:p>
          <a:p>
            <a:pPr defTabSz="841248">
              <a:spcAft>
                <a:spcPts val="600"/>
              </a:spcAft>
            </a:pPr>
            <a:r>
              <a:rPr lang="en-US" sz="1840" kern="1200" dirty="0">
                <a:solidFill>
                  <a:schemeClr val="tx1"/>
                </a:solidFill>
                <a:latin typeface="+mn-lt"/>
                <a:ea typeface="+mn-ea"/>
                <a:cs typeface="+mn-cs"/>
              </a:rPr>
              <a:t>Historical connection dating back thousands of years.</a:t>
            </a:r>
          </a:p>
          <a:p>
            <a:pPr defTabSz="841248">
              <a:spcAft>
                <a:spcPts val="600"/>
              </a:spcAft>
            </a:pPr>
            <a:r>
              <a:rPr lang="en-US" sz="1840" kern="1200" dirty="0">
                <a:solidFill>
                  <a:schemeClr val="tx1"/>
                </a:solidFill>
                <a:latin typeface="+mn-lt"/>
                <a:ea typeface="+mn-ea"/>
                <a:cs typeface="+mn-cs"/>
              </a:rPr>
              <a:t>View the land as their ancestral homeland, promised to them by divine covenant.</a:t>
            </a:r>
          </a:p>
          <a:p>
            <a:pPr>
              <a:spcAft>
                <a:spcPts val="600"/>
              </a:spcAft>
            </a:pPr>
            <a:endParaRPr lang="en-US" dirty="0"/>
          </a:p>
        </p:txBody>
      </p:sp>
      <p:sp>
        <p:nvSpPr>
          <p:cNvPr id="11" name="Text Placeholder 10">
            <a:extLst>
              <a:ext uri="{FF2B5EF4-FFF2-40B4-BE49-F238E27FC236}">
                <a16:creationId xmlns:a16="http://schemas.microsoft.com/office/drawing/2014/main" id="{873BFE6D-91C1-93E4-9EA1-A9AFCE575131}"/>
              </a:ext>
            </a:extLst>
          </p:cNvPr>
          <p:cNvSpPr>
            <a:spLocks/>
          </p:cNvSpPr>
          <p:nvPr/>
        </p:nvSpPr>
        <p:spPr>
          <a:xfrm>
            <a:off x="6177358" y="2112579"/>
            <a:ext cx="4820250" cy="766220"/>
          </a:xfrm>
          <a:prstGeom prst="rect">
            <a:avLst/>
          </a:prstGeom>
        </p:spPr>
        <p:txBody>
          <a:bodyPr/>
          <a:lstStyle/>
          <a:p>
            <a:pPr defTabSz="841248">
              <a:spcAft>
                <a:spcPts val="600"/>
              </a:spcAft>
            </a:pPr>
            <a:r>
              <a:rPr lang="en-US" sz="2500" b="1" kern="1200" dirty="0">
                <a:solidFill>
                  <a:schemeClr val="tx1"/>
                </a:solidFill>
                <a:latin typeface="+mn-lt"/>
                <a:ea typeface="+mn-ea"/>
                <a:cs typeface="+mn-cs"/>
              </a:rPr>
              <a:t>Palestinians</a:t>
            </a:r>
          </a:p>
          <a:p>
            <a:pPr>
              <a:spcAft>
                <a:spcPts val="600"/>
              </a:spcAft>
            </a:pPr>
            <a:endParaRPr lang="en-IN" sz="2500" b="1" dirty="0"/>
          </a:p>
        </p:txBody>
      </p:sp>
      <p:sp>
        <p:nvSpPr>
          <p:cNvPr id="12" name="Content Placeholder 11">
            <a:extLst>
              <a:ext uri="{FF2B5EF4-FFF2-40B4-BE49-F238E27FC236}">
                <a16:creationId xmlns:a16="http://schemas.microsoft.com/office/drawing/2014/main" id="{83F8100C-7058-FF89-984F-EC4E6BEC00FC}"/>
              </a:ext>
            </a:extLst>
          </p:cNvPr>
          <p:cNvSpPr>
            <a:spLocks/>
          </p:cNvSpPr>
          <p:nvPr/>
        </p:nvSpPr>
        <p:spPr>
          <a:xfrm>
            <a:off x="6177358" y="2878799"/>
            <a:ext cx="4820250" cy="3426585"/>
          </a:xfrm>
          <a:prstGeom prst="rect">
            <a:avLst/>
          </a:prstGeom>
        </p:spPr>
        <p:txBody>
          <a:bodyPr>
            <a:normAutofit/>
          </a:bodyPr>
          <a:lstStyle/>
          <a:p>
            <a:pPr defTabSz="841248">
              <a:spcAft>
                <a:spcPts val="600"/>
              </a:spcAft>
            </a:pPr>
            <a:endParaRPr lang="en-US" sz="1656" kern="1200" dirty="0">
              <a:solidFill>
                <a:schemeClr val="tx1"/>
              </a:solidFill>
              <a:latin typeface="+mn-lt"/>
              <a:ea typeface="+mn-ea"/>
              <a:cs typeface="+mn-cs"/>
            </a:endParaRPr>
          </a:p>
          <a:p>
            <a:pPr defTabSz="841248">
              <a:spcAft>
                <a:spcPts val="600"/>
              </a:spcAft>
            </a:pPr>
            <a:r>
              <a:rPr lang="en-US" sz="1840" kern="1200" dirty="0">
                <a:solidFill>
                  <a:schemeClr val="tx1"/>
                </a:solidFill>
                <a:latin typeface="+mn-lt"/>
                <a:ea typeface="+mn-ea"/>
                <a:cs typeface="+mn-cs"/>
              </a:rPr>
              <a:t>Muslim Arabs with religious and historical ties to the land.</a:t>
            </a:r>
          </a:p>
          <a:p>
            <a:pPr defTabSz="841248">
              <a:spcAft>
                <a:spcPts val="600"/>
              </a:spcAft>
            </a:pPr>
            <a:r>
              <a:rPr lang="en-US" sz="1840" kern="1200" dirty="0">
                <a:solidFill>
                  <a:schemeClr val="tx1"/>
                </a:solidFill>
                <a:latin typeface="+mn-lt"/>
                <a:ea typeface="+mn-ea"/>
                <a:cs typeface="+mn-cs"/>
              </a:rPr>
              <a:t>Indigenous population with roots tracing back generations.</a:t>
            </a:r>
          </a:p>
          <a:p>
            <a:pPr defTabSz="841248">
              <a:spcAft>
                <a:spcPts val="600"/>
              </a:spcAft>
            </a:pPr>
            <a:r>
              <a:rPr lang="en-US" sz="1840" kern="1200" dirty="0">
                <a:solidFill>
                  <a:schemeClr val="tx1"/>
                </a:solidFill>
                <a:latin typeface="+mn-lt"/>
                <a:ea typeface="+mn-ea"/>
                <a:cs typeface="+mn-cs"/>
              </a:rPr>
              <a:t>View the land as their ancestral homeland, integral to their cultural and religious identity.</a:t>
            </a:r>
            <a:endParaRPr lang="en-IN" sz="1840" kern="1200" dirty="0">
              <a:solidFill>
                <a:schemeClr val="tx1"/>
              </a:solidFill>
              <a:latin typeface="+mn-lt"/>
              <a:ea typeface="+mn-ea"/>
              <a:cs typeface="+mn-cs"/>
            </a:endParaRPr>
          </a:p>
          <a:p>
            <a:pPr>
              <a:spcAft>
                <a:spcPts val="600"/>
              </a:spcAft>
            </a:pPr>
            <a:endParaRPr lang="en-IN" dirty="0"/>
          </a:p>
        </p:txBody>
      </p:sp>
    </p:spTree>
    <p:extLst>
      <p:ext uri="{BB962C8B-B14F-4D97-AF65-F5344CB8AC3E}">
        <p14:creationId xmlns:p14="http://schemas.microsoft.com/office/powerpoint/2010/main" val="3792759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1EE371-E235-8504-31A2-B7B03376E4C3}"/>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A Historical Overview  of this conflict</a:t>
            </a:r>
          </a:p>
        </p:txBody>
      </p:sp>
      <p:graphicFrame>
        <p:nvGraphicFramePr>
          <p:cNvPr id="12" name="Content Placeholder 2">
            <a:extLst>
              <a:ext uri="{FF2B5EF4-FFF2-40B4-BE49-F238E27FC236}">
                <a16:creationId xmlns:a16="http://schemas.microsoft.com/office/drawing/2014/main" id="{6A78789B-9AD3-E1E7-2108-FC908989764D}"/>
              </a:ext>
            </a:extLst>
          </p:cNvPr>
          <p:cNvGraphicFramePr>
            <a:graphicFrameLocks noGrp="1"/>
          </p:cNvGraphicFramePr>
          <p:nvPr>
            <p:ph idx="1"/>
            <p:extLst>
              <p:ext uri="{D42A27DB-BD31-4B8C-83A1-F6EECF244321}">
                <p14:modId xmlns:p14="http://schemas.microsoft.com/office/powerpoint/2010/main" val="88449213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016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2" name="Rectangle 3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AABE-3755-E8D3-F0A0-02E71CAA5565}"/>
              </a:ext>
            </a:extLst>
          </p:cNvPr>
          <p:cNvSpPr>
            <a:spLocks noGrp="1"/>
          </p:cNvSpPr>
          <p:nvPr>
            <p:ph type="title"/>
          </p:nvPr>
        </p:nvSpPr>
        <p:spPr>
          <a:xfrm>
            <a:off x="761803" y="350196"/>
            <a:ext cx="4646904" cy="1624520"/>
          </a:xfrm>
        </p:spPr>
        <p:txBody>
          <a:bodyPr anchor="ctr">
            <a:normAutofit/>
          </a:bodyPr>
          <a:lstStyle/>
          <a:p>
            <a:r>
              <a:rPr lang="en-IN" sz="3700" b="1" i="0">
                <a:effectLst/>
                <a:latin typeface="-apple-system"/>
              </a:rPr>
              <a:t> Global Economic Ripple Effects</a:t>
            </a:r>
            <a:br>
              <a:rPr lang="en-IN" sz="3700" b="1" i="0">
                <a:effectLst/>
                <a:latin typeface="-apple-system"/>
              </a:rPr>
            </a:br>
            <a:endParaRPr lang="en-IN" sz="3700"/>
          </a:p>
        </p:txBody>
      </p:sp>
      <p:sp>
        <p:nvSpPr>
          <p:cNvPr id="3" name="Content Placeholder 2">
            <a:extLst>
              <a:ext uri="{FF2B5EF4-FFF2-40B4-BE49-F238E27FC236}">
                <a16:creationId xmlns:a16="http://schemas.microsoft.com/office/drawing/2014/main" id="{60796BF4-F91C-CC3F-272F-C23934D42C38}"/>
              </a:ext>
            </a:extLst>
          </p:cNvPr>
          <p:cNvSpPr>
            <a:spLocks noGrp="1"/>
          </p:cNvSpPr>
          <p:nvPr>
            <p:ph idx="1"/>
          </p:nvPr>
        </p:nvSpPr>
        <p:spPr>
          <a:xfrm>
            <a:off x="761802" y="2743200"/>
            <a:ext cx="4646905" cy="3613149"/>
          </a:xfrm>
        </p:spPr>
        <p:txBody>
          <a:bodyPr anchor="ctr">
            <a:normAutofit/>
          </a:bodyPr>
          <a:lstStyle/>
          <a:p>
            <a:r>
              <a:rPr lang="en-US" sz="2000" b="0" i="0" dirty="0">
                <a:effectLst/>
                <a:latin typeface="-apple-system"/>
              </a:rPr>
              <a:t>The Israel-Palestine conflict has far-reaching economic consequences, affecting not only the Middle East but also the global economy.</a:t>
            </a:r>
            <a:endParaRPr lang="en-IN" sz="2000" dirty="0"/>
          </a:p>
        </p:txBody>
      </p:sp>
      <p:pic>
        <p:nvPicPr>
          <p:cNvPr id="14" name="Picture 13" descr="Bird's eye view of the cityscape">
            <a:extLst>
              <a:ext uri="{FF2B5EF4-FFF2-40B4-BE49-F238E27FC236}">
                <a16:creationId xmlns:a16="http://schemas.microsoft.com/office/drawing/2014/main" id="{B514FB6C-CE01-725F-3CD3-244B36C9C514}"/>
              </a:ext>
            </a:extLst>
          </p:cNvPr>
          <p:cNvPicPr>
            <a:picLocks noChangeAspect="1"/>
          </p:cNvPicPr>
          <p:nvPr/>
        </p:nvPicPr>
        <p:blipFill rotWithShape="1">
          <a:blip r:embed="rId2"/>
          <a:srcRect l="22143" r="18456" b="-2"/>
          <a:stretch/>
        </p:blipFill>
        <p:spPr>
          <a:xfrm>
            <a:off x="6096000" y="1"/>
            <a:ext cx="6102825" cy="6858000"/>
          </a:xfrm>
          <a:prstGeom prst="rect">
            <a:avLst/>
          </a:prstGeom>
        </p:spPr>
      </p:pic>
    </p:spTree>
    <p:extLst>
      <p:ext uri="{BB962C8B-B14F-4D97-AF65-F5344CB8AC3E}">
        <p14:creationId xmlns:p14="http://schemas.microsoft.com/office/powerpoint/2010/main" val="352392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A24B1-73C0-0FF3-CF7C-8C782E6C2882}"/>
              </a:ext>
            </a:extLst>
          </p:cNvPr>
          <p:cNvSpPr>
            <a:spLocks noGrp="1"/>
          </p:cNvSpPr>
          <p:nvPr>
            <p:ph type="title"/>
          </p:nvPr>
        </p:nvSpPr>
        <p:spPr>
          <a:xfrm>
            <a:off x="761803" y="350196"/>
            <a:ext cx="4646904" cy="1624520"/>
          </a:xfrm>
        </p:spPr>
        <p:txBody>
          <a:bodyPr anchor="ctr">
            <a:normAutofit/>
          </a:bodyPr>
          <a:lstStyle/>
          <a:p>
            <a:r>
              <a:rPr lang="en-US" sz="3700" b="1" i="0">
                <a:effectLst/>
                <a:latin typeface="-apple-system"/>
              </a:rPr>
              <a:t>Energy Markets and Oil Prices</a:t>
            </a:r>
            <a:br>
              <a:rPr lang="en-US" sz="3700" b="1" i="0">
                <a:effectLst/>
                <a:latin typeface="-apple-system"/>
              </a:rPr>
            </a:br>
            <a:endParaRPr lang="en-IN" sz="3700"/>
          </a:p>
        </p:txBody>
      </p:sp>
      <p:sp>
        <p:nvSpPr>
          <p:cNvPr id="3" name="Content Placeholder 2">
            <a:extLst>
              <a:ext uri="{FF2B5EF4-FFF2-40B4-BE49-F238E27FC236}">
                <a16:creationId xmlns:a16="http://schemas.microsoft.com/office/drawing/2014/main" id="{4196447F-55EC-99A3-0A80-3EABA3D939E7}"/>
              </a:ext>
            </a:extLst>
          </p:cNvPr>
          <p:cNvSpPr>
            <a:spLocks noGrp="1"/>
          </p:cNvSpPr>
          <p:nvPr>
            <p:ph idx="1"/>
          </p:nvPr>
        </p:nvSpPr>
        <p:spPr>
          <a:xfrm>
            <a:off x="761802" y="2286000"/>
            <a:ext cx="5053211" cy="4572000"/>
          </a:xfrm>
        </p:spPr>
        <p:txBody>
          <a:bodyPr anchor="ctr">
            <a:noAutofit/>
          </a:bodyPr>
          <a:lstStyle/>
          <a:p>
            <a:r>
              <a:rPr lang="en-US" sz="1360" dirty="0"/>
              <a:t>Oil Production: The Middle East is home to some of the world's largest oil-producing countries, including Saudi Arabia, Iran, Iraq, and the United Arab Emirates.</a:t>
            </a:r>
          </a:p>
          <a:p>
            <a:r>
              <a:rPr lang="en-US" sz="1360" dirty="0"/>
              <a:t>Recent escalation of tensions in the Middle East has led to a significant surge in crude oil prices.</a:t>
            </a:r>
          </a:p>
          <a:p>
            <a:r>
              <a:rPr lang="en-US" sz="1360" dirty="0"/>
              <a:t>Nearly one-third of the global oil supply originates from the Middle East, making it a critical region for energy markets.</a:t>
            </a:r>
          </a:p>
          <a:p>
            <a:r>
              <a:rPr lang="en-US" sz="1360" dirty="0"/>
              <a:t>Brent crude prices surged by 3.44% to reach $87.49 per barrel.</a:t>
            </a:r>
          </a:p>
          <a:p>
            <a:r>
              <a:rPr lang="en-US" sz="1360" dirty="0"/>
              <a:t>US West Texas Intermediate crude rallied by 3.85% to hit $85.98 per barrel.</a:t>
            </a:r>
          </a:p>
          <a:p>
            <a:r>
              <a:rPr lang="en-US" sz="1360" dirty="0"/>
              <a:t>Market response reflects concerns over potential disruptions to oil supply due to increased geopolitical tensions.</a:t>
            </a:r>
          </a:p>
        </p:txBody>
      </p:sp>
      <p:pic>
        <p:nvPicPr>
          <p:cNvPr id="5" name="Picture 4" descr="Offshore production platform">
            <a:extLst>
              <a:ext uri="{FF2B5EF4-FFF2-40B4-BE49-F238E27FC236}">
                <a16:creationId xmlns:a16="http://schemas.microsoft.com/office/drawing/2014/main" id="{CBDE3368-3AFF-BDE6-F4B7-184946967601}"/>
              </a:ext>
            </a:extLst>
          </p:cNvPr>
          <p:cNvPicPr>
            <a:picLocks noChangeAspect="1"/>
          </p:cNvPicPr>
          <p:nvPr/>
        </p:nvPicPr>
        <p:blipFill rotWithShape="1">
          <a:blip r:embed="rId2"/>
          <a:srcRect l="14785" r="22255" b="-1"/>
          <a:stretch/>
        </p:blipFill>
        <p:spPr>
          <a:xfrm>
            <a:off x="6095998" y="1"/>
            <a:ext cx="6582694" cy="3314699"/>
          </a:xfrm>
          <a:prstGeom prst="rect">
            <a:avLst/>
          </a:prstGeom>
        </p:spPr>
      </p:pic>
      <p:pic>
        <p:nvPicPr>
          <p:cNvPr id="6" name="Picture 5">
            <a:extLst>
              <a:ext uri="{FF2B5EF4-FFF2-40B4-BE49-F238E27FC236}">
                <a16:creationId xmlns:a16="http://schemas.microsoft.com/office/drawing/2014/main" id="{C01DC650-BB53-3CB5-DD99-95E34F09DE4B}"/>
              </a:ext>
            </a:extLst>
          </p:cNvPr>
          <p:cNvPicPr>
            <a:picLocks noChangeAspect="1"/>
          </p:cNvPicPr>
          <p:nvPr/>
        </p:nvPicPr>
        <p:blipFill>
          <a:blip r:embed="rId3"/>
          <a:stretch>
            <a:fillRect/>
          </a:stretch>
        </p:blipFill>
        <p:spPr>
          <a:xfrm>
            <a:off x="6095998" y="3314453"/>
            <a:ext cx="6582694" cy="3543795"/>
          </a:xfrm>
          <a:prstGeom prst="rect">
            <a:avLst/>
          </a:prstGeom>
        </p:spPr>
      </p:pic>
    </p:spTree>
    <p:extLst>
      <p:ext uri="{BB962C8B-B14F-4D97-AF65-F5344CB8AC3E}">
        <p14:creationId xmlns:p14="http://schemas.microsoft.com/office/powerpoint/2010/main" val="385384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4E253-413F-07D3-E55F-6315880AB4CA}"/>
              </a:ext>
            </a:extLst>
          </p:cNvPr>
          <p:cNvSpPr>
            <a:spLocks noGrp="1"/>
          </p:cNvSpPr>
          <p:nvPr>
            <p:ph type="title"/>
          </p:nvPr>
        </p:nvSpPr>
        <p:spPr>
          <a:xfrm>
            <a:off x="761803" y="350196"/>
            <a:ext cx="4646904" cy="1624520"/>
          </a:xfrm>
        </p:spPr>
        <p:txBody>
          <a:bodyPr anchor="ctr">
            <a:normAutofit/>
          </a:bodyPr>
          <a:lstStyle/>
          <a:p>
            <a:r>
              <a:rPr lang="en-US" sz="3700" b="1" dirty="0"/>
              <a:t>Global Market Update: Impact of Israel-Hamas Conflict</a:t>
            </a:r>
            <a:endParaRPr lang="en-IN" sz="3700" b="1" dirty="0"/>
          </a:p>
        </p:txBody>
      </p:sp>
      <p:sp>
        <p:nvSpPr>
          <p:cNvPr id="3" name="Content Placeholder 2">
            <a:extLst>
              <a:ext uri="{FF2B5EF4-FFF2-40B4-BE49-F238E27FC236}">
                <a16:creationId xmlns:a16="http://schemas.microsoft.com/office/drawing/2014/main" id="{24B8BF79-27D5-AF41-37B2-883CC5A9D92A}"/>
              </a:ext>
            </a:extLst>
          </p:cNvPr>
          <p:cNvSpPr>
            <a:spLocks noGrp="1"/>
          </p:cNvSpPr>
          <p:nvPr>
            <p:ph idx="1"/>
          </p:nvPr>
        </p:nvSpPr>
        <p:spPr>
          <a:xfrm>
            <a:off x="761802" y="2324912"/>
            <a:ext cx="7424936" cy="4533088"/>
          </a:xfrm>
        </p:spPr>
        <p:txBody>
          <a:bodyPr anchor="ctr">
            <a:normAutofit/>
          </a:bodyPr>
          <a:lstStyle/>
          <a:p>
            <a:r>
              <a:rPr lang="en-US" sz="1400" dirty="0"/>
              <a:t>Equity markets react: Israel-Hamas conflict sparks investor caution, leading to a shift towards safe-haven assets.</a:t>
            </a:r>
          </a:p>
          <a:p>
            <a:r>
              <a:rPr lang="en-US" sz="1400" dirty="0"/>
              <a:t>US stock futures decline: Anticipated uncertainty prompts a downturn in US stock futures.</a:t>
            </a:r>
          </a:p>
          <a:p>
            <a:r>
              <a:rPr lang="en-US" sz="1400" dirty="0"/>
              <a:t>Asian markets follow suit: Asian markets trade lower as risk-off sentiment prevails.</a:t>
            </a:r>
          </a:p>
          <a:p>
            <a:r>
              <a:rPr lang="en-US" sz="1400" dirty="0"/>
              <a:t>Gold prices surge: Safe-haven demand drives spot gold up by 1.2% to $1,853.79 per ounce.</a:t>
            </a:r>
          </a:p>
          <a:p>
            <a:r>
              <a:rPr lang="en-US" sz="1400" dirty="0"/>
              <a:t>Opportunity in gold: Rising tensions prompt investors to consider gold as a safe-haven asset.</a:t>
            </a:r>
          </a:p>
          <a:p>
            <a:r>
              <a:rPr lang="en-US" sz="1400" dirty="0"/>
              <a:t>Currency movements: Dollar and Japanese yen strengthen amid market uncertainty, with the dollar index up 0.1% at 106.33.</a:t>
            </a:r>
          </a:p>
          <a:p>
            <a:r>
              <a:rPr lang="en-US" sz="1400" dirty="0"/>
              <a:t>Investor sentiment: Chief Investment Strategist VK Vijayakumar advises caution, suggesting long-term investors accumulate high-quality stocks gradually.</a:t>
            </a:r>
          </a:p>
          <a:p>
            <a:r>
              <a:rPr lang="en-US" sz="1400" dirty="0"/>
              <a:t>FII selling persists: Foreign institutional investors continue to sell amid concerns over higher bond yields.</a:t>
            </a:r>
          </a:p>
          <a:p>
            <a:r>
              <a:rPr lang="en-US" sz="1400" dirty="0"/>
              <a:t>Potential challenges: High crude oil prices add to market concerns, potentially exacerbating existing issues.</a:t>
            </a:r>
            <a:endParaRPr lang="en-IN" sz="1400" dirty="0"/>
          </a:p>
        </p:txBody>
      </p:sp>
      <p:pic>
        <p:nvPicPr>
          <p:cNvPr id="6" name="Picture 5" descr="Graph on document with pen">
            <a:extLst>
              <a:ext uri="{FF2B5EF4-FFF2-40B4-BE49-F238E27FC236}">
                <a16:creationId xmlns:a16="http://schemas.microsoft.com/office/drawing/2014/main" id="{77EC7B45-7768-D618-D18D-D075CAE469A7}"/>
              </a:ext>
            </a:extLst>
          </p:cNvPr>
          <p:cNvPicPr>
            <a:picLocks noChangeAspect="1"/>
          </p:cNvPicPr>
          <p:nvPr/>
        </p:nvPicPr>
        <p:blipFill rotWithShape="1">
          <a:blip r:embed="rId2"/>
          <a:srcRect l="27161" r="13438" b="-2"/>
          <a:stretch/>
        </p:blipFill>
        <p:spPr>
          <a:xfrm>
            <a:off x="8315325" y="1"/>
            <a:ext cx="3883500" cy="6858000"/>
          </a:xfrm>
          <a:prstGeom prst="rect">
            <a:avLst/>
          </a:prstGeom>
        </p:spPr>
      </p:pic>
    </p:spTree>
    <p:extLst>
      <p:ext uri="{BB962C8B-B14F-4D97-AF65-F5344CB8AC3E}">
        <p14:creationId xmlns:p14="http://schemas.microsoft.com/office/powerpoint/2010/main" val="103965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846DF-C29C-6BB3-1DA7-9DBA19730A0E}"/>
              </a:ext>
            </a:extLst>
          </p:cNvPr>
          <p:cNvSpPr>
            <a:spLocks noGrp="1"/>
          </p:cNvSpPr>
          <p:nvPr>
            <p:ph type="title"/>
          </p:nvPr>
        </p:nvSpPr>
        <p:spPr>
          <a:xfrm>
            <a:off x="761995" y="307447"/>
            <a:ext cx="10693884" cy="1109932"/>
          </a:xfrm>
        </p:spPr>
        <p:txBody>
          <a:bodyPr>
            <a:normAutofit/>
          </a:bodyPr>
          <a:lstStyle/>
          <a:p>
            <a:r>
              <a:rPr lang="en-US" sz="4000" b="1"/>
              <a:t>Stock Market </a:t>
            </a:r>
            <a:endParaRPr lang="en-IN" sz="4000" b="1"/>
          </a:p>
        </p:txBody>
      </p:sp>
      <p:pic>
        <p:nvPicPr>
          <p:cNvPr id="5" name="Picture 4">
            <a:extLst>
              <a:ext uri="{FF2B5EF4-FFF2-40B4-BE49-F238E27FC236}">
                <a16:creationId xmlns:a16="http://schemas.microsoft.com/office/drawing/2014/main" id="{8184C3F0-6474-AA05-51AF-BBBD6CFD20A1}"/>
              </a:ext>
            </a:extLst>
          </p:cNvPr>
          <p:cNvPicPr>
            <a:picLocks noChangeAspect="1"/>
          </p:cNvPicPr>
          <p:nvPr/>
        </p:nvPicPr>
        <p:blipFill>
          <a:blip r:embed="rId2"/>
          <a:stretch>
            <a:fillRect/>
          </a:stretch>
        </p:blipFill>
        <p:spPr>
          <a:xfrm>
            <a:off x="528638" y="2357889"/>
            <a:ext cx="6472238" cy="3902634"/>
          </a:xfrm>
          <a:prstGeom prst="rect">
            <a:avLst/>
          </a:prstGeom>
        </p:spPr>
      </p:pic>
      <p:sp>
        <p:nvSpPr>
          <p:cNvPr id="3" name="Content Placeholder 2">
            <a:extLst>
              <a:ext uri="{FF2B5EF4-FFF2-40B4-BE49-F238E27FC236}">
                <a16:creationId xmlns:a16="http://schemas.microsoft.com/office/drawing/2014/main" id="{0776B80B-DA77-83AC-C6B1-F2C15BD78DDE}"/>
              </a:ext>
            </a:extLst>
          </p:cNvPr>
          <p:cNvSpPr>
            <a:spLocks noGrp="1"/>
          </p:cNvSpPr>
          <p:nvPr>
            <p:ph idx="1"/>
          </p:nvPr>
        </p:nvSpPr>
        <p:spPr>
          <a:xfrm>
            <a:off x="7190509" y="2357888"/>
            <a:ext cx="4265370" cy="3902635"/>
          </a:xfrm>
        </p:spPr>
        <p:txBody>
          <a:bodyPr anchor="ctr">
            <a:normAutofit/>
          </a:bodyPr>
          <a:lstStyle/>
          <a:p>
            <a:r>
              <a:rPr lang="en-US" sz="1700" b="0" i="0" u="none" strike="noStrike" dirty="0">
                <a:effectLst/>
                <a:latin typeface="var(--tr-font-regular)"/>
              </a:rPr>
              <a:t>That has come as officials at the world's most influential central banks such as the Federal Reserve and European Central Bank have made comments hinting that their relentless run of interest rate hikes may be wrapping up.</a:t>
            </a:r>
          </a:p>
          <a:p>
            <a:r>
              <a:rPr lang="en-US" sz="1700" b="0" i="0" u="none" strike="noStrike" dirty="0">
                <a:effectLst/>
                <a:latin typeface="var(--tr-font-regular)"/>
              </a:rPr>
              <a:t>But top-rated government bonds also have a traditional safe-haven appeal, so they are a natural place for investors to park their money during times of geopolitical stress.</a:t>
            </a:r>
          </a:p>
          <a:p>
            <a:pPr marL="0" indent="0">
              <a:buNone/>
            </a:pPr>
            <a:br>
              <a:rPr lang="en-US" sz="1700" dirty="0">
                <a:effectLst/>
              </a:rPr>
            </a:br>
            <a:endParaRPr lang="en-IN" sz="1700" dirty="0"/>
          </a:p>
        </p:txBody>
      </p:sp>
    </p:spTree>
    <p:extLst>
      <p:ext uri="{BB962C8B-B14F-4D97-AF65-F5344CB8AC3E}">
        <p14:creationId xmlns:p14="http://schemas.microsoft.com/office/powerpoint/2010/main" val="267346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2" name="Rectangle 21">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62A28-FF1A-63F2-3807-8193C703B781}"/>
              </a:ext>
            </a:extLst>
          </p:cNvPr>
          <p:cNvSpPr>
            <a:spLocks noGrp="1"/>
          </p:cNvSpPr>
          <p:nvPr>
            <p:ph type="title"/>
          </p:nvPr>
        </p:nvSpPr>
        <p:spPr>
          <a:xfrm>
            <a:off x="761995" y="307447"/>
            <a:ext cx="10693884" cy="1109932"/>
          </a:xfrm>
        </p:spPr>
        <p:txBody>
          <a:bodyPr>
            <a:normAutofit/>
          </a:bodyPr>
          <a:lstStyle/>
          <a:p>
            <a:r>
              <a:rPr lang="en-US" sz="4000" b="1" dirty="0"/>
              <a:t>Natural gas price unexpected jump</a:t>
            </a:r>
            <a:endParaRPr lang="en-IN" sz="4000" b="1" dirty="0"/>
          </a:p>
        </p:txBody>
      </p:sp>
      <p:pic>
        <p:nvPicPr>
          <p:cNvPr id="5" name="Picture 4">
            <a:extLst>
              <a:ext uri="{FF2B5EF4-FFF2-40B4-BE49-F238E27FC236}">
                <a16:creationId xmlns:a16="http://schemas.microsoft.com/office/drawing/2014/main" id="{BB89E742-CF6D-27C4-9636-E04C9BCFEA35}"/>
              </a:ext>
            </a:extLst>
          </p:cNvPr>
          <p:cNvPicPr>
            <a:picLocks noChangeAspect="1"/>
          </p:cNvPicPr>
          <p:nvPr/>
        </p:nvPicPr>
        <p:blipFill>
          <a:blip r:embed="rId2"/>
          <a:stretch>
            <a:fillRect/>
          </a:stretch>
        </p:blipFill>
        <p:spPr>
          <a:xfrm>
            <a:off x="736122" y="2700066"/>
            <a:ext cx="5804955" cy="3091138"/>
          </a:xfrm>
          <a:prstGeom prst="rect">
            <a:avLst/>
          </a:prstGeom>
        </p:spPr>
      </p:pic>
      <p:sp>
        <p:nvSpPr>
          <p:cNvPr id="3" name="Content Placeholder 2">
            <a:extLst>
              <a:ext uri="{FF2B5EF4-FFF2-40B4-BE49-F238E27FC236}">
                <a16:creationId xmlns:a16="http://schemas.microsoft.com/office/drawing/2014/main" id="{5CDCA303-2318-CD5C-5CB8-FCB7CE286B67}"/>
              </a:ext>
            </a:extLst>
          </p:cNvPr>
          <p:cNvSpPr>
            <a:spLocks noGrp="1"/>
          </p:cNvSpPr>
          <p:nvPr>
            <p:ph idx="1"/>
          </p:nvPr>
        </p:nvSpPr>
        <p:spPr>
          <a:xfrm>
            <a:off x="7190509" y="2357888"/>
            <a:ext cx="4265370" cy="3902635"/>
          </a:xfrm>
        </p:spPr>
        <p:txBody>
          <a:bodyPr anchor="ctr">
            <a:normAutofit/>
          </a:bodyPr>
          <a:lstStyle/>
          <a:p>
            <a:r>
              <a:rPr lang="en-US" sz="1700" i="0" u="none" strike="noStrike" dirty="0">
                <a:effectLst/>
                <a:latin typeface="var(--tr-font-regular)"/>
              </a:rPr>
              <a:t>Brent oil has shoot up over 5%, its biggest weekly jump since April , while European gas prices have seen a near 40% surge, the largest weekly leap of the year so far.</a:t>
            </a:r>
          </a:p>
          <a:p>
            <a:endParaRPr lang="en-US" sz="1700" i="0" u="none" strike="noStrike" dirty="0">
              <a:effectLst/>
              <a:latin typeface="var(--tr-font-regular)"/>
            </a:endParaRPr>
          </a:p>
          <a:p>
            <a:r>
              <a:rPr lang="en-US" sz="1700" i="0" u="none" strike="noStrike" dirty="0">
                <a:effectLst/>
                <a:latin typeface="var(--tr-font-regular)"/>
              </a:rPr>
              <a:t>It hasn't just been down to the conflict, though. On Thursday, the United States imposed the first sanctions on owners of tankers carrying Russian oil priced above the G7's price cap of $60 a barrel to close loopholes in the mechanism designed to punish Moscow for its invasion of Ukraine.</a:t>
            </a:r>
          </a:p>
          <a:p>
            <a:pPr marL="0" indent="0">
              <a:buNone/>
            </a:pPr>
            <a:endParaRPr lang="en-IN" sz="1700" dirty="0"/>
          </a:p>
        </p:txBody>
      </p:sp>
    </p:spTree>
    <p:extLst>
      <p:ext uri="{BB962C8B-B14F-4D97-AF65-F5344CB8AC3E}">
        <p14:creationId xmlns:p14="http://schemas.microsoft.com/office/powerpoint/2010/main" val="354672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AD75D6-7E3A-A337-C8B8-A58BAFCFA366}"/>
              </a:ext>
            </a:extLst>
          </p:cNvPr>
          <p:cNvPicPr>
            <a:picLocks noChangeAspect="1"/>
          </p:cNvPicPr>
          <p:nvPr/>
        </p:nvPicPr>
        <p:blipFill rotWithShape="1">
          <a:blip r:embed="rId2"/>
          <a:srcRect b="2511"/>
          <a:stretch/>
        </p:blipFill>
        <p:spPr>
          <a:xfrm>
            <a:off x="1" y="10"/>
            <a:ext cx="9669642" cy="6857990"/>
          </a:xfrm>
          <a:prstGeom prst="rect">
            <a:avLst/>
          </a:prstGeom>
        </p:spPr>
      </p:pic>
      <p:sp>
        <p:nvSpPr>
          <p:cNvPr id="26" name="Rectangle 2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C3B7B5-B548-6462-6D88-6E66579DD0FF}"/>
              </a:ext>
            </a:extLst>
          </p:cNvPr>
          <p:cNvSpPr>
            <a:spLocks noGrp="1"/>
          </p:cNvSpPr>
          <p:nvPr>
            <p:ph type="title"/>
          </p:nvPr>
        </p:nvSpPr>
        <p:spPr>
          <a:xfrm>
            <a:off x="7531610" y="365125"/>
            <a:ext cx="3822189" cy="1899912"/>
          </a:xfrm>
        </p:spPr>
        <p:txBody>
          <a:bodyPr>
            <a:normAutofit/>
          </a:bodyPr>
          <a:lstStyle/>
          <a:p>
            <a:r>
              <a:rPr lang="en-IN" sz="4000" b="1"/>
              <a:t>GOLD SHINES</a:t>
            </a:r>
          </a:p>
        </p:txBody>
      </p:sp>
      <p:sp>
        <p:nvSpPr>
          <p:cNvPr id="3" name="Content Placeholder 2">
            <a:extLst>
              <a:ext uri="{FF2B5EF4-FFF2-40B4-BE49-F238E27FC236}">
                <a16:creationId xmlns:a16="http://schemas.microsoft.com/office/drawing/2014/main" id="{ED792FE9-A429-DFBF-08B9-BD9B6D476769}"/>
              </a:ext>
            </a:extLst>
          </p:cNvPr>
          <p:cNvSpPr>
            <a:spLocks noGrp="1"/>
          </p:cNvSpPr>
          <p:nvPr>
            <p:ph idx="1"/>
          </p:nvPr>
        </p:nvSpPr>
        <p:spPr>
          <a:xfrm>
            <a:off x="7531610" y="2434201"/>
            <a:ext cx="3822189" cy="3742762"/>
          </a:xfrm>
        </p:spPr>
        <p:txBody>
          <a:bodyPr>
            <a:normAutofit/>
          </a:bodyPr>
          <a:lstStyle/>
          <a:p>
            <a:r>
              <a:rPr lang="en-US" sz="2000"/>
              <a:t>Safe-haven gold has had its best week since mid-March with a near 3% rise. As with stocks, lower bond market yields have probably helped too, as they has shaved down the premium that bonds offer investors compared to non-interest paying bullion.</a:t>
            </a:r>
            <a:endParaRPr lang="en-IN" sz="2000"/>
          </a:p>
        </p:txBody>
      </p:sp>
    </p:spTree>
    <p:extLst>
      <p:ext uri="{BB962C8B-B14F-4D97-AF65-F5344CB8AC3E}">
        <p14:creationId xmlns:p14="http://schemas.microsoft.com/office/powerpoint/2010/main" val="4165319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7B8883ACE1C144A899A0B4BD79A5C4C" ma:contentTypeVersion="13" ma:contentTypeDescription="Create a new document." ma:contentTypeScope="" ma:versionID="f0fd517d356e5e1f73fc525c23480629">
  <xsd:schema xmlns:xsd="http://www.w3.org/2001/XMLSchema" xmlns:xs="http://www.w3.org/2001/XMLSchema" xmlns:p="http://schemas.microsoft.com/office/2006/metadata/properties" xmlns:ns3="f6f9b75a-a5c7-4019-83da-0320442fd479" xmlns:ns4="2e162918-29d7-49ec-a377-dcc826004471" targetNamespace="http://schemas.microsoft.com/office/2006/metadata/properties" ma:root="true" ma:fieldsID="28e3ee36e04413714910384c1bd32d3d" ns3:_="" ns4:_="">
    <xsd:import namespace="f6f9b75a-a5c7-4019-83da-0320442fd479"/>
    <xsd:import namespace="2e162918-29d7-49ec-a377-dcc82600447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element ref="ns4:MediaServiceObjectDetectorVersions" minOccurs="0"/>
                <xsd:element ref="ns4:MediaServiceAutoTags" minOccurs="0"/>
                <xsd:element ref="ns4:MediaServiceOCR" minOccurs="0"/>
                <xsd:element ref="ns4:MediaServiceGenerationTime" minOccurs="0"/>
                <xsd:element ref="ns4:MediaServiceEventHashCode"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f9b75a-a5c7-4019-83da-0320442fd47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162918-29d7-49ec-a377-dcc82600447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e162918-29d7-49ec-a377-dcc826004471" xsi:nil="true"/>
  </documentManagement>
</p:properties>
</file>

<file path=customXml/itemProps1.xml><?xml version="1.0" encoding="utf-8"?>
<ds:datastoreItem xmlns:ds="http://schemas.openxmlformats.org/officeDocument/2006/customXml" ds:itemID="{A032F8CA-0E12-4E1A-912F-BCA7AD5AF2C0}">
  <ds:schemaRefs>
    <ds:schemaRef ds:uri="http://schemas.microsoft.com/sharepoint/v3/contenttype/forms"/>
  </ds:schemaRefs>
</ds:datastoreItem>
</file>

<file path=customXml/itemProps2.xml><?xml version="1.0" encoding="utf-8"?>
<ds:datastoreItem xmlns:ds="http://schemas.openxmlformats.org/officeDocument/2006/customXml" ds:itemID="{405DC101-A2BB-478C-87C6-272C726238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f9b75a-a5c7-4019-83da-0320442fd479"/>
    <ds:schemaRef ds:uri="2e162918-29d7-49ec-a377-dcc826004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F7A985-E3BA-494C-925A-0D5867BB294D}">
  <ds:schemaRefs>
    <ds:schemaRef ds:uri="2e162918-29d7-49ec-a377-dcc826004471"/>
    <ds:schemaRef ds:uri="http://schemas.openxmlformats.org/package/2006/metadata/core-properties"/>
    <ds:schemaRef ds:uri="http://www.w3.org/XML/1998/namespace"/>
    <ds:schemaRef ds:uri="http://schemas.microsoft.com/office/2006/documentManagement/types"/>
    <ds:schemaRef ds:uri="http://purl.org/dc/terms/"/>
    <ds:schemaRef ds:uri="f6f9b75a-a5c7-4019-83da-0320442fd479"/>
    <ds:schemaRef ds:uri="http://purl.org/dc/elements/1.1/"/>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117</TotalTime>
  <Words>1004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Aptos</vt:lpstr>
      <vt:lpstr>Aptos Display</vt:lpstr>
      <vt:lpstr>Arial</vt:lpstr>
      <vt:lpstr>Calibri</vt:lpstr>
      <vt:lpstr>var(--tr-font-regular)</vt:lpstr>
      <vt:lpstr>Office Theme</vt:lpstr>
      <vt:lpstr>The Impact of Israel-Palestine conflict on the Global Economy </vt:lpstr>
      <vt:lpstr> Introduction Claims to the Land</vt:lpstr>
      <vt:lpstr>A Historical Overview  of this conflict</vt:lpstr>
      <vt:lpstr> Global Economic Ripple Effects </vt:lpstr>
      <vt:lpstr>Energy Markets and Oil Prices </vt:lpstr>
      <vt:lpstr>Global Market Update: Impact of Israel-Hamas Conflict</vt:lpstr>
      <vt:lpstr>Stock Market </vt:lpstr>
      <vt:lpstr>Natural gas price unexpected jump</vt:lpstr>
      <vt:lpstr>GOLD SHINES</vt:lpstr>
      <vt:lpstr>WEAKEST OF THE WEEK</vt:lpstr>
      <vt:lpstr>LOCAL IMPACT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Israel-Palestine conflict on the Global Economy</dc:title>
  <dc:creator>SIDHANT NARAYAN</dc:creator>
  <cp:lastModifiedBy>SIDHANT NARAYAN</cp:lastModifiedBy>
  <cp:revision>4</cp:revision>
  <dcterms:created xsi:type="dcterms:W3CDTF">2024-03-29T07:31:47Z</dcterms:created>
  <dcterms:modified xsi:type="dcterms:W3CDTF">2024-03-29T12:48:14Z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0x010100C7B8883ACE1C144A899A0B4BD79A5C4C</vt:lpwstr>
  </property>
</Properties>
</file>