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4" r:id="rId6"/>
    <p:sldId id="266" r:id="rId7"/>
    <p:sldId id="265" r:id="rId8"/>
    <p:sldId id="268" r:id="rId9"/>
    <p:sldId id="267" r:id="rId10"/>
    <p:sldId id="260" r:id="rId11"/>
    <p:sldId id="261" r:id="rId12"/>
    <p:sldId id="262" r:id="rId13"/>
    <p:sldId id="263" r:id="rId14"/>
    <p:sldId id="27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ataScience\Downloads\updated%20financ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ataScience\Downloads\updated%20financ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ataScience\Downloads\updated%20financ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ataScience\Downloads\updated%20finance.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Year</a:t>
            </a:r>
            <a:r>
              <a:rPr lang="en-IN" baseline="0"/>
              <a:t> wise loan amount status</a:t>
            </a: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2">
                  <a:tint val="96000"/>
                  <a:lumMod val="104000"/>
                </a:schemeClr>
              </a:gs>
              <a:gs pos="100000">
                <a:schemeClr val="accent2">
                  <a:shade val="98000"/>
                  <a:lumMod val="94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tint val="96000"/>
                  <a:lumMod val="104000"/>
                </a:schemeClr>
              </a:gs>
              <a:gs pos="100000">
                <a:schemeClr val="accent2">
                  <a:shade val="98000"/>
                  <a:lumMod val="94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tint val="96000"/>
                  <a:lumMod val="104000"/>
                </a:schemeClr>
              </a:gs>
              <a:gs pos="100000">
                <a:schemeClr val="accent2">
                  <a:shade val="98000"/>
                  <a:lumMod val="94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solidFill>
              <a:schemeClr val="lt1"/>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downArrowCallout">
                  <a:avLst/>
                </a:prstGeom>
                <a:noFill/>
                <a:ln>
                  <a:noFill/>
                </a:ln>
              </c15:spPr>
            </c:ext>
          </c:extLst>
        </c:dLbl>
      </c:pivotFmt>
      <c:pivotFmt>
        <c:idx val="3"/>
        <c:spPr>
          <a:gradFill rotWithShape="1">
            <a:gsLst>
              <a:gs pos="0">
                <a:schemeClr val="accent2">
                  <a:tint val="96000"/>
                  <a:lumMod val="104000"/>
                </a:schemeClr>
              </a:gs>
              <a:gs pos="100000">
                <a:schemeClr val="accent2">
                  <a:shade val="98000"/>
                  <a:lumMod val="94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solidFill>
              <a:schemeClr val="lt1"/>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downArrowCallout">
                  <a:avLst/>
                </a:prstGeom>
                <a:noFill/>
                <a:ln>
                  <a:noFill/>
                </a:ln>
              </c15:spPr>
            </c:ext>
          </c:extLst>
        </c:dLbl>
      </c:pivotFmt>
      <c:pivotFmt>
        <c:idx val="4"/>
        <c:spPr>
          <a:gradFill rotWithShape="1">
            <a:gsLst>
              <a:gs pos="0">
                <a:schemeClr val="accent2">
                  <a:tint val="96000"/>
                  <a:lumMod val="104000"/>
                </a:schemeClr>
              </a:gs>
              <a:gs pos="100000">
                <a:schemeClr val="accent2">
                  <a:shade val="98000"/>
                  <a:lumMod val="94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solidFill>
              <a:schemeClr val="lt1"/>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downArrowCallout">
                  <a:avLst/>
                </a:prstGeom>
                <a:noFill/>
                <a:ln>
                  <a:noFill/>
                </a:ln>
              </c15:spPr>
            </c:ext>
          </c:extLst>
        </c:dLbl>
      </c:pivotFmt>
      <c:pivotFmt>
        <c:idx val="5"/>
        <c:spPr>
          <a:gradFill rotWithShape="1">
            <a:gsLst>
              <a:gs pos="0">
                <a:schemeClr val="accent2">
                  <a:tint val="96000"/>
                  <a:lumMod val="104000"/>
                </a:schemeClr>
              </a:gs>
              <a:gs pos="100000">
                <a:schemeClr val="accent2">
                  <a:shade val="98000"/>
                  <a:lumMod val="94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solidFill>
              <a:schemeClr val="lt1"/>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downArrowCallout">
                  <a:avLst/>
                </a:prstGeom>
                <a:noFill/>
                <a:ln>
                  <a:noFill/>
                </a:ln>
              </c15:spPr>
            </c:ext>
          </c:extLst>
        </c:dLbl>
      </c:pivotFmt>
      <c:pivotFmt>
        <c:idx val="6"/>
        <c:spPr>
          <a:gradFill rotWithShape="1">
            <a:gsLst>
              <a:gs pos="0">
                <a:schemeClr val="accent2">
                  <a:tint val="96000"/>
                  <a:lumMod val="104000"/>
                </a:schemeClr>
              </a:gs>
              <a:gs pos="100000">
                <a:schemeClr val="accent2">
                  <a:shade val="98000"/>
                  <a:lumMod val="94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solidFill>
              <a:schemeClr val="lt1"/>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downArrowCallout">
                  <a:avLst/>
                </a:prstGeom>
                <a:noFill/>
                <a:ln>
                  <a:noFill/>
                </a:ln>
              </c15:spPr>
            </c:ext>
          </c:extLst>
        </c:dLbl>
      </c:pivotFmt>
    </c:pivotFmts>
    <c:plotArea>
      <c:layout/>
      <c:lineChart>
        <c:grouping val="standard"/>
        <c:varyColors val="0"/>
        <c:ser>
          <c:idx val="0"/>
          <c:order val="0"/>
          <c:tx>
            <c:v>Series1</c:v>
          </c:tx>
          <c:spPr>
            <a:ln w="34925" cap="rnd">
              <a:solidFill>
                <a:schemeClr val="accent2"/>
              </a:solidFill>
              <a:round/>
            </a:ln>
            <a:effectLst>
              <a:outerShdw blurRad="57150" dist="19050" dir="5400000" algn="ctr" rotWithShape="0">
                <a:srgbClr val="000000">
                  <a:alpha val="63000"/>
                </a:srgbClr>
              </a:outerShdw>
            </a:effectLst>
          </c:spPr>
          <c:marker>
            <c:symbol val="none"/>
          </c:marker>
          <c:dPt>
            <c:idx val="0"/>
            <c:marker>
              <c:symbol val="none"/>
            </c:marker>
            <c:bubble3D val="0"/>
            <c:extLst>
              <c:ext xmlns:c16="http://schemas.microsoft.com/office/drawing/2014/chart" uri="{C3380CC4-5D6E-409C-BE32-E72D297353CC}">
                <c16:uniqueId val="{00000002-5AF3-4714-A9C4-0461C17C72FF}"/>
              </c:ext>
            </c:extLst>
          </c:dPt>
          <c:dPt>
            <c:idx val="1"/>
            <c:marker>
              <c:symbol val="none"/>
            </c:marker>
            <c:bubble3D val="0"/>
            <c:extLst>
              <c:ext xmlns:c16="http://schemas.microsoft.com/office/drawing/2014/chart" uri="{C3380CC4-5D6E-409C-BE32-E72D297353CC}">
                <c16:uniqueId val="{00000003-5AF3-4714-A9C4-0461C17C72FF}"/>
              </c:ext>
            </c:extLst>
          </c:dPt>
          <c:dPt>
            <c:idx val="2"/>
            <c:marker>
              <c:symbol val="none"/>
            </c:marker>
            <c:bubble3D val="0"/>
            <c:extLst>
              <c:ext xmlns:c16="http://schemas.microsoft.com/office/drawing/2014/chart" uri="{C3380CC4-5D6E-409C-BE32-E72D297353CC}">
                <c16:uniqueId val="{00000004-5AF3-4714-A9C4-0461C17C72FF}"/>
              </c:ext>
            </c:extLst>
          </c:dPt>
          <c:dPt>
            <c:idx val="3"/>
            <c:marker>
              <c:symbol val="none"/>
            </c:marker>
            <c:bubble3D val="0"/>
            <c:extLst>
              <c:ext xmlns:c16="http://schemas.microsoft.com/office/drawing/2014/chart" uri="{C3380CC4-5D6E-409C-BE32-E72D297353CC}">
                <c16:uniqueId val="{00000005-5AF3-4714-A9C4-0461C17C72FF}"/>
              </c:ext>
            </c:extLst>
          </c:dPt>
          <c:dPt>
            <c:idx val="4"/>
            <c:marker>
              <c:symbol val="none"/>
            </c:marker>
            <c:bubble3D val="0"/>
            <c:extLst>
              <c:ext xmlns:c16="http://schemas.microsoft.com/office/drawing/2014/chart" uri="{C3380CC4-5D6E-409C-BE32-E72D297353CC}">
                <c16:uniqueId val="{00000006-5AF3-4714-A9C4-0461C17C72FF}"/>
              </c:ext>
            </c:extLst>
          </c:dPt>
          <c:dLbls>
            <c:dLbl>
              <c:idx val="0"/>
              <c:spPr>
                <a:solidFill>
                  <a:schemeClr val="lt1"/>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downArrowCallout">
                      <a:avLst/>
                    </a:prstGeom>
                    <a:noFill/>
                    <a:ln>
                      <a:noFill/>
                    </a:ln>
                  </c15:spPr>
                </c:ext>
                <c:ext xmlns:c16="http://schemas.microsoft.com/office/drawing/2014/chart" uri="{C3380CC4-5D6E-409C-BE32-E72D297353CC}">
                  <c16:uniqueId val="{00000002-5AF3-4714-A9C4-0461C17C72FF}"/>
                </c:ext>
              </c:extLst>
            </c:dLbl>
            <c:dLbl>
              <c:idx val="1"/>
              <c:spPr>
                <a:solidFill>
                  <a:schemeClr val="lt1"/>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downArrowCallout">
                      <a:avLst/>
                    </a:prstGeom>
                    <a:noFill/>
                    <a:ln>
                      <a:noFill/>
                    </a:ln>
                  </c15:spPr>
                </c:ext>
                <c:ext xmlns:c16="http://schemas.microsoft.com/office/drawing/2014/chart" uri="{C3380CC4-5D6E-409C-BE32-E72D297353CC}">
                  <c16:uniqueId val="{00000003-5AF3-4714-A9C4-0461C17C72FF}"/>
                </c:ext>
              </c:extLst>
            </c:dLbl>
            <c:dLbl>
              <c:idx val="2"/>
              <c:spPr>
                <a:solidFill>
                  <a:schemeClr val="lt1"/>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downArrowCallout">
                      <a:avLst/>
                    </a:prstGeom>
                    <a:noFill/>
                    <a:ln>
                      <a:noFill/>
                    </a:ln>
                  </c15:spPr>
                </c:ext>
                <c:ext xmlns:c16="http://schemas.microsoft.com/office/drawing/2014/chart" uri="{C3380CC4-5D6E-409C-BE32-E72D297353CC}">
                  <c16:uniqueId val="{00000004-5AF3-4714-A9C4-0461C17C72FF}"/>
                </c:ext>
              </c:extLst>
            </c:dLbl>
            <c:dLbl>
              <c:idx val="3"/>
              <c:spPr>
                <a:solidFill>
                  <a:schemeClr val="lt1"/>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downArrowCallout">
                      <a:avLst/>
                    </a:prstGeom>
                    <a:noFill/>
                    <a:ln>
                      <a:noFill/>
                    </a:ln>
                  </c15:spPr>
                </c:ext>
                <c:ext xmlns:c16="http://schemas.microsoft.com/office/drawing/2014/chart" uri="{C3380CC4-5D6E-409C-BE32-E72D297353CC}">
                  <c16:uniqueId val="{00000005-5AF3-4714-A9C4-0461C17C72FF}"/>
                </c:ext>
              </c:extLst>
            </c:dLbl>
            <c:dLbl>
              <c:idx val="4"/>
              <c:spPr>
                <a:solidFill>
                  <a:schemeClr val="lt1"/>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downArrowCallout">
                      <a:avLst/>
                    </a:prstGeom>
                    <a:noFill/>
                    <a:ln>
                      <a:noFill/>
                    </a:ln>
                  </c15:spPr>
                </c:ext>
                <c:ext xmlns:c16="http://schemas.microsoft.com/office/drawing/2014/chart" uri="{C3380CC4-5D6E-409C-BE32-E72D297353CC}">
                  <c16:uniqueId val="{00000006-5AF3-4714-A9C4-0461C17C72F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Lit>
              <c:ptCount val="5"/>
              <c:pt idx="0">
                <c:v>2007</c:v>
              </c:pt>
              <c:pt idx="1">
                <c:v>2008</c:v>
              </c:pt>
              <c:pt idx="2">
                <c:v>2009</c:v>
              </c:pt>
              <c:pt idx="3">
                <c:v>2010</c:v>
              </c:pt>
              <c:pt idx="4">
                <c:v>2011</c:v>
              </c:pt>
            </c:strLit>
          </c:cat>
          <c:val>
            <c:numLit>
              <c:formatCode>General</c:formatCode>
              <c:ptCount val="5"/>
              <c:pt idx="0">
                <c:v>2219275</c:v>
              </c:pt>
              <c:pt idx="1">
                <c:v>14390275</c:v>
              </c:pt>
              <c:pt idx="2">
                <c:v>46436325</c:v>
              </c:pt>
              <c:pt idx="3">
                <c:v>122050200</c:v>
              </c:pt>
              <c:pt idx="4">
                <c:v>260506575</c:v>
              </c:pt>
            </c:numLit>
          </c:val>
          <c:smooth val="0"/>
          <c:extLst>
            <c:ext xmlns:c16="http://schemas.microsoft.com/office/drawing/2014/chart" uri="{C3380CC4-5D6E-409C-BE32-E72D297353CC}">
              <c16:uniqueId val="{00000000-5AF3-4714-A9C4-0461C17C72FF}"/>
            </c:ext>
          </c:extLst>
        </c:ser>
        <c:dLbls>
          <c:dLblPos val="t"/>
          <c:showLegendKey val="0"/>
          <c:showVal val="1"/>
          <c:showCatName val="0"/>
          <c:showSerName val="0"/>
          <c:showPercent val="0"/>
          <c:showBubbleSize val="0"/>
        </c:dLbls>
        <c:upDownBars>
          <c:gapWidth val="150"/>
          <c:upBars>
            <c:spPr>
              <a:solidFill>
                <a:schemeClr val="lt1"/>
              </a:solidFill>
              <a:ln w="9525">
                <a:solidFill>
                  <a:schemeClr val="lt1">
                    <a:lumMod val="95000"/>
                    <a:alpha val="54000"/>
                  </a:schemeClr>
                </a:solidFill>
              </a:ln>
              <a:effectLst/>
            </c:spPr>
          </c:upBars>
          <c:downBars>
            <c:spPr>
              <a:solidFill>
                <a:schemeClr val="dk1">
                  <a:lumMod val="75000"/>
                  <a:lumOff val="25000"/>
                </a:schemeClr>
              </a:solidFill>
              <a:ln w="9525">
                <a:solidFill>
                  <a:schemeClr val="lt1">
                    <a:lumMod val="95000"/>
                    <a:alpha val="54000"/>
                  </a:schemeClr>
                </a:solidFill>
              </a:ln>
              <a:effectLst/>
            </c:spPr>
          </c:downBars>
        </c:upDownBars>
        <c:smooth val="0"/>
        <c:axId val="-424707696"/>
        <c:axId val="-424706064"/>
      </c:lineChart>
      <c:catAx>
        <c:axId val="-424707696"/>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24706064"/>
        <c:crosses val="autoZero"/>
        <c:auto val="1"/>
        <c:lblAlgn val="ctr"/>
        <c:lblOffset val="100"/>
        <c:noMultiLvlLbl val="0"/>
      </c:catAx>
      <c:valAx>
        <c:axId val="-42470606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247076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[updated finance.xlsx]KPI2!PivotTable1</c:name>
    <c:fmtId val="8"/>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Grade &amp; Subgrade wise revol_bal</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3">
                  <a:tint val="96000"/>
                  <a:lumMod val="104000"/>
                </a:schemeClr>
              </a:gs>
              <a:gs pos="100000">
                <a:schemeClr val="accent3">
                  <a:shade val="98000"/>
                  <a:lumMod val="94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3">
                  <a:tint val="96000"/>
                  <a:lumMod val="104000"/>
                </a:schemeClr>
              </a:gs>
              <a:gs pos="100000">
                <a:schemeClr val="accent3">
                  <a:shade val="98000"/>
                  <a:lumMod val="94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3">
                  <a:tint val="96000"/>
                  <a:lumMod val="104000"/>
                </a:schemeClr>
              </a:gs>
              <a:gs pos="100000">
                <a:schemeClr val="accent3">
                  <a:shade val="98000"/>
                  <a:lumMod val="94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711641327209949"/>
          <c:y val="0.17858498494774766"/>
          <c:w val="0.80793688520191065"/>
          <c:h val="0.74508838462121374"/>
        </c:manualLayout>
      </c:layout>
      <c:barChart>
        <c:barDir val="col"/>
        <c:grouping val="clustered"/>
        <c:varyColors val="0"/>
        <c:ser>
          <c:idx val="0"/>
          <c:order val="0"/>
          <c:tx>
            <c:strRef>
              <c:f>'KPI2'!$B$3</c:f>
              <c:strCache>
                <c:ptCount val="1"/>
                <c:pt idx="0">
                  <c:v>Total</c:v>
                </c:pt>
              </c:strCache>
            </c:strRef>
          </c:tx>
          <c:spPr>
            <a:gradFill rotWithShape="1">
              <a:gsLst>
                <a:gs pos="0">
                  <a:schemeClr val="accent3">
                    <a:tint val="96000"/>
                    <a:lumMod val="104000"/>
                  </a:schemeClr>
                </a:gs>
                <a:gs pos="100000">
                  <a:schemeClr val="accent3">
                    <a:shade val="98000"/>
                    <a:lumMod val="94000"/>
                  </a:schemeClr>
                </a:gs>
              </a:gsLst>
              <a:lin ang="5400000" scaled="0"/>
            </a:gradFill>
            <a:ln>
              <a:noFill/>
            </a:ln>
            <a:effectLst>
              <a:outerShdw blurRad="50800" dist="38100" dir="5400000" rotWithShape="0">
                <a:srgbClr val="000000">
                  <a:alpha val="6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'KPI2'!$A$4:$A$11</c:f>
              <c:strCache>
                <c:ptCount val="7"/>
                <c:pt idx="0">
                  <c:v>A</c:v>
                </c:pt>
                <c:pt idx="1">
                  <c:v>B</c:v>
                </c:pt>
                <c:pt idx="2">
                  <c:v>C</c:v>
                </c:pt>
                <c:pt idx="3">
                  <c:v>D</c:v>
                </c:pt>
                <c:pt idx="4">
                  <c:v>E</c:v>
                </c:pt>
                <c:pt idx="5">
                  <c:v>F</c:v>
                </c:pt>
                <c:pt idx="6">
                  <c:v>G</c:v>
                </c:pt>
              </c:strCache>
            </c:strRef>
          </c:cat>
          <c:val>
            <c:numRef>
              <c:f>'KPI2'!$B$4:$B$11</c:f>
              <c:numCache>
                <c:formatCode>General</c:formatCode>
                <c:ptCount val="7"/>
                <c:pt idx="0">
                  <c:v>114774099</c:v>
                </c:pt>
                <c:pt idx="1">
                  <c:v>161308549</c:v>
                </c:pt>
                <c:pt idx="2">
                  <c:v>110120710</c:v>
                </c:pt>
                <c:pt idx="3">
                  <c:v>74490429</c:v>
                </c:pt>
                <c:pt idx="4">
                  <c:v>46074539</c:v>
                </c:pt>
                <c:pt idx="5">
                  <c:v>18282816</c:v>
                </c:pt>
                <c:pt idx="6">
                  <c:v>6462726</c:v>
                </c:pt>
              </c:numCache>
            </c:numRef>
          </c:val>
          <c:extLst>
            <c:ext xmlns:c16="http://schemas.microsoft.com/office/drawing/2014/chart" uri="{C3380CC4-5D6E-409C-BE32-E72D297353CC}">
              <c16:uniqueId val="{00000000-AC7F-4631-8835-DD1CE99C3E50}"/>
            </c:ext>
          </c:extLst>
        </c:ser>
        <c:dLbls>
          <c:dLblPos val="inEnd"/>
          <c:showLegendKey val="0"/>
          <c:showVal val="1"/>
          <c:showCatName val="0"/>
          <c:showSerName val="0"/>
          <c:showPercent val="0"/>
          <c:showBubbleSize val="0"/>
        </c:dLbls>
        <c:gapWidth val="100"/>
        <c:overlap val="-24"/>
        <c:axId val="-363951168"/>
        <c:axId val="-363945728"/>
      </c:barChart>
      <c:catAx>
        <c:axId val="-36395116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63945728"/>
        <c:crosses val="autoZero"/>
        <c:auto val="1"/>
        <c:lblAlgn val="ctr"/>
        <c:lblOffset val="100"/>
        <c:noMultiLvlLbl val="0"/>
      </c:catAx>
      <c:valAx>
        <c:axId val="-36394572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639511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Total Payment for verified status Vs Total payment for non verified status  </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leftArrowCallout">
                  <a:avLst/>
                </a:prstGeom>
                <a:pattFill prst="pct75">
                  <a:fgClr>
                    <a:schemeClr val="dk1">
                      <a:lumMod val="75000"/>
                      <a:lumOff val="25000"/>
                    </a:schemeClr>
                  </a:fgClr>
                  <a:bgClr>
                    <a:schemeClr val="dk1">
                      <a:lumMod val="65000"/>
                      <a:lumOff val="35000"/>
                    </a:schemeClr>
                  </a:bgClr>
                </a:pattFill>
                <a:ln>
                  <a:noFill/>
                </a:ln>
              </c15:spPr>
              <c15:xForSave val="1"/>
            </c:ext>
          </c:extLst>
        </c:dLbl>
      </c:pivotFmt>
      <c:pivotFmt>
        <c:idx val="1"/>
        <c:spPr>
          <a:solidFill>
            <a:schemeClr val="accent1"/>
          </a:solidFill>
          <a:ln>
            <a:noFill/>
          </a:ln>
          <a:effectLst>
            <a:outerShdw blurRad="254000" sx="102000" sy="102000" algn="ctr" rotWithShape="0">
              <a:prstClr val="black">
                <a:alpha val="20000"/>
              </a:prstClr>
            </a:outerShdw>
          </a:effectLst>
        </c:spPr>
        <c:dLbl>
          <c:idx val="0"/>
          <c:layout>
            <c:manualLayout>
              <c:x val="0"/>
              <c:y val="-0.11111111111111108"/>
            </c:manualLayout>
          </c:layout>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6576" tIns="18288" rIns="36576" bIns="18288"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leftArrowCallout">
                  <a:avLst/>
                </a:prstGeom>
                <a:pattFill prst="pct75">
                  <a:fgClr>
                    <a:schemeClr val="dk1">
                      <a:lumMod val="75000"/>
                      <a:lumOff val="25000"/>
                    </a:schemeClr>
                  </a:fgClr>
                  <a:bgClr>
                    <a:schemeClr val="dk1">
                      <a:lumMod val="65000"/>
                      <a:lumOff val="35000"/>
                    </a:schemeClr>
                  </a:bgClr>
                </a:pattFill>
                <a:ln>
                  <a:noFill/>
                </a:ln>
              </c15:spPr>
              <c15:xForSave val="1"/>
            </c:ext>
          </c:extLst>
        </c:dLbl>
      </c:pivotFmt>
      <c:pivotFmt>
        <c:idx val="2"/>
        <c:spPr>
          <a:solidFill>
            <a:schemeClr val="accent1"/>
          </a:solidFill>
          <a:ln>
            <a:noFill/>
          </a:ln>
          <a:effectLst>
            <a:outerShdw blurRad="254000" sx="102000" sy="102000" algn="ctr" rotWithShape="0">
              <a:prstClr val="black">
                <a:alpha val="20000"/>
              </a:prstClr>
            </a:outerShdw>
          </a:effectLst>
        </c:spPr>
        <c:dLbl>
          <c:idx val="0"/>
          <c:layout>
            <c:manualLayout>
              <c:x val="-3.4216352272394155E-17"/>
              <c:y val="-0.11111111111111105"/>
            </c:manualLayout>
          </c:layout>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ightArrowCallout">
                  <a:avLst/>
                </a:prstGeom>
                <a:pattFill prst="pct75">
                  <a:fgClr>
                    <a:schemeClr val="dk1">
                      <a:lumMod val="75000"/>
                      <a:lumOff val="25000"/>
                    </a:schemeClr>
                  </a:fgClr>
                  <a:bgClr>
                    <a:schemeClr val="dk1">
                      <a:lumMod val="65000"/>
                      <a:lumOff val="35000"/>
                    </a:schemeClr>
                  </a:bgClr>
                </a:pattFill>
                <a:ln>
                  <a:noFill/>
                </a:ln>
              </c15:spPr>
              <c15:xForSave val="1"/>
            </c:ext>
          </c:extLst>
        </c:dLbl>
      </c:pivotFmt>
    </c:pivotFmts>
    <c:plotArea>
      <c:layout/>
      <c:pieChart>
        <c:varyColors val="1"/>
        <c:ser>
          <c:idx val="0"/>
          <c:order val="0"/>
          <c:tx>
            <c:v>Series1</c:v>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0-446C-4478-BE8A-32219F237F36}"/>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446C-4478-BE8A-32219F237F36}"/>
              </c:ext>
            </c:extLst>
          </c:dPt>
          <c:dLbls>
            <c:dLbl>
              <c:idx val="1"/>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ightArrowCallout">
                      <a:avLst/>
                    </a:prstGeom>
                    <a:pattFill prst="pct75">
                      <a:fgClr>
                        <a:schemeClr val="dk1">
                          <a:lumMod val="75000"/>
                          <a:lumOff val="25000"/>
                        </a:schemeClr>
                      </a:fgClr>
                      <a:bgClr>
                        <a:schemeClr val="dk1">
                          <a:lumMod val="65000"/>
                          <a:lumOff val="35000"/>
                        </a:schemeClr>
                      </a:bgClr>
                    </a:pattFill>
                    <a:ln>
                      <a:noFill/>
                    </a:ln>
                  </c15:spPr>
                </c:ext>
                <c:ext xmlns:c16="http://schemas.microsoft.com/office/drawing/2014/chart" uri="{C3380CC4-5D6E-409C-BE32-E72D297353CC}">
                  <c16:uniqueId val="{00000001-446C-4478-BE8A-32219F237F36}"/>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spPr xmlns:c15="http://schemas.microsoft.com/office/drawing/2012/chart">
                  <a:prstGeom prst="leftArrowCallout">
                    <a:avLst/>
                  </a:prstGeom>
                  <a:pattFill prst="pct75">
                    <a:fgClr>
                      <a:schemeClr val="dk1">
                        <a:lumMod val="75000"/>
                        <a:lumOff val="25000"/>
                      </a:schemeClr>
                    </a:fgClr>
                    <a:bgClr>
                      <a:schemeClr val="dk1">
                        <a:lumMod val="65000"/>
                        <a:lumOff val="35000"/>
                      </a:schemeClr>
                    </a:bgClr>
                  </a:pattFill>
                  <a:ln>
                    <a:noFill/>
                  </a:ln>
                </c15:spPr>
              </c:ext>
            </c:extLst>
          </c:dLbls>
          <c:cat>
            <c:strLit>
              <c:ptCount val="2"/>
              <c:pt idx="0">
                <c:v>Not Verified</c:v>
              </c:pt>
              <c:pt idx="1">
                <c:v>Verified</c:v>
              </c:pt>
            </c:strLit>
          </c:cat>
          <c:val>
            <c:numLit>
              <c:formatCode>General</c:formatCode>
              <c:ptCount val="2"/>
              <c:pt idx="0">
                <c:v>153541418.21059802</c:v>
              </c:pt>
              <c:pt idx="1">
                <c:v>219892307.5108375</c:v>
              </c:pt>
            </c:numLit>
          </c:val>
          <c:extLst>
            <c:ext xmlns:c16="http://schemas.microsoft.com/office/drawing/2014/chart" uri="{C3380CC4-5D6E-409C-BE32-E72D297353CC}">
              <c16:uniqueId val="{00000000-C06D-4A3A-9221-6FEA9CCEC94C}"/>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Home ownership vs last  payment date status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2">
                  <a:tint val="96000"/>
                  <a:lumMod val="104000"/>
                </a:schemeClr>
              </a:gs>
              <a:gs pos="100000">
                <a:schemeClr val="accent2">
                  <a:shade val="98000"/>
                  <a:lumMod val="94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tint val="96000"/>
                  <a:lumMod val="104000"/>
                </a:schemeClr>
              </a:gs>
              <a:gs pos="100000">
                <a:schemeClr val="accent2">
                  <a:shade val="98000"/>
                  <a:lumMod val="94000"/>
                </a:schemeClr>
              </a:gs>
            </a:gsLst>
            <a:lin ang="5400000" scaled="0"/>
          </a:gradFill>
          <a:ln>
            <a:noFill/>
          </a:ln>
          <a:effectLst>
            <a:outerShdw blurRad="57150" dist="19050" dir="5400000" algn="ctr" rotWithShape="0">
              <a:srgbClr val="000000">
                <a:alpha val="63000"/>
              </a:srgbClr>
            </a:outerShdw>
          </a:effectLst>
          <a:sp3d/>
        </c:spPr>
      </c:pivotFmt>
      <c:pivotFmt>
        <c:idx val="2"/>
        <c:spPr>
          <a:gradFill rotWithShape="1">
            <a:gsLst>
              <a:gs pos="0">
                <a:schemeClr val="accent2">
                  <a:tint val="96000"/>
                  <a:lumMod val="104000"/>
                </a:schemeClr>
              </a:gs>
              <a:gs pos="100000">
                <a:schemeClr val="accent2">
                  <a:shade val="98000"/>
                  <a:lumMod val="94000"/>
                </a:schemeClr>
              </a:gs>
            </a:gsLst>
            <a:lin ang="5400000" scaled="0"/>
          </a:gradFill>
          <a:ln>
            <a:noFill/>
          </a:ln>
          <a:effectLst>
            <a:outerShdw blurRad="57150" dist="19050" dir="5400000" algn="ctr" rotWithShape="0">
              <a:srgbClr val="000000">
                <a:alpha val="63000"/>
              </a:srgbClr>
            </a:outerShdw>
          </a:effectLst>
          <a:sp3d/>
        </c:spPr>
      </c:pivotFmt>
      <c:pivotFmt>
        <c:idx val="3"/>
        <c:spPr>
          <a:gradFill rotWithShape="1">
            <a:gsLst>
              <a:gs pos="0">
                <a:schemeClr val="accent2">
                  <a:tint val="96000"/>
                  <a:lumMod val="104000"/>
                </a:schemeClr>
              </a:gs>
              <a:gs pos="100000">
                <a:schemeClr val="accent2">
                  <a:shade val="98000"/>
                  <a:lumMod val="94000"/>
                </a:schemeClr>
              </a:gs>
            </a:gsLst>
            <a:lin ang="5400000" scaled="0"/>
          </a:gradFill>
          <a:ln>
            <a:noFill/>
          </a:ln>
          <a:effectLst>
            <a:outerShdw blurRad="57150" dist="19050" dir="5400000" algn="ctr" rotWithShape="0">
              <a:srgbClr val="000000">
                <a:alpha val="63000"/>
              </a:srgbClr>
            </a:outerShdw>
          </a:effectLst>
          <a:sp3d/>
        </c:spPr>
        <c:dLbl>
          <c:idx val="0"/>
          <c:layout>
            <c:manualLayout>
              <c:x val="-2.5754811898512687E-2"/>
              <c:y val="0.1077956401283173"/>
            </c:manualLayout>
          </c:layout>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2">
                  <a:tint val="96000"/>
                  <a:lumMod val="104000"/>
                </a:schemeClr>
              </a:gs>
              <a:gs pos="100000">
                <a:schemeClr val="accent2">
                  <a:shade val="98000"/>
                  <a:lumMod val="94000"/>
                </a:schemeClr>
              </a:gs>
            </a:gsLst>
            <a:lin ang="5400000" scaled="0"/>
          </a:gradFill>
          <a:ln>
            <a:noFill/>
          </a:ln>
          <a:effectLst>
            <a:outerShdw blurRad="57150" dist="19050" dir="5400000" algn="ctr" rotWithShape="0">
              <a:srgbClr val="000000">
                <a:alpha val="63000"/>
              </a:srgbClr>
            </a:outerShdw>
          </a:effectLst>
          <a:sp3d/>
        </c:spPr>
      </c:pivotFmt>
      <c:pivotFmt>
        <c:idx val="5"/>
        <c:spPr>
          <a:gradFill rotWithShape="1">
            <a:gsLst>
              <a:gs pos="0">
                <a:schemeClr val="accent2">
                  <a:tint val="96000"/>
                  <a:lumMod val="104000"/>
                </a:schemeClr>
              </a:gs>
              <a:gs pos="100000">
                <a:schemeClr val="accent2">
                  <a:shade val="98000"/>
                  <a:lumMod val="94000"/>
                </a:schemeClr>
              </a:gs>
            </a:gsLst>
            <a:lin ang="5400000" scaled="0"/>
          </a:gradFill>
          <a:ln>
            <a:noFill/>
          </a:ln>
          <a:effectLst>
            <a:outerShdw blurRad="57150" dist="19050" dir="5400000" algn="ctr" rotWithShape="0">
              <a:srgbClr val="000000">
                <a:alpha val="63000"/>
              </a:srgbClr>
            </a:outerShdw>
          </a:effectLst>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v>Series1</c:v>
          </c:tx>
          <c:dPt>
            <c:idx val="0"/>
            <c:bubble3D val="0"/>
            <c:spPr>
              <a:gradFill rotWithShape="1">
                <a:gsLst>
                  <a:gs pos="0">
                    <a:schemeClr val="accent2">
                      <a:tint val="96000"/>
                      <a:lumMod val="104000"/>
                    </a:schemeClr>
                  </a:gs>
                  <a:gs pos="100000">
                    <a:schemeClr val="accent2">
                      <a:shade val="98000"/>
                      <a:lumMod val="94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1-B24D-4086-A8A8-1C77BE74D7A6}"/>
              </c:ext>
            </c:extLst>
          </c:dPt>
          <c:dPt>
            <c:idx val="1"/>
            <c:bubble3D val="0"/>
            <c:spPr>
              <a:gradFill rotWithShape="1">
                <a:gsLst>
                  <a:gs pos="0">
                    <a:schemeClr val="accent4">
                      <a:tint val="96000"/>
                      <a:lumMod val="104000"/>
                    </a:schemeClr>
                  </a:gs>
                  <a:gs pos="100000">
                    <a:schemeClr val="accent4">
                      <a:shade val="98000"/>
                      <a:lumMod val="94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3-B24D-4086-A8A8-1C77BE74D7A6}"/>
              </c:ext>
            </c:extLst>
          </c:dPt>
          <c:dPt>
            <c:idx val="2"/>
            <c:bubble3D val="0"/>
            <c:spPr>
              <a:gradFill rotWithShape="1">
                <a:gsLst>
                  <a:gs pos="0">
                    <a:schemeClr val="accent6">
                      <a:tint val="96000"/>
                      <a:lumMod val="104000"/>
                    </a:schemeClr>
                  </a:gs>
                  <a:gs pos="100000">
                    <a:schemeClr val="accent6">
                      <a:shade val="98000"/>
                      <a:lumMod val="94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5-B24D-4086-A8A8-1C77BE74D7A6}"/>
              </c:ext>
            </c:extLst>
          </c:dPt>
          <c:dPt>
            <c:idx val="3"/>
            <c:bubble3D val="0"/>
            <c:spPr>
              <a:gradFill rotWithShape="1">
                <a:gsLst>
                  <a:gs pos="0">
                    <a:schemeClr val="accent2">
                      <a:lumMod val="60000"/>
                      <a:tint val="96000"/>
                      <a:lumMod val="104000"/>
                    </a:schemeClr>
                  </a:gs>
                  <a:gs pos="100000">
                    <a:schemeClr val="accent2">
                      <a:lumMod val="60000"/>
                      <a:shade val="98000"/>
                      <a:lumMod val="94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7-B24D-4086-A8A8-1C77BE74D7A6}"/>
              </c:ext>
            </c:extLst>
          </c:dPt>
          <c:dPt>
            <c:idx val="4"/>
            <c:bubble3D val="0"/>
            <c:spPr>
              <a:gradFill rotWithShape="1">
                <a:gsLst>
                  <a:gs pos="0">
                    <a:schemeClr val="accent4">
                      <a:lumMod val="60000"/>
                      <a:tint val="96000"/>
                      <a:lumMod val="104000"/>
                    </a:schemeClr>
                  </a:gs>
                  <a:gs pos="100000">
                    <a:schemeClr val="accent4">
                      <a:lumMod val="60000"/>
                      <a:shade val="98000"/>
                      <a:lumMod val="94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9-B24D-4086-A8A8-1C77BE74D7A6}"/>
              </c:ext>
            </c:extLst>
          </c:dPt>
          <c:dLbls>
            <c:dLbl>
              <c:idx val="2"/>
              <c:layout>
                <c:manualLayout>
                  <c:x val="-2.5754811898512687E-2"/>
                  <c:y val="0.107795640128317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24D-4086-A8A8-1C77BE74D7A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Lit>
              <c:ptCount val="5"/>
              <c:pt idx="0">
                <c:v>MORTGAGE</c:v>
              </c:pt>
              <c:pt idx="1">
                <c:v>NONE</c:v>
              </c:pt>
              <c:pt idx="2">
                <c:v>OTHER</c:v>
              </c:pt>
              <c:pt idx="3">
                <c:v>OWN</c:v>
              </c:pt>
              <c:pt idx="4">
                <c:v>RENT</c:v>
              </c:pt>
            </c:strLit>
          </c:cat>
          <c:val>
            <c:numLit>
              <c:formatCode>General</c:formatCode>
              <c:ptCount val="5"/>
              <c:pt idx="0">
                <c:v>56305545.809999913</c:v>
              </c:pt>
              <c:pt idx="1">
                <c:v>533.15</c:v>
              </c:pt>
              <c:pt idx="2">
                <c:v>173239.20000000004</c:v>
              </c:pt>
              <c:pt idx="3">
                <c:v>8228967.4399999958</c:v>
              </c:pt>
              <c:pt idx="4">
                <c:v>41686653.089999922</c:v>
              </c:pt>
            </c:numLit>
          </c:val>
          <c:extLst>
            <c:ext xmlns:c16="http://schemas.microsoft.com/office/drawing/2014/chart" uri="{C3380CC4-5D6E-409C-BE32-E72D297353CC}">
              <c16:uniqueId val="{00000000-2A44-475C-8677-8B4EBDD4A723}"/>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3/14/2024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bin"/><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4390" y="834629"/>
            <a:ext cx="10153880" cy="913718"/>
          </a:xfrm>
        </p:spPr>
        <p:txBody>
          <a:bodyPr>
            <a:normAutofit fontScale="90000"/>
          </a:bodyPr>
          <a:lstStyle/>
          <a:p>
            <a:pPr marL="285750" indent="-285750"/>
            <a:r>
              <a:rPr lang="en-IN" b="1" dirty="0">
                <a:solidFill>
                  <a:schemeClr val="tx1"/>
                </a:solidFill>
              </a:rPr>
              <a:t>Bank Loan of </a:t>
            </a:r>
            <a:r>
              <a:rPr lang="en-IN" b="1" dirty="0" err="1">
                <a:solidFill>
                  <a:schemeClr val="tx1"/>
                </a:solidFill>
              </a:rPr>
              <a:t>Customers</a:t>
            </a:r>
            <a:r>
              <a:rPr lang="en-IN" b="1" dirty="0" err="1">
                <a:solidFill>
                  <a:schemeClr val="bg1">
                    <a:lumMod val="65000"/>
                  </a:schemeClr>
                </a:solidFill>
              </a:rPr>
              <a:t>|</a:t>
            </a:r>
            <a:r>
              <a:rPr lang="en-IN" sz="3600" b="1" dirty="0" err="1">
                <a:solidFill>
                  <a:schemeClr val="bg1">
                    <a:lumMod val="65000"/>
                  </a:schemeClr>
                </a:solidFill>
              </a:rPr>
              <a:t>Finance</a:t>
            </a:r>
            <a:endParaRPr lang="en-IN" sz="3600" b="1" dirty="0">
              <a:solidFill>
                <a:schemeClr val="bg1">
                  <a:lumMod val="6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7014" y="2084130"/>
            <a:ext cx="6350000" cy="4762500"/>
          </a:xfrm>
          <a:prstGeom prst="ellipse">
            <a:avLst/>
          </a:prstGeom>
          <a:ln>
            <a:noFill/>
          </a:ln>
          <a:effectLst>
            <a:softEdge rad="112500"/>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775" y="599099"/>
            <a:ext cx="1744394" cy="1215830"/>
          </a:xfrm>
          <a:prstGeom prst="rect">
            <a:avLst/>
          </a:prstGeom>
        </p:spPr>
      </p:pic>
      <p:sp>
        <p:nvSpPr>
          <p:cNvPr id="8" name="TextBox 7"/>
          <p:cNvSpPr txBox="1"/>
          <p:nvPr/>
        </p:nvSpPr>
        <p:spPr>
          <a:xfrm>
            <a:off x="1783588" y="1748347"/>
            <a:ext cx="3650537" cy="3970318"/>
          </a:xfrm>
          <a:prstGeom prst="rect">
            <a:avLst/>
          </a:prstGeom>
          <a:noFill/>
        </p:spPr>
        <p:txBody>
          <a:bodyPr wrap="square" rtlCol="0">
            <a:spAutoFit/>
          </a:bodyPr>
          <a:lstStyle/>
          <a:p>
            <a:endParaRPr lang="en-IN" sz="2800" b="1" dirty="0"/>
          </a:p>
          <a:p>
            <a:endParaRPr lang="en-IN" sz="2800" b="1" dirty="0"/>
          </a:p>
          <a:p>
            <a:r>
              <a:rPr lang="en-IN" sz="2800" b="1" i="1" dirty="0"/>
              <a:t>Team Members</a:t>
            </a:r>
            <a:br>
              <a:rPr lang="en-IN" sz="2800" b="1" i="1" dirty="0"/>
            </a:br>
            <a:br>
              <a:rPr lang="en-IN" sz="2800" b="1" dirty="0"/>
            </a:br>
            <a:r>
              <a:rPr lang="en-IN" sz="2800" b="1" dirty="0"/>
              <a:t>Siddhant </a:t>
            </a:r>
            <a:r>
              <a:rPr lang="en-IN" sz="2800" b="1" dirty="0" err="1"/>
              <a:t>Divekar</a:t>
            </a:r>
            <a:r>
              <a:rPr lang="en-IN" sz="2800" b="1" dirty="0"/>
              <a:t> </a:t>
            </a:r>
            <a:br>
              <a:rPr lang="en-IN" sz="2800" b="1" dirty="0"/>
            </a:br>
            <a:r>
              <a:rPr lang="en-IN" sz="2800" b="1" dirty="0"/>
              <a:t>Mahesh Shinde</a:t>
            </a:r>
            <a:br>
              <a:rPr lang="en-IN" sz="2800" b="1" dirty="0"/>
            </a:br>
            <a:r>
              <a:rPr lang="en-IN" sz="2800" b="1" dirty="0"/>
              <a:t>Jatin </a:t>
            </a:r>
            <a:r>
              <a:rPr lang="en-IN" sz="2800" b="1" dirty="0" err="1"/>
              <a:t>Bargaiya</a:t>
            </a:r>
            <a:r>
              <a:rPr lang="en-IN" sz="2800" b="1" dirty="0"/>
              <a:t> </a:t>
            </a:r>
            <a:br>
              <a:rPr lang="en-IN" sz="2800" b="1" dirty="0"/>
            </a:br>
            <a:r>
              <a:rPr lang="en-IN" sz="2800" b="1" dirty="0"/>
              <a:t>Suraj </a:t>
            </a:r>
            <a:r>
              <a:rPr lang="en-IN" sz="2800" b="1" dirty="0" err="1"/>
              <a:t>Bhadoriya</a:t>
            </a:r>
            <a:br>
              <a:rPr lang="en-IN" sz="2800" b="1" dirty="0"/>
            </a:br>
            <a:r>
              <a:rPr lang="en-IN" sz="2800" b="1" dirty="0"/>
              <a:t>Sarthak </a:t>
            </a:r>
            <a:r>
              <a:rPr lang="en-IN" sz="2800" b="1" dirty="0" err="1"/>
              <a:t>Narnor</a:t>
            </a:r>
            <a:endParaRPr lang="en-IN" sz="2800" b="1" dirty="0"/>
          </a:p>
        </p:txBody>
      </p:sp>
      <p:sp>
        <p:nvSpPr>
          <p:cNvPr id="3" name="TextBox 2"/>
          <p:cNvSpPr txBox="1"/>
          <p:nvPr/>
        </p:nvSpPr>
        <p:spPr>
          <a:xfrm>
            <a:off x="9781911" y="1679591"/>
            <a:ext cx="1533378" cy="646331"/>
          </a:xfrm>
          <a:prstGeom prst="rect">
            <a:avLst/>
          </a:prstGeom>
          <a:noFill/>
        </p:spPr>
        <p:txBody>
          <a:bodyPr wrap="square" rtlCol="0">
            <a:spAutoFit/>
          </a:bodyPr>
          <a:lstStyle/>
          <a:p>
            <a:r>
              <a:rPr lang="en-IN" sz="3600" b="1" dirty="0">
                <a:solidFill>
                  <a:schemeClr val="tx1">
                    <a:lumMod val="50000"/>
                    <a:lumOff val="50000"/>
                  </a:schemeClr>
                </a:solidFill>
              </a:rPr>
              <a:t>P193</a:t>
            </a:r>
            <a:r>
              <a:rPr lang="en-IN" dirty="0"/>
              <a:t> </a:t>
            </a:r>
          </a:p>
        </p:txBody>
      </p:sp>
    </p:spTree>
    <p:extLst>
      <p:ext uri="{BB962C8B-B14F-4D97-AF65-F5344CB8AC3E}">
        <p14:creationId xmlns:p14="http://schemas.microsoft.com/office/powerpoint/2010/main" val="783504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759" y="483433"/>
            <a:ext cx="8911687" cy="1280890"/>
          </a:xfrm>
        </p:spPr>
        <p:txBody>
          <a:bodyPr>
            <a:normAutofit/>
          </a:bodyPr>
          <a:lstStyle/>
          <a:p>
            <a:r>
              <a:rPr lang="en-US" sz="4800" b="1" dirty="0">
                <a:solidFill>
                  <a:schemeClr val="tx1"/>
                </a:solidFill>
                <a:latin typeface="Tenorite"/>
              </a:rPr>
              <a:t>Dashboard of Excel</a:t>
            </a:r>
            <a:endParaRPr lang="en-IN" sz="4800" b="1" dirty="0">
              <a:solidFill>
                <a:schemeClr val="tx1"/>
              </a:solidFill>
              <a:latin typeface="Tenorite"/>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2025" y="1281686"/>
            <a:ext cx="10381955" cy="5203520"/>
          </a:xfrm>
        </p:spPr>
      </p:pic>
    </p:spTree>
    <p:extLst>
      <p:ext uri="{BB962C8B-B14F-4D97-AF65-F5344CB8AC3E}">
        <p14:creationId xmlns:p14="http://schemas.microsoft.com/office/powerpoint/2010/main" val="2613504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solidFill>
                  <a:schemeClr val="tx1"/>
                </a:solidFill>
                <a:latin typeface="Tenorite"/>
              </a:rPr>
              <a:t>Dashboard Of Power BI</a:t>
            </a:r>
            <a:endParaRPr lang="en-IN" sz="4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9317" y="1498294"/>
            <a:ext cx="10815295" cy="4986912"/>
          </a:xfrm>
        </p:spPr>
      </p:pic>
    </p:spTree>
    <p:extLst>
      <p:ext uri="{BB962C8B-B14F-4D97-AF65-F5344CB8AC3E}">
        <p14:creationId xmlns:p14="http://schemas.microsoft.com/office/powerpoint/2010/main" val="2562836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9814" y="462852"/>
            <a:ext cx="4406186" cy="843446"/>
          </a:xfrm>
        </p:spPr>
        <p:txBody>
          <a:bodyPr>
            <a:normAutofit/>
          </a:bodyPr>
          <a:lstStyle/>
          <a:p>
            <a:r>
              <a:rPr lang="en-US" sz="4800" b="1" dirty="0">
                <a:solidFill>
                  <a:schemeClr val="tx1"/>
                </a:solidFill>
                <a:latin typeface="Tenorite"/>
              </a:rPr>
              <a:t>SQL</a:t>
            </a:r>
            <a:endParaRPr lang="en-IN" sz="4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88001" y="202104"/>
            <a:ext cx="5012266" cy="281202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8000" y="3183944"/>
            <a:ext cx="5012266" cy="341899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525" y="1306298"/>
            <a:ext cx="4649653" cy="5296639"/>
          </a:xfrm>
          <a:prstGeom prst="rect">
            <a:avLst/>
          </a:prstGeom>
        </p:spPr>
      </p:pic>
    </p:spTree>
    <p:extLst>
      <p:ext uri="{BB962C8B-B14F-4D97-AF65-F5344CB8AC3E}">
        <p14:creationId xmlns:p14="http://schemas.microsoft.com/office/powerpoint/2010/main" val="760832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solidFill>
                  <a:schemeClr val="tx1"/>
                </a:solidFill>
                <a:latin typeface="Tenorite"/>
              </a:rPr>
              <a:t>Dashboard of Power BI</a:t>
            </a:r>
            <a:endParaRPr lang="en-IN" sz="4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2364" y="1547446"/>
            <a:ext cx="10182248" cy="4951828"/>
          </a:xfrm>
        </p:spPr>
      </p:pic>
    </p:spTree>
    <p:extLst>
      <p:ext uri="{BB962C8B-B14F-4D97-AF65-F5344CB8AC3E}">
        <p14:creationId xmlns:p14="http://schemas.microsoft.com/office/powerpoint/2010/main" val="289452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a:solidFill>
                  <a:schemeClr val="tx1"/>
                </a:solidFill>
                <a:latin typeface="Cambria" panose="02040503050406030204" pitchFamily="18" charset="0"/>
                <a:ea typeface="Cambria" panose="02040503050406030204" pitchFamily="18" charset="0"/>
              </a:rPr>
              <a:t>Challenge Faced</a:t>
            </a:r>
            <a:endParaRPr lang="en-IN" sz="4800" b="1" dirty="0">
              <a:solidFill>
                <a:schemeClr val="tx1"/>
              </a:solidFill>
            </a:endParaRPr>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949868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5805" y="1913207"/>
            <a:ext cx="7395137" cy="2006548"/>
          </a:xfrm>
        </p:spPr>
        <p:txBody>
          <a:bodyPr>
            <a:noAutofit/>
          </a:bodyPr>
          <a:lstStyle/>
          <a:p>
            <a:pPr algn="ctr"/>
            <a:r>
              <a:rPr lang="en-US" sz="9600" u="sng" dirty="0">
                <a:latin typeface="Gloucester MT Extra Condensed" panose="02030808020601010101" pitchFamily="18" charset="0"/>
              </a:rPr>
              <a:t>Thank You </a:t>
            </a:r>
            <a:r>
              <a:rPr lang="en-IN" sz="9600" dirty="0"/>
              <a:t>🙏</a:t>
            </a:r>
            <a:br>
              <a:rPr lang="en-US" sz="9600" u="sng" dirty="0">
                <a:latin typeface="Gloucester MT Extra Condensed" panose="02030808020601010101" pitchFamily="18" charset="0"/>
              </a:rPr>
            </a:br>
            <a:br>
              <a:rPr lang="en-IN" sz="9600" dirty="0"/>
            </a:br>
            <a:endParaRPr lang="en-IN" sz="9600" dirty="0"/>
          </a:p>
        </p:txBody>
      </p:sp>
    </p:spTree>
    <p:extLst>
      <p:ext uri="{BB962C8B-B14F-4D97-AF65-F5344CB8AC3E}">
        <p14:creationId xmlns:p14="http://schemas.microsoft.com/office/powerpoint/2010/main" val="57591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tx1"/>
                </a:solidFill>
              </a:rPr>
              <a:t>Project Objective</a:t>
            </a:r>
            <a:endParaRPr lang="en-IN" sz="4000" b="1" dirty="0">
              <a:solidFill>
                <a:schemeClr val="tx1"/>
              </a:solidFill>
            </a:endParaRPr>
          </a:p>
        </p:txBody>
      </p:sp>
      <p:sp>
        <p:nvSpPr>
          <p:cNvPr id="3" name="Content Placeholder 2"/>
          <p:cNvSpPr>
            <a:spLocks noGrp="1"/>
          </p:cNvSpPr>
          <p:nvPr>
            <p:ph idx="1"/>
          </p:nvPr>
        </p:nvSpPr>
        <p:spPr>
          <a:xfrm>
            <a:off x="2445993" y="1905000"/>
            <a:ext cx="8915400" cy="3777622"/>
          </a:xfrm>
        </p:spPr>
        <p:txBody>
          <a:bodyPr/>
          <a:lstStyle/>
          <a:p>
            <a:r>
              <a:rPr lang="en-US" dirty="0"/>
              <a:t>This is Bank Loan of Customers Project Where Provided 2 dataset to us With </a:t>
            </a:r>
            <a:r>
              <a:rPr lang="en-US" dirty="0" err="1"/>
              <a:t>csv</a:t>
            </a:r>
            <a:r>
              <a:rPr lang="en-US" dirty="0"/>
              <a:t> extension files having 39k rows each and the objective was to analyze the growth that bank got within given years in loans.</a:t>
            </a:r>
          </a:p>
          <a:p>
            <a:endParaRPr lang="en-US" dirty="0"/>
          </a:p>
          <a:p>
            <a:r>
              <a:rPr lang="en-US" dirty="0"/>
              <a:t>We used MS-Excel ,MySQL for analyzing ,cleaning and removing duplicates from dataset and prepared KPI’s .Where we did calculations ,merging and Prepared interactive Dashboards</a:t>
            </a:r>
          </a:p>
          <a:p>
            <a:pPr marL="0" indent="0">
              <a:buNone/>
            </a:pPr>
            <a:r>
              <a:rPr lang="en-US" dirty="0"/>
              <a:t>      </a:t>
            </a:r>
            <a:endParaRPr lang="en-IN" dirty="0"/>
          </a:p>
        </p:txBody>
      </p:sp>
    </p:spTree>
    <p:extLst>
      <p:ext uri="{BB962C8B-B14F-4D97-AF65-F5344CB8AC3E}">
        <p14:creationId xmlns:p14="http://schemas.microsoft.com/office/powerpoint/2010/main" val="1501954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8026" y="1351403"/>
            <a:ext cx="8915400" cy="3777622"/>
          </a:xfrm>
        </p:spPr>
        <p:txBody>
          <a:bodyPr/>
          <a:lstStyle/>
          <a:p>
            <a:r>
              <a:rPr lang="en-US" sz="2400" b="1" dirty="0">
                <a:latin typeface="Arial Rounded MT Bold" panose="020F0704030504030204" pitchFamily="34" charset="0"/>
              </a:rPr>
              <a:t>We perform this project in 4 modules :-</a:t>
            </a:r>
          </a:p>
          <a:p>
            <a:endParaRPr lang="en-US" dirty="0"/>
          </a:p>
          <a:p>
            <a:pPr marL="514350" indent="-514350">
              <a:buFont typeface="+mj-lt"/>
              <a:buAutoNum type="arabicPeriod"/>
            </a:pPr>
            <a:r>
              <a:rPr lang="en-US" sz="2400" dirty="0">
                <a:latin typeface="Arial Rounded MT Bold" panose="020F0704030504030204" pitchFamily="34" charset="0"/>
              </a:rPr>
              <a:t>Excel</a:t>
            </a:r>
          </a:p>
          <a:p>
            <a:pPr marL="514350" indent="-514350">
              <a:buFont typeface="+mj-lt"/>
              <a:buAutoNum type="arabicPeriod"/>
            </a:pPr>
            <a:r>
              <a:rPr lang="en-US" sz="2400" dirty="0">
                <a:latin typeface="Arial Rounded MT Bold" panose="020F0704030504030204" pitchFamily="34" charset="0"/>
              </a:rPr>
              <a:t>Tableau </a:t>
            </a:r>
          </a:p>
          <a:p>
            <a:pPr marL="514350" indent="-514350">
              <a:buFont typeface="+mj-lt"/>
              <a:buAutoNum type="arabicPeriod"/>
            </a:pPr>
            <a:r>
              <a:rPr lang="en-US" sz="2400" dirty="0">
                <a:latin typeface="Arial Rounded MT Bold" panose="020F0704030504030204" pitchFamily="34" charset="0"/>
              </a:rPr>
              <a:t>Power Bi</a:t>
            </a:r>
            <a:endParaRPr lang="en-IN" sz="2400" dirty="0">
              <a:latin typeface="Arial Rounded MT Bold" panose="020F0704030504030204" pitchFamily="34" charset="0"/>
            </a:endParaRPr>
          </a:p>
          <a:p>
            <a:pPr marL="514350" indent="-514350">
              <a:buFont typeface="+mj-lt"/>
              <a:buAutoNum type="arabicPeriod"/>
            </a:pPr>
            <a:r>
              <a:rPr lang="en-US" sz="2400" dirty="0">
                <a:latin typeface="Arial Rounded MT Bold" panose="020F0704030504030204" pitchFamily="34" charset="0"/>
              </a:rPr>
              <a:t>SQL</a:t>
            </a:r>
          </a:p>
          <a:p>
            <a:endParaRPr lang="en-IN" dirty="0"/>
          </a:p>
        </p:txBody>
      </p:sp>
    </p:spTree>
    <p:extLst>
      <p:ext uri="{BB962C8B-B14F-4D97-AF65-F5344CB8AC3E}">
        <p14:creationId xmlns:p14="http://schemas.microsoft.com/office/powerpoint/2010/main" val="2973323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1060" y="1119869"/>
            <a:ext cx="8911687" cy="719948"/>
          </a:xfrm>
        </p:spPr>
        <p:txBody>
          <a:bodyPr/>
          <a:lstStyle/>
          <a:p>
            <a:r>
              <a:rPr lang="en-US" b="1" dirty="0"/>
              <a:t>KPI’s</a:t>
            </a:r>
            <a:endParaRPr lang="en-IN" b="1" dirty="0"/>
          </a:p>
        </p:txBody>
      </p:sp>
      <p:sp>
        <p:nvSpPr>
          <p:cNvPr id="3" name="Content Placeholder 2"/>
          <p:cNvSpPr>
            <a:spLocks noGrp="1"/>
          </p:cNvSpPr>
          <p:nvPr>
            <p:ph idx="1"/>
          </p:nvPr>
        </p:nvSpPr>
        <p:spPr>
          <a:xfrm>
            <a:off x="2512094" y="2298853"/>
            <a:ext cx="8915400" cy="3777622"/>
          </a:xfrm>
        </p:spPr>
        <p:txBody>
          <a:bodyPr/>
          <a:lstStyle/>
          <a:p>
            <a:pPr>
              <a:buFont typeface="+mj-lt"/>
              <a:buAutoNum type="arabicPeriod"/>
            </a:pPr>
            <a:r>
              <a:rPr lang="en-IN" b="1" dirty="0"/>
              <a:t>Year wise loan amount Stats</a:t>
            </a:r>
          </a:p>
          <a:p>
            <a:pPr>
              <a:buFont typeface="+mj-lt"/>
              <a:buAutoNum type="arabicPeriod"/>
            </a:pPr>
            <a:r>
              <a:rPr lang="en-IN" b="1" dirty="0"/>
              <a:t>Grade and sub grade wise </a:t>
            </a:r>
            <a:r>
              <a:rPr lang="en-IN" b="1" dirty="0" err="1"/>
              <a:t>revol_bal</a:t>
            </a:r>
            <a:endParaRPr lang="en-IN" b="1" dirty="0"/>
          </a:p>
          <a:p>
            <a:pPr>
              <a:buFont typeface="+mj-lt"/>
              <a:buAutoNum type="arabicPeriod"/>
            </a:pPr>
            <a:r>
              <a:rPr lang="en-IN" b="1" dirty="0"/>
              <a:t>Total Payment for Verified Status </a:t>
            </a:r>
            <a:r>
              <a:rPr lang="en-IN" b="1" dirty="0" err="1"/>
              <a:t>Vs</a:t>
            </a:r>
            <a:r>
              <a:rPr lang="en-IN" b="1" dirty="0"/>
              <a:t> Total Payment for Non Verified Status</a:t>
            </a:r>
          </a:p>
          <a:p>
            <a:pPr>
              <a:buFont typeface="+mj-lt"/>
              <a:buAutoNum type="arabicPeriod"/>
            </a:pPr>
            <a:r>
              <a:rPr lang="en-IN" b="1" dirty="0"/>
              <a:t>State wise and month wise loan status</a:t>
            </a:r>
          </a:p>
          <a:p>
            <a:pPr>
              <a:buFont typeface="+mj-lt"/>
              <a:buAutoNum type="arabicPeriod"/>
            </a:pPr>
            <a:r>
              <a:rPr lang="en-IN" b="1" dirty="0"/>
              <a:t>Home ownership </a:t>
            </a:r>
            <a:r>
              <a:rPr lang="en-IN" b="1" dirty="0" err="1"/>
              <a:t>Vs</a:t>
            </a:r>
            <a:r>
              <a:rPr lang="en-IN" b="1" dirty="0"/>
              <a:t> last payment date stats</a:t>
            </a:r>
          </a:p>
          <a:p>
            <a:pPr>
              <a:buFont typeface="+mj-lt"/>
              <a:buAutoNum type="arabicPeriod"/>
            </a:pPr>
            <a:endParaRPr lang="en-IN" b="1" dirty="0"/>
          </a:p>
          <a:p>
            <a:endParaRPr lang="en-IN" dirty="0"/>
          </a:p>
        </p:txBody>
      </p:sp>
    </p:spTree>
    <p:extLst>
      <p:ext uri="{BB962C8B-B14F-4D97-AF65-F5344CB8AC3E}">
        <p14:creationId xmlns:p14="http://schemas.microsoft.com/office/powerpoint/2010/main" val="1413972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FF0000"/>
                </a:solidFill>
              </a:rPr>
              <a:t>KPI’s 1:</a:t>
            </a:r>
            <a:r>
              <a:rPr lang="en-IN" b="1" dirty="0"/>
              <a:t>Year wise loan amount Stats</a:t>
            </a:r>
            <a:br>
              <a:rPr lang="en-IN" b="1"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46693029"/>
              </p:ext>
            </p:extLst>
          </p:nvPr>
        </p:nvGraphicFramePr>
        <p:xfrm>
          <a:off x="7385538" y="4753500"/>
          <a:ext cx="2542136" cy="1807951"/>
        </p:xfrm>
        <a:graphic>
          <a:graphicData uri="http://schemas.openxmlformats.org/drawingml/2006/table">
            <a:tbl>
              <a:tblPr firstRow="1" firstCol="1" lastRow="1" lastCol="1" bandRow="1" bandCol="1">
                <a:tableStyleId>{1FECB4D8-DB02-4DC6-A0A2-4F2EBAE1DC90}</a:tableStyleId>
              </a:tblPr>
              <a:tblGrid>
                <a:gridCol w="1193042">
                  <a:extLst>
                    <a:ext uri="{9D8B030D-6E8A-4147-A177-3AD203B41FA5}">
                      <a16:colId xmlns:a16="http://schemas.microsoft.com/office/drawing/2014/main" val="20000"/>
                    </a:ext>
                  </a:extLst>
                </a:gridCol>
                <a:gridCol w="1349094">
                  <a:extLst>
                    <a:ext uri="{9D8B030D-6E8A-4147-A177-3AD203B41FA5}">
                      <a16:colId xmlns:a16="http://schemas.microsoft.com/office/drawing/2014/main" val="20001"/>
                    </a:ext>
                  </a:extLst>
                </a:gridCol>
              </a:tblGrid>
              <a:tr h="483919">
                <a:tc>
                  <a:txBody>
                    <a:bodyPr/>
                    <a:lstStyle/>
                    <a:p>
                      <a:pPr algn="l" fontAlgn="b"/>
                      <a:r>
                        <a:rPr lang="en-IN" sz="1100" u="none" strike="noStrike" dirty="0">
                          <a:effectLst/>
                        </a:rPr>
                        <a:t>Year</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Loan Amount</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220672">
                <a:tc>
                  <a:txBody>
                    <a:bodyPr/>
                    <a:lstStyle/>
                    <a:p>
                      <a:pPr algn="l" fontAlgn="b"/>
                      <a:r>
                        <a:rPr lang="en-IN" sz="1100" u="none" strike="noStrike">
                          <a:effectLst/>
                        </a:rPr>
                        <a:t>2007</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2219275.00</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220672">
                <a:tc>
                  <a:txBody>
                    <a:bodyPr/>
                    <a:lstStyle/>
                    <a:p>
                      <a:pPr algn="l" fontAlgn="b"/>
                      <a:r>
                        <a:rPr lang="en-IN" sz="1100" u="none" strike="noStrike">
                          <a:effectLst/>
                        </a:rPr>
                        <a:t>2008</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14390275.00</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220672">
                <a:tc>
                  <a:txBody>
                    <a:bodyPr/>
                    <a:lstStyle/>
                    <a:p>
                      <a:pPr algn="l" fontAlgn="b"/>
                      <a:r>
                        <a:rPr lang="en-IN" sz="1100" u="none" strike="noStrike" dirty="0">
                          <a:effectLst/>
                        </a:rPr>
                        <a:t>2009</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46436325.00</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220672">
                <a:tc>
                  <a:txBody>
                    <a:bodyPr/>
                    <a:lstStyle/>
                    <a:p>
                      <a:pPr algn="l" fontAlgn="b"/>
                      <a:r>
                        <a:rPr lang="en-IN" sz="1100" u="none" strike="noStrike">
                          <a:effectLst/>
                        </a:rPr>
                        <a:t>2010</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122050200.00</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r h="220672">
                <a:tc>
                  <a:txBody>
                    <a:bodyPr/>
                    <a:lstStyle/>
                    <a:p>
                      <a:pPr algn="l" fontAlgn="b"/>
                      <a:r>
                        <a:rPr lang="en-IN" sz="1100" u="none" strike="noStrike">
                          <a:effectLst/>
                        </a:rPr>
                        <a:t>2011</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260506575.00</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5"/>
                  </a:ext>
                </a:extLst>
              </a:tr>
              <a:tr h="220672">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445602650.00</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6"/>
                  </a:ext>
                </a:extLst>
              </a:tr>
            </a:tbl>
          </a:graphicData>
        </a:graphic>
      </p:graphicFrame>
      <p:graphicFrame>
        <p:nvGraphicFramePr>
          <p:cNvPr id="5" name="Chart 4">
            <a:extLst>
              <a:ext uri="{FF2B5EF4-FFF2-40B4-BE49-F238E27FC236}">
                <a16:creationId xmlns:a16="http://schemas.microsoft.com/office/drawing/2014/main" id="{2F682A8A-E35B-BE4B-16B6-854644616BF3}"/>
              </a:ext>
            </a:extLst>
          </p:cNvPr>
          <p:cNvGraphicFramePr>
            <a:graphicFrameLocks/>
          </p:cNvGraphicFramePr>
          <p:nvPr>
            <p:extLst>
              <p:ext uri="{D42A27DB-BD31-4B8C-83A1-F6EECF244321}">
                <p14:modId xmlns:p14="http://schemas.microsoft.com/office/powerpoint/2010/main" val="3033214609"/>
              </p:ext>
            </p:extLst>
          </p:nvPr>
        </p:nvGraphicFramePr>
        <p:xfrm>
          <a:off x="6458226" y="1662629"/>
          <a:ext cx="5356860" cy="28575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093204" y="1410159"/>
            <a:ext cx="4164377" cy="4247317"/>
          </a:xfrm>
          <a:prstGeom prst="rect">
            <a:avLst/>
          </a:prstGeom>
          <a:noFill/>
        </p:spPr>
        <p:txBody>
          <a:bodyPr wrap="square" rtlCol="0">
            <a:spAutoFit/>
          </a:bodyPr>
          <a:lstStyle/>
          <a:p>
            <a:r>
              <a:rPr lang="en-US" dirty="0"/>
              <a:t>By Observing we can see how loan amount status is increasing year by year</a:t>
            </a:r>
          </a:p>
          <a:p>
            <a:endParaRPr lang="en-US" dirty="0"/>
          </a:p>
          <a:p>
            <a:endParaRPr lang="en-US" dirty="0"/>
          </a:p>
          <a:p>
            <a:r>
              <a:rPr lang="en-US" dirty="0"/>
              <a:t>Year 2007 having 22,19,275 loan amount to Year 2011 with 260,506,575 loan amount</a:t>
            </a:r>
          </a:p>
          <a:p>
            <a:endParaRPr lang="en-US" dirty="0"/>
          </a:p>
          <a:p>
            <a:r>
              <a:rPr lang="en-US" dirty="0"/>
              <a:t>We can subtract the new value from old to see the difference</a:t>
            </a:r>
          </a:p>
          <a:p>
            <a:r>
              <a:rPr lang="en-US" b="1" dirty="0">
                <a:solidFill>
                  <a:srgbClr val="00B050"/>
                </a:solidFill>
              </a:rPr>
              <a:t>260506575-2219275= 258287300</a:t>
            </a:r>
          </a:p>
          <a:p>
            <a:r>
              <a:rPr lang="en-US" dirty="0"/>
              <a:t> </a:t>
            </a:r>
          </a:p>
          <a:p>
            <a:r>
              <a:rPr lang="en-US" dirty="0"/>
              <a:t>Loan amount status is increases by </a:t>
            </a:r>
            <a:r>
              <a:rPr lang="en-US" b="1" dirty="0">
                <a:solidFill>
                  <a:srgbClr val="00B050"/>
                </a:solidFill>
              </a:rPr>
              <a:t>258287300</a:t>
            </a:r>
            <a:r>
              <a:rPr lang="en-US" dirty="0">
                <a:solidFill>
                  <a:srgbClr val="00B050"/>
                </a:solidFill>
              </a:rPr>
              <a:t> </a:t>
            </a:r>
            <a:r>
              <a:rPr lang="en-US" dirty="0"/>
              <a:t>in </a:t>
            </a:r>
            <a:r>
              <a:rPr lang="en-US" b="1" dirty="0">
                <a:solidFill>
                  <a:srgbClr val="00B050"/>
                </a:solidFill>
              </a:rPr>
              <a:t>4 year </a:t>
            </a:r>
            <a:r>
              <a:rPr lang="en-US" dirty="0"/>
              <a:t>of duration</a:t>
            </a:r>
            <a:endParaRPr lang="en-IN" dirty="0"/>
          </a:p>
        </p:txBody>
      </p:sp>
    </p:spTree>
    <p:extLst>
      <p:ext uri="{BB962C8B-B14F-4D97-AF65-F5344CB8AC3E}">
        <p14:creationId xmlns:p14="http://schemas.microsoft.com/office/powerpoint/2010/main" val="481347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a:solidFill>
                  <a:srgbClr val="FF0000"/>
                </a:solidFill>
              </a:rPr>
              <a:t>KPI’s 2: </a:t>
            </a:r>
            <a:r>
              <a:rPr lang="en-IN" b="1" dirty="0"/>
              <a:t>Grade and sub grade wise </a:t>
            </a:r>
            <a:r>
              <a:rPr lang="en-IN" b="1" dirty="0" err="1"/>
              <a:t>revol_bal</a:t>
            </a:r>
            <a:br>
              <a:rPr lang="en-IN" b="1" dirty="0"/>
            </a:br>
            <a:endParaRPr lang="en-IN" dirty="0"/>
          </a:p>
        </p:txBody>
      </p:sp>
      <p:sp>
        <p:nvSpPr>
          <p:cNvPr id="3" name="Content Placeholder 2"/>
          <p:cNvSpPr>
            <a:spLocks noGrp="1"/>
          </p:cNvSpPr>
          <p:nvPr>
            <p:ph idx="1"/>
          </p:nvPr>
        </p:nvSpPr>
        <p:spPr>
          <a:xfrm>
            <a:off x="6881270" y="1613820"/>
            <a:ext cx="5310730" cy="3777622"/>
          </a:xfrm>
        </p:spPr>
        <p:txBody>
          <a:bodyPr>
            <a:normAutofit lnSpcReduction="10000"/>
          </a:bodyPr>
          <a:lstStyle/>
          <a:p>
            <a:r>
              <a:rPr lang="en-IN" dirty="0">
                <a:solidFill>
                  <a:schemeClr val="tx1"/>
                </a:solidFill>
                <a:latin typeface="+mj-lt"/>
              </a:rPr>
              <a:t>In this Grade and subgrade wise </a:t>
            </a:r>
            <a:r>
              <a:rPr lang="en-IN" dirty="0" err="1">
                <a:solidFill>
                  <a:schemeClr val="tx1"/>
                </a:solidFill>
                <a:latin typeface="+mj-lt"/>
              </a:rPr>
              <a:t>Revol</a:t>
            </a:r>
            <a:endParaRPr lang="en-IN" dirty="0">
              <a:solidFill>
                <a:schemeClr val="tx1"/>
              </a:solidFill>
              <a:latin typeface="+mj-lt"/>
            </a:endParaRPr>
          </a:p>
          <a:p>
            <a:pPr marL="0" indent="0">
              <a:buNone/>
            </a:pPr>
            <a:r>
              <a:rPr lang="en-IN" dirty="0">
                <a:solidFill>
                  <a:schemeClr val="tx1"/>
                </a:solidFill>
                <a:latin typeface="+mj-lt"/>
              </a:rPr>
              <a:t>    balance we can notice Grade-B have        </a:t>
            </a:r>
          </a:p>
          <a:p>
            <a:pPr marL="0" indent="0">
              <a:buNone/>
            </a:pPr>
            <a:r>
              <a:rPr lang="en-IN" dirty="0">
                <a:solidFill>
                  <a:schemeClr val="tx1"/>
                </a:solidFill>
                <a:latin typeface="+mj-lt"/>
              </a:rPr>
              <a:t>     more </a:t>
            </a:r>
            <a:r>
              <a:rPr lang="en-IN" dirty="0" err="1">
                <a:solidFill>
                  <a:schemeClr val="tx1"/>
                </a:solidFill>
                <a:latin typeface="+mj-lt"/>
              </a:rPr>
              <a:t>revol</a:t>
            </a:r>
            <a:r>
              <a:rPr lang="en-IN" dirty="0">
                <a:solidFill>
                  <a:schemeClr val="tx1"/>
                </a:solidFill>
                <a:latin typeface="+mj-lt"/>
              </a:rPr>
              <a:t> balance then any other grade     </a:t>
            </a:r>
          </a:p>
          <a:p>
            <a:pPr marL="0" indent="0">
              <a:buNone/>
            </a:pPr>
            <a:r>
              <a:rPr lang="en-IN" dirty="0">
                <a:solidFill>
                  <a:schemeClr val="tx1"/>
                </a:solidFill>
                <a:latin typeface="+mj-lt"/>
              </a:rPr>
              <a:t>    &amp; Grade – G have very low </a:t>
            </a:r>
            <a:r>
              <a:rPr lang="en-IN" dirty="0" err="1">
                <a:solidFill>
                  <a:schemeClr val="tx1"/>
                </a:solidFill>
                <a:latin typeface="+mj-lt"/>
              </a:rPr>
              <a:t>revol</a:t>
            </a:r>
            <a:r>
              <a:rPr lang="en-IN" dirty="0">
                <a:solidFill>
                  <a:schemeClr val="tx1"/>
                </a:solidFill>
                <a:latin typeface="+mj-lt"/>
              </a:rPr>
              <a:t> balance.</a:t>
            </a:r>
          </a:p>
          <a:p>
            <a:pPr marL="36900" indent="0">
              <a:buNone/>
            </a:pPr>
            <a:r>
              <a:rPr lang="en-US" dirty="0">
                <a:solidFill>
                  <a:schemeClr val="tx1"/>
                </a:solidFill>
                <a:latin typeface="+mj-lt"/>
              </a:rPr>
              <a:t>   </a:t>
            </a:r>
          </a:p>
          <a:p>
            <a:pPr marL="36900" indent="0">
              <a:buNone/>
            </a:pPr>
            <a:r>
              <a:rPr lang="en-US" dirty="0">
                <a:solidFill>
                  <a:schemeClr val="tx1"/>
                </a:solidFill>
                <a:latin typeface="+mj-lt"/>
              </a:rPr>
              <a:t>   More number of customers took loan in </a:t>
            </a:r>
          </a:p>
          <a:p>
            <a:pPr marL="36900" indent="0">
              <a:buNone/>
            </a:pPr>
            <a:r>
              <a:rPr lang="en-US" dirty="0">
                <a:solidFill>
                  <a:schemeClr val="tx1"/>
                </a:solidFill>
                <a:latin typeface="+mj-lt"/>
              </a:rPr>
              <a:t>   Grade B .</a:t>
            </a:r>
          </a:p>
          <a:p>
            <a:pPr marL="36900" indent="0">
              <a:buNone/>
            </a:pPr>
            <a:r>
              <a:rPr lang="en-US" dirty="0">
                <a:solidFill>
                  <a:schemeClr val="tx1"/>
                </a:solidFill>
                <a:latin typeface="+mj-lt"/>
              </a:rPr>
              <a:t>   </a:t>
            </a:r>
            <a:r>
              <a:rPr lang="en-US" dirty="0" err="1">
                <a:solidFill>
                  <a:schemeClr val="tx1"/>
                </a:solidFill>
                <a:latin typeface="+mj-lt"/>
              </a:rPr>
              <a:t>Similary</a:t>
            </a:r>
            <a:r>
              <a:rPr lang="en-US" dirty="0">
                <a:solidFill>
                  <a:schemeClr val="tx1"/>
                </a:solidFill>
                <a:latin typeface="+mj-lt"/>
              </a:rPr>
              <a:t>, it goes for other grades also  </a:t>
            </a:r>
          </a:p>
          <a:p>
            <a:pPr marL="36900" indent="0">
              <a:buNone/>
            </a:pPr>
            <a:r>
              <a:rPr lang="en-US" dirty="0">
                <a:solidFill>
                  <a:schemeClr val="tx1"/>
                </a:solidFill>
                <a:latin typeface="+mj-lt"/>
              </a:rPr>
              <a:t>   </a:t>
            </a:r>
            <a:r>
              <a:rPr lang="en-US" b="1" dirty="0">
                <a:solidFill>
                  <a:srgbClr val="00B050"/>
                </a:solidFill>
                <a:latin typeface="+mj-lt"/>
              </a:rPr>
              <a:t>B&gt;A&gt;C&gt;D&gt;E&gt;F&gt;G</a:t>
            </a:r>
            <a:r>
              <a:rPr lang="en-US" dirty="0">
                <a:solidFill>
                  <a:schemeClr val="tx1"/>
                </a:solidFill>
                <a:latin typeface="+mj-lt"/>
              </a:rPr>
              <a:t> order for </a:t>
            </a:r>
            <a:r>
              <a:rPr lang="en-US" dirty="0" err="1">
                <a:solidFill>
                  <a:schemeClr val="tx1"/>
                </a:solidFill>
                <a:latin typeface="+mj-lt"/>
              </a:rPr>
              <a:t>revol</a:t>
            </a:r>
            <a:r>
              <a:rPr lang="en-US" dirty="0">
                <a:solidFill>
                  <a:schemeClr val="tx1"/>
                </a:solidFill>
                <a:latin typeface="+mj-lt"/>
              </a:rPr>
              <a:t> </a:t>
            </a:r>
            <a:r>
              <a:rPr lang="en-US" dirty="0" err="1">
                <a:solidFill>
                  <a:schemeClr val="tx1"/>
                </a:solidFill>
                <a:latin typeface="+mj-lt"/>
              </a:rPr>
              <a:t>bal</a:t>
            </a:r>
            <a:r>
              <a:rPr lang="en-US" dirty="0">
                <a:solidFill>
                  <a:schemeClr val="tx1"/>
                </a:solidFill>
                <a:latin typeface="+mj-lt"/>
              </a:rPr>
              <a:t> as per </a:t>
            </a:r>
          </a:p>
          <a:p>
            <a:pPr marL="36900" indent="0">
              <a:buNone/>
            </a:pPr>
            <a:r>
              <a:rPr lang="en-US" dirty="0">
                <a:solidFill>
                  <a:schemeClr val="tx1"/>
                </a:solidFill>
                <a:latin typeface="+mj-lt"/>
              </a:rPr>
              <a:t>   annual income</a:t>
            </a:r>
            <a:endParaRPr lang="en-IN" dirty="0">
              <a:solidFill>
                <a:schemeClr val="tx1"/>
              </a:solidFill>
              <a:latin typeface="+mj-lt"/>
            </a:endParaRPr>
          </a:p>
          <a:p>
            <a:pPr marL="0" indent="0">
              <a:buNone/>
            </a:pPr>
            <a:endParaRPr lang="en-IN" sz="2400" dirty="0">
              <a:solidFill>
                <a:schemeClr val="tx1"/>
              </a:solidFill>
            </a:endParaRPr>
          </a:p>
        </p:txBody>
      </p:sp>
      <p:graphicFrame>
        <p:nvGraphicFramePr>
          <p:cNvPr id="4" name="Chart 3">
            <a:extLst>
              <a:ext uri="{FF2B5EF4-FFF2-40B4-BE49-F238E27FC236}">
                <a16:creationId xmlns:a16="http://schemas.microsoft.com/office/drawing/2014/main" id="{079E2E02-E6C7-C42D-A8A9-4BCCE3FCE790}"/>
              </a:ext>
            </a:extLst>
          </p:cNvPr>
          <p:cNvGraphicFramePr>
            <a:graphicFrameLocks/>
          </p:cNvGraphicFramePr>
          <p:nvPr>
            <p:extLst>
              <p:ext uri="{D42A27DB-BD31-4B8C-83A1-F6EECF244321}">
                <p14:modId xmlns:p14="http://schemas.microsoft.com/office/powerpoint/2010/main" val="2065469665"/>
              </p:ext>
            </p:extLst>
          </p:nvPr>
        </p:nvGraphicFramePr>
        <p:xfrm>
          <a:off x="291904" y="1264555"/>
          <a:ext cx="6202680" cy="2709890"/>
        </p:xfrm>
        <a:graphic>
          <a:graphicData uri="http://schemas.openxmlformats.org/drawingml/2006/chart">
            <c:chart xmlns:c="http://schemas.openxmlformats.org/drawingml/2006/chart" xmlns:r="http://schemas.openxmlformats.org/officeDocument/2006/relationships" r:id="rId2"/>
          </a:graphicData>
        </a:graphic>
      </p:graphicFrame>
      <p:pic>
        <p:nvPicPr>
          <p:cNvPr id="5" name="Content Placeholder 4">
            <a:extLst>
              <a:ext uri="{FF2B5EF4-FFF2-40B4-BE49-F238E27FC236}">
                <a16:creationId xmlns:a16="http://schemas.microsoft.com/office/drawing/2014/main" id="{122C4185-4B0F-3985-DF3D-B20A47F0FAE8}"/>
              </a:ext>
            </a:extLst>
          </p:cNvPr>
          <p:cNvPicPr>
            <a:picLocks noChangeAspect="1"/>
          </p:cNvPicPr>
          <p:nvPr/>
        </p:nvPicPr>
        <p:blipFill rotWithShape="1">
          <a:blip r:embed="rId3"/>
          <a:srcRect r="10789"/>
          <a:stretch/>
        </p:blipFill>
        <p:spPr>
          <a:xfrm>
            <a:off x="267287" y="4037426"/>
            <a:ext cx="6283568" cy="2708031"/>
          </a:xfrm>
          <a:prstGeom prst="rect">
            <a:avLst/>
          </a:prstGeom>
          <a:effectLst>
            <a:glow rad="127000">
              <a:schemeClr val="bg1">
                <a:alpha val="35000"/>
              </a:schemeClr>
            </a:glow>
            <a:outerShdw blurRad="50800" dist="38100" dir="10800000" algn="r" rotWithShape="0">
              <a:prstClr val="black">
                <a:alpha val="40000"/>
              </a:prstClr>
            </a:outerShdw>
          </a:effectLst>
        </p:spPr>
      </p:pic>
    </p:spTree>
    <p:extLst>
      <p:ext uri="{BB962C8B-B14F-4D97-AF65-F5344CB8AC3E}">
        <p14:creationId xmlns:p14="http://schemas.microsoft.com/office/powerpoint/2010/main" val="1356279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a:solidFill>
                  <a:srgbClr val="FF0000"/>
                </a:solidFill>
              </a:rPr>
              <a:t>KPI’s 3: </a:t>
            </a:r>
            <a:r>
              <a:rPr lang="en-IN" b="1" dirty="0"/>
              <a:t>Total Payment for Verified Status </a:t>
            </a:r>
            <a:r>
              <a:rPr lang="en-IN" b="1" dirty="0" err="1"/>
              <a:t>Vs</a:t>
            </a:r>
            <a:r>
              <a:rPr lang="en-IN" b="1" dirty="0"/>
              <a:t> Total Payment for Non Verified Status</a:t>
            </a:r>
            <a:br>
              <a:rPr lang="en-IN" b="1" dirty="0"/>
            </a:br>
            <a:endParaRPr lang="en-IN" dirty="0"/>
          </a:p>
        </p:txBody>
      </p:sp>
      <p:sp>
        <p:nvSpPr>
          <p:cNvPr id="3" name="Content Placeholder 2"/>
          <p:cNvSpPr>
            <a:spLocks noGrp="1"/>
          </p:cNvSpPr>
          <p:nvPr>
            <p:ph idx="1"/>
          </p:nvPr>
        </p:nvSpPr>
        <p:spPr>
          <a:xfrm>
            <a:off x="5795888" y="2133600"/>
            <a:ext cx="5708723" cy="3777622"/>
          </a:xfrm>
        </p:spPr>
        <p:txBody>
          <a:bodyPr/>
          <a:lstStyle/>
          <a:p>
            <a:r>
              <a:rPr lang="en-IN" dirty="0">
                <a:solidFill>
                  <a:schemeClr val="tx1"/>
                </a:solidFill>
                <a:latin typeface="+mj-lt"/>
              </a:rPr>
              <a:t>Looking at pie chart we can observe that verified status have 58.88% of total payment and 41.12% of total payment which are Not Verified for the Loan Amount </a:t>
            </a:r>
          </a:p>
          <a:p>
            <a:r>
              <a:rPr lang="en-US" dirty="0">
                <a:latin typeface="+mj-lt"/>
              </a:rPr>
              <a:t>The bank needs a loan application to initiate the document collection and verification process</a:t>
            </a:r>
          </a:p>
          <a:p>
            <a:endParaRPr lang="en-IN" dirty="0">
              <a:solidFill>
                <a:schemeClr val="tx1"/>
              </a:solidFill>
              <a:latin typeface="+mj-lt"/>
            </a:endParaRPr>
          </a:p>
        </p:txBody>
      </p:sp>
      <p:graphicFrame>
        <p:nvGraphicFramePr>
          <p:cNvPr id="5" name="Chart 4">
            <a:extLst>
              <a:ext uri="{FF2B5EF4-FFF2-40B4-BE49-F238E27FC236}">
                <a16:creationId xmlns:a16="http://schemas.microsoft.com/office/drawing/2014/main" id="{D360E4F7-18DB-FDF9-4D5F-9D68B17387F6}"/>
              </a:ext>
            </a:extLst>
          </p:cNvPr>
          <p:cNvGraphicFramePr>
            <a:graphicFrameLocks/>
          </p:cNvGraphicFramePr>
          <p:nvPr>
            <p:extLst>
              <p:ext uri="{D42A27DB-BD31-4B8C-83A1-F6EECF244321}">
                <p14:modId xmlns:p14="http://schemas.microsoft.com/office/powerpoint/2010/main" val="7955563"/>
              </p:ext>
            </p:extLst>
          </p:nvPr>
        </p:nvGraphicFramePr>
        <p:xfrm>
          <a:off x="337625" y="1910722"/>
          <a:ext cx="5458263" cy="437753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flipH="1">
            <a:off x="6710289" y="4614202"/>
            <a:ext cx="3376246" cy="1477328"/>
          </a:xfrm>
          <a:prstGeom prst="rect">
            <a:avLst/>
          </a:prstGeom>
          <a:noFill/>
        </p:spPr>
        <p:txBody>
          <a:bodyPr wrap="square" rtlCol="0">
            <a:spAutoFit/>
          </a:bodyPr>
          <a:lstStyle/>
          <a:p>
            <a:r>
              <a:rPr lang="en-US" b="1" dirty="0">
                <a:solidFill>
                  <a:srgbClr val="FF0000"/>
                </a:solidFill>
              </a:rPr>
              <a:t>Verification Status</a:t>
            </a:r>
            <a:r>
              <a:rPr lang="en-US" dirty="0"/>
              <a:t>	</a:t>
            </a:r>
          </a:p>
          <a:p>
            <a:r>
              <a:rPr lang="en-US" b="1" dirty="0">
                <a:solidFill>
                  <a:srgbClr val="00B0F0"/>
                </a:solidFill>
              </a:rPr>
              <a:t>Verified	</a:t>
            </a:r>
          </a:p>
          <a:p>
            <a:r>
              <a:rPr lang="en-US" b="1" dirty="0">
                <a:solidFill>
                  <a:srgbClr val="00B0F0"/>
                </a:solidFill>
              </a:rPr>
              <a:t>      21,98,92,307.510836</a:t>
            </a:r>
          </a:p>
          <a:p>
            <a:r>
              <a:rPr lang="en-US" b="1" dirty="0">
                <a:solidFill>
                  <a:schemeClr val="tx1">
                    <a:lumMod val="75000"/>
                    <a:lumOff val="25000"/>
                  </a:schemeClr>
                </a:solidFill>
              </a:rPr>
              <a:t>Not Verified	15,35,41,418.210599</a:t>
            </a:r>
          </a:p>
        </p:txBody>
      </p:sp>
    </p:spTree>
    <p:extLst>
      <p:ext uri="{BB962C8B-B14F-4D97-AF65-F5344CB8AC3E}">
        <p14:creationId xmlns:p14="http://schemas.microsoft.com/office/powerpoint/2010/main" val="402103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a:solidFill>
                  <a:srgbClr val="FF0000"/>
                </a:solidFill>
              </a:rPr>
              <a:t>KPI’s 4: </a:t>
            </a:r>
            <a:r>
              <a:rPr lang="en-IN" b="1" dirty="0"/>
              <a:t>State wise and month wise loan status</a:t>
            </a:r>
            <a:br>
              <a:rPr lang="en-IN" b="1" dirty="0"/>
            </a:br>
            <a:endParaRPr lang="en-IN" dirty="0"/>
          </a:p>
        </p:txBody>
      </p:sp>
      <p:sp>
        <p:nvSpPr>
          <p:cNvPr id="3" name="Content Placeholder 2"/>
          <p:cNvSpPr>
            <a:spLocks noGrp="1"/>
          </p:cNvSpPr>
          <p:nvPr>
            <p:ph idx="1"/>
          </p:nvPr>
        </p:nvSpPr>
        <p:spPr>
          <a:xfrm>
            <a:off x="6260123" y="1905000"/>
            <a:ext cx="5469571" cy="3777622"/>
          </a:xfrm>
        </p:spPr>
        <p:txBody>
          <a:bodyPr/>
          <a:lstStyle/>
          <a:p>
            <a:pPr>
              <a:buFont typeface="Arial" panose="020B0604020202020204" pitchFamily="34" charset="0"/>
              <a:buChar char="•"/>
            </a:pPr>
            <a:r>
              <a:rPr lang="en-IN" dirty="0">
                <a:latin typeface="Century Gothic" panose="020B0502020202020204" pitchFamily="34" charset="0"/>
              </a:rPr>
              <a:t>The Left graph shows the count of Loan Status in each state of USA on particular last credit pull date.</a:t>
            </a:r>
          </a:p>
          <a:p>
            <a:pPr>
              <a:buFont typeface="Arial" panose="020B0604020202020204" pitchFamily="34" charset="0"/>
              <a:buChar char="•"/>
            </a:pPr>
            <a:r>
              <a:rPr lang="en-IN" dirty="0">
                <a:latin typeface="Century Gothic" panose="020B0502020202020204" pitchFamily="34" charset="0"/>
              </a:rPr>
              <a:t>As we can see </a:t>
            </a:r>
            <a:r>
              <a:rPr lang="en-IN" dirty="0">
                <a:solidFill>
                  <a:srgbClr val="00B050"/>
                </a:solidFill>
                <a:latin typeface="Century Gothic" panose="020B0502020202020204" pitchFamily="34" charset="0"/>
              </a:rPr>
              <a:t>CA </a:t>
            </a:r>
            <a:r>
              <a:rPr lang="en-IN" dirty="0">
                <a:latin typeface="Century Gothic" panose="020B0502020202020204" pitchFamily="34" charset="0"/>
              </a:rPr>
              <a:t>has given maximum customers who took Loan </a:t>
            </a:r>
            <a:r>
              <a:rPr lang="en-IN" dirty="0" err="1">
                <a:latin typeface="Century Gothic" panose="020B0502020202020204" pitchFamily="34" charset="0"/>
              </a:rPr>
              <a:t>i.e</a:t>
            </a:r>
            <a:r>
              <a:rPr lang="en-IN" dirty="0">
                <a:latin typeface="Century Gothic" panose="020B0502020202020204" pitchFamily="34" charset="0"/>
              </a:rPr>
              <a:t> </a:t>
            </a:r>
            <a:r>
              <a:rPr lang="en-IN" dirty="0">
                <a:solidFill>
                  <a:srgbClr val="00B050"/>
                </a:solidFill>
                <a:latin typeface="Century Gothic" panose="020B0502020202020204" pitchFamily="34" charset="0"/>
              </a:rPr>
              <a:t>&gt;5000 </a:t>
            </a:r>
            <a:r>
              <a:rPr lang="en-IN" dirty="0">
                <a:latin typeface="Century Gothic" panose="020B0502020202020204" pitchFamily="34" charset="0"/>
              </a:rPr>
              <a:t>is the count of loan status</a:t>
            </a:r>
          </a:p>
          <a:p>
            <a:pPr>
              <a:buFont typeface="Arial" panose="020B0604020202020204" pitchFamily="34" charset="0"/>
              <a:buChar char="•"/>
            </a:pPr>
            <a:r>
              <a:rPr lang="en-US" dirty="0">
                <a:solidFill>
                  <a:schemeClr val="tx1"/>
                </a:solidFill>
                <a:latin typeface="Century Gothic" panose="020B0502020202020204" pitchFamily="34" charset="0"/>
              </a:rPr>
              <a:t>Here , it is clearly seen that in top 10 states, CA has given highest amount of loan to customers  and lowest is MA. But, maximum of customers in each state has fully paid status followed by Charged off and current.</a:t>
            </a:r>
          </a:p>
          <a:p>
            <a:pPr>
              <a:buFont typeface="Arial" panose="020B0604020202020204" pitchFamily="34" charset="0"/>
              <a:buChar char="•"/>
            </a:pPr>
            <a:endParaRPr lang="en-IN" dirty="0">
              <a:solidFill>
                <a:schemeClr val="tx1"/>
              </a:solidFill>
              <a:latin typeface="Century Gothic" panose="020B0502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96" y="1264555"/>
            <a:ext cx="5921645" cy="5459802"/>
          </a:xfrm>
          <a:prstGeom prst="rect">
            <a:avLst/>
          </a:prstGeom>
        </p:spPr>
      </p:pic>
    </p:spTree>
    <p:extLst>
      <p:ext uri="{BB962C8B-B14F-4D97-AF65-F5344CB8AC3E}">
        <p14:creationId xmlns:p14="http://schemas.microsoft.com/office/powerpoint/2010/main" val="3126019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F3F8FA"/>
            </a:gs>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89213" y="624110"/>
            <a:ext cx="8915400" cy="1509490"/>
          </a:xfrm>
        </p:spPr>
        <p:txBody>
          <a:bodyPr>
            <a:normAutofit fontScale="90000"/>
          </a:bodyPr>
          <a:lstStyle/>
          <a:p>
            <a:pPr algn="ctr"/>
            <a:r>
              <a:rPr lang="en-IN" b="1" dirty="0">
                <a:solidFill>
                  <a:srgbClr val="FF0000"/>
                </a:solidFill>
              </a:rPr>
              <a:t>KPI’s 5: </a:t>
            </a:r>
            <a:r>
              <a:rPr lang="en-IN" b="1" dirty="0"/>
              <a:t>Home ownership </a:t>
            </a:r>
            <a:r>
              <a:rPr lang="en-IN" b="1" dirty="0" err="1"/>
              <a:t>Vs</a:t>
            </a:r>
            <a:r>
              <a:rPr lang="en-IN" b="1" dirty="0"/>
              <a:t> last payment                        date stats </a:t>
            </a:r>
            <a:br>
              <a:rPr lang="en-IN" b="1" dirty="0"/>
            </a:br>
            <a:endParaRPr lang="en-IN" dirty="0"/>
          </a:p>
        </p:txBody>
      </p:sp>
      <p:sp>
        <p:nvSpPr>
          <p:cNvPr id="3" name="Content Placeholder 2"/>
          <p:cNvSpPr>
            <a:spLocks noGrp="1"/>
          </p:cNvSpPr>
          <p:nvPr>
            <p:ph idx="1"/>
          </p:nvPr>
        </p:nvSpPr>
        <p:spPr>
          <a:xfrm>
            <a:off x="464990" y="1711568"/>
            <a:ext cx="4852597" cy="3310597"/>
          </a:xfrm>
        </p:spPr>
        <p:txBody>
          <a:bodyPr>
            <a:normAutofit lnSpcReduction="10000"/>
          </a:bodyPr>
          <a:lstStyle/>
          <a:p>
            <a:pPr>
              <a:buFont typeface="Arial" panose="020B0604020202020204" pitchFamily="34" charset="0"/>
              <a:buChar char="•"/>
            </a:pPr>
            <a:r>
              <a:rPr lang="en-US" dirty="0">
                <a:solidFill>
                  <a:schemeClr val="tx1"/>
                </a:solidFill>
                <a:latin typeface="Century Gothic" panose="020B0502020202020204" pitchFamily="34" charset="0"/>
              </a:rPr>
              <a:t>The right graph shows the Home ownership and the amount paid for each on last payment date.</a:t>
            </a:r>
          </a:p>
          <a:p>
            <a:pPr>
              <a:buFont typeface="Arial" panose="020B0604020202020204" pitchFamily="34" charset="0"/>
              <a:buChar char="•"/>
            </a:pPr>
            <a:r>
              <a:rPr lang="en-US" dirty="0">
                <a:solidFill>
                  <a:schemeClr val="tx1"/>
                </a:solidFill>
                <a:latin typeface="Century Gothic" panose="020B0502020202020204" pitchFamily="34" charset="0"/>
              </a:rPr>
              <a:t>Here, we can see that maximum latest amount paid by customers with MORTGAGE home ownership is </a:t>
            </a:r>
            <a:r>
              <a:rPr lang="en-IN" dirty="0">
                <a:solidFill>
                  <a:srgbClr val="00B050"/>
                </a:solidFill>
              </a:rPr>
              <a:t>56305545.81</a:t>
            </a:r>
            <a:r>
              <a:rPr lang="en-US" dirty="0">
                <a:solidFill>
                  <a:schemeClr val="tx1"/>
                </a:solidFill>
                <a:latin typeface="Century Gothic" panose="020B0502020202020204" pitchFamily="34" charset="0"/>
              </a:rPr>
              <a:t>.</a:t>
            </a:r>
          </a:p>
          <a:p>
            <a:pPr>
              <a:buFont typeface="Arial" panose="020B0604020202020204" pitchFamily="34" charset="0"/>
              <a:buChar char="•"/>
            </a:pPr>
            <a:r>
              <a:rPr lang="en-US" dirty="0">
                <a:solidFill>
                  <a:schemeClr val="tx1"/>
                </a:solidFill>
                <a:latin typeface="Century Gothic" panose="020B0502020202020204" pitchFamily="34" charset="0"/>
              </a:rPr>
              <a:t>It concludes that many of the customers are about to repay their loan amount for their particular home ownership.</a:t>
            </a:r>
          </a:p>
          <a:p>
            <a:pPr marL="36900" indent="0">
              <a:buNone/>
            </a:pPr>
            <a:endParaRPr lang="en-US" dirty="0">
              <a:latin typeface="Gloucester MT Extra Condensed" panose="02030808020601010101" pitchFamily="18" charset="0"/>
            </a:endParaRP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85591277"/>
              </p:ext>
            </p:extLst>
          </p:nvPr>
        </p:nvGraphicFramePr>
        <p:xfrm>
          <a:off x="5866228" y="5289454"/>
          <a:ext cx="3263704" cy="1392699"/>
        </p:xfrm>
        <a:graphic>
          <a:graphicData uri="http://schemas.openxmlformats.org/drawingml/2006/table">
            <a:tbl>
              <a:tblPr firstRow="1" firstCol="1" lastRow="1" lastCol="1" bandRow="1" bandCol="1">
                <a:tableStyleId>{306799F8-075E-4A3A-A7F6-7FBC6576F1A4}</a:tableStyleId>
              </a:tblPr>
              <a:tblGrid>
                <a:gridCol w="1540733">
                  <a:extLst>
                    <a:ext uri="{9D8B030D-6E8A-4147-A177-3AD203B41FA5}">
                      <a16:colId xmlns:a16="http://schemas.microsoft.com/office/drawing/2014/main" val="20000"/>
                    </a:ext>
                  </a:extLst>
                </a:gridCol>
                <a:gridCol w="1722971">
                  <a:extLst>
                    <a:ext uri="{9D8B030D-6E8A-4147-A177-3AD203B41FA5}">
                      <a16:colId xmlns:a16="http://schemas.microsoft.com/office/drawing/2014/main" val="20001"/>
                    </a:ext>
                  </a:extLst>
                </a:gridCol>
              </a:tblGrid>
              <a:tr h="198957">
                <a:tc>
                  <a:txBody>
                    <a:bodyPr/>
                    <a:lstStyle/>
                    <a:p>
                      <a:pPr algn="l" fontAlgn="b"/>
                      <a:r>
                        <a:rPr lang="en-IN" sz="1100" u="none" strike="noStrike" dirty="0">
                          <a:effectLst/>
                        </a:rPr>
                        <a:t>Home Ownership</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Last payment amount</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198957">
                <a:tc>
                  <a:txBody>
                    <a:bodyPr/>
                    <a:lstStyle/>
                    <a:p>
                      <a:pPr algn="l" fontAlgn="b"/>
                      <a:r>
                        <a:rPr lang="en-IN" sz="1100" u="none" strike="noStrike">
                          <a:effectLst/>
                        </a:rPr>
                        <a:t>MORTGAGE</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56305545.81</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198957">
                <a:tc>
                  <a:txBody>
                    <a:bodyPr/>
                    <a:lstStyle/>
                    <a:p>
                      <a:pPr algn="l" fontAlgn="b"/>
                      <a:r>
                        <a:rPr lang="en-IN" sz="1100" u="none" strike="noStrike" dirty="0">
                          <a:effectLst/>
                        </a:rPr>
                        <a:t>NONE</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533.15</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198957">
                <a:tc>
                  <a:txBody>
                    <a:bodyPr/>
                    <a:lstStyle/>
                    <a:p>
                      <a:pPr algn="l" fontAlgn="b"/>
                      <a:r>
                        <a:rPr lang="en-IN" sz="1100" u="none" strike="noStrike" dirty="0">
                          <a:effectLst/>
                        </a:rPr>
                        <a:t>OTHER</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173239.20</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198957">
                <a:tc>
                  <a:txBody>
                    <a:bodyPr/>
                    <a:lstStyle/>
                    <a:p>
                      <a:pPr algn="l" fontAlgn="b"/>
                      <a:r>
                        <a:rPr lang="en-IN" sz="1100" u="none" strike="noStrike">
                          <a:effectLst/>
                        </a:rPr>
                        <a:t>OWN</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8228967.44</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r h="198957">
                <a:tc>
                  <a:txBody>
                    <a:bodyPr/>
                    <a:lstStyle/>
                    <a:p>
                      <a:pPr algn="l" fontAlgn="b"/>
                      <a:r>
                        <a:rPr lang="en-IN" sz="1100" u="none" strike="noStrike">
                          <a:effectLst/>
                        </a:rPr>
                        <a:t>RENT</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41686653.09</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5"/>
                  </a:ext>
                </a:extLst>
              </a:tr>
              <a:tr h="198957">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106394938.69</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6"/>
                  </a:ext>
                </a:extLst>
              </a:tr>
            </a:tbl>
          </a:graphicData>
        </a:graphic>
      </p:graphicFrame>
      <p:graphicFrame>
        <p:nvGraphicFramePr>
          <p:cNvPr id="6" name="Chart 5">
            <a:extLst>
              <a:ext uri="{FF2B5EF4-FFF2-40B4-BE49-F238E27FC236}">
                <a16:creationId xmlns:a16="http://schemas.microsoft.com/office/drawing/2014/main" id="{14B96485-E622-32B5-1878-FBC3D93BCC03}"/>
              </a:ext>
            </a:extLst>
          </p:cNvPr>
          <p:cNvGraphicFramePr>
            <a:graphicFrameLocks/>
          </p:cNvGraphicFramePr>
          <p:nvPr>
            <p:extLst>
              <p:ext uri="{D42A27DB-BD31-4B8C-83A1-F6EECF244321}">
                <p14:modId xmlns:p14="http://schemas.microsoft.com/office/powerpoint/2010/main" val="3302850255"/>
              </p:ext>
            </p:extLst>
          </p:nvPr>
        </p:nvGraphicFramePr>
        <p:xfrm>
          <a:off x="5486401" y="1711568"/>
          <a:ext cx="6569611" cy="34090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1094929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880</TotalTime>
  <Words>624</Words>
  <Application>Microsoft Office PowerPoint</Application>
  <PresentationFormat>Widescreen</PresentationFormat>
  <Paragraphs>96</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 Rounded MT Bold</vt:lpstr>
      <vt:lpstr>Calibri</vt:lpstr>
      <vt:lpstr>Cambria</vt:lpstr>
      <vt:lpstr>Century Gothic</vt:lpstr>
      <vt:lpstr>Gloucester MT Extra Condensed</vt:lpstr>
      <vt:lpstr>Tenorite</vt:lpstr>
      <vt:lpstr>Wingdings 3</vt:lpstr>
      <vt:lpstr>Wisp</vt:lpstr>
      <vt:lpstr>Bank Loan of Customers|Finance</vt:lpstr>
      <vt:lpstr>Project Objective</vt:lpstr>
      <vt:lpstr>PowerPoint Presentation</vt:lpstr>
      <vt:lpstr>KPI’s</vt:lpstr>
      <vt:lpstr>KPI’s 1:Year wise loan amount Stats </vt:lpstr>
      <vt:lpstr>KPI’s 2: Grade and sub grade wise revol_bal </vt:lpstr>
      <vt:lpstr>KPI’s 3: Total Payment for Verified Status Vs Total Payment for Non Verified Status </vt:lpstr>
      <vt:lpstr>KPI’s 4: State wise and month wise loan status </vt:lpstr>
      <vt:lpstr>KPI’s 5: Home ownership Vs last payment                        date stats  </vt:lpstr>
      <vt:lpstr>Dashboard of Excel</vt:lpstr>
      <vt:lpstr>Dashboard Of Power BI</vt:lpstr>
      <vt:lpstr>SQL</vt:lpstr>
      <vt:lpstr>Dashboard of Power BI</vt:lpstr>
      <vt:lpstr>Challenge Faced</vt:lpstr>
      <vt:lpstr>Thank You 🙏  </vt:lpstr>
    </vt:vector>
  </TitlesOfParts>
  <Company>Vodafone India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of customers</dc:title>
  <dc:creator>Data Science</dc:creator>
  <cp:lastModifiedBy>SIDDHANT DIVEKAR</cp:lastModifiedBy>
  <cp:revision>29</cp:revision>
  <dcterms:created xsi:type="dcterms:W3CDTF">2023-07-31T14:15:00Z</dcterms:created>
  <dcterms:modified xsi:type="dcterms:W3CDTF">2024-03-14T12:05:25Z</dcterms:modified>
</cp:coreProperties>
</file>