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57" r:id="rId4"/>
    <p:sldId id="258" r:id="rId5"/>
    <p:sldId id="259" r:id="rId6"/>
    <p:sldId id="260" r:id="rId7"/>
    <p:sldId id="280" r:id="rId8"/>
    <p:sldId id="261" r:id="rId9"/>
    <p:sldId id="262" r:id="rId10"/>
    <p:sldId id="263" r:id="rId11"/>
    <p:sldId id="264" r:id="rId12"/>
    <p:sldId id="272" r:id="rId13"/>
    <p:sldId id="265" r:id="rId14"/>
    <p:sldId id="278" r:id="rId15"/>
    <p:sldId id="266" r:id="rId16"/>
    <p:sldId id="267" r:id="rId17"/>
    <p:sldId id="277" r:id="rId18"/>
    <p:sldId id="268" r:id="rId19"/>
    <p:sldId id="273" r:id="rId20"/>
    <p:sldId id="271" r:id="rId21"/>
    <p:sldId id="274" r:id="rId22"/>
    <p:sldId id="269" r:id="rId23"/>
    <p:sldId id="281" r:id="rId24"/>
    <p:sldId id="279" r:id="rId25"/>
    <p:sldId id="270" r:id="rId26"/>
    <p:sldId id="27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89408" autoAdjust="0"/>
  </p:normalViewPr>
  <p:slideViewPr>
    <p:cSldViewPr snapToGrid="0">
      <p:cViewPr varScale="1">
        <p:scale>
          <a:sx n="66" d="100"/>
          <a:sy n="66"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171977"/>
            <a:ext cx="8825658" cy="3605404"/>
          </a:xfrm>
        </p:spPr>
        <p:txBody>
          <a:bodyPr/>
          <a:lstStyle/>
          <a:p>
            <a:r>
              <a:rPr lang="en-US" sz="4800" dirty="0" smtClean="0">
                <a:latin typeface="Calibri" panose="020F0502020204030204" pitchFamily="34" charset="0"/>
                <a:cs typeface="Calibri" panose="020F0502020204030204" pitchFamily="34" charset="0"/>
              </a:rPr>
              <a:t>Capstone Project</a:t>
            </a:r>
            <a:r>
              <a:rPr lang="en-US" sz="6000" dirty="0" smtClean="0">
                <a:latin typeface="Calibri" panose="020F0502020204030204" pitchFamily="34" charset="0"/>
                <a:cs typeface="Calibri" panose="020F0502020204030204" pitchFamily="34" charset="0"/>
              </a:rPr>
              <a:t>:</a:t>
            </a:r>
            <a:br>
              <a:rPr lang="en-US" sz="6000" dirty="0" smtClean="0">
                <a:latin typeface="Calibri" panose="020F0502020204030204" pitchFamily="34" charset="0"/>
                <a:cs typeface="Calibri" panose="020F0502020204030204" pitchFamily="34" charset="0"/>
              </a:rPr>
            </a:br>
            <a:r>
              <a:rPr lang="en-US" dirty="0" smtClean="0"/>
              <a:t/>
            </a:r>
            <a:br>
              <a:rPr lang="en-US" dirty="0" smtClean="0"/>
            </a:br>
            <a:r>
              <a:rPr lang="en-US" sz="4000" dirty="0" smtClean="0">
                <a:latin typeface="Calibri" panose="020F0502020204030204" pitchFamily="34" charset="0"/>
                <a:cs typeface="Calibri" panose="020F0502020204030204" pitchFamily="34" charset="0"/>
              </a:rPr>
              <a:t>Predicting interest levels of new rental listings for </a:t>
            </a:r>
            <a:r>
              <a:rPr lang="en-US" sz="4000" dirty="0" err="1" smtClean="0">
                <a:latin typeface="Calibri" panose="020F0502020204030204" pitchFamily="34" charset="0"/>
                <a:cs typeface="Calibri" panose="020F0502020204030204" pitchFamily="34" charset="0"/>
              </a:rPr>
              <a:t>RentHop</a:t>
            </a:r>
            <a:r>
              <a:rPr lang="en-US" sz="4000" dirty="0" smtClean="0">
                <a:latin typeface="Calibri" panose="020F0502020204030204" pitchFamily="34" charset="0"/>
                <a:cs typeface="Calibri" panose="020F0502020204030204" pitchFamily="34" charset="0"/>
              </a:rPr>
              <a:t/>
            </a:r>
            <a:br>
              <a:rPr lang="en-US" sz="4000" dirty="0" smtClean="0">
                <a:latin typeface="Calibri" panose="020F0502020204030204" pitchFamily="34" charset="0"/>
                <a:cs typeface="Calibri" panose="020F0502020204030204" pitchFamily="34" charset="0"/>
              </a:rPr>
            </a:br>
            <a:endParaRPr lang="en-US" sz="4000"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p:txBody>
          <a:bodyPr/>
          <a:lstStyle/>
          <a:p>
            <a:r>
              <a:rPr lang="en-US" dirty="0" smtClean="0">
                <a:latin typeface="Calibri" panose="020F0502020204030204" pitchFamily="34" charset="0"/>
                <a:cs typeface="Calibri" panose="020F0502020204030204" pitchFamily="34" charset="0"/>
              </a:rPr>
              <a:t>SIDHANT BHARDWAJ</a:t>
            </a:r>
          </a:p>
        </p:txBody>
      </p:sp>
    </p:spTree>
    <p:extLst>
      <p:ext uri="{BB962C8B-B14F-4D97-AF65-F5344CB8AC3E}">
        <p14:creationId xmlns:p14="http://schemas.microsoft.com/office/powerpoint/2010/main" val="2832726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Exploratory Data Analysis</a:t>
            </a:r>
            <a:br>
              <a:rPr lang="en-US" dirty="0" smtClean="0">
                <a:latin typeface="Calibri" panose="020F0502020204030204" pitchFamily="34" charset="0"/>
                <a:cs typeface="Calibri" panose="020F0502020204030204" pitchFamily="34" charset="0"/>
              </a:rPr>
            </a:br>
            <a:r>
              <a:rPr lang="en-US" sz="1800" dirty="0" err="1" smtClean="0">
                <a:latin typeface="Calibri" panose="020F0502020204030204" pitchFamily="34" charset="0"/>
                <a:cs typeface="Calibri" panose="020F0502020204030204" pitchFamily="34" charset="0"/>
              </a:rPr>
              <a:t>Interest_level</a:t>
            </a:r>
            <a:r>
              <a:rPr lang="en-US" sz="1800" dirty="0" smtClean="0">
                <a:latin typeface="Calibri" panose="020F0502020204030204" pitchFamily="34" charset="0"/>
                <a:cs typeface="Calibri" panose="020F0502020204030204" pitchFamily="34" charset="0"/>
              </a:rPr>
              <a:t> increases as price decreases and </a:t>
            </a:r>
            <a:r>
              <a:rPr lang="en-US" sz="1800" dirty="0" err="1" smtClean="0">
                <a:latin typeface="Calibri" panose="020F0502020204030204" pitchFamily="34" charset="0"/>
                <a:cs typeface="Calibri" panose="020F0502020204030204" pitchFamily="34" charset="0"/>
              </a:rPr>
              <a:t>vice_versa</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US" sz="1900" dirty="0" smtClean="0">
                <a:latin typeface="Calibri" panose="020F0502020204030204" pitchFamily="34" charset="0"/>
                <a:cs typeface="Calibri" panose="020F0502020204030204" pitchFamily="34" charset="0"/>
              </a:rPr>
              <a:t>The train data consists of 15 features ( numerical, text and categorical) and approx. 50k listings</a:t>
            </a:r>
          </a:p>
          <a:p>
            <a:r>
              <a:rPr lang="en-US" sz="1900" dirty="0" smtClean="0">
                <a:latin typeface="Calibri" panose="020F0502020204030204" pitchFamily="34" charset="0"/>
                <a:cs typeface="Calibri" panose="020F0502020204030204" pitchFamily="34" charset="0"/>
              </a:rPr>
              <a:t>The target variable is interest level which has 3 classes i.e. high, medium and low which is converted into two classes: high and low</a:t>
            </a:r>
          </a:p>
          <a:p>
            <a:r>
              <a:rPr lang="en-US" sz="1900" dirty="0" smtClean="0">
                <a:latin typeface="Calibri" panose="020F0502020204030204" pitchFamily="34" charset="0"/>
                <a:cs typeface="Calibri" panose="020F0502020204030204" pitchFamily="34" charset="0"/>
              </a:rPr>
              <a:t>Interest level for 1 bedroom is lowest and is highest for 2 bedrooms</a:t>
            </a:r>
          </a:p>
          <a:p>
            <a:r>
              <a:rPr lang="en-US" sz="1900" dirty="0" smtClean="0">
                <a:latin typeface="Calibri" panose="020F0502020204030204" pitchFamily="34" charset="0"/>
                <a:cs typeface="Calibri" panose="020F0502020204030204" pitchFamily="34" charset="0"/>
              </a:rPr>
              <a:t>Distribution of price found to be between 1k and 13k after removing the outliers</a:t>
            </a:r>
          </a:p>
          <a:p>
            <a:r>
              <a:rPr lang="en-US" sz="1900" dirty="0" smtClean="0">
                <a:latin typeface="Calibri" panose="020F0502020204030204" pitchFamily="34" charset="0"/>
                <a:cs typeface="Calibri" panose="020F0502020204030204" pitchFamily="34" charset="0"/>
              </a:rPr>
              <a:t>Low interest levels have average high prices and vice versa</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1222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Exploratory Data </a:t>
            </a:r>
            <a:r>
              <a:rPr lang="en-US" dirty="0" smtClean="0">
                <a:latin typeface="Calibri" panose="020F0502020204030204" pitchFamily="34" charset="0"/>
                <a:cs typeface="Calibri" panose="020F0502020204030204" pitchFamily="34" charset="0"/>
              </a:rPr>
              <a:t>Analysis</a:t>
            </a:r>
            <a:br>
              <a:rPr lang="en-US" dirty="0" smtClean="0">
                <a:latin typeface="Calibri" panose="020F0502020204030204" pitchFamily="34" charset="0"/>
                <a:cs typeface="Calibri" panose="020F0502020204030204" pitchFamily="34" charset="0"/>
              </a:rPr>
            </a:br>
            <a:r>
              <a:rPr lang="en-US" sz="1800" dirty="0" err="1" smtClean="0">
                <a:latin typeface="Calibri" panose="020F0502020204030204" pitchFamily="34" charset="0"/>
                <a:cs typeface="Calibri" panose="020F0502020204030204" pitchFamily="34" charset="0"/>
              </a:rPr>
              <a:t>Interest_level</a:t>
            </a:r>
            <a:r>
              <a:rPr lang="en-US" sz="1800" dirty="0" smtClean="0">
                <a:latin typeface="Calibri" panose="020F0502020204030204" pitchFamily="34" charset="0"/>
                <a:cs typeface="Calibri" panose="020F0502020204030204" pitchFamily="34" charset="0"/>
              </a:rPr>
              <a:t> increase as number of photos and number of features increases</a:t>
            </a:r>
            <a:endParaRPr lang="en-US" dirty="0"/>
          </a:p>
        </p:txBody>
      </p:sp>
      <p:sp>
        <p:nvSpPr>
          <p:cNvPr id="3" name="Content Placeholder 2"/>
          <p:cNvSpPr>
            <a:spLocks noGrp="1"/>
          </p:cNvSpPr>
          <p:nvPr>
            <p:ph idx="1"/>
          </p:nvPr>
        </p:nvSpPr>
        <p:spPr/>
        <p:txBody>
          <a:bodyPr>
            <a:normAutofit/>
          </a:bodyPr>
          <a:lstStyle/>
          <a:p>
            <a:r>
              <a:rPr lang="en-US" sz="1900" dirty="0" smtClean="0">
                <a:latin typeface="Calibri" panose="020F0502020204030204" pitchFamily="34" charset="0"/>
                <a:cs typeface="Calibri" panose="020F0502020204030204" pitchFamily="34" charset="0"/>
              </a:rPr>
              <a:t>Analyzing price, bedrooms and bathrooms shows that high interest level listings have average price of  2400 </a:t>
            </a:r>
            <a:r>
              <a:rPr lang="en-US" sz="1900" dirty="0" err="1" smtClean="0">
                <a:latin typeface="Calibri" panose="020F0502020204030204" pitchFamily="34" charset="0"/>
                <a:cs typeface="Calibri" panose="020F0502020204030204" pitchFamily="34" charset="0"/>
              </a:rPr>
              <a:t>usd</a:t>
            </a:r>
            <a:r>
              <a:rPr lang="en-US" sz="1900" dirty="0" smtClean="0">
                <a:latin typeface="Calibri" panose="020F0502020204030204" pitchFamily="34" charset="0"/>
                <a:cs typeface="Calibri" panose="020F0502020204030204" pitchFamily="34" charset="0"/>
              </a:rPr>
              <a:t> with 2 bedrooms and 1 bathroom</a:t>
            </a:r>
          </a:p>
          <a:p>
            <a:r>
              <a:rPr lang="en-US" sz="1900" dirty="0" smtClean="0">
                <a:latin typeface="Calibri" panose="020F0502020204030204" pitchFamily="34" charset="0"/>
                <a:cs typeface="Calibri" panose="020F0502020204030204" pitchFamily="34" charset="0"/>
              </a:rPr>
              <a:t>Low interest level listings have average price of 3300 </a:t>
            </a:r>
            <a:r>
              <a:rPr lang="en-US" sz="1900" dirty="0" err="1" smtClean="0">
                <a:latin typeface="Calibri" panose="020F0502020204030204" pitchFamily="34" charset="0"/>
                <a:cs typeface="Calibri" panose="020F0502020204030204" pitchFamily="34" charset="0"/>
              </a:rPr>
              <a:t>usd</a:t>
            </a:r>
            <a:r>
              <a:rPr lang="en-US" sz="1900" dirty="0" smtClean="0">
                <a:latin typeface="Calibri" panose="020F0502020204030204" pitchFamily="34" charset="0"/>
                <a:cs typeface="Calibri" panose="020F0502020204030204" pitchFamily="34" charset="0"/>
              </a:rPr>
              <a:t> with 1 bedroom and 1 bathroom</a:t>
            </a:r>
          </a:p>
          <a:p>
            <a:r>
              <a:rPr lang="en-US" sz="1900" dirty="0" smtClean="0">
                <a:latin typeface="Calibri" panose="020F0502020204030204" pitchFamily="34" charset="0"/>
                <a:cs typeface="Calibri" panose="020F0502020204030204" pitchFamily="34" charset="0"/>
              </a:rPr>
              <a:t>Addresses with most listings are Wall </a:t>
            </a:r>
            <a:r>
              <a:rPr lang="en-US" sz="1900" dirty="0" err="1" smtClean="0">
                <a:latin typeface="Calibri" panose="020F0502020204030204" pitchFamily="34" charset="0"/>
                <a:cs typeface="Calibri" panose="020F0502020204030204" pitchFamily="34" charset="0"/>
              </a:rPr>
              <a:t>st</a:t>
            </a:r>
            <a:r>
              <a:rPr lang="en-US" sz="1900" dirty="0" smtClean="0">
                <a:latin typeface="Calibri" panose="020F0502020204030204" pitchFamily="34" charset="0"/>
                <a:cs typeface="Calibri" panose="020F0502020204030204" pitchFamily="34" charset="0"/>
              </a:rPr>
              <a:t>, Broadway, E 34</a:t>
            </a:r>
            <a:r>
              <a:rPr lang="en-US" sz="1900" baseline="30000" dirty="0" smtClean="0">
                <a:latin typeface="Calibri" panose="020F0502020204030204" pitchFamily="34" charset="0"/>
                <a:cs typeface="Calibri" panose="020F0502020204030204" pitchFamily="34" charset="0"/>
              </a:rPr>
              <a:t>th</a:t>
            </a:r>
            <a:r>
              <a:rPr lang="en-US" sz="1900" dirty="0" smtClean="0">
                <a:latin typeface="Calibri" panose="020F0502020204030204" pitchFamily="34" charset="0"/>
                <a:cs typeface="Calibri" panose="020F0502020204030204" pitchFamily="34" charset="0"/>
              </a:rPr>
              <a:t> </a:t>
            </a:r>
            <a:r>
              <a:rPr lang="en-US" sz="1900" dirty="0" err="1" smtClean="0">
                <a:latin typeface="Calibri" panose="020F0502020204030204" pitchFamily="34" charset="0"/>
                <a:cs typeface="Calibri" panose="020F0502020204030204" pitchFamily="34" charset="0"/>
              </a:rPr>
              <a:t>st</a:t>
            </a:r>
            <a:r>
              <a:rPr lang="en-US" sz="1900" dirty="0" smtClean="0">
                <a:latin typeface="Calibri" panose="020F0502020204030204" pitchFamily="34" charset="0"/>
                <a:cs typeface="Calibri" panose="020F0502020204030204" pitchFamily="34" charset="0"/>
              </a:rPr>
              <a:t>, …..</a:t>
            </a:r>
          </a:p>
          <a:p>
            <a:r>
              <a:rPr lang="en-US" sz="1900" dirty="0" smtClean="0">
                <a:latin typeface="Calibri" panose="020F0502020204030204" pitchFamily="34" charset="0"/>
                <a:cs typeface="Calibri" panose="020F0502020204030204" pitchFamily="34" charset="0"/>
              </a:rPr>
              <a:t>Most common features are Elevator, </a:t>
            </a:r>
            <a:r>
              <a:rPr lang="en-US" sz="1900" dirty="0" err="1" smtClean="0">
                <a:latin typeface="Calibri" panose="020F0502020204030204" pitchFamily="34" charset="0"/>
                <a:cs typeface="Calibri" panose="020F0502020204030204" pitchFamily="34" charset="0"/>
              </a:rPr>
              <a:t>Dogs_allowed</a:t>
            </a:r>
            <a:r>
              <a:rPr lang="en-US" sz="1900" dirty="0" smtClean="0">
                <a:latin typeface="Calibri" panose="020F0502020204030204" pitchFamily="34" charset="0"/>
                <a:cs typeface="Calibri" panose="020F0502020204030204" pitchFamily="34" charset="0"/>
              </a:rPr>
              <a:t>, </a:t>
            </a:r>
            <a:r>
              <a:rPr lang="en-US" sz="1900" dirty="0" err="1" smtClean="0">
                <a:latin typeface="Calibri" panose="020F0502020204030204" pitchFamily="34" charset="0"/>
                <a:cs typeface="Calibri" panose="020F0502020204030204" pitchFamily="34" charset="0"/>
              </a:rPr>
              <a:t>Cats_allowed</a:t>
            </a:r>
            <a:r>
              <a:rPr lang="en-US" sz="1900" dirty="0" smtClean="0">
                <a:latin typeface="Calibri" panose="020F0502020204030204" pitchFamily="34" charset="0"/>
                <a:cs typeface="Calibri" panose="020F0502020204030204" pitchFamily="34" charset="0"/>
              </a:rPr>
              <a:t>,….</a:t>
            </a:r>
          </a:p>
          <a:p>
            <a:r>
              <a:rPr lang="en-US" sz="1900" dirty="0" smtClean="0">
                <a:latin typeface="Calibri" panose="020F0502020204030204" pitchFamily="34" charset="0"/>
                <a:cs typeface="Calibri" panose="020F0502020204030204" pitchFamily="34" charset="0"/>
              </a:rPr>
              <a:t>Majority of the listings have </a:t>
            </a:r>
            <a:r>
              <a:rPr lang="en-US" sz="1900" dirty="0" err="1" smtClean="0">
                <a:latin typeface="Calibri" panose="020F0502020204030204" pitchFamily="34" charset="0"/>
                <a:cs typeface="Calibri" panose="020F0502020204030204" pitchFamily="34" charset="0"/>
              </a:rPr>
              <a:t>atleast</a:t>
            </a:r>
            <a:r>
              <a:rPr lang="en-US" sz="1900" dirty="0" smtClean="0">
                <a:latin typeface="Calibri" panose="020F0502020204030204" pitchFamily="34" charset="0"/>
                <a:cs typeface="Calibri" panose="020F0502020204030204" pitchFamily="34" charset="0"/>
              </a:rPr>
              <a:t> 3 features followed by 4</a:t>
            </a:r>
          </a:p>
          <a:p>
            <a:r>
              <a:rPr lang="en-US" sz="1900" dirty="0" smtClean="0">
                <a:latin typeface="Calibri" panose="020F0502020204030204" pitchFamily="34" charset="0"/>
                <a:cs typeface="Calibri" panose="020F0502020204030204" pitchFamily="34" charset="0"/>
              </a:rPr>
              <a:t>Majority of the listings have </a:t>
            </a:r>
            <a:r>
              <a:rPr lang="en-US" sz="1900" dirty="0" err="1" smtClean="0">
                <a:latin typeface="Calibri" panose="020F0502020204030204" pitchFamily="34" charset="0"/>
                <a:cs typeface="Calibri" panose="020F0502020204030204" pitchFamily="34" charset="0"/>
              </a:rPr>
              <a:t>atleast</a:t>
            </a:r>
            <a:r>
              <a:rPr lang="en-US" sz="1900" dirty="0" smtClean="0">
                <a:latin typeface="Calibri" panose="020F0502020204030204" pitchFamily="34" charset="0"/>
                <a:cs typeface="Calibri" panose="020F0502020204030204" pitchFamily="34" charset="0"/>
              </a:rPr>
              <a:t> 5 photos followed by 4</a:t>
            </a:r>
            <a:endParaRPr lang="en-US" sz="19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3022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Exploratory Data </a:t>
            </a:r>
            <a:r>
              <a:rPr lang="en-US" dirty="0" smtClean="0">
                <a:latin typeface="Calibri" panose="020F0502020204030204" pitchFamily="34" charset="0"/>
                <a:cs typeface="Calibri" panose="020F0502020204030204" pitchFamily="34" charset="0"/>
              </a:rPr>
              <a:t>Analysis</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Listings were created within a span of 3 months and in the early hours of the morning</a:t>
            </a:r>
            <a:endParaRPr lang="en-US" sz="1800" dirty="0"/>
          </a:p>
        </p:txBody>
      </p:sp>
      <p:sp>
        <p:nvSpPr>
          <p:cNvPr id="3" name="Content Placeholder 2"/>
          <p:cNvSpPr>
            <a:spLocks noGrp="1"/>
          </p:cNvSpPr>
          <p:nvPr>
            <p:ph idx="1"/>
          </p:nvPr>
        </p:nvSpPr>
        <p:spPr/>
        <p:txBody>
          <a:bodyPr>
            <a:normAutofit/>
          </a:bodyPr>
          <a:lstStyle/>
          <a:p>
            <a:r>
              <a:rPr lang="en-US" sz="1900" dirty="0" smtClean="0">
                <a:latin typeface="Calibri" panose="020F0502020204030204" pitchFamily="34" charset="0"/>
                <a:cs typeface="Calibri" panose="020F0502020204030204" pitchFamily="34" charset="0"/>
              </a:rPr>
              <a:t>All the listings have been created during the year 2016 from April to June</a:t>
            </a:r>
          </a:p>
          <a:p>
            <a:r>
              <a:rPr lang="en-US" sz="1900" dirty="0" smtClean="0">
                <a:latin typeface="Calibri" panose="020F0502020204030204" pitchFamily="34" charset="0"/>
                <a:cs typeface="Calibri" panose="020F0502020204030204" pitchFamily="34" charset="0"/>
              </a:rPr>
              <a:t>Most of the listings with low interest level was created during the month of June</a:t>
            </a:r>
          </a:p>
          <a:p>
            <a:r>
              <a:rPr lang="en-US" sz="1900" dirty="0" smtClean="0">
                <a:latin typeface="Calibri" panose="020F0502020204030204" pitchFamily="34" charset="0"/>
                <a:cs typeface="Calibri" panose="020F0502020204030204" pitchFamily="34" charset="0"/>
              </a:rPr>
              <a:t>The high and medium interest level listings seems to have been created uniformly through the months</a:t>
            </a:r>
          </a:p>
          <a:p>
            <a:r>
              <a:rPr lang="en-US" sz="1900" dirty="0" smtClean="0">
                <a:latin typeface="Calibri" panose="020F0502020204030204" pitchFamily="34" charset="0"/>
                <a:cs typeface="Calibri" panose="020F0502020204030204" pitchFamily="34" charset="0"/>
              </a:rPr>
              <a:t>Most of the low level listings were created during 12 and 21 days of the months</a:t>
            </a:r>
          </a:p>
          <a:p>
            <a:r>
              <a:rPr lang="en-US" sz="1900" dirty="0" smtClean="0">
                <a:latin typeface="Calibri" panose="020F0502020204030204" pitchFamily="34" charset="0"/>
                <a:cs typeface="Calibri" panose="020F0502020204030204" pitchFamily="34" charset="0"/>
              </a:rPr>
              <a:t>Majority of the listings were created during the very early hours of the morning ( 1 am to 6 am)</a:t>
            </a:r>
            <a:endParaRPr lang="en-US" sz="19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1607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Visualizing the data</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Majority of the listings have low interest levels. The interest levels are lowest for 1 bedroom and highest for 2 bedrooms</a:t>
            </a:r>
            <a:endParaRPr lang="en-US" sz="1800" dirty="0">
              <a:latin typeface="Calibri" panose="020F0502020204030204" pitchFamily="34" charset="0"/>
              <a:cs typeface="Calibri" panose="020F0502020204030204" pitchFamily="34" charset="0"/>
            </a:endParaRPr>
          </a:p>
        </p:txBody>
      </p:sp>
      <p:pic>
        <p:nvPicPr>
          <p:cNvPr id="5" name="Content Placeholder 4"/>
          <p:cNvPicPr>
            <a:picLocks noGrp="1"/>
          </p:cNvPicPr>
          <p:nvPr>
            <p:ph idx="1"/>
          </p:nvPr>
        </p:nvPicPr>
        <p:blipFill rotWithShape="1">
          <a:blip r:embed="rId2"/>
          <a:srcRect l="15192" t="33948" r="11976" b="19973"/>
          <a:stretch/>
        </p:blipFill>
        <p:spPr bwMode="auto">
          <a:xfrm>
            <a:off x="656823" y="2975020"/>
            <a:ext cx="5679583" cy="3361386"/>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3"/>
          <a:srcRect l="15780" t="22518" r="15236" b="12662"/>
          <a:stretch/>
        </p:blipFill>
        <p:spPr bwMode="auto">
          <a:xfrm>
            <a:off x="6641205" y="2975020"/>
            <a:ext cx="5550795" cy="36447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90420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Visualizing the data</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Interest level is lowest for 1 bathroom, at the same time it is highest as well. Thus there are other factors as well that are causing both </a:t>
            </a:r>
            <a:r>
              <a:rPr lang="en-US" sz="1800" dirty="0" err="1" smtClean="0">
                <a:latin typeface="Calibri" panose="020F0502020204030204" pitchFamily="34" charset="0"/>
                <a:cs typeface="Calibri" panose="020F0502020204030204" pitchFamily="34" charset="0"/>
              </a:rPr>
              <a:t>interest_levels</a:t>
            </a:r>
            <a:r>
              <a:rPr lang="en-US" sz="1800" dirty="0" smtClean="0">
                <a:latin typeface="Calibri" panose="020F0502020204030204" pitchFamily="34" charset="0"/>
                <a:cs typeface="Calibri" panose="020F0502020204030204" pitchFamily="34" charset="0"/>
              </a:rPr>
              <a:t>( high and low) to have 1 bathroom</a:t>
            </a:r>
            <a:endParaRPr lang="en-US" sz="1800" dirty="0">
              <a:latin typeface="Calibri" panose="020F0502020204030204" pitchFamily="34" charset="0"/>
              <a:cs typeface="Calibri" panose="020F0502020204030204" pitchFamily="34" charset="0"/>
            </a:endParaRPr>
          </a:p>
        </p:txBody>
      </p:sp>
      <p:pic>
        <p:nvPicPr>
          <p:cNvPr id="4" name="Content Placeholder 3"/>
          <p:cNvPicPr>
            <a:picLocks noGrp="1"/>
          </p:cNvPicPr>
          <p:nvPr>
            <p:ph idx="1"/>
          </p:nvPr>
        </p:nvPicPr>
        <p:blipFill rotWithShape="1">
          <a:blip r:embed="rId2"/>
          <a:srcRect l="17514" t="13684" r="17164" b="10034"/>
          <a:stretch/>
        </p:blipFill>
        <p:spPr bwMode="auto">
          <a:xfrm>
            <a:off x="1335314" y="2162629"/>
            <a:ext cx="9158515" cy="469537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589426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16362" t="26071" r="15459" b="9263"/>
          <a:stretch/>
        </p:blipFill>
        <p:spPr bwMode="auto">
          <a:xfrm>
            <a:off x="1407885" y="2249714"/>
            <a:ext cx="9281579" cy="4455886"/>
          </a:xfrm>
          <a:prstGeom prst="rect">
            <a:avLst/>
          </a:prstGeom>
          <a:ln>
            <a:noFill/>
          </a:ln>
          <a:extLst>
            <a:ext uri="{53640926-AAD7-44D8-BBD7-CCE9431645EC}">
              <a14:shadowObscured xmlns:a14="http://schemas.microsoft.com/office/drawing/2010/main"/>
            </a:ext>
          </a:extLst>
        </p:spPr>
      </p:pic>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Visualizing the data</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The interest level increases as price decreases and vice versa</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04799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18111" t="24248" r="10224" b="6816"/>
          <a:stretch/>
        </p:blipFill>
        <p:spPr bwMode="auto">
          <a:xfrm>
            <a:off x="307601" y="2913836"/>
            <a:ext cx="5728970" cy="3329305"/>
          </a:xfrm>
          <a:prstGeom prst="rect">
            <a:avLst/>
          </a:prstGeom>
          <a:ln>
            <a:noFill/>
          </a:ln>
          <a:extLst>
            <a:ext uri="{53640926-AAD7-44D8-BBD7-CCE9431645EC}">
              <a14:shadowObscured xmlns:a14="http://schemas.microsoft.com/office/drawing/2010/main"/>
            </a:ext>
          </a:extLst>
        </p:spPr>
      </p:pic>
      <p:pic>
        <p:nvPicPr>
          <p:cNvPr id="3" name="Picture 2"/>
          <p:cNvPicPr/>
          <p:nvPr/>
        </p:nvPicPr>
        <p:blipFill rotWithShape="1">
          <a:blip r:embed="rId3"/>
          <a:srcRect l="17140" t="23556" r="10223" b="7155"/>
          <a:stretch/>
        </p:blipFill>
        <p:spPr bwMode="auto">
          <a:xfrm>
            <a:off x="6297829" y="2913836"/>
            <a:ext cx="5624830" cy="3232657"/>
          </a:xfrm>
          <a:prstGeom prst="rect">
            <a:avLst/>
          </a:prstGeom>
          <a:ln>
            <a:noFill/>
          </a:ln>
          <a:extLst>
            <a:ext uri="{53640926-AAD7-44D8-BBD7-CCE9431645EC}">
              <a14:shadowObscured xmlns:a14="http://schemas.microsoft.com/office/drawing/2010/main"/>
            </a:ext>
          </a:extLst>
        </p:spPr>
      </p:pic>
      <p:sp>
        <p:nvSpPr>
          <p:cNvPr id="5" name="Title 4"/>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Visualizing the data</a:t>
            </a:r>
            <a:br>
              <a:rPr lang="en-US" dirty="0" smtClean="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D</a:t>
            </a:r>
            <a:r>
              <a:rPr lang="en-US" sz="1800" dirty="0" smtClean="0">
                <a:latin typeface="Calibri" panose="020F0502020204030204" pitchFamily="34" charset="0"/>
                <a:cs typeface="Calibri" panose="020F0502020204030204" pitchFamily="34" charset="0"/>
              </a:rPr>
              <a:t>isplay address’s with high interest levels are E 12 </a:t>
            </a:r>
            <a:r>
              <a:rPr lang="en-US" sz="1800" dirty="0" err="1" smtClean="0">
                <a:latin typeface="Calibri" panose="020F0502020204030204" pitchFamily="34" charset="0"/>
                <a:cs typeface="Calibri" panose="020F0502020204030204" pitchFamily="34" charset="0"/>
              </a:rPr>
              <a:t>st</a:t>
            </a:r>
            <a:r>
              <a:rPr lang="en-US" sz="1800" dirty="0" smtClean="0">
                <a:latin typeface="Calibri" panose="020F0502020204030204" pitchFamily="34" charset="0"/>
                <a:cs typeface="Calibri" panose="020F0502020204030204" pitchFamily="34" charset="0"/>
              </a:rPr>
              <a:t>, Broadway etc. Display address with low interest levels are E 34</a:t>
            </a:r>
            <a:r>
              <a:rPr lang="en-US" sz="1800" baseline="30000" dirty="0" smtClean="0">
                <a:latin typeface="Calibri" panose="020F0502020204030204" pitchFamily="34" charset="0"/>
                <a:cs typeface="Calibri" panose="020F0502020204030204" pitchFamily="34" charset="0"/>
              </a:rPr>
              <a:t>th</a:t>
            </a:r>
            <a:r>
              <a:rPr lang="en-US" sz="1800" dirty="0" smtClean="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st</a:t>
            </a:r>
            <a:r>
              <a:rPr lang="en-US" sz="1800" dirty="0" smtClean="0">
                <a:latin typeface="Calibri" panose="020F0502020204030204" pitchFamily="34" charset="0"/>
                <a:cs typeface="Calibri" panose="020F0502020204030204" pitchFamily="34" charset="0"/>
              </a:rPr>
              <a:t>, Wall </a:t>
            </a:r>
            <a:r>
              <a:rPr lang="en-US" sz="1800" dirty="0" err="1" smtClean="0">
                <a:latin typeface="Calibri" panose="020F0502020204030204" pitchFamily="34" charset="0"/>
                <a:cs typeface="Calibri" panose="020F0502020204030204" pitchFamily="34" charset="0"/>
              </a:rPr>
              <a:t>st</a:t>
            </a:r>
            <a:r>
              <a:rPr lang="en-US" sz="1800" dirty="0" smtClean="0">
                <a:latin typeface="Calibri" panose="020F0502020204030204" pitchFamily="34" charset="0"/>
                <a:cs typeface="Calibri" panose="020F0502020204030204" pitchFamily="34" charset="0"/>
              </a:rPr>
              <a:t> …</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37440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9349" t="9007" r="6899" b="9234"/>
          <a:stretch/>
        </p:blipFill>
        <p:spPr bwMode="auto">
          <a:xfrm>
            <a:off x="449943" y="2975429"/>
            <a:ext cx="5390867" cy="3448417"/>
          </a:xfrm>
          <a:prstGeom prst="rect">
            <a:avLst/>
          </a:prstGeom>
          <a:ln>
            <a:noFill/>
          </a:ln>
          <a:extLst>
            <a:ext uri="{53640926-AAD7-44D8-BBD7-CCE9431645EC}">
              <a14:shadowObscured xmlns:a14="http://schemas.microsoft.com/office/drawing/2010/main"/>
            </a:ext>
          </a:extLst>
        </p:spPr>
      </p:pic>
      <p:pic>
        <p:nvPicPr>
          <p:cNvPr id="3" name="Picture 2"/>
          <p:cNvPicPr/>
          <p:nvPr/>
        </p:nvPicPr>
        <p:blipFill rotWithShape="1">
          <a:blip r:embed="rId3"/>
          <a:srcRect l="3311" t="9700" r="3193" b="5080"/>
          <a:stretch/>
        </p:blipFill>
        <p:spPr bwMode="auto">
          <a:xfrm>
            <a:off x="6195904" y="2975429"/>
            <a:ext cx="5761414" cy="3623603"/>
          </a:xfrm>
          <a:prstGeom prst="rect">
            <a:avLst/>
          </a:prstGeom>
          <a:ln>
            <a:noFill/>
          </a:ln>
          <a:extLst>
            <a:ext uri="{53640926-AAD7-44D8-BBD7-CCE9431645EC}">
              <a14:shadowObscured xmlns:a14="http://schemas.microsoft.com/office/drawing/2010/main"/>
            </a:ext>
          </a:extLst>
        </p:spPr>
      </p:pic>
      <p:sp>
        <p:nvSpPr>
          <p:cNvPr id="4" name="Title 3"/>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Visualizing the data</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The most common features are </a:t>
            </a:r>
            <a:r>
              <a:rPr lang="en-US" sz="1800" dirty="0" err="1" smtClean="0">
                <a:latin typeface="Calibri" panose="020F0502020204030204" pitchFamily="34" charset="0"/>
                <a:cs typeface="Calibri" panose="020F0502020204030204" pitchFamily="34" charset="0"/>
              </a:rPr>
              <a:t>Dogs_allowed</a:t>
            </a:r>
            <a:r>
              <a:rPr lang="en-US" sz="1800" dirty="0" smtClean="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Cats_allowed</a:t>
            </a:r>
            <a:r>
              <a:rPr lang="en-US" sz="1800" dirty="0" smtClean="0">
                <a:latin typeface="Calibri" panose="020F0502020204030204" pitchFamily="34" charset="0"/>
                <a:cs typeface="Calibri" panose="020F0502020204030204" pitchFamily="34" charset="0"/>
              </a:rPr>
              <a:t>, Elevator… Most listings have 3 features followed by 4</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6004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a:srcRect l="3117" t="10046" r="3992" b="6117"/>
          <a:stretch/>
        </p:blipFill>
        <p:spPr bwMode="auto">
          <a:xfrm>
            <a:off x="0" y="2510971"/>
            <a:ext cx="6207961" cy="4203191"/>
          </a:xfrm>
          <a:prstGeom prst="rect">
            <a:avLst/>
          </a:prstGeom>
          <a:ln>
            <a:noFill/>
          </a:ln>
          <a:extLst>
            <a:ext uri="{53640926-AAD7-44D8-BBD7-CCE9431645EC}">
              <a14:shadowObscured xmlns:a14="http://schemas.microsoft.com/office/drawing/2010/main"/>
            </a:ext>
          </a:extLst>
        </p:spPr>
      </p:pic>
      <p:pic>
        <p:nvPicPr>
          <p:cNvPr id="4" name="Picture 3"/>
          <p:cNvPicPr/>
          <p:nvPr/>
        </p:nvPicPr>
        <p:blipFill rotWithShape="1">
          <a:blip r:embed="rId3"/>
          <a:srcRect l="35989" t="35406" r="36094" b="31819"/>
          <a:stretch/>
        </p:blipFill>
        <p:spPr bwMode="auto">
          <a:xfrm>
            <a:off x="6207961" y="2510971"/>
            <a:ext cx="5984039" cy="4347029"/>
          </a:xfrm>
          <a:prstGeom prst="rect">
            <a:avLst/>
          </a:prstGeom>
          <a:ln>
            <a:noFill/>
          </a:ln>
          <a:extLst>
            <a:ext uri="{53640926-AAD7-44D8-BBD7-CCE9431645EC}">
              <a14:shadowObscured xmlns:a14="http://schemas.microsoft.com/office/drawing/2010/main"/>
            </a:ext>
          </a:extLst>
        </p:spPr>
      </p:pic>
      <p:sp>
        <p:nvSpPr>
          <p:cNvPr id="6" name="Title 5"/>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Visualizing the data</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Most of the listings have 5 photos followed by 4. All the listings( high, </a:t>
            </a:r>
            <a:r>
              <a:rPr lang="en-US" sz="1800" dirty="0" err="1" smtClean="0">
                <a:latin typeface="Calibri" panose="020F0502020204030204" pitchFamily="34" charset="0"/>
                <a:cs typeface="Calibri" panose="020F0502020204030204" pitchFamily="34" charset="0"/>
              </a:rPr>
              <a:t>medium,low</a:t>
            </a:r>
            <a:r>
              <a:rPr lang="en-US" sz="1800" dirty="0" smtClean="0">
                <a:latin typeface="Calibri" panose="020F0502020204030204" pitchFamily="34" charset="0"/>
                <a:cs typeface="Calibri" panose="020F0502020204030204" pitchFamily="34" charset="0"/>
              </a:rPr>
              <a:t>) seems to be created almost uniformly through the 3 months</a:t>
            </a:r>
            <a:r>
              <a:rPr lang="en-US" dirty="0" smtClean="0"/>
              <a:t/>
            </a:r>
            <a:br>
              <a:rPr lang="en-US" dirty="0" smtClean="0"/>
            </a:br>
            <a:endParaRPr lang="en-US" dirty="0"/>
          </a:p>
        </p:txBody>
      </p:sp>
    </p:spTree>
    <p:extLst>
      <p:ext uri="{BB962C8B-B14F-4D97-AF65-F5344CB8AC3E}">
        <p14:creationId xmlns:p14="http://schemas.microsoft.com/office/powerpoint/2010/main" val="41714955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36072" t="34567" r="35999" b="31193"/>
          <a:stretch/>
        </p:blipFill>
        <p:spPr bwMode="auto">
          <a:xfrm>
            <a:off x="0" y="2547258"/>
            <a:ext cx="6154057" cy="4310742"/>
          </a:xfrm>
          <a:prstGeom prst="rect">
            <a:avLst/>
          </a:prstGeom>
          <a:ln>
            <a:noFill/>
          </a:ln>
          <a:extLst>
            <a:ext uri="{53640926-AAD7-44D8-BBD7-CCE9431645EC}">
              <a14:shadowObscured xmlns:a14="http://schemas.microsoft.com/office/drawing/2010/main"/>
            </a:ext>
          </a:extLst>
        </p:spPr>
      </p:pic>
      <p:pic>
        <p:nvPicPr>
          <p:cNvPr id="3" name="Picture 2"/>
          <p:cNvPicPr/>
          <p:nvPr/>
        </p:nvPicPr>
        <p:blipFill rotWithShape="1">
          <a:blip r:embed="rId3"/>
          <a:srcRect l="36359" t="34417" r="36093" b="30905"/>
          <a:stretch/>
        </p:blipFill>
        <p:spPr bwMode="auto">
          <a:xfrm>
            <a:off x="6154057" y="2547258"/>
            <a:ext cx="6173198" cy="4310742"/>
          </a:xfrm>
          <a:prstGeom prst="rect">
            <a:avLst/>
          </a:prstGeom>
          <a:ln>
            <a:noFill/>
          </a:ln>
          <a:extLst>
            <a:ext uri="{53640926-AAD7-44D8-BBD7-CCE9431645EC}">
              <a14:shadowObscured xmlns:a14="http://schemas.microsoft.com/office/drawing/2010/main"/>
            </a:ext>
          </a:extLst>
        </p:spPr>
      </p:pic>
      <p:sp>
        <p:nvSpPr>
          <p:cNvPr id="4" name="Title 3"/>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Visualizing the data</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Majority of the listings seems to have been created during the early hours of the morning.  12 and 21 days of the month seems to be the hot days for creating listings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6678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Executive Summary</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54954" y="2603499"/>
            <a:ext cx="8825659" cy="3971471"/>
          </a:xfrm>
        </p:spPr>
        <p:txBody>
          <a:bodyPr>
            <a:normAutofit fontScale="77500" lnSpcReduction="20000"/>
          </a:bodyPr>
          <a:lstStyle/>
          <a:p>
            <a:r>
              <a:rPr lang="en-US" sz="2300" dirty="0" smtClean="0">
                <a:latin typeface="Calibri" panose="020F0502020204030204" pitchFamily="34" charset="0"/>
                <a:cs typeface="Calibri" panose="020F0502020204030204" pitchFamily="34" charset="0"/>
              </a:rPr>
              <a:t>The  training data provided was in </a:t>
            </a:r>
            <a:r>
              <a:rPr lang="en-US" sz="2300" dirty="0" err="1" smtClean="0">
                <a:latin typeface="Calibri" panose="020F0502020204030204" pitchFamily="34" charset="0"/>
                <a:cs typeface="Calibri" panose="020F0502020204030204" pitchFamily="34" charset="0"/>
              </a:rPr>
              <a:t>json</a:t>
            </a:r>
            <a:r>
              <a:rPr lang="en-US" sz="2300" dirty="0" smtClean="0">
                <a:latin typeface="Calibri" panose="020F0502020204030204" pitchFamily="34" charset="0"/>
                <a:cs typeface="Calibri" panose="020F0502020204030204" pitchFamily="34" charset="0"/>
              </a:rPr>
              <a:t> format and contained 15 features ( text, numerical and categorical) with 49k listings( rows). The target variable is</a:t>
            </a:r>
            <a:r>
              <a:rPr lang="en-US" sz="2300" b="1" dirty="0" smtClean="0">
                <a:latin typeface="Calibri" panose="020F0502020204030204" pitchFamily="34" charset="0"/>
                <a:cs typeface="Calibri" panose="020F0502020204030204" pitchFamily="34" charset="0"/>
              </a:rPr>
              <a:t> ‘</a:t>
            </a:r>
            <a:r>
              <a:rPr lang="en-US" sz="2300" b="1" dirty="0" err="1" smtClean="0">
                <a:latin typeface="Calibri" panose="020F0502020204030204" pitchFamily="34" charset="0"/>
                <a:cs typeface="Calibri" panose="020F0502020204030204" pitchFamily="34" charset="0"/>
              </a:rPr>
              <a:t>interest_level</a:t>
            </a:r>
            <a:r>
              <a:rPr lang="en-US" sz="2300" dirty="0" smtClean="0">
                <a:latin typeface="Calibri" panose="020F0502020204030204" pitchFamily="34" charset="0"/>
                <a:cs typeface="Calibri" panose="020F0502020204030204" pitchFamily="34" charset="0"/>
              </a:rPr>
              <a:t>’  and initially had 3 categories i.e. high, medium, low which were converted into 2 categories i.e. ‘high’ and ‘low’ by merging mediums and highs</a:t>
            </a:r>
          </a:p>
          <a:p>
            <a:r>
              <a:rPr lang="en-US" sz="2300" dirty="0" smtClean="0">
                <a:latin typeface="Calibri" panose="020F0502020204030204" pitchFamily="34" charset="0"/>
                <a:cs typeface="Calibri" panose="020F0502020204030204" pitchFamily="34" charset="0"/>
              </a:rPr>
              <a:t>Exploratory Data analysis was performed on all the features. For analyzing the text features, word clouds were created to analyze words with more frequencies</a:t>
            </a:r>
            <a:endParaRPr lang="en-US" sz="2300" dirty="0">
              <a:latin typeface="Calibri" panose="020F0502020204030204" pitchFamily="34" charset="0"/>
              <a:cs typeface="Calibri" panose="020F0502020204030204" pitchFamily="34" charset="0"/>
            </a:endParaRPr>
          </a:p>
          <a:p>
            <a:r>
              <a:rPr lang="en-US" sz="2300" dirty="0" smtClean="0">
                <a:latin typeface="Calibri" panose="020F0502020204030204" pitchFamily="34" charset="0"/>
                <a:cs typeface="Calibri" panose="020F0502020204030204" pitchFamily="34" charset="0"/>
              </a:rPr>
              <a:t>Feature Engineering and One Hot Encoding was done to create new features from existing features to better predict the </a:t>
            </a:r>
            <a:r>
              <a:rPr lang="en-US" sz="2300" dirty="0" err="1" smtClean="0">
                <a:latin typeface="Calibri" panose="020F0502020204030204" pitchFamily="34" charset="0"/>
                <a:cs typeface="Calibri" panose="020F0502020204030204" pitchFamily="34" charset="0"/>
              </a:rPr>
              <a:t>interest_levels</a:t>
            </a:r>
            <a:r>
              <a:rPr lang="en-US" sz="2300" dirty="0" smtClean="0">
                <a:latin typeface="Calibri" panose="020F0502020204030204" pitchFamily="34" charset="0"/>
                <a:cs typeface="Calibri" panose="020F0502020204030204" pitchFamily="34" charset="0"/>
              </a:rPr>
              <a:t>. </a:t>
            </a:r>
          </a:p>
          <a:p>
            <a:r>
              <a:rPr lang="en-US" sz="2300" dirty="0" smtClean="0">
                <a:latin typeface="Calibri" panose="020F0502020204030204" pitchFamily="34" charset="0"/>
                <a:cs typeface="Calibri" panose="020F0502020204030204" pitchFamily="34" charset="0"/>
              </a:rPr>
              <a:t>Models implemented are Logistic Regression, </a:t>
            </a:r>
            <a:r>
              <a:rPr lang="en-US" sz="2300" dirty="0" err="1" smtClean="0">
                <a:latin typeface="Calibri" panose="020F0502020204030204" pitchFamily="34" charset="0"/>
                <a:cs typeface="Calibri" panose="020F0502020204030204" pitchFamily="34" charset="0"/>
              </a:rPr>
              <a:t>XGBoost</a:t>
            </a:r>
            <a:r>
              <a:rPr lang="en-US" sz="2300" dirty="0" smtClean="0">
                <a:latin typeface="Calibri" panose="020F0502020204030204" pitchFamily="34" charset="0"/>
                <a:cs typeface="Calibri" panose="020F0502020204030204" pitchFamily="34" charset="0"/>
              </a:rPr>
              <a:t> and SVM</a:t>
            </a:r>
          </a:p>
          <a:p>
            <a:r>
              <a:rPr lang="en-US" sz="2300" dirty="0">
                <a:latin typeface="Calibri" panose="020F0502020204030204" pitchFamily="34" charset="0"/>
                <a:cs typeface="Calibri" panose="020F0502020204030204" pitchFamily="34" charset="0"/>
              </a:rPr>
              <a:t>F1 score was used a metrics for accuracy since 2/3 of the training data had listings with low interest levels and using normal accuracy score would give incorrect </a:t>
            </a:r>
            <a:r>
              <a:rPr lang="en-US" sz="2300" dirty="0" smtClean="0">
                <a:latin typeface="Calibri" panose="020F0502020204030204" pitchFamily="34" charset="0"/>
                <a:cs typeface="Calibri" panose="020F0502020204030204" pitchFamily="34" charset="0"/>
              </a:rPr>
              <a:t>accuracy</a:t>
            </a:r>
          </a:p>
          <a:p>
            <a:r>
              <a:rPr lang="en-US" sz="2300" dirty="0" err="1" smtClean="0">
                <a:latin typeface="Calibri" panose="020F0502020204030204" pitchFamily="34" charset="0"/>
                <a:cs typeface="Calibri" panose="020F0502020204030204" pitchFamily="34" charset="0"/>
              </a:rPr>
              <a:t>XGBoost</a:t>
            </a:r>
            <a:r>
              <a:rPr lang="en-US" sz="2300" dirty="0" smtClean="0">
                <a:latin typeface="Calibri" panose="020F0502020204030204" pitchFamily="34" charset="0"/>
                <a:cs typeface="Calibri" panose="020F0502020204030204" pitchFamily="34" charset="0"/>
              </a:rPr>
              <a:t> </a:t>
            </a:r>
            <a:r>
              <a:rPr lang="en-US" sz="2300" dirty="0">
                <a:latin typeface="Calibri" panose="020F0502020204030204" pitchFamily="34" charset="0"/>
                <a:cs typeface="Calibri" panose="020F0502020204030204" pitchFamily="34" charset="0"/>
              </a:rPr>
              <a:t>gave the best </a:t>
            </a:r>
            <a:r>
              <a:rPr lang="en-US" sz="2300" dirty="0" smtClean="0">
                <a:latin typeface="Calibri" panose="020F0502020204030204" pitchFamily="34" charset="0"/>
                <a:cs typeface="Calibri" panose="020F0502020204030204" pitchFamily="34" charset="0"/>
              </a:rPr>
              <a:t>score with precision of 75%, Recall of 77% and F1 score of 75%</a:t>
            </a:r>
            <a:endParaRPr lang="en-US" sz="2300" dirty="0">
              <a:latin typeface="Calibri" panose="020F0502020204030204" pitchFamily="34" charset="0"/>
              <a:cs typeface="Calibri" panose="020F0502020204030204" pitchFamily="34" charset="0"/>
            </a:endParaRPr>
          </a:p>
          <a:p>
            <a:endParaRPr lang="en-US" sz="1900" dirty="0">
              <a:latin typeface="Calibri" panose="020F0502020204030204" pitchFamily="34" charset="0"/>
              <a:cs typeface="Calibri" panose="020F0502020204030204" pitchFamily="34" charset="0"/>
            </a:endParaRPr>
          </a:p>
          <a:p>
            <a:endParaRPr lang="en-US" sz="1900"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0829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Confusion matrix</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The Logistic regression model gives better f1 score as compared to SVM model (</a:t>
            </a:r>
            <a:r>
              <a:rPr lang="en-US" sz="1800" dirty="0" smtClean="0">
                <a:latin typeface="Calibri" panose="020F0502020204030204" pitchFamily="34" charset="0"/>
                <a:cs typeface="Calibri" panose="020F0502020204030204" pitchFamily="34" charset="0"/>
              </a:rPr>
              <a:t>69% </a:t>
            </a:r>
            <a:r>
              <a:rPr lang="en-US" sz="1800" dirty="0" smtClean="0">
                <a:latin typeface="Calibri" panose="020F0502020204030204" pitchFamily="34" charset="0"/>
                <a:cs typeface="Calibri" panose="020F0502020204030204" pitchFamily="34" charset="0"/>
              </a:rPr>
              <a:t>compared to 62%)</a:t>
            </a:r>
            <a:endParaRPr lang="en-US" dirty="0">
              <a:latin typeface="Calibri" panose="020F0502020204030204" pitchFamily="34" charset="0"/>
              <a:cs typeface="Calibri" panose="020F0502020204030204" pitchFamily="34" charset="0"/>
            </a:endParaRPr>
          </a:p>
        </p:txBody>
      </p:sp>
      <p:pic>
        <p:nvPicPr>
          <p:cNvPr id="5" name="Picture 4"/>
          <p:cNvPicPr/>
          <p:nvPr/>
        </p:nvPicPr>
        <p:blipFill rotWithShape="1">
          <a:blip r:embed="rId2"/>
          <a:srcRect l="10130" t="30484" r="51230" b="36593"/>
          <a:stretch/>
        </p:blipFill>
        <p:spPr bwMode="auto">
          <a:xfrm>
            <a:off x="6267768" y="2361337"/>
            <a:ext cx="5227546" cy="4315233"/>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3"/>
          <a:srcRect l="9171" t="26702" r="34795" b="38628"/>
          <a:stretch/>
        </p:blipFill>
        <p:spPr bwMode="auto">
          <a:xfrm>
            <a:off x="0" y="2361337"/>
            <a:ext cx="6267767" cy="44966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06445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Confusion </a:t>
            </a:r>
            <a:r>
              <a:rPr lang="en-US" dirty="0" smtClean="0">
                <a:latin typeface="Calibri" panose="020F0502020204030204" pitchFamily="34" charset="0"/>
                <a:cs typeface="Calibri" panose="020F0502020204030204" pitchFamily="34" charset="0"/>
              </a:rPr>
              <a:t>matrix</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The </a:t>
            </a:r>
            <a:r>
              <a:rPr lang="en-US" sz="1800" dirty="0" err="1" smtClean="0">
                <a:latin typeface="Calibri" panose="020F0502020204030204" pitchFamily="34" charset="0"/>
                <a:cs typeface="Calibri" panose="020F0502020204030204" pitchFamily="34" charset="0"/>
              </a:rPr>
              <a:t>XGBoost</a:t>
            </a:r>
            <a:r>
              <a:rPr lang="en-US" sz="1800" dirty="0" smtClean="0">
                <a:latin typeface="Calibri" panose="020F0502020204030204" pitchFamily="34" charset="0"/>
                <a:cs typeface="Calibri" panose="020F0502020204030204" pitchFamily="34" charset="0"/>
              </a:rPr>
              <a:t> model gives best result with f1 score of </a:t>
            </a:r>
            <a:r>
              <a:rPr lang="en-US" sz="1800" dirty="0" smtClean="0">
                <a:latin typeface="Calibri" panose="020F0502020204030204" pitchFamily="34" charset="0"/>
                <a:cs typeface="Calibri" panose="020F0502020204030204" pitchFamily="34" charset="0"/>
              </a:rPr>
              <a:t>79% </a:t>
            </a:r>
            <a:r>
              <a:rPr lang="en-US" sz="1800" dirty="0" smtClean="0">
                <a:latin typeface="Calibri" panose="020F0502020204030204" pitchFamily="34" charset="0"/>
                <a:cs typeface="Calibri" panose="020F0502020204030204" pitchFamily="34" charset="0"/>
              </a:rPr>
              <a:t>as compared to Logistic Regression and SVM</a:t>
            </a:r>
            <a:endParaRPr lang="en-US" sz="1800" dirty="0">
              <a:latin typeface="Calibri" panose="020F0502020204030204" pitchFamily="34" charset="0"/>
              <a:cs typeface="Calibri" panose="020F0502020204030204" pitchFamily="34" charset="0"/>
            </a:endParaRPr>
          </a:p>
        </p:txBody>
      </p:sp>
      <p:pic>
        <p:nvPicPr>
          <p:cNvPr id="4" name="Picture 3"/>
          <p:cNvPicPr/>
          <p:nvPr/>
        </p:nvPicPr>
        <p:blipFill rotWithShape="1">
          <a:blip r:embed="rId2"/>
          <a:srcRect l="9364" t="34353" r="39899" b="29253"/>
          <a:stretch/>
        </p:blipFill>
        <p:spPr bwMode="auto">
          <a:xfrm>
            <a:off x="783771" y="2351314"/>
            <a:ext cx="10450286" cy="43542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993958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Algorithms and Results</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sz="1800" dirty="0" err="1" smtClean="0">
                <a:latin typeface="Calibri" panose="020F0502020204030204" pitchFamily="34" charset="0"/>
                <a:cs typeface="Calibri" panose="020F0502020204030204" pitchFamily="34" charset="0"/>
              </a:rPr>
              <a:t>XGBoost</a:t>
            </a:r>
            <a:r>
              <a:rPr lang="en-US" sz="1800" dirty="0" smtClean="0">
                <a:latin typeface="Calibri" panose="020F0502020204030204" pitchFamily="34" charset="0"/>
                <a:cs typeface="Calibri" panose="020F0502020204030204" pitchFamily="34" charset="0"/>
              </a:rPr>
              <a:t> gives the best f1 score</a:t>
            </a:r>
            <a:endParaRPr lang="en-US" dirty="0">
              <a:latin typeface="Calibri" panose="020F0502020204030204" pitchFamily="34" charset="0"/>
              <a:cs typeface="Calibri" panose="020F05020202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509864838"/>
              </p:ext>
            </p:extLst>
          </p:nvPr>
        </p:nvGraphicFramePr>
        <p:xfrm>
          <a:off x="1697149" y="2986347"/>
          <a:ext cx="8128000" cy="3028086"/>
        </p:xfrm>
        <a:graphic>
          <a:graphicData uri="http://schemas.openxmlformats.org/drawingml/2006/table">
            <a:tbl>
              <a:tblPr firstRow="1" bandRow="1">
                <a:tableStyleId>{5C22544A-7EE6-4342-B048-85BDC9FD1C3A}</a:tableStyleId>
              </a:tblPr>
              <a:tblGrid>
                <a:gridCol w="4064000"/>
                <a:gridCol w="4064000"/>
              </a:tblGrid>
              <a:tr h="749217">
                <a:tc>
                  <a:txBody>
                    <a:bodyPr/>
                    <a:lstStyle/>
                    <a:p>
                      <a:r>
                        <a:rPr lang="en-US" sz="1900" dirty="0" smtClean="0">
                          <a:latin typeface="Calibri" panose="020F0502020204030204" pitchFamily="34" charset="0"/>
                          <a:cs typeface="Calibri" panose="020F0502020204030204" pitchFamily="34" charset="0"/>
                        </a:rPr>
                        <a:t>Models (Algorithms)</a:t>
                      </a:r>
                      <a:endParaRPr lang="en-US" sz="1900" dirty="0">
                        <a:latin typeface="Calibri" panose="020F0502020204030204" pitchFamily="34" charset="0"/>
                        <a:cs typeface="Calibri" panose="020F0502020204030204" pitchFamily="34" charset="0"/>
                      </a:endParaRPr>
                    </a:p>
                  </a:txBody>
                  <a:tcPr/>
                </a:tc>
                <a:tc>
                  <a:txBody>
                    <a:bodyPr/>
                    <a:lstStyle/>
                    <a:p>
                      <a:r>
                        <a:rPr lang="en-US" sz="1900" dirty="0" smtClean="0">
                          <a:latin typeface="Calibri" panose="020F0502020204030204" pitchFamily="34" charset="0"/>
                          <a:cs typeface="Calibri" panose="020F0502020204030204" pitchFamily="34" charset="0"/>
                        </a:rPr>
                        <a:t>F1 score</a:t>
                      </a:r>
                      <a:endParaRPr lang="en-US" sz="1900" dirty="0">
                        <a:latin typeface="Calibri" panose="020F0502020204030204" pitchFamily="34" charset="0"/>
                        <a:cs typeface="Calibri" panose="020F0502020204030204" pitchFamily="34" charset="0"/>
                      </a:endParaRPr>
                    </a:p>
                  </a:txBody>
                  <a:tcPr/>
                </a:tc>
              </a:tr>
              <a:tr h="759623">
                <a:tc>
                  <a:txBody>
                    <a:bodyPr/>
                    <a:lstStyle/>
                    <a:p>
                      <a:r>
                        <a:rPr lang="en-US" sz="1900" dirty="0" smtClean="0">
                          <a:latin typeface="Calibri" panose="020F0502020204030204" pitchFamily="34" charset="0"/>
                          <a:cs typeface="Calibri" panose="020F0502020204030204" pitchFamily="34" charset="0"/>
                        </a:rPr>
                        <a:t>Logistic Regression</a:t>
                      </a:r>
                      <a:endParaRPr lang="en-US" sz="1900" dirty="0">
                        <a:latin typeface="Calibri" panose="020F0502020204030204" pitchFamily="34" charset="0"/>
                        <a:cs typeface="Calibri" panose="020F0502020204030204" pitchFamily="34" charset="0"/>
                      </a:endParaRPr>
                    </a:p>
                  </a:txBody>
                  <a:tcPr/>
                </a:tc>
                <a:tc>
                  <a:txBody>
                    <a:bodyPr/>
                    <a:lstStyle/>
                    <a:p>
                      <a:r>
                        <a:rPr lang="en-US" sz="1900" dirty="0" smtClean="0">
                          <a:latin typeface="Calibri" panose="020F0502020204030204" pitchFamily="34" charset="0"/>
                          <a:cs typeface="Calibri" panose="020F0502020204030204" pitchFamily="34" charset="0"/>
                        </a:rPr>
                        <a:t>0.69</a:t>
                      </a:r>
                      <a:endParaRPr lang="en-US" sz="1900" dirty="0">
                        <a:latin typeface="Calibri" panose="020F0502020204030204" pitchFamily="34" charset="0"/>
                        <a:cs typeface="Calibri" panose="020F0502020204030204" pitchFamily="34" charset="0"/>
                      </a:endParaRPr>
                    </a:p>
                  </a:txBody>
                  <a:tcPr/>
                </a:tc>
              </a:tr>
              <a:tr h="759623">
                <a:tc>
                  <a:txBody>
                    <a:bodyPr/>
                    <a:lstStyle/>
                    <a:p>
                      <a:r>
                        <a:rPr lang="en-US" sz="1900" dirty="0" smtClean="0">
                          <a:latin typeface="Calibri" panose="020F0502020204030204" pitchFamily="34" charset="0"/>
                          <a:cs typeface="Calibri" panose="020F0502020204030204" pitchFamily="34" charset="0"/>
                        </a:rPr>
                        <a:t>SVM(RBF)</a:t>
                      </a:r>
                      <a:endParaRPr lang="en-US" sz="1900" dirty="0">
                        <a:latin typeface="Calibri" panose="020F0502020204030204" pitchFamily="34" charset="0"/>
                        <a:cs typeface="Calibri" panose="020F0502020204030204" pitchFamily="34" charset="0"/>
                      </a:endParaRPr>
                    </a:p>
                  </a:txBody>
                  <a:tcPr/>
                </a:tc>
                <a:tc>
                  <a:txBody>
                    <a:bodyPr/>
                    <a:lstStyle/>
                    <a:p>
                      <a:r>
                        <a:rPr lang="en-US" sz="1900" dirty="0" smtClean="0">
                          <a:latin typeface="Calibri" panose="020F0502020204030204" pitchFamily="34" charset="0"/>
                          <a:cs typeface="Calibri" panose="020F0502020204030204" pitchFamily="34" charset="0"/>
                        </a:rPr>
                        <a:t>0.62</a:t>
                      </a:r>
                      <a:endParaRPr lang="en-US" sz="1900" dirty="0">
                        <a:latin typeface="Calibri" panose="020F0502020204030204" pitchFamily="34" charset="0"/>
                        <a:cs typeface="Calibri" panose="020F0502020204030204" pitchFamily="34" charset="0"/>
                      </a:endParaRPr>
                    </a:p>
                  </a:txBody>
                  <a:tcPr/>
                </a:tc>
              </a:tr>
              <a:tr h="759623">
                <a:tc>
                  <a:txBody>
                    <a:bodyPr/>
                    <a:lstStyle/>
                    <a:p>
                      <a:r>
                        <a:rPr lang="en-US" sz="1900" dirty="0" err="1" smtClean="0">
                          <a:latin typeface="Calibri" panose="020F0502020204030204" pitchFamily="34" charset="0"/>
                          <a:cs typeface="Calibri" panose="020F0502020204030204" pitchFamily="34" charset="0"/>
                        </a:rPr>
                        <a:t>XGBoost</a:t>
                      </a:r>
                      <a:endParaRPr lang="en-US" sz="1900" dirty="0">
                        <a:latin typeface="Calibri" panose="020F0502020204030204" pitchFamily="34" charset="0"/>
                        <a:cs typeface="Calibri" panose="020F0502020204030204" pitchFamily="34" charset="0"/>
                      </a:endParaRPr>
                    </a:p>
                  </a:txBody>
                  <a:tcPr/>
                </a:tc>
                <a:tc>
                  <a:txBody>
                    <a:bodyPr/>
                    <a:lstStyle/>
                    <a:p>
                      <a:r>
                        <a:rPr lang="en-US" sz="1900" dirty="0" smtClean="0">
                          <a:latin typeface="Calibri" panose="020F0502020204030204" pitchFamily="34" charset="0"/>
                          <a:cs typeface="Calibri" panose="020F0502020204030204" pitchFamily="34" charset="0"/>
                        </a:rPr>
                        <a:t>0.79</a:t>
                      </a:r>
                      <a:endParaRPr lang="en-US" sz="1900" dirty="0">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104308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Why choose </a:t>
            </a:r>
            <a:r>
              <a:rPr lang="en-US" dirty="0" err="1" smtClean="0">
                <a:latin typeface="Calibri" panose="020F0502020204030204" pitchFamily="34" charset="0"/>
                <a:cs typeface="Calibri" panose="020F0502020204030204" pitchFamily="34" charset="0"/>
              </a:rPr>
              <a:t>XGBoost</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Calibri" panose="020F0502020204030204" pitchFamily="34" charset="0"/>
                <a:cs typeface="Calibri" panose="020F0502020204030204" pitchFamily="34" charset="0"/>
              </a:rPr>
              <a:t>Logistic Regression was implemented as the initial model since the problem at hand was a classification problem i.e. classifying highs and lows</a:t>
            </a:r>
          </a:p>
          <a:p>
            <a:r>
              <a:rPr lang="en-US" dirty="0" smtClean="0">
                <a:latin typeface="Calibri" panose="020F0502020204030204" pitchFamily="34" charset="0"/>
                <a:cs typeface="Calibri" panose="020F0502020204030204" pitchFamily="34" charset="0"/>
              </a:rPr>
              <a:t>Although Logistic Regression gave f1 score of 68%, implementation of more complex models was done to check if the accuracy score increases</a:t>
            </a:r>
          </a:p>
          <a:p>
            <a:r>
              <a:rPr lang="en-US" dirty="0" err="1" smtClean="0">
                <a:latin typeface="Calibri" panose="020F0502020204030204" pitchFamily="34" charset="0"/>
                <a:cs typeface="Calibri" panose="020F0502020204030204" pitchFamily="34" charset="0"/>
              </a:rPr>
              <a:t>XGBoost</a:t>
            </a:r>
            <a:r>
              <a:rPr lang="en-US" dirty="0" smtClean="0">
                <a:latin typeface="Calibri" panose="020F0502020204030204" pitchFamily="34" charset="0"/>
                <a:cs typeface="Calibri" panose="020F0502020204030204" pitchFamily="34" charset="0"/>
              </a:rPr>
              <a:t> model results in increased efficiency and memory resources, and the reason for that is </a:t>
            </a:r>
            <a:r>
              <a:rPr lang="en-US" dirty="0" err="1" smtClean="0">
                <a:latin typeface="Calibri" panose="020F0502020204030204" pitchFamily="34" charset="0"/>
                <a:cs typeface="Calibri" panose="020F0502020204030204" pitchFamily="34" charset="0"/>
              </a:rPr>
              <a:t>XGBoost</a:t>
            </a:r>
            <a:r>
              <a:rPr lang="en-US" dirty="0" smtClean="0">
                <a:latin typeface="Calibri" panose="020F0502020204030204" pitchFamily="34" charset="0"/>
                <a:cs typeface="Calibri" panose="020F0502020204030204" pitchFamily="34" charset="0"/>
              </a:rPr>
              <a:t> builds tree  itself in parallel fashion</a:t>
            </a:r>
          </a:p>
          <a:p>
            <a:r>
              <a:rPr lang="en-US" dirty="0" smtClean="0">
                <a:latin typeface="Calibri" panose="020F0502020204030204" pitchFamily="34" charset="0"/>
                <a:cs typeface="Calibri" panose="020F0502020204030204" pitchFamily="34" charset="0"/>
              </a:rPr>
              <a:t>Thus the information contained in each feature column have statistics calculated on it in parallel along with initial sort of columns</a:t>
            </a:r>
          </a:p>
          <a:p>
            <a:r>
              <a:rPr lang="en-US" dirty="0" smtClean="0">
                <a:latin typeface="Calibri" panose="020F0502020204030204" pitchFamily="34" charset="0"/>
                <a:cs typeface="Calibri" panose="020F0502020204030204" pitchFamily="34" charset="0"/>
              </a:rPr>
              <a:t>It can be thought of as an alternative to Random Forests, where each tree is trained on the weighted data which emphasizes incorrectly labeled instances by previous trees</a:t>
            </a:r>
          </a:p>
          <a:p>
            <a:r>
              <a:rPr lang="en-US" dirty="0" smtClean="0">
                <a:latin typeface="Calibri" panose="020F0502020204030204" pitchFamily="34" charset="0"/>
                <a:cs typeface="Calibri" panose="020F0502020204030204" pitchFamily="34" charset="0"/>
              </a:rPr>
              <a:t>As a result we get decreased bias and gives better results</a:t>
            </a:r>
          </a:p>
          <a:p>
            <a:endParaRPr lang="en-US"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725115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 Key </a:t>
            </a:r>
            <a:r>
              <a:rPr lang="en-US" dirty="0" err="1" smtClean="0">
                <a:latin typeface="Calibri" panose="020F0502020204030204" pitchFamily="34" charset="0"/>
                <a:cs typeface="Calibri" panose="020F0502020204030204" pitchFamily="34" charset="0"/>
              </a:rPr>
              <a:t>TakeAways</a:t>
            </a:r>
            <a:endParaRPr lang="en-US" dirty="0">
              <a:latin typeface="Calibri" panose="020F0502020204030204" pitchFamily="34" charset="0"/>
              <a:cs typeface="Calibri" panose="020F0502020204030204" pitchFamily="34" charset="0"/>
            </a:endParaRPr>
          </a:p>
        </p:txBody>
      </p:sp>
      <p:sp>
        <p:nvSpPr>
          <p:cNvPr id="4" name="Content Placeholder 3"/>
          <p:cNvSpPr>
            <a:spLocks noGrp="1"/>
          </p:cNvSpPr>
          <p:nvPr>
            <p:ph idx="1"/>
          </p:nvPr>
        </p:nvSpPr>
        <p:spPr>
          <a:xfrm>
            <a:off x="1154954" y="2603500"/>
            <a:ext cx="8825659" cy="4254500"/>
          </a:xfrm>
        </p:spPr>
        <p:txBody>
          <a:bodyPr>
            <a:normAutofit/>
          </a:bodyPr>
          <a:lstStyle/>
          <a:p>
            <a:r>
              <a:rPr lang="en-US" dirty="0" smtClean="0">
                <a:latin typeface="Calibri" panose="020F0502020204030204" pitchFamily="34" charset="0"/>
                <a:cs typeface="Calibri" panose="020F0502020204030204" pitchFamily="34" charset="0"/>
              </a:rPr>
              <a:t>The interest level becomes low with high prices and lower number of bedrooms and bathrooms ( 1 bedroom  and 1 bathroom)</a:t>
            </a:r>
          </a:p>
          <a:p>
            <a:r>
              <a:rPr lang="en-US" dirty="0" smtClean="0">
                <a:latin typeface="Calibri" panose="020F0502020204030204" pitchFamily="34" charset="0"/>
                <a:cs typeface="Calibri" panose="020F0502020204030204" pitchFamily="34" charset="0"/>
              </a:rPr>
              <a:t>Interest increases with low pricing with average of 2 bedrooms and 1 bathroom</a:t>
            </a:r>
          </a:p>
          <a:p>
            <a:r>
              <a:rPr lang="en-US" dirty="0" smtClean="0">
                <a:latin typeface="Calibri" panose="020F0502020204030204" pitchFamily="34" charset="0"/>
                <a:cs typeface="Calibri" panose="020F0502020204030204" pitchFamily="34" charset="0"/>
              </a:rPr>
              <a:t>There are no distinctive addresses where interest levels are high and low. More features such as price, features, bedrooms </a:t>
            </a:r>
            <a:r>
              <a:rPr lang="en-US" dirty="0" err="1" smtClean="0">
                <a:latin typeface="Calibri" panose="020F0502020204030204" pitchFamily="34" charset="0"/>
                <a:cs typeface="Calibri" panose="020F0502020204030204" pitchFamily="34" charset="0"/>
              </a:rPr>
              <a:t>etc</a:t>
            </a:r>
            <a:r>
              <a:rPr lang="en-US" dirty="0" smtClean="0">
                <a:latin typeface="Calibri" panose="020F0502020204030204" pitchFamily="34" charset="0"/>
                <a:cs typeface="Calibri" panose="020F0502020204030204" pitchFamily="34" charset="0"/>
              </a:rPr>
              <a:t> help in differentiating the interest levels</a:t>
            </a:r>
          </a:p>
          <a:p>
            <a:r>
              <a:rPr lang="en-US" dirty="0" smtClean="0">
                <a:latin typeface="Calibri" panose="020F0502020204030204" pitchFamily="34" charset="0"/>
                <a:cs typeface="Calibri" panose="020F0502020204030204" pitchFamily="34" charset="0"/>
              </a:rPr>
              <a:t>Interest levels increases as the number of features and photos of the listings increases</a:t>
            </a:r>
          </a:p>
          <a:p>
            <a:r>
              <a:rPr lang="en-US" dirty="0" smtClean="0">
                <a:latin typeface="Calibri" panose="020F0502020204030204" pitchFamily="34" charset="0"/>
                <a:cs typeface="Calibri" panose="020F0502020204030204" pitchFamily="34" charset="0"/>
              </a:rPr>
              <a:t>With features such as </a:t>
            </a:r>
            <a:r>
              <a:rPr lang="en-US" dirty="0" err="1" smtClean="0">
                <a:latin typeface="Calibri" panose="020F0502020204030204" pitchFamily="34" charset="0"/>
                <a:cs typeface="Calibri" panose="020F0502020204030204" pitchFamily="34" charset="0"/>
              </a:rPr>
              <a:t>cats_allowed</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dogs_allowed</a:t>
            </a:r>
            <a:r>
              <a:rPr lang="en-US" dirty="0" smtClean="0">
                <a:latin typeface="Calibri" panose="020F0502020204030204" pitchFamily="34" charset="0"/>
                <a:cs typeface="Calibri" panose="020F0502020204030204" pitchFamily="34" charset="0"/>
              </a:rPr>
              <a:t>, doorman, pre war, roof deck, </a:t>
            </a:r>
            <a:r>
              <a:rPr lang="en-US" dirty="0" err="1" smtClean="0">
                <a:latin typeface="Calibri" panose="020F0502020204030204" pitchFamily="34" charset="0"/>
                <a:cs typeface="Calibri" panose="020F0502020204030204" pitchFamily="34" charset="0"/>
              </a:rPr>
              <a:t>new_construction</a:t>
            </a:r>
            <a:r>
              <a:rPr lang="en-US" dirty="0" smtClean="0">
                <a:latin typeface="Calibri" panose="020F0502020204030204" pitchFamily="34" charset="0"/>
                <a:cs typeface="Calibri" panose="020F0502020204030204" pitchFamily="34" charset="0"/>
              </a:rPr>
              <a:t>, the </a:t>
            </a:r>
            <a:r>
              <a:rPr lang="en-US" dirty="0" err="1" smtClean="0">
                <a:latin typeface="Calibri" panose="020F0502020204030204" pitchFamily="34" charset="0"/>
                <a:cs typeface="Calibri" panose="020F0502020204030204" pitchFamily="34" charset="0"/>
              </a:rPr>
              <a:t>interest_level</a:t>
            </a:r>
            <a:r>
              <a:rPr lang="en-US" dirty="0" smtClean="0">
                <a:latin typeface="Calibri" panose="020F0502020204030204" pitchFamily="34" charset="0"/>
                <a:cs typeface="Calibri" panose="020F0502020204030204" pitchFamily="34" charset="0"/>
              </a:rPr>
              <a:t> decreases</a:t>
            </a:r>
          </a:p>
          <a:p>
            <a:r>
              <a:rPr lang="en-US" dirty="0" smtClean="0">
                <a:latin typeface="Calibri" panose="020F0502020204030204" pitchFamily="34" charset="0"/>
                <a:cs typeface="Calibri" panose="020F0502020204030204" pitchFamily="34" charset="0"/>
              </a:rPr>
              <a:t>Features such as elevator, </a:t>
            </a:r>
            <a:r>
              <a:rPr lang="en-US" dirty="0" err="1" smtClean="0">
                <a:latin typeface="Calibri" panose="020F0502020204030204" pitchFamily="34" charset="0"/>
                <a:cs typeface="Calibri" panose="020F0502020204030204" pitchFamily="34" charset="0"/>
              </a:rPr>
              <a:t>laundy_in_building</a:t>
            </a:r>
            <a:r>
              <a:rPr lang="en-US" dirty="0" smtClean="0">
                <a:latin typeface="Calibri" panose="020F0502020204030204" pitchFamily="34" charset="0"/>
                <a:cs typeface="Calibri" panose="020F0502020204030204" pitchFamily="34" charset="0"/>
              </a:rPr>
              <a:t>, no-fee, balcony increases the interest level</a:t>
            </a:r>
          </a:p>
          <a:p>
            <a:r>
              <a:rPr lang="en-US" dirty="0" smtClean="0">
                <a:latin typeface="Calibri" panose="020F0502020204030204" pitchFamily="34" charset="0"/>
                <a:cs typeface="Calibri" panose="020F0502020204030204" pitchFamily="34" charset="0"/>
              </a:rPr>
              <a:t>All the listings ( high, low) seems to have been created uniformly through the 3 months</a:t>
            </a:r>
          </a:p>
          <a:p>
            <a:r>
              <a:rPr lang="en-US" dirty="0" smtClean="0">
                <a:latin typeface="Calibri" panose="020F0502020204030204" pitchFamily="34" charset="0"/>
                <a:cs typeface="Calibri" panose="020F0502020204030204" pitchFamily="34" charset="0"/>
              </a:rPr>
              <a:t>Creation of low level listings seems to spike on the 12 and 21 days of the month</a:t>
            </a:r>
          </a:p>
          <a:p>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41608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Future Research</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1900" dirty="0" smtClean="0">
                <a:latin typeface="Calibri" panose="020F0502020204030204" pitchFamily="34" charset="0"/>
                <a:cs typeface="Calibri" panose="020F0502020204030204" pitchFamily="34" charset="0"/>
              </a:rPr>
              <a:t>Other Models:  Other models can be also used for making predictions and potentially improving the score</a:t>
            </a:r>
          </a:p>
          <a:p>
            <a:r>
              <a:rPr lang="en-US" sz="1900" dirty="0" smtClean="0">
                <a:latin typeface="Calibri" panose="020F0502020204030204" pitchFamily="34" charset="0"/>
                <a:cs typeface="Calibri" panose="020F0502020204030204" pitchFamily="34" charset="0"/>
              </a:rPr>
              <a:t>New features:  New features could be created to help us generalize better on the test data and achieving better results</a:t>
            </a:r>
            <a:endParaRPr lang="en-US" sz="19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80509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73138"/>
            <a:ext cx="8761413" cy="708025"/>
          </a:xfrm>
        </p:spPr>
        <p:txBody>
          <a:bodyPr/>
          <a:lstStyle/>
          <a:p>
            <a:pPr algn="ctr"/>
            <a:endParaRPr lang="en-US"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578222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895" y="922153"/>
            <a:ext cx="8761413" cy="706964"/>
          </a:xfrm>
        </p:spPr>
        <p:txBody>
          <a:bodyPr/>
          <a:lstStyle/>
          <a:p>
            <a:r>
              <a:rPr lang="en-US" dirty="0" smtClean="0">
                <a:latin typeface="Calibri" panose="020F0502020204030204" pitchFamily="34" charset="0"/>
                <a:cs typeface="Calibri" panose="020F0502020204030204" pitchFamily="34" charset="0"/>
              </a:rPr>
              <a:t>Problem to be solved and Motivation</a:t>
            </a:r>
            <a:br>
              <a:rPr lang="en-US" dirty="0" smtClean="0">
                <a:latin typeface="Calibri" panose="020F0502020204030204" pitchFamily="34" charset="0"/>
                <a:cs typeface="Calibri" panose="020F0502020204030204" pitchFamily="34" charset="0"/>
              </a:rPr>
            </a:br>
            <a:r>
              <a:rPr lang="en-US" sz="2000" dirty="0" smtClean="0">
                <a:latin typeface="Calibri" panose="020F0502020204030204" pitchFamily="34" charset="0"/>
                <a:cs typeface="Calibri" panose="020F0502020204030204" pitchFamily="34" charset="0"/>
              </a:rPr>
              <a:t>Predicting the </a:t>
            </a:r>
            <a:r>
              <a:rPr lang="en-US" sz="2000" dirty="0" err="1" smtClean="0">
                <a:latin typeface="Calibri" panose="020F0502020204030204" pitchFamily="34" charset="0"/>
                <a:cs typeface="Calibri" panose="020F0502020204030204" pitchFamily="34" charset="0"/>
              </a:rPr>
              <a:t>interest_levels</a:t>
            </a:r>
            <a:r>
              <a:rPr lang="en-US" sz="2000" dirty="0" smtClean="0">
                <a:latin typeface="Calibri" panose="020F0502020204030204" pitchFamily="34" charset="0"/>
                <a:cs typeface="Calibri" panose="020F0502020204030204" pitchFamily="34" charset="0"/>
              </a:rPr>
              <a:t> for listings will help </a:t>
            </a:r>
            <a:r>
              <a:rPr lang="en-US" sz="2000" dirty="0" err="1" smtClean="0">
                <a:latin typeface="Calibri" panose="020F0502020204030204" pitchFamily="34" charset="0"/>
                <a:cs typeface="Calibri" panose="020F0502020204030204" pitchFamily="34" charset="0"/>
              </a:rPr>
              <a:t>RentHop</a:t>
            </a:r>
            <a:r>
              <a:rPr lang="en-US" sz="2000" dirty="0" smtClean="0">
                <a:latin typeface="Calibri" panose="020F0502020204030204" pitchFamily="34" charset="0"/>
                <a:cs typeface="Calibri" panose="020F0502020204030204" pitchFamily="34" charset="0"/>
              </a:rPr>
              <a:t> and owners to </a:t>
            </a:r>
            <a:r>
              <a:rPr lang="en-US" sz="2000" dirty="0" err="1" smtClean="0">
                <a:latin typeface="Calibri" panose="020F0502020204030204" pitchFamily="34" charset="0"/>
                <a:cs typeface="Calibri" panose="020F0502020204030204" pitchFamily="34" charset="0"/>
              </a:rPr>
              <a:t>indentify</a:t>
            </a:r>
            <a:r>
              <a:rPr lang="en-US" sz="2000" dirty="0" smtClean="0">
                <a:latin typeface="Calibri" panose="020F0502020204030204" pitchFamily="34" charset="0"/>
                <a:cs typeface="Calibri" panose="020F0502020204030204" pitchFamily="34" charset="0"/>
              </a:rPr>
              <a:t> quality issues and needs of customers</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000" dirty="0" smtClean="0">
                <a:latin typeface="Calibri" panose="020F0502020204030204" pitchFamily="34" charset="0"/>
                <a:cs typeface="Calibri" panose="020F0502020204030204" pitchFamily="34" charset="0"/>
              </a:rPr>
              <a:t>Finding perfect place to rent results in browsing endless listings on the internet</a:t>
            </a:r>
          </a:p>
          <a:p>
            <a:r>
              <a:rPr lang="en-US" sz="2000" dirty="0" smtClean="0">
                <a:latin typeface="Calibri" panose="020F0502020204030204" pitchFamily="34" charset="0"/>
                <a:cs typeface="Calibri" panose="020F0502020204030204" pitchFamily="34" charset="0"/>
              </a:rPr>
              <a:t>Structuring and making sense of all available real estate data is hard</a:t>
            </a:r>
          </a:p>
          <a:p>
            <a:r>
              <a:rPr lang="en-US" sz="2000" dirty="0" smtClean="0">
                <a:latin typeface="Calibri" panose="020F0502020204030204" pitchFamily="34" charset="0"/>
                <a:cs typeface="Calibri" panose="020F0502020204030204" pitchFamily="34" charset="0"/>
              </a:rPr>
              <a:t>Using </a:t>
            </a:r>
            <a:r>
              <a:rPr lang="en-US" sz="2000" dirty="0" err="1" smtClean="0">
                <a:latin typeface="Calibri" panose="020F0502020204030204" pitchFamily="34" charset="0"/>
                <a:cs typeface="Calibri" panose="020F0502020204030204" pitchFamily="34" charset="0"/>
              </a:rPr>
              <a:t>RentHop</a:t>
            </a:r>
            <a:r>
              <a:rPr lang="en-US" sz="2000" dirty="0" smtClean="0">
                <a:latin typeface="Calibri" panose="020F0502020204030204" pitchFamily="34" charset="0"/>
                <a:cs typeface="Calibri" panose="020F0502020204030204" pitchFamily="34" charset="0"/>
              </a:rPr>
              <a:t> data, predictions for interest levels of new listings can be done based on the different features of the listings</a:t>
            </a:r>
          </a:p>
          <a:p>
            <a:r>
              <a:rPr lang="en-US" sz="2000" dirty="0" smtClean="0">
                <a:latin typeface="Calibri" panose="020F0502020204030204" pitchFamily="34" charset="0"/>
                <a:cs typeface="Calibri" panose="020F0502020204030204" pitchFamily="34" charset="0"/>
              </a:rPr>
              <a:t>Predictions will help people in narrowing </a:t>
            </a:r>
            <a:r>
              <a:rPr lang="en-US" sz="1900" dirty="0" smtClean="0">
                <a:latin typeface="Calibri" panose="020F0502020204030204" pitchFamily="34" charset="0"/>
                <a:cs typeface="Calibri" panose="020F0502020204030204" pitchFamily="34" charset="0"/>
              </a:rPr>
              <a:t>down</a:t>
            </a:r>
            <a:r>
              <a:rPr lang="en-US" sz="2000" dirty="0" smtClean="0">
                <a:latin typeface="Calibri" panose="020F0502020204030204" pitchFamily="34" charset="0"/>
                <a:cs typeface="Calibri" panose="020F0502020204030204" pitchFamily="34" charset="0"/>
              </a:rPr>
              <a:t> the search for apartments according to the needs</a:t>
            </a:r>
          </a:p>
          <a:p>
            <a:r>
              <a:rPr lang="en-US" sz="2000" dirty="0" smtClean="0">
                <a:latin typeface="Calibri" panose="020F0502020204030204" pitchFamily="34" charset="0"/>
                <a:cs typeface="Calibri" panose="020F0502020204030204" pitchFamily="34" charset="0"/>
              </a:rPr>
              <a:t>Will help </a:t>
            </a:r>
            <a:r>
              <a:rPr lang="en-US" sz="2000" dirty="0" err="1" smtClean="0">
                <a:latin typeface="Calibri" panose="020F0502020204030204" pitchFamily="34" charset="0"/>
                <a:cs typeface="Calibri" panose="020F0502020204030204" pitchFamily="34" charset="0"/>
              </a:rPr>
              <a:t>RentHop</a:t>
            </a:r>
            <a:r>
              <a:rPr lang="en-US" sz="2000" dirty="0" smtClean="0">
                <a:latin typeface="Calibri" panose="020F0502020204030204" pitchFamily="34" charset="0"/>
                <a:cs typeface="Calibri" panose="020F0502020204030204" pitchFamily="34" charset="0"/>
              </a:rPr>
              <a:t> identify potential listing quality issues </a:t>
            </a:r>
          </a:p>
          <a:p>
            <a:r>
              <a:rPr lang="en-US" sz="2000" dirty="0" smtClean="0">
                <a:latin typeface="Calibri" panose="020F0502020204030204" pitchFamily="34" charset="0"/>
                <a:cs typeface="Calibri" panose="020F0502020204030204" pitchFamily="34" charset="0"/>
              </a:rPr>
              <a:t>Will allow owners and agents to better understand renters needs and preferences</a:t>
            </a:r>
          </a:p>
          <a:p>
            <a:endParaRPr lang="en-US" sz="2000"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8686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Features in the dataset</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Features in the training data set</a:t>
            </a:r>
            <a:endParaRPr lang="en-US" sz="32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1900" dirty="0" smtClean="0">
                <a:latin typeface="Calibri" panose="020F0502020204030204" pitchFamily="34" charset="0"/>
                <a:cs typeface="Calibri" panose="020F0502020204030204" pitchFamily="34" charset="0"/>
              </a:rPr>
              <a:t>Bathrooms:		No. of bathrooms</a:t>
            </a:r>
          </a:p>
          <a:p>
            <a:r>
              <a:rPr lang="en-US" sz="1900" dirty="0" smtClean="0">
                <a:latin typeface="Calibri" panose="020F0502020204030204" pitchFamily="34" charset="0"/>
                <a:cs typeface="Calibri" panose="020F0502020204030204" pitchFamily="34" charset="0"/>
              </a:rPr>
              <a:t>Bedrooms:		No. of bedrooms</a:t>
            </a:r>
          </a:p>
          <a:p>
            <a:r>
              <a:rPr lang="en-US" sz="1900" dirty="0" err="1" smtClean="0">
                <a:latin typeface="Calibri" panose="020F0502020204030204" pitchFamily="34" charset="0"/>
                <a:cs typeface="Calibri" panose="020F0502020204030204" pitchFamily="34" charset="0"/>
              </a:rPr>
              <a:t>Display_Address</a:t>
            </a:r>
            <a:r>
              <a:rPr lang="en-US" sz="1900" dirty="0" smtClean="0">
                <a:latin typeface="Calibri" panose="020F0502020204030204" pitchFamily="34" charset="0"/>
                <a:cs typeface="Calibri" panose="020F0502020204030204" pitchFamily="34" charset="0"/>
              </a:rPr>
              <a:t>: 	Address of the apartment</a:t>
            </a:r>
          </a:p>
          <a:p>
            <a:r>
              <a:rPr lang="en-US" sz="1900" dirty="0" smtClean="0">
                <a:latin typeface="Calibri" panose="020F0502020204030204" pitchFamily="34" charset="0"/>
                <a:cs typeface="Calibri" panose="020F0502020204030204" pitchFamily="34" charset="0"/>
              </a:rPr>
              <a:t>Features:			List of features about the apartment</a:t>
            </a:r>
          </a:p>
          <a:p>
            <a:r>
              <a:rPr lang="en-US" sz="1900" dirty="0" smtClean="0">
                <a:latin typeface="Calibri" panose="020F0502020204030204" pitchFamily="34" charset="0"/>
                <a:cs typeface="Calibri" panose="020F0502020204030204" pitchFamily="34" charset="0"/>
              </a:rPr>
              <a:t>Latitude:			               </a:t>
            </a:r>
          </a:p>
          <a:p>
            <a:r>
              <a:rPr lang="en-US" sz="1900" dirty="0" smtClean="0">
                <a:latin typeface="Calibri" panose="020F0502020204030204" pitchFamily="34" charset="0"/>
                <a:cs typeface="Calibri" panose="020F0502020204030204" pitchFamily="34" charset="0"/>
              </a:rPr>
              <a:t>Longitude</a:t>
            </a:r>
          </a:p>
          <a:p>
            <a:r>
              <a:rPr lang="en-US" sz="1900" dirty="0" err="1" smtClean="0">
                <a:latin typeface="Calibri" panose="020F0502020204030204" pitchFamily="34" charset="0"/>
                <a:cs typeface="Calibri" panose="020F0502020204030204" pitchFamily="34" charset="0"/>
              </a:rPr>
              <a:t>Manager_id</a:t>
            </a:r>
            <a:r>
              <a:rPr lang="en-US" sz="1900" dirty="0" smtClean="0">
                <a:latin typeface="Calibri" panose="020F0502020204030204" pitchFamily="34" charset="0"/>
                <a:cs typeface="Calibri" panose="020F0502020204030204" pitchFamily="34" charset="0"/>
              </a:rPr>
              <a:t>:		Manager id for each listing</a:t>
            </a:r>
          </a:p>
          <a:p>
            <a:pPr marL="0" indent="0">
              <a:buNone/>
            </a:pPr>
            <a:endParaRPr lang="en-US"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8087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Features in the </a:t>
            </a:r>
            <a:r>
              <a:rPr lang="en-US" dirty="0" smtClean="0">
                <a:latin typeface="Calibri" panose="020F0502020204030204" pitchFamily="34" charset="0"/>
                <a:cs typeface="Calibri" panose="020F0502020204030204" pitchFamily="34" charset="0"/>
              </a:rPr>
              <a:t>dataset</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Features in the training data set</a:t>
            </a:r>
            <a:endParaRPr lang="en-US" dirty="0"/>
          </a:p>
        </p:txBody>
      </p:sp>
      <p:sp>
        <p:nvSpPr>
          <p:cNvPr id="3" name="Content Placeholder 2"/>
          <p:cNvSpPr>
            <a:spLocks noGrp="1"/>
          </p:cNvSpPr>
          <p:nvPr>
            <p:ph idx="1"/>
          </p:nvPr>
        </p:nvSpPr>
        <p:spPr/>
        <p:txBody>
          <a:bodyPr>
            <a:normAutofit/>
          </a:bodyPr>
          <a:lstStyle/>
          <a:p>
            <a:r>
              <a:rPr lang="en-US" sz="1900" dirty="0" smtClean="0">
                <a:latin typeface="Calibri" panose="020F0502020204030204" pitchFamily="34" charset="0"/>
                <a:cs typeface="Calibri" panose="020F0502020204030204" pitchFamily="34" charset="0"/>
              </a:rPr>
              <a:t>Price:				Price of each apartment in USD</a:t>
            </a:r>
          </a:p>
          <a:p>
            <a:r>
              <a:rPr lang="en-US" sz="1900" dirty="0" err="1" smtClean="0">
                <a:latin typeface="Calibri" panose="020F0502020204030204" pitchFamily="34" charset="0"/>
                <a:cs typeface="Calibri" panose="020F0502020204030204" pitchFamily="34" charset="0"/>
              </a:rPr>
              <a:t>Building_id</a:t>
            </a:r>
            <a:r>
              <a:rPr lang="en-US" sz="1900" dirty="0" smtClean="0">
                <a:latin typeface="Calibri" panose="020F0502020204030204" pitchFamily="34" charset="0"/>
                <a:cs typeface="Calibri" panose="020F0502020204030204" pitchFamily="34" charset="0"/>
              </a:rPr>
              <a:t>:		building id of apartment</a:t>
            </a:r>
          </a:p>
          <a:p>
            <a:r>
              <a:rPr lang="en-US" sz="1900" dirty="0" smtClean="0">
                <a:latin typeface="Calibri" panose="020F0502020204030204" pitchFamily="34" charset="0"/>
                <a:cs typeface="Calibri" panose="020F0502020204030204" pitchFamily="34" charset="0"/>
              </a:rPr>
              <a:t>Description:		Description about the apartment</a:t>
            </a:r>
          </a:p>
          <a:p>
            <a:r>
              <a:rPr lang="en-US" sz="1900" dirty="0" smtClean="0">
                <a:latin typeface="Calibri" panose="020F0502020204030204" pitchFamily="34" charset="0"/>
                <a:cs typeface="Calibri" panose="020F0502020204030204" pitchFamily="34" charset="0"/>
              </a:rPr>
              <a:t>Created:			Date of the creation of listing</a:t>
            </a:r>
          </a:p>
          <a:p>
            <a:r>
              <a:rPr lang="en-US" sz="1900" dirty="0" err="1" smtClean="0">
                <a:latin typeface="Calibri" panose="020F0502020204030204" pitchFamily="34" charset="0"/>
                <a:cs typeface="Calibri" panose="020F0502020204030204" pitchFamily="34" charset="0"/>
              </a:rPr>
              <a:t>Interest_level</a:t>
            </a:r>
            <a:r>
              <a:rPr lang="en-US" sz="1900" dirty="0" smtClean="0">
                <a:latin typeface="Calibri" panose="020F0502020204030204" pitchFamily="34" charset="0"/>
                <a:cs typeface="Calibri" panose="020F0502020204030204" pitchFamily="34" charset="0"/>
              </a:rPr>
              <a:t>:		Target variable </a:t>
            </a:r>
            <a:endParaRPr lang="en-US" sz="19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2860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Feature Engineering</a:t>
            </a:r>
            <a:br>
              <a:rPr lang="en-US" dirty="0" smtClean="0">
                <a:latin typeface="Calibri" panose="020F0502020204030204" pitchFamily="34" charset="0"/>
                <a:cs typeface="Calibri" panose="020F0502020204030204" pitchFamily="34" charset="0"/>
              </a:rPr>
            </a:br>
            <a:r>
              <a:rPr lang="en-US" sz="1800" dirty="0" err="1" smtClean="0">
                <a:latin typeface="Calibri" panose="020F0502020204030204" pitchFamily="34" charset="0"/>
                <a:cs typeface="Calibri" panose="020F0502020204030204" pitchFamily="34" charset="0"/>
              </a:rPr>
              <a:t>Perfromed</a:t>
            </a:r>
            <a:r>
              <a:rPr lang="en-US" sz="1800" dirty="0" smtClean="0">
                <a:latin typeface="Calibri" panose="020F0502020204030204" pitchFamily="34" charset="0"/>
                <a:cs typeface="Calibri" panose="020F0502020204030204" pitchFamily="34" charset="0"/>
              </a:rPr>
              <a:t> One Hot Encoding and created dummy variables from existing features</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1900" dirty="0" smtClean="0">
                <a:latin typeface="Calibri" panose="020F0502020204030204" pitchFamily="34" charset="0"/>
                <a:cs typeface="Calibri" panose="020F0502020204030204" pitchFamily="34" charset="0"/>
              </a:rPr>
              <a:t>Created dummy variables ( </a:t>
            </a:r>
            <a:r>
              <a:rPr lang="en-US" sz="1900" dirty="0" err="1" smtClean="0">
                <a:latin typeface="Calibri" panose="020F0502020204030204" pitchFamily="34" charset="0"/>
                <a:cs typeface="Calibri" panose="020F0502020204030204" pitchFamily="34" charset="0"/>
              </a:rPr>
              <a:t>Dogs_allowed</a:t>
            </a:r>
            <a:r>
              <a:rPr lang="en-US" sz="1900" dirty="0" smtClean="0">
                <a:latin typeface="Calibri" panose="020F0502020204030204" pitchFamily="34" charset="0"/>
                <a:cs typeface="Calibri" panose="020F0502020204030204" pitchFamily="34" charset="0"/>
              </a:rPr>
              <a:t>, </a:t>
            </a:r>
            <a:r>
              <a:rPr lang="en-US" sz="1900" dirty="0" err="1" smtClean="0">
                <a:latin typeface="Calibri" panose="020F0502020204030204" pitchFamily="34" charset="0"/>
                <a:cs typeface="Calibri" panose="020F0502020204030204" pitchFamily="34" charset="0"/>
              </a:rPr>
              <a:t>Cats_allowed</a:t>
            </a:r>
            <a:r>
              <a:rPr lang="en-US" sz="1900" dirty="0" smtClean="0">
                <a:latin typeface="Calibri" panose="020F0502020204030204" pitchFamily="34" charset="0"/>
                <a:cs typeface="Calibri" panose="020F0502020204030204" pitchFamily="34" charset="0"/>
              </a:rPr>
              <a:t>,…) from  </a:t>
            </a:r>
            <a:r>
              <a:rPr lang="en-US" sz="1900" b="1" dirty="0" smtClean="0">
                <a:latin typeface="Calibri" panose="020F0502020204030204" pitchFamily="34" charset="0"/>
                <a:cs typeface="Calibri" panose="020F0502020204030204" pitchFamily="34" charset="0"/>
              </a:rPr>
              <a:t>Features</a:t>
            </a:r>
            <a:r>
              <a:rPr lang="en-US" sz="1900" dirty="0" smtClean="0">
                <a:latin typeface="Calibri" panose="020F0502020204030204" pitchFamily="34" charset="0"/>
                <a:cs typeface="Calibri" panose="020F0502020204030204" pitchFamily="34" charset="0"/>
              </a:rPr>
              <a:t> variable with occurrence of 1000 times</a:t>
            </a:r>
          </a:p>
          <a:p>
            <a:r>
              <a:rPr lang="en-US" sz="1900" dirty="0" smtClean="0">
                <a:latin typeface="Calibri" panose="020F0502020204030204" pitchFamily="34" charset="0"/>
                <a:cs typeface="Calibri" panose="020F0502020204030204" pitchFamily="34" charset="0"/>
              </a:rPr>
              <a:t>Created </a:t>
            </a:r>
            <a:r>
              <a:rPr lang="en-US" sz="1900" b="1" dirty="0" err="1" smtClean="0">
                <a:latin typeface="Calibri" panose="020F0502020204030204" pitchFamily="34" charset="0"/>
                <a:cs typeface="Calibri" panose="020F0502020204030204" pitchFamily="34" charset="0"/>
              </a:rPr>
              <a:t>created_year</a:t>
            </a:r>
            <a:r>
              <a:rPr lang="en-US" sz="1900" b="1" dirty="0" smtClean="0">
                <a:latin typeface="Calibri" panose="020F0502020204030204" pitchFamily="34" charset="0"/>
                <a:cs typeface="Calibri" panose="020F0502020204030204" pitchFamily="34" charset="0"/>
              </a:rPr>
              <a:t>, </a:t>
            </a:r>
            <a:r>
              <a:rPr lang="en-US" sz="1900" b="1" dirty="0" err="1" smtClean="0">
                <a:latin typeface="Calibri" panose="020F0502020204030204" pitchFamily="34" charset="0"/>
                <a:cs typeface="Calibri" panose="020F0502020204030204" pitchFamily="34" charset="0"/>
              </a:rPr>
              <a:t>created_month</a:t>
            </a:r>
            <a:r>
              <a:rPr lang="en-US" sz="1900" b="1" dirty="0" smtClean="0">
                <a:latin typeface="Calibri" panose="020F0502020204030204" pitchFamily="34" charset="0"/>
                <a:cs typeface="Calibri" panose="020F0502020204030204" pitchFamily="34" charset="0"/>
              </a:rPr>
              <a:t> </a:t>
            </a:r>
            <a:r>
              <a:rPr lang="en-US" sz="1900" dirty="0">
                <a:latin typeface="Calibri" panose="020F0502020204030204" pitchFamily="34" charset="0"/>
                <a:cs typeface="Calibri" panose="020F0502020204030204" pitchFamily="34" charset="0"/>
              </a:rPr>
              <a:t>,</a:t>
            </a:r>
            <a:r>
              <a:rPr lang="en-US" sz="1900" b="1" dirty="0" err="1" smtClean="0">
                <a:latin typeface="Calibri" panose="020F0502020204030204" pitchFamily="34" charset="0"/>
                <a:cs typeface="Calibri" panose="020F0502020204030204" pitchFamily="34" charset="0"/>
              </a:rPr>
              <a:t>created_day</a:t>
            </a:r>
            <a:r>
              <a:rPr lang="en-US" sz="1900" b="1" dirty="0" smtClean="0">
                <a:latin typeface="Calibri" panose="020F0502020204030204" pitchFamily="34" charset="0"/>
                <a:cs typeface="Calibri" panose="020F0502020204030204" pitchFamily="34" charset="0"/>
              </a:rPr>
              <a:t> </a:t>
            </a:r>
            <a:r>
              <a:rPr lang="en-US" sz="1900" dirty="0" smtClean="0">
                <a:latin typeface="Calibri" panose="020F0502020204030204" pitchFamily="34" charset="0"/>
                <a:cs typeface="Calibri" panose="020F0502020204030204" pitchFamily="34" charset="0"/>
              </a:rPr>
              <a:t>and </a:t>
            </a:r>
            <a:r>
              <a:rPr lang="en-US" sz="1900" b="1" dirty="0" err="1" smtClean="0">
                <a:latin typeface="Calibri" panose="020F0502020204030204" pitchFamily="34" charset="0"/>
                <a:cs typeface="Calibri" panose="020F0502020204030204" pitchFamily="34" charset="0"/>
              </a:rPr>
              <a:t>created_hour</a:t>
            </a:r>
            <a:r>
              <a:rPr lang="en-US" sz="1900" b="1" dirty="0" smtClean="0">
                <a:latin typeface="Calibri" panose="020F0502020204030204" pitchFamily="34" charset="0"/>
                <a:cs typeface="Calibri" panose="020F0502020204030204" pitchFamily="34" charset="0"/>
              </a:rPr>
              <a:t> </a:t>
            </a:r>
            <a:r>
              <a:rPr lang="en-US" sz="1900" dirty="0" smtClean="0">
                <a:latin typeface="Calibri" panose="020F0502020204030204" pitchFamily="34" charset="0"/>
                <a:cs typeface="Calibri" panose="020F0502020204030204" pitchFamily="34" charset="0"/>
              </a:rPr>
              <a:t>from </a:t>
            </a:r>
            <a:r>
              <a:rPr lang="en-US" sz="1900" b="1" dirty="0" smtClean="0">
                <a:latin typeface="Calibri" panose="020F0502020204030204" pitchFamily="34" charset="0"/>
                <a:cs typeface="Calibri" panose="020F0502020204030204" pitchFamily="34" charset="0"/>
              </a:rPr>
              <a:t>Created</a:t>
            </a:r>
            <a:r>
              <a:rPr lang="en-US" sz="1900" dirty="0" smtClean="0">
                <a:latin typeface="Calibri" panose="020F0502020204030204" pitchFamily="34" charset="0"/>
                <a:cs typeface="Calibri" panose="020F0502020204030204" pitchFamily="34" charset="0"/>
              </a:rPr>
              <a:t> Feature</a:t>
            </a:r>
          </a:p>
          <a:p>
            <a:r>
              <a:rPr lang="en-US" sz="1900" dirty="0">
                <a:latin typeface="Calibri" panose="020F0502020204030204" pitchFamily="34" charset="0"/>
                <a:cs typeface="Calibri" panose="020F0502020204030204" pitchFamily="34" charset="0"/>
              </a:rPr>
              <a:t> </a:t>
            </a:r>
            <a:r>
              <a:rPr lang="en-US" sz="1900" dirty="0" smtClean="0">
                <a:latin typeface="Calibri" panose="020F0502020204030204" pitchFamily="34" charset="0"/>
                <a:cs typeface="Calibri" panose="020F0502020204030204" pitchFamily="34" charset="0"/>
              </a:rPr>
              <a:t>One Hot Encoded </a:t>
            </a:r>
            <a:r>
              <a:rPr lang="en-US" sz="1900" b="1" dirty="0" err="1" smtClean="0">
                <a:latin typeface="Calibri" panose="020F0502020204030204" pitchFamily="34" charset="0"/>
                <a:cs typeface="Calibri" panose="020F0502020204030204" pitchFamily="34" charset="0"/>
              </a:rPr>
              <a:t>manager_id</a:t>
            </a:r>
            <a:r>
              <a:rPr lang="en-US" sz="1900" dirty="0" smtClean="0">
                <a:latin typeface="Calibri" panose="020F0502020204030204" pitchFamily="34" charset="0"/>
                <a:cs typeface="Calibri" panose="020F0502020204030204" pitchFamily="34" charset="0"/>
              </a:rPr>
              <a:t> and </a:t>
            </a:r>
            <a:r>
              <a:rPr lang="en-US" sz="1900" b="1" dirty="0" err="1" smtClean="0">
                <a:latin typeface="Calibri" panose="020F0502020204030204" pitchFamily="34" charset="0"/>
                <a:cs typeface="Calibri" panose="020F0502020204030204" pitchFamily="34" charset="0"/>
              </a:rPr>
              <a:t>display_address</a:t>
            </a:r>
            <a:r>
              <a:rPr lang="en-US" sz="1900" dirty="0" smtClean="0">
                <a:latin typeface="Calibri" panose="020F0502020204030204" pitchFamily="34" charset="0"/>
                <a:cs typeface="Calibri" panose="020F0502020204030204" pitchFamily="34" charset="0"/>
              </a:rPr>
              <a:t> features</a:t>
            </a:r>
          </a:p>
          <a:p>
            <a:r>
              <a:rPr lang="en-US" sz="1900" dirty="0" smtClean="0">
                <a:latin typeface="Calibri" panose="020F0502020204030204" pitchFamily="34" charset="0"/>
                <a:cs typeface="Calibri" panose="020F0502020204030204" pitchFamily="34" charset="0"/>
              </a:rPr>
              <a:t>Created </a:t>
            </a:r>
            <a:r>
              <a:rPr lang="en-US" sz="1900" b="1" dirty="0" err="1" smtClean="0">
                <a:latin typeface="Calibri" panose="020F0502020204030204" pitchFamily="34" charset="0"/>
                <a:cs typeface="Calibri" panose="020F0502020204030204" pitchFamily="34" charset="0"/>
              </a:rPr>
              <a:t>num_features</a:t>
            </a:r>
            <a:r>
              <a:rPr lang="en-US" sz="1900" dirty="0" smtClean="0">
                <a:latin typeface="Calibri" panose="020F0502020204030204" pitchFamily="34" charset="0"/>
                <a:cs typeface="Calibri" panose="020F0502020204030204" pitchFamily="34" charset="0"/>
              </a:rPr>
              <a:t>, </a:t>
            </a:r>
            <a:r>
              <a:rPr lang="en-US" sz="1900" b="1" dirty="0" err="1" smtClean="0">
                <a:latin typeface="Calibri" panose="020F0502020204030204" pitchFamily="34" charset="0"/>
                <a:cs typeface="Calibri" panose="020F0502020204030204" pitchFamily="34" charset="0"/>
              </a:rPr>
              <a:t>num_photos</a:t>
            </a:r>
            <a:r>
              <a:rPr lang="en-US" sz="1900" dirty="0" smtClean="0">
                <a:latin typeface="Calibri" panose="020F0502020204030204" pitchFamily="34" charset="0"/>
                <a:cs typeface="Calibri" panose="020F0502020204030204" pitchFamily="34" charset="0"/>
              </a:rPr>
              <a:t> and  </a:t>
            </a:r>
            <a:r>
              <a:rPr lang="en-US" sz="1900" b="1" dirty="0" err="1" smtClean="0">
                <a:latin typeface="Calibri" panose="020F0502020204030204" pitchFamily="34" charset="0"/>
                <a:cs typeface="Calibri" panose="020F0502020204030204" pitchFamily="34" charset="0"/>
              </a:rPr>
              <a:t>description_words</a:t>
            </a:r>
            <a:r>
              <a:rPr lang="en-US" sz="1900" dirty="0" smtClean="0">
                <a:latin typeface="Calibri" panose="020F0502020204030204" pitchFamily="34" charset="0"/>
                <a:cs typeface="Calibri" panose="020F0502020204030204" pitchFamily="34" charset="0"/>
              </a:rPr>
              <a:t> </a:t>
            </a:r>
            <a:endParaRPr lang="en-US" sz="19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5334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Key Features</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Price, bedroom, bathrooms, </a:t>
            </a:r>
            <a:r>
              <a:rPr lang="en-US" sz="1800" dirty="0" err="1" smtClean="0">
                <a:latin typeface="Calibri" panose="020F0502020204030204" pitchFamily="34" charset="0"/>
                <a:cs typeface="Calibri" panose="020F0502020204030204" pitchFamily="34" charset="0"/>
              </a:rPr>
              <a:t>features,num_photos</a:t>
            </a:r>
            <a:r>
              <a:rPr lang="en-US" sz="1800" dirty="0" smtClean="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manager_id</a:t>
            </a:r>
            <a:r>
              <a:rPr lang="en-US" sz="1800" dirty="0" smtClean="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display_address</a:t>
            </a:r>
            <a:r>
              <a:rPr lang="en-US" sz="1800" dirty="0" smtClean="0">
                <a:latin typeface="Calibri" panose="020F0502020204030204" pitchFamily="34" charset="0"/>
                <a:cs typeface="Calibri" panose="020F0502020204030204" pitchFamily="34" charset="0"/>
              </a:rPr>
              <a:t> are some of the important features in the data</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cs typeface="Calibri" panose="020F0502020204030204" pitchFamily="34" charset="0"/>
              </a:rPr>
              <a:t>Some of the features such as Price, bedrooms and bathrooms play vital role in describing the interest level as they are highly correlated and have a p-value less than 0.05</a:t>
            </a:r>
          </a:p>
          <a:p>
            <a:r>
              <a:rPr lang="en-US" dirty="0" smtClean="0">
                <a:latin typeface="Calibri" panose="020F0502020204030204" pitchFamily="34" charset="0"/>
                <a:cs typeface="Calibri" panose="020F0502020204030204" pitchFamily="34" charset="0"/>
              </a:rPr>
              <a:t>The display address , </a:t>
            </a:r>
            <a:r>
              <a:rPr lang="en-US" dirty="0" err="1" smtClean="0">
                <a:latin typeface="Calibri" panose="020F0502020204030204" pitchFamily="34" charset="0"/>
                <a:cs typeface="Calibri" panose="020F0502020204030204" pitchFamily="34" charset="0"/>
              </a:rPr>
              <a:t>num_photos</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num_features</a:t>
            </a:r>
            <a:r>
              <a:rPr lang="en-US" dirty="0" smtClean="0">
                <a:latin typeface="Calibri" panose="020F0502020204030204" pitchFamily="34" charset="0"/>
                <a:cs typeface="Calibri" panose="020F0502020204030204" pitchFamily="34" charset="0"/>
              </a:rPr>
              <a:t>  and the dummy variables increased the precision and f1 score of all the three models</a:t>
            </a:r>
          </a:p>
          <a:p>
            <a:r>
              <a:rPr lang="en-US" dirty="0" smtClean="0">
                <a:latin typeface="Calibri" panose="020F0502020204030204" pitchFamily="34" charset="0"/>
                <a:cs typeface="Calibri" panose="020F0502020204030204" pitchFamily="34" charset="0"/>
              </a:rPr>
              <a:t>Although the p-value of description was less than 0.05 and it did increase the precision in the Logistic regression, it failed to increase the score in the </a:t>
            </a:r>
            <a:r>
              <a:rPr lang="en-US" dirty="0" err="1" smtClean="0">
                <a:latin typeface="Calibri" panose="020F0502020204030204" pitchFamily="34" charset="0"/>
                <a:cs typeface="Calibri" panose="020F0502020204030204" pitchFamily="34" charset="0"/>
              </a:rPr>
              <a:t>XGBoost</a:t>
            </a:r>
            <a:r>
              <a:rPr lang="en-US" dirty="0" smtClean="0">
                <a:latin typeface="Calibri" panose="020F0502020204030204" pitchFamily="34" charset="0"/>
                <a:cs typeface="Calibri" panose="020F0502020204030204" pitchFamily="34" charset="0"/>
              </a:rPr>
              <a:t> model and thus was removed</a:t>
            </a:r>
          </a:p>
          <a:p>
            <a:r>
              <a:rPr lang="en-US" dirty="0" err="1">
                <a:latin typeface="Calibri" panose="020F0502020204030204" pitchFamily="34" charset="0"/>
                <a:cs typeface="Calibri" panose="020F0502020204030204" pitchFamily="34" charset="0"/>
              </a:rPr>
              <a:t>c</a:t>
            </a:r>
            <a:r>
              <a:rPr lang="en-US" dirty="0" err="1" smtClean="0">
                <a:latin typeface="Calibri" panose="020F0502020204030204" pitchFamily="34" charset="0"/>
                <a:cs typeface="Calibri" panose="020F0502020204030204" pitchFamily="34" charset="0"/>
              </a:rPr>
              <a:t>reated_year</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created_month</a:t>
            </a:r>
            <a:r>
              <a:rPr lang="en-US" dirty="0" smtClean="0">
                <a:latin typeface="Calibri" panose="020F0502020204030204" pitchFamily="34" charset="0"/>
                <a:cs typeface="Calibri" panose="020F0502020204030204" pitchFamily="34" charset="0"/>
              </a:rPr>
              <a:t> and </a:t>
            </a:r>
            <a:r>
              <a:rPr lang="en-US" dirty="0" err="1" smtClean="0">
                <a:latin typeface="Calibri" panose="020F0502020204030204" pitchFamily="34" charset="0"/>
                <a:cs typeface="Calibri" panose="020F0502020204030204" pitchFamily="34" charset="0"/>
              </a:rPr>
              <a:t>created_hour</a:t>
            </a:r>
            <a:r>
              <a:rPr lang="en-US" dirty="0" smtClean="0">
                <a:latin typeface="Calibri" panose="020F0502020204030204" pitchFamily="34" charset="0"/>
                <a:cs typeface="Calibri" panose="020F0502020204030204" pitchFamily="34" charset="0"/>
              </a:rPr>
              <a:t> were not included in the models since they did not increase nor decreased the score of the three models and also had p-value greater than 0.05. Thus to reduce dimensionality, they we removed</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2059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Features included in model building</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Two new features have been added: </a:t>
            </a:r>
            <a:r>
              <a:rPr lang="en-US" sz="1800" dirty="0" err="1" smtClean="0">
                <a:latin typeface="Calibri" panose="020F0502020204030204" pitchFamily="34" charset="0"/>
                <a:cs typeface="Calibri" panose="020F0502020204030204" pitchFamily="34" charset="0"/>
              </a:rPr>
              <a:t>num_photos</a:t>
            </a:r>
            <a:r>
              <a:rPr lang="en-US" sz="1800" dirty="0" smtClean="0">
                <a:latin typeface="Calibri" panose="020F0502020204030204" pitchFamily="34" charset="0"/>
                <a:cs typeface="Calibri" panose="020F0502020204030204" pitchFamily="34" charset="0"/>
              </a:rPr>
              <a:t> and </a:t>
            </a:r>
            <a:r>
              <a:rPr lang="en-US" sz="1800" dirty="0" err="1" smtClean="0">
                <a:latin typeface="Calibri" panose="020F0502020204030204" pitchFamily="34" charset="0"/>
                <a:cs typeface="Calibri" panose="020F0502020204030204" pitchFamily="34" charset="0"/>
              </a:rPr>
              <a:t>num_featues</a:t>
            </a:r>
            <a:endParaRPr lang="en-US" sz="1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fontScale="92500" lnSpcReduction="20000"/>
          </a:bodyPr>
          <a:lstStyle/>
          <a:p>
            <a:r>
              <a:rPr lang="en-US" sz="1900" dirty="0" smtClean="0">
                <a:latin typeface="Calibri" panose="020F0502020204030204" pitchFamily="34" charset="0"/>
                <a:cs typeface="Calibri" panose="020F0502020204030204" pitchFamily="34" charset="0"/>
              </a:rPr>
              <a:t>With the help of Decision tree classifier, we were able to find the importance of each feature and select the important features accordingly. The features selected are as follows:</a:t>
            </a:r>
            <a:endParaRPr lang="en-US" sz="1900" dirty="0">
              <a:latin typeface="Calibri" panose="020F0502020204030204" pitchFamily="34" charset="0"/>
              <a:cs typeface="Calibri" panose="020F0502020204030204" pitchFamily="34" charset="0"/>
            </a:endParaRPr>
          </a:p>
          <a:p>
            <a:r>
              <a:rPr lang="en-US" sz="1900" dirty="0" smtClean="0">
                <a:latin typeface="Calibri" panose="020F0502020204030204" pitchFamily="34" charset="0"/>
                <a:cs typeface="Calibri" panose="020F0502020204030204" pitchFamily="34" charset="0"/>
              </a:rPr>
              <a:t>Bathrooms</a:t>
            </a:r>
            <a:endParaRPr lang="en-US" sz="1900" dirty="0" smtClean="0">
              <a:latin typeface="Calibri" panose="020F0502020204030204" pitchFamily="34" charset="0"/>
              <a:cs typeface="Calibri" panose="020F0502020204030204" pitchFamily="34" charset="0"/>
            </a:endParaRPr>
          </a:p>
          <a:p>
            <a:r>
              <a:rPr lang="en-US" sz="1900" dirty="0" smtClean="0">
                <a:latin typeface="Calibri" panose="020F0502020204030204" pitchFamily="34" charset="0"/>
                <a:cs typeface="Calibri" panose="020F0502020204030204" pitchFamily="34" charset="0"/>
              </a:rPr>
              <a:t>Bedroom</a:t>
            </a:r>
          </a:p>
          <a:p>
            <a:r>
              <a:rPr lang="en-US" sz="1900" dirty="0" smtClean="0">
                <a:latin typeface="Calibri" panose="020F0502020204030204" pitchFamily="34" charset="0"/>
                <a:cs typeface="Calibri" panose="020F0502020204030204" pitchFamily="34" charset="0"/>
              </a:rPr>
              <a:t>Price</a:t>
            </a:r>
          </a:p>
          <a:p>
            <a:r>
              <a:rPr lang="en-US" sz="1900" dirty="0" err="1" smtClean="0">
                <a:latin typeface="Calibri" panose="020F0502020204030204" pitchFamily="34" charset="0"/>
                <a:cs typeface="Calibri" panose="020F0502020204030204" pitchFamily="34" charset="0"/>
              </a:rPr>
              <a:t>Display_address</a:t>
            </a:r>
            <a:endParaRPr lang="en-US" sz="1900" dirty="0">
              <a:latin typeface="Calibri" panose="020F0502020204030204" pitchFamily="34" charset="0"/>
              <a:cs typeface="Calibri" panose="020F0502020204030204" pitchFamily="34" charset="0"/>
            </a:endParaRPr>
          </a:p>
          <a:p>
            <a:r>
              <a:rPr lang="en-US" sz="1900" dirty="0" err="1" smtClean="0">
                <a:latin typeface="Calibri" panose="020F0502020204030204" pitchFamily="34" charset="0"/>
                <a:cs typeface="Calibri" panose="020F0502020204030204" pitchFamily="34" charset="0"/>
              </a:rPr>
              <a:t>Num_photos</a:t>
            </a:r>
            <a:r>
              <a:rPr lang="en-US" sz="1900" dirty="0" smtClean="0">
                <a:latin typeface="Calibri" panose="020F0502020204030204" pitchFamily="34" charset="0"/>
                <a:cs typeface="Calibri" panose="020F0502020204030204" pitchFamily="34" charset="0"/>
              </a:rPr>
              <a:t>:		Number of photos for each listing</a:t>
            </a:r>
          </a:p>
          <a:p>
            <a:r>
              <a:rPr lang="en-US" sz="1900" dirty="0" err="1" smtClean="0">
                <a:latin typeface="Calibri" panose="020F0502020204030204" pitchFamily="34" charset="0"/>
                <a:cs typeface="Calibri" panose="020F0502020204030204" pitchFamily="34" charset="0"/>
              </a:rPr>
              <a:t>Num_features</a:t>
            </a:r>
            <a:r>
              <a:rPr lang="en-US" sz="1900" dirty="0" smtClean="0">
                <a:latin typeface="Calibri" panose="020F0502020204030204" pitchFamily="34" charset="0"/>
                <a:cs typeface="Calibri" panose="020F0502020204030204" pitchFamily="34" charset="0"/>
              </a:rPr>
              <a:t>:		Number of features for each listing</a:t>
            </a:r>
          </a:p>
          <a:p>
            <a:r>
              <a:rPr lang="en-US" sz="1900" dirty="0" err="1" smtClean="0">
                <a:latin typeface="Calibri" panose="020F0502020204030204" pitchFamily="34" charset="0"/>
                <a:cs typeface="Calibri" panose="020F0502020204030204" pitchFamily="34" charset="0"/>
              </a:rPr>
              <a:t>Manager_id</a:t>
            </a:r>
            <a:endParaRPr lang="en-US" sz="19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39895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Features included in model </a:t>
            </a:r>
            <a:r>
              <a:rPr lang="en-US" dirty="0" smtClean="0">
                <a:latin typeface="Calibri" panose="020F0502020204030204" pitchFamily="34" charset="0"/>
                <a:cs typeface="Calibri" panose="020F0502020204030204" pitchFamily="34" charset="0"/>
              </a:rPr>
              <a:t>building</a:t>
            </a:r>
            <a:br>
              <a:rPr lang="en-US"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A new feature </a:t>
            </a:r>
            <a:r>
              <a:rPr lang="en-US" sz="1800" dirty="0" err="1" smtClean="0">
                <a:latin typeface="Calibri" panose="020F0502020204030204" pitchFamily="34" charset="0"/>
                <a:cs typeface="Calibri" panose="020F0502020204030204" pitchFamily="34" charset="0"/>
              </a:rPr>
              <a:t>created_day</a:t>
            </a:r>
            <a:r>
              <a:rPr lang="en-US" sz="1800" dirty="0" smtClean="0">
                <a:latin typeface="Calibri" panose="020F0502020204030204" pitchFamily="34" charset="0"/>
                <a:cs typeface="Calibri" panose="020F0502020204030204" pitchFamily="34" charset="0"/>
              </a:rPr>
              <a:t> and dummy variables are added to the model</a:t>
            </a:r>
            <a:endParaRPr lang="en-US" sz="1800" dirty="0"/>
          </a:p>
        </p:txBody>
      </p:sp>
      <p:sp>
        <p:nvSpPr>
          <p:cNvPr id="3" name="Content Placeholder 2"/>
          <p:cNvSpPr>
            <a:spLocks noGrp="1"/>
          </p:cNvSpPr>
          <p:nvPr>
            <p:ph idx="1"/>
          </p:nvPr>
        </p:nvSpPr>
        <p:spPr/>
        <p:txBody>
          <a:bodyPr>
            <a:normAutofit/>
          </a:bodyPr>
          <a:lstStyle/>
          <a:p>
            <a:r>
              <a:rPr lang="en-US" sz="1900" dirty="0" smtClean="0">
                <a:latin typeface="Calibri" panose="020F0502020204030204" pitchFamily="34" charset="0"/>
                <a:cs typeface="Calibri" panose="020F0502020204030204" pitchFamily="34" charset="0"/>
              </a:rPr>
              <a:t>Description</a:t>
            </a:r>
            <a:endParaRPr lang="en-US" sz="1900" dirty="0" smtClean="0">
              <a:latin typeface="Calibri" panose="020F0502020204030204" pitchFamily="34" charset="0"/>
              <a:cs typeface="Calibri" panose="020F0502020204030204" pitchFamily="34" charset="0"/>
            </a:endParaRPr>
          </a:p>
          <a:p>
            <a:r>
              <a:rPr lang="en-US" sz="1900" dirty="0" smtClean="0">
                <a:latin typeface="Calibri" panose="020F0502020204030204" pitchFamily="34" charset="0"/>
                <a:cs typeface="Calibri" panose="020F0502020204030204" pitchFamily="34" charset="0"/>
              </a:rPr>
              <a:t>Latitude</a:t>
            </a:r>
          </a:p>
          <a:p>
            <a:r>
              <a:rPr lang="en-US" sz="1900" dirty="0" smtClean="0">
                <a:latin typeface="Calibri" panose="020F0502020204030204" pitchFamily="34" charset="0"/>
                <a:cs typeface="Calibri" panose="020F0502020204030204" pitchFamily="34" charset="0"/>
              </a:rPr>
              <a:t>Longitude</a:t>
            </a:r>
          </a:p>
          <a:p>
            <a:r>
              <a:rPr lang="en-US" sz="1900" dirty="0" err="1" smtClean="0">
                <a:latin typeface="Calibri" panose="020F0502020204030204" pitchFamily="34" charset="0"/>
                <a:cs typeface="Calibri" panose="020F0502020204030204" pitchFamily="34" charset="0"/>
              </a:rPr>
              <a:t>Created_day</a:t>
            </a:r>
            <a:r>
              <a:rPr lang="en-US" sz="1900" dirty="0" smtClean="0">
                <a:latin typeface="Calibri" panose="020F0502020204030204" pitchFamily="34" charset="0"/>
                <a:cs typeface="Calibri" panose="020F0502020204030204" pitchFamily="34" charset="0"/>
              </a:rPr>
              <a:t>:			Day the listing was </a:t>
            </a:r>
            <a:r>
              <a:rPr lang="en-US" sz="1900" dirty="0" smtClean="0">
                <a:latin typeface="Calibri" panose="020F0502020204030204" pitchFamily="34" charset="0"/>
                <a:cs typeface="Calibri" panose="020F0502020204030204" pitchFamily="34" charset="0"/>
              </a:rPr>
              <a:t>created</a:t>
            </a:r>
          </a:p>
          <a:p>
            <a:r>
              <a:rPr lang="en-US" sz="1900" dirty="0" err="1" smtClean="0">
                <a:latin typeface="Calibri" panose="020F0502020204030204" pitchFamily="34" charset="0"/>
                <a:cs typeface="Calibri" panose="020F0502020204030204" pitchFamily="34" charset="0"/>
              </a:rPr>
              <a:t>Created_month</a:t>
            </a:r>
            <a:endParaRPr lang="en-US" sz="1900" dirty="0" smtClean="0">
              <a:latin typeface="Calibri" panose="020F0502020204030204" pitchFamily="34" charset="0"/>
              <a:cs typeface="Calibri" panose="020F0502020204030204" pitchFamily="34" charset="0"/>
            </a:endParaRPr>
          </a:p>
          <a:p>
            <a:r>
              <a:rPr lang="en-US" sz="1900" dirty="0" smtClean="0">
                <a:latin typeface="Calibri" panose="020F0502020204030204" pitchFamily="34" charset="0"/>
                <a:cs typeface="Calibri" panose="020F0502020204030204" pitchFamily="34" charset="0"/>
              </a:rPr>
              <a:t>Feature Dummy variables</a:t>
            </a:r>
            <a:endParaRPr lang="en-US" sz="19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95675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2050</TotalTime>
  <Words>1129</Words>
  <Application>Microsoft Office PowerPoint</Application>
  <PresentationFormat>Widescreen</PresentationFormat>
  <Paragraphs>119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Century Gothic</vt:lpstr>
      <vt:lpstr>Wingdings 3</vt:lpstr>
      <vt:lpstr>Ion Boardroom</vt:lpstr>
      <vt:lpstr>Capstone Project:  Predicting interest levels of new rental listings for RentHop </vt:lpstr>
      <vt:lpstr>Executive Summary</vt:lpstr>
      <vt:lpstr>Problem to be solved and Motivation Predicting the interest_levels for listings will help RentHop and owners to indentify quality issues and needs of customers</vt:lpstr>
      <vt:lpstr>Features in the dataset Features in the training data set</vt:lpstr>
      <vt:lpstr>Features in the dataset Features in the training data set</vt:lpstr>
      <vt:lpstr>Feature Engineering Perfromed One Hot Encoding and created dummy variables from existing features</vt:lpstr>
      <vt:lpstr>Key Features Price, bedroom, bathrooms, features,num_photos, manager_id, display_address are some of the important features in the data</vt:lpstr>
      <vt:lpstr>Features included in model building Two new features have been added: num_photos and num_featues</vt:lpstr>
      <vt:lpstr>Features included in model building A new feature created_day and dummy variables are added to the model</vt:lpstr>
      <vt:lpstr>Exploratory Data Analysis Interest_level increases as price decreases and vice_versa</vt:lpstr>
      <vt:lpstr>Exploratory Data Analysis Interest_level increase as number of photos and number of features increases</vt:lpstr>
      <vt:lpstr>Exploratory Data Analysis Listings were created within a span of 3 months and in the early hours of the morning</vt:lpstr>
      <vt:lpstr>Visualizing the data Majority of the listings have low interest levels. The interest levels are lowest for 1 bedroom and highest for 2 bedrooms</vt:lpstr>
      <vt:lpstr>Visualizing the data Interest level is lowest for 1 bathroom, at the same time it is highest as well. Thus there are other factors as well that are causing both interest_levels( high and low) to have 1 bathroom</vt:lpstr>
      <vt:lpstr>Visualizing the data The interest level increases as price decreases and vice versa</vt:lpstr>
      <vt:lpstr>Visualizing the data Display address’s with high interest levels are E 12 st, Broadway etc. Display address with low interest levels are E 34th st, Wall st …</vt:lpstr>
      <vt:lpstr>Visualizing the data The most common features are Dogs_allowed, Cats_allowed, Elevator… Most listings have 3 features followed by 4</vt:lpstr>
      <vt:lpstr>Visualizing the data Most of the listings have 5 photos followed by 4. All the listings( high, medium,low) seems to be created almost uniformly through the 3 months </vt:lpstr>
      <vt:lpstr>Visualizing the data Majority of the listings seems to have been created during the early hours of the morning.  12 and 21 days of the month seems to be the hot days for creating listings</vt:lpstr>
      <vt:lpstr>Confusion matrix The Logistic regression model gives better f1 score as compared to SVM model (69% compared to 62%)</vt:lpstr>
      <vt:lpstr>Confusion matrix The XGBoost model gives best result with f1 score of 79% as compared to Logistic Regression and SVM</vt:lpstr>
      <vt:lpstr>Algorithms and Results XGBoost gives the best f1 score</vt:lpstr>
      <vt:lpstr>Why choose XGBoost?</vt:lpstr>
      <vt:lpstr> Key TakeAways</vt:lpstr>
      <vt:lpstr>Future Research</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Predicting interest levels of new rental listings for RentHop</dc:title>
  <dc:creator>Sidhant Bhardwaj</dc:creator>
  <cp:lastModifiedBy>Sidhant Bhardwaj</cp:lastModifiedBy>
  <cp:revision>63</cp:revision>
  <dcterms:created xsi:type="dcterms:W3CDTF">2017-05-25T23:15:20Z</dcterms:created>
  <dcterms:modified xsi:type="dcterms:W3CDTF">2017-06-03T00:04:43Z</dcterms:modified>
</cp:coreProperties>
</file>