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5" r:id="rId12"/>
    <p:sldId id="266" r:id="rId13"/>
    <p:sldId id="267" r:id="rId14"/>
    <p:sldId id="268" r:id="rId15"/>
    <p:sldId id="273" r:id="rId16"/>
    <p:sldId id="271" r:id="rId17"/>
    <p:sldId id="274" r:id="rId18"/>
    <p:sldId id="269" r:id="rId19"/>
    <p:sldId id="270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9408" autoAdjust="0"/>
  </p:normalViewPr>
  <p:slideViewPr>
    <p:cSldViewPr snapToGrid="0">
      <p:cViewPr varScale="1">
        <p:scale>
          <a:sx n="66" d="100"/>
          <a:sy n="66" d="100"/>
        </p:scale>
        <p:origin x="9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171977"/>
            <a:ext cx="8825658" cy="3605404"/>
          </a:xfrm>
        </p:spPr>
        <p:txBody>
          <a:bodyPr/>
          <a:lstStyle/>
          <a:p>
            <a:r>
              <a:rPr lang="en-US" sz="4800" dirty="0" smtClean="0">
                <a:latin typeface="Calibri" panose="020F0502020204030204" pitchFamily="34" charset="0"/>
                <a:cs typeface="Calibri" panose="020F0502020204030204" pitchFamily="34" charset="0"/>
              </a:rPr>
              <a:t>Capstone Project</a:t>
            </a:r>
            <a:r>
              <a:rPr lang="en-US" sz="60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en-US" sz="60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Predicting interest levels of new rental listings for </a:t>
            </a:r>
            <a:r>
              <a:rPr lang="en-US" sz="4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RentHop</a:t>
            </a:r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SIDHANT BHARDWAJ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MENTOR: ERIC RYNERSON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72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All the listings have been created during the year 2016 from April to June</a:t>
            </a:r>
          </a:p>
          <a:p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Most of the listings with low interest level was created during the month of June</a:t>
            </a:r>
          </a:p>
          <a:p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high and medium interest level listings seems to have been created uniformly through the months</a:t>
            </a:r>
          </a:p>
          <a:p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Most of the low level listings were created during 12 and 21 days of the months</a:t>
            </a:r>
          </a:p>
          <a:p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Majority of the listings were created during the very early hours of the morning ( 1 am to 6 am)</a:t>
            </a: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6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the data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 rotWithShape="1">
          <a:blip r:embed="rId2"/>
          <a:srcRect l="15192" t="33948" r="11976" b="19973"/>
          <a:stretch/>
        </p:blipFill>
        <p:spPr bwMode="auto">
          <a:xfrm>
            <a:off x="656823" y="2975020"/>
            <a:ext cx="5679583" cy="33613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 rotWithShape="1">
          <a:blip r:embed="rId3"/>
          <a:srcRect l="15780" t="22518" r="15236" b="12662"/>
          <a:stretch/>
        </p:blipFill>
        <p:spPr bwMode="auto">
          <a:xfrm>
            <a:off x="6641205" y="2975020"/>
            <a:ext cx="5550795" cy="36447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9042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/>
          <a:srcRect l="16362" t="26071" r="15459" b="9263"/>
          <a:stretch/>
        </p:blipFill>
        <p:spPr bwMode="auto">
          <a:xfrm>
            <a:off x="280545" y="0"/>
            <a:ext cx="10408920" cy="62591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6047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l="18111" t="24248" r="10224" b="6816"/>
          <a:stretch/>
        </p:blipFill>
        <p:spPr bwMode="auto">
          <a:xfrm>
            <a:off x="539830" y="141608"/>
            <a:ext cx="5728970" cy="33293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/>
          <p:cNvPicPr/>
          <p:nvPr/>
        </p:nvPicPr>
        <p:blipFill rotWithShape="1">
          <a:blip r:embed="rId3"/>
          <a:srcRect l="17140" t="23556" r="10223" b="7155"/>
          <a:stretch/>
        </p:blipFill>
        <p:spPr bwMode="auto">
          <a:xfrm>
            <a:off x="6268800" y="141607"/>
            <a:ext cx="5624830" cy="32326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/>
          <p:cNvPicPr/>
          <p:nvPr/>
        </p:nvPicPr>
        <p:blipFill rotWithShape="1">
          <a:blip r:embed="rId4"/>
          <a:srcRect l="9349" t="9007" r="6899" b="9234"/>
          <a:stretch/>
        </p:blipFill>
        <p:spPr bwMode="auto">
          <a:xfrm>
            <a:off x="3404315" y="3634654"/>
            <a:ext cx="4976495" cy="27311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7374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l="3311" t="9700" r="3193" b="5080"/>
          <a:stretch/>
        </p:blipFill>
        <p:spPr bwMode="auto">
          <a:xfrm>
            <a:off x="201504" y="215483"/>
            <a:ext cx="5761414" cy="30815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/>
          <p:cNvPicPr/>
          <p:nvPr/>
        </p:nvPicPr>
        <p:blipFill rotWithShape="1">
          <a:blip r:embed="rId3"/>
          <a:srcRect l="3117" t="10046" r="3992" b="6117"/>
          <a:stretch/>
        </p:blipFill>
        <p:spPr bwMode="auto">
          <a:xfrm>
            <a:off x="6207961" y="215483"/>
            <a:ext cx="5520055" cy="30815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/>
          <p:cNvPicPr/>
          <p:nvPr/>
        </p:nvPicPr>
        <p:blipFill rotWithShape="1">
          <a:blip r:embed="rId4"/>
          <a:srcRect l="35989" t="35406" r="36094" b="31819"/>
          <a:stretch/>
        </p:blipFill>
        <p:spPr bwMode="auto">
          <a:xfrm>
            <a:off x="201504" y="3296992"/>
            <a:ext cx="5761413" cy="32253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5"/>
          <a:srcRect l="36359" t="34417" r="36093" b="30905"/>
          <a:stretch/>
        </p:blipFill>
        <p:spPr bwMode="auto">
          <a:xfrm>
            <a:off x="6207960" y="3296992"/>
            <a:ext cx="5520056" cy="35610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7149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l="36072" t="34567" r="35999" b="31193"/>
          <a:stretch/>
        </p:blipFill>
        <p:spPr bwMode="auto">
          <a:xfrm>
            <a:off x="1828801" y="725713"/>
            <a:ext cx="8055428" cy="47171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3667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Confusion matrix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l="9775" t="34294" r="39785" b="30021"/>
          <a:stretch/>
        </p:blipFill>
        <p:spPr bwMode="auto">
          <a:xfrm>
            <a:off x="174172" y="2346823"/>
            <a:ext cx="5733142" cy="4068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/>
          <a:srcRect l="10130" t="30484" r="51230" b="36593"/>
          <a:stretch/>
        </p:blipFill>
        <p:spPr bwMode="auto">
          <a:xfrm>
            <a:off x="5907314" y="2346823"/>
            <a:ext cx="5573486" cy="43152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0644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Confusion matrix</a:t>
            </a:r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l="9932" t="34641" r="30672" b="30370"/>
          <a:stretch/>
        </p:blipFill>
        <p:spPr bwMode="auto">
          <a:xfrm>
            <a:off x="1973944" y="2656115"/>
            <a:ext cx="8287656" cy="3657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9939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Algorithms and Results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989225"/>
              </p:ext>
            </p:extLst>
          </p:nvPr>
        </p:nvGraphicFramePr>
        <p:xfrm>
          <a:off x="1697149" y="2986347"/>
          <a:ext cx="8128000" cy="3028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749217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Models (Algorithms)</a:t>
                      </a:r>
                      <a:endParaRPr lang="en-US" sz="1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F1 score</a:t>
                      </a:r>
                      <a:endParaRPr lang="en-US" sz="1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759623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Logistic Regression</a:t>
                      </a:r>
                      <a:endParaRPr lang="en-US" sz="1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0.68</a:t>
                      </a:r>
                      <a:endParaRPr lang="en-US" sz="1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759623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SVM(RBF)</a:t>
                      </a:r>
                      <a:endParaRPr lang="en-US" sz="1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0.62</a:t>
                      </a:r>
                      <a:endParaRPr lang="en-US" sz="1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759623">
                <a:tc>
                  <a:txBody>
                    <a:bodyPr/>
                    <a:lstStyle/>
                    <a:p>
                      <a:r>
                        <a:rPr lang="en-US" sz="19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XGBoost</a:t>
                      </a:r>
                      <a:endParaRPr lang="en-US" sz="1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0.75</a:t>
                      </a:r>
                      <a:endParaRPr lang="en-US" sz="1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3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Future Research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Other Models:  Other models can be also used for making predictions and potentially improving the score</a:t>
            </a:r>
          </a:p>
          <a:p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New features:  New features could be created to help us generalize better on the test data and achieving better results</a:t>
            </a: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05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3895" y="922153"/>
            <a:ext cx="8761413" cy="706964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Problem to be solved and Motivation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Finding perfect place to rent results in browsing endless listings on the internet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Structuring and making sense of all available real estate data is hard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RentHop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data, predictions for interest levels of new listings can be done based on the different features of the listings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Predictions will help people in narrowing </a:t>
            </a:r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down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the search for apartments according to the needs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Will help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RentHop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identify potential listing quality issues 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Will allow owners and agents to better understand renters needs and preferences</a:t>
            </a:r>
          </a:p>
          <a:p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68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973138"/>
            <a:ext cx="8761413" cy="708025"/>
          </a:xfrm>
        </p:spPr>
        <p:txBody>
          <a:bodyPr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578222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Features in the dataset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Bathrooms:		No. of bathrooms</a:t>
            </a:r>
          </a:p>
          <a:p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Bedrooms:		No. of bedrooms</a:t>
            </a:r>
          </a:p>
          <a:p>
            <a:r>
              <a:rPr lang="en-US" sz="19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Display_Address</a:t>
            </a:r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: 	Address of the apartment</a:t>
            </a:r>
          </a:p>
          <a:p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Features:			List of features about the apartment</a:t>
            </a:r>
          </a:p>
          <a:p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Latitude:			               </a:t>
            </a:r>
          </a:p>
          <a:p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Longitude</a:t>
            </a:r>
          </a:p>
          <a:p>
            <a:r>
              <a:rPr lang="en-US" sz="19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Manager_id</a:t>
            </a:r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:		Manager id for each listing</a:t>
            </a:r>
          </a:p>
          <a:p>
            <a:pPr marL="0" indent="0">
              <a:buNone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08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Features in the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Price:				Price of each apartment in USD</a:t>
            </a:r>
          </a:p>
          <a:p>
            <a:r>
              <a:rPr lang="en-US" sz="19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Building_id</a:t>
            </a:r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:		building id of apartment</a:t>
            </a:r>
          </a:p>
          <a:p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Description:		Description about the apartment</a:t>
            </a:r>
          </a:p>
          <a:p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Created:			Date of the creation of listing</a:t>
            </a:r>
          </a:p>
          <a:p>
            <a:r>
              <a:rPr lang="en-US" sz="19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Interest_level</a:t>
            </a:r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:		Target variable </a:t>
            </a: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86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Feature Engineering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Created dummy variables ( </a:t>
            </a:r>
            <a:r>
              <a:rPr lang="en-US" sz="19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Dogs_allowed</a:t>
            </a:r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9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Cats_allowed</a:t>
            </a:r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,…) from  </a:t>
            </a:r>
            <a:r>
              <a:rPr lang="en-US" sz="19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 variable with occurrence of 1000 times</a:t>
            </a:r>
          </a:p>
          <a:p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Created </a:t>
            </a:r>
            <a:r>
              <a:rPr lang="en-US" sz="19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created_year</a:t>
            </a:r>
            <a:r>
              <a:rPr lang="en-US" sz="19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9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created_month</a:t>
            </a:r>
            <a:r>
              <a:rPr lang="en-US" sz="19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19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created_day</a:t>
            </a:r>
            <a:r>
              <a:rPr lang="en-US" sz="19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from Created Feature</a:t>
            </a:r>
          </a:p>
          <a:p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One Hot Encoded </a:t>
            </a:r>
            <a:r>
              <a:rPr lang="en-US" sz="19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manager_id</a:t>
            </a:r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9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display_address</a:t>
            </a:r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 features</a:t>
            </a:r>
          </a:p>
          <a:p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Created </a:t>
            </a:r>
            <a:r>
              <a:rPr lang="en-US" sz="19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num_features</a:t>
            </a:r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9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num_photos</a:t>
            </a:r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and  </a:t>
            </a:r>
            <a:r>
              <a:rPr lang="en-US" sz="19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description_words</a:t>
            </a:r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33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Features included in model building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Bathrooms</a:t>
            </a:r>
          </a:p>
          <a:p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Bedroom</a:t>
            </a:r>
          </a:p>
          <a:p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Price</a:t>
            </a:r>
          </a:p>
          <a:p>
            <a:r>
              <a:rPr lang="en-US" sz="19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Display_address</a:t>
            </a: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9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Num_photos</a:t>
            </a:r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:		Number of photos for each listing</a:t>
            </a:r>
          </a:p>
          <a:p>
            <a:r>
              <a:rPr lang="en-US" sz="19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Num_features</a:t>
            </a:r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:		Number of features for each listing</a:t>
            </a:r>
          </a:p>
          <a:p>
            <a:r>
              <a:rPr lang="en-US" sz="19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Manager_id</a:t>
            </a:r>
            <a:endParaRPr lang="en-US" sz="19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98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Features included in model building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9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Latitude</a:t>
            </a:r>
          </a:p>
          <a:p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Longitude</a:t>
            </a:r>
          </a:p>
          <a:p>
            <a:r>
              <a:rPr lang="en-US" sz="19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Created_day</a:t>
            </a:r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:			Day the listing was created</a:t>
            </a: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56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Exploratory Data Analysis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train data consists of 15 features ( numerical, text and categorical) and approx. 50k listings</a:t>
            </a:r>
          </a:p>
          <a:p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target variable is interest level which has 3 classes i.e. high, medium and low which is converted into two classes: high and low</a:t>
            </a:r>
          </a:p>
          <a:p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Interest level for 1 bedroom is lowest and is highest for 2 bedrooms</a:t>
            </a:r>
          </a:p>
          <a:p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Distribution of price found to be between 1k and 13k after removing the outliers</a:t>
            </a:r>
          </a:p>
          <a:p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Low interest levels have average high prices and vice versa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22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Analyzing price, bedrooms and bathrooms shows that high interest level listings have average price of  2400 </a:t>
            </a:r>
            <a:r>
              <a:rPr lang="en-US" sz="19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usd</a:t>
            </a:r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 with 2 bedrooms and 1 bathroom</a:t>
            </a:r>
          </a:p>
          <a:p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Low interest level listings have average price of 3300 </a:t>
            </a:r>
            <a:r>
              <a:rPr lang="en-US" sz="19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usd</a:t>
            </a:r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 with 1 bedroom and 1 bathroom</a:t>
            </a:r>
          </a:p>
          <a:p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Addresses with most listings are Wall </a:t>
            </a:r>
            <a:r>
              <a:rPr lang="en-US" sz="19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, Broadway, E 34</a:t>
            </a:r>
            <a:r>
              <a:rPr lang="en-US" sz="1900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, …..</a:t>
            </a:r>
          </a:p>
          <a:p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Most common features are Elevator, </a:t>
            </a:r>
            <a:r>
              <a:rPr lang="en-US" sz="19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Dogs_allowed</a:t>
            </a:r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9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Cats_allowed</a:t>
            </a:r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,….</a:t>
            </a:r>
          </a:p>
          <a:p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Majority of the listings have </a:t>
            </a:r>
            <a:r>
              <a:rPr lang="en-US" sz="19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atleast</a:t>
            </a:r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 3 features followed by 5</a:t>
            </a:r>
          </a:p>
          <a:p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Majority of the listings have </a:t>
            </a:r>
            <a:r>
              <a:rPr lang="en-US" sz="19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atleast</a:t>
            </a:r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 5 photos followed by 4</a:t>
            </a: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02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1102</TotalTime>
  <Words>495</Words>
  <Application>Microsoft Office PowerPoint</Application>
  <PresentationFormat>Widescreen</PresentationFormat>
  <Paragraphs>78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Wingdings 3</vt:lpstr>
      <vt:lpstr>Ion Boardroom</vt:lpstr>
      <vt:lpstr>Capstone Project:  Predicting interest levels of new rental listings for RentHop </vt:lpstr>
      <vt:lpstr>Problem to be solved and Motivation</vt:lpstr>
      <vt:lpstr>Features in the dataset</vt:lpstr>
      <vt:lpstr>Features in the dataset</vt:lpstr>
      <vt:lpstr>Feature Engineering</vt:lpstr>
      <vt:lpstr>Features included in model building</vt:lpstr>
      <vt:lpstr>Features included in model building</vt:lpstr>
      <vt:lpstr>Exploratory Data Analysis</vt:lpstr>
      <vt:lpstr>Exploratory Data Analysis</vt:lpstr>
      <vt:lpstr>Exploratory Data Analysis</vt:lpstr>
      <vt:lpstr>Visualizing the data</vt:lpstr>
      <vt:lpstr>PowerPoint Presentation</vt:lpstr>
      <vt:lpstr>PowerPoint Presentation</vt:lpstr>
      <vt:lpstr>PowerPoint Presentation</vt:lpstr>
      <vt:lpstr>PowerPoint Presentation</vt:lpstr>
      <vt:lpstr>Confusion matrix</vt:lpstr>
      <vt:lpstr>Confusion matrix</vt:lpstr>
      <vt:lpstr>Algorithms and Results</vt:lpstr>
      <vt:lpstr>Future Research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Project:  Predicting interest levels of new rental listings for RentHop</dc:title>
  <dc:creator>Sidhant Bhardwaj</dc:creator>
  <cp:lastModifiedBy>Sidhant Bhardwaj</cp:lastModifiedBy>
  <cp:revision>21</cp:revision>
  <dcterms:created xsi:type="dcterms:W3CDTF">2017-05-25T23:15:20Z</dcterms:created>
  <dcterms:modified xsi:type="dcterms:W3CDTF">2017-05-26T17:37:29Z</dcterms:modified>
</cp:coreProperties>
</file>