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Quicksan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Quicksand-regular.fnt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Quicksan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a977f0eb1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a977f0eb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a977f0eb1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a977f0eb1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a977f0eb1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a977f0eb1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a977f0eb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a977f0eb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a977f0eb1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a977f0eb1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a977f0eb1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a977f0eb1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a977f0eb1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a977f0eb1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a977f0eb1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a977f0eb1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a977f0eb1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a977f0eb1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a977f0eb1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a977f0eb1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a977f0eb1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a977f0eb1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a977f0eb1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a977f0eb1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977f0eb1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977f0eb1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a977f0eb1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a977f0eb1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a977f0eb1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a977f0eb1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a977f0eb1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a977f0eb1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a977f0eb1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a977f0eb1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a977f0eb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a977f0eb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a977f0eb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a977f0eb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a977f0eb1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a977f0eb1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a977f0eb1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a977f0eb1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a977f0eb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a977f0eb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a977f0eb1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a977f0eb1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a977f0eb1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a977f0eb1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a977f0eb1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a977f0eb1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a977f0eb1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a977f0eb1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a977f0eb1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a977f0eb1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2</a:t>
            </a:r>
            <a:endParaRPr/>
          </a:p>
        </p:txBody>
      </p:sp>
      <p:sp>
        <p:nvSpPr>
          <p:cNvPr id="87" name="Google Shape;87;p13"/>
          <p:cNvSpPr txBox="1"/>
          <p:nvPr>
            <p:ph idx="1" type="subTitle"/>
          </p:nvPr>
        </p:nvSpPr>
        <p:spPr>
          <a:xfrm>
            <a:off x="4113500" y="2692350"/>
            <a:ext cx="7746300" cy="15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 SIDHANT HANWATE</a:t>
            </a:r>
            <a:endParaRPr/>
          </a:p>
          <a:p>
            <a:pPr indent="0" lvl="0" marL="0" rtl="0" algn="l">
              <a:spcBef>
                <a:spcPts val="0"/>
              </a:spcBef>
              <a:spcAft>
                <a:spcPts val="0"/>
              </a:spcAft>
              <a:buNone/>
            </a:pPr>
            <a:r>
              <a:rPr lang="en"/>
              <a:t>			        DEVANSH VERMA</a:t>
            </a:r>
            <a:endParaRPr/>
          </a:p>
          <a:p>
            <a:pPr indent="0" lvl="0" marL="0" rtl="0" algn="l">
              <a:spcBef>
                <a:spcPts val="0"/>
              </a:spcBef>
              <a:spcAft>
                <a:spcPts val="0"/>
              </a:spcAft>
              <a:buNone/>
            </a:pPr>
            <a:r>
              <a:rPr lang="en"/>
              <a:t>			        LITHESH REDDY</a:t>
            </a:r>
            <a:endParaRPr/>
          </a:p>
          <a:p>
            <a:pPr indent="0" lvl="0" marL="0" rtl="0" algn="l">
              <a:spcBef>
                <a:spcPts val="0"/>
              </a:spcBef>
              <a:spcAft>
                <a:spcPts val="0"/>
              </a:spcAft>
              <a:buNone/>
            </a:pPr>
            <a:r>
              <a:rPr lang="en"/>
              <a:t>			        NISHANT P</a:t>
            </a:r>
            <a:endParaRPr/>
          </a:p>
          <a:p>
            <a:pPr indent="0" lvl="0" marL="0" rtl="0" algn="l">
              <a:spcBef>
                <a:spcPts val="0"/>
              </a:spcBef>
              <a:spcAft>
                <a:spcPts val="0"/>
              </a:spcAft>
              <a:buNone/>
            </a:pPr>
            <a:r>
              <a:rPr lang="en"/>
              <a:t>			        SARANYA K N 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700"/>
              <a:t>Balance sheet: </a:t>
            </a:r>
            <a:endParaRPr b="0" sz="1700"/>
          </a:p>
          <a:p>
            <a:pPr indent="0" lvl="0" marL="0" rtl="0" algn="l">
              <a:spcBef>
                <a:spcPts val="0"/>
              </a:spcBef>
              <a:spcAft>
                <a:spcPts val="0"/>
              </a:spcAft>
              <a:buNone/>
            </a:pPr>
            <a:r>
              <a:rPr b="0" lang="en" sz="1700"/>
              <a:t>Goals: Create and store Balance sheets of the institute.</a:t>
            </a:r>
            <a:endParaRPr b="0" sz="1700"/>
          </a:p>
          <a:p>
            <a:pPr indent="0" lvl="0" marL="0" rtl="0" algn="l">
              <a:spcBef>
                <a:spcPts val="0"/>
              </a:spcBef>
              <a:spcAft>
                <a:spcPts val="0"/>
              </a:spcAft>
              <a:buNone/>
            </a:pPr>
            <a:r>
              <a:rPr b="0" lang="en" sz="1700"/>
              <a:t>Addressing the goals: The </a:t>
            </a:r>
            <a:r>
              <a:rPr b="0" lang="en" sz="1700"/>
              <a:t>Balance</a:t>
            </a:r>
            <a:r>
              <a:rPr b="0" lang="en" sz="1700"/>
              <a:t> sheet can be edited  and the user can insert values to the respected fields . They can also download the pds of the balance to his local system using the generate button at the bottom.</a:t>
            </a:r>
            <a:endParaRPr b="0" sz="1700"/>
          </a:p>
          <a:p>
            <a:pPr indent="0" lvl="0" marL="0" rtl="0" algn="l">
              <a:spcBef>
                <a:spcPts val="0"/>
              </a:spcBef>
              <a:spcAft>
                <a:spcPts val="0"/>
              </a:spcAft>
              <a:buNone/>
            </a:pPr>
            <a:r>
              <a:t/>
            </a:r>
            <a:endParaRPr b="0" sz="1700"/>
          </a:p>
          <a:p>
            <a:pPr indent="0" lvl="0" marL="0" rtl="0" algn="l">
              <a:spcBef>
                <a:spcPts val="0"/>
              </a:spcBef>
              <a:spcAft>
                <a:spcPts val="0"/>
              </a:spcAft>
              <a:buNone/>
            </a:pPr>
            <a:r>
              <a:t/>
            </a:r>
            <a:endParaRPr b="0" sz="1700"/>
          </a:p>
          <a:p>
            <a:pPr indent="0" lvl="0" marL="0" rtl="0" algn="l">
              <a:spcBef>
                <a:spcPts val="0"/>
              </a:spcBef>
              <a:spcAft>
                <a:spcPts val="0"/>
              </a:spcAft>
              <a:buNone/>
            </a:pPr>
            <a:r>
              <a:t/>
            </a:r>
            <a:endParaRPr b="0" sz="1700"/>
          </a:p>
          <a:p>
            <a:pPr indent="0" lvl="0" marL="0" rtl="0" algn="l">
              <a:spcBef>
                <a:spcPts val="0"/>
              </a:spcBef>
              <a:spcAft>
                <a:spcPts val="0"/>
              </a:spcAft>
              <a:buNone/>
            </a:pPr>
            <a:r>
              <a:rPr b="0" lang="en" sz="1700"/>
              <a:t>Release 1: The UI and the backend connection for pdf generation is completed.</a:t>
            </a:r>
            <a:endParaRPr b="0" sz="1700"/>
          </a:p>
          <a:p>
            <a:pPr indent="0" lvl="0" marL="0" rtl="0" algn="l">
              <a:spcBef>
                <a:spcPts val="0"/>
              </a:spcBef>
              <a:spcAft>
                <a:spcPts val="0"/>
              </a:spcAft>
              <a:buNone/>
            </a:pPr>
            <a:r>
              <a:rPr b="0" lang="en" sz="1700"/>
              <a:t>Release 2: Connection and storing of values in database is to be </a:t>
            </a:r>
            <a:r>
              <a:rPr b="0" lang="en" sz="1700"/>
              <a:t>implemented</a:t>
            </a:r>
            <a:r>
              <a:rPr b="0" lang="en" sz="1700"/>
              <a:t>.</a:t>
            </a:r>
            <a:endParaRPr b="0"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Balance Sheet</a:t>
            </a:r>
            <a:endParaRPr/>
          </a:p>
        </p:txBody>
      </p:sp>
      <p:sp>
        <p:nvSpPr>
          <p:cNvPr id="144" name="Google Shape;144;p2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3">
            <a:alphaModFix/>
          </a:blip>
          <a:stretch>
            <a:fillRect/>
          </a:stretch>
        </p:blipFill>
        <p:spPr>
          <a:xfrm>
            <a:off x="0" y="334950"/>
            <a:ext cx="9144000" cy="447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2" name="Google Shape;152;p24"/>
          <p:cNvPicPr preferRelativeResize="0"/>
          <p:nvPr/>
        </p:nvPicPr>
        <p:blipFill>
          <a:blip r:embed="rId3">
            <a:alphaModFix/>
          </a:blip>
          <a:stretch>
            <a:fillRect/>
          </a:stretch>
        </p:blipFill>
        <p:spPr>
          <a:xfrm>
            <a:off x="0" y="239200"/>
            <a:ext cx="9143998" cy="466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8" name="Google Shape;158;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0" y="373856"/>
            <a:ext cx="9144000" cy="4395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Student Fee Management:</a:t>
            </a:r>
            <a:endParaRPr sz="2000"/>
          </a:p>
          <a:p>
            <a:pPr indent="0" lvl="0" marL="0" rtl="0" algn="l">
              <a:spcBef>
                <a:spcPts val="0"/>
              </a:spcBef>
              <a:spcAft>
                <a:spcPts val="0"/>
              </a:spcAft>
              <a:buNone/>
            </a:pPr>
            <a:r>
              <a:rPr b="0" lang="en" sz="2000"/>
              <a:t>By using Hostel check in and Hostel check out we will store the details of the number of days of stay of the students.Based on that we will calculate the fee.And create the challan for that in following Hostel Fee Challan.</a:t>
            </a:r>
            <a:endParaRPr b="0" sz="2000"/>
          </a:p>
        </p:txBody>
      </p:sp>
      <p:sp>
        <p:nvSpPr>
          <p:cNvPr id="165" name="Google Shape;165;p2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Progress for Release 1:Completed the UI required.</a:t>
            </a:r>
            <a:endParaRPr/>
          </a:p>
          <a:p>
            <a:pPr indent="0" lvl="0" marL="0" rtl="0" algn="l">
              <a:spcBef>
                <a:spcPts val="0"/>
              </a:spcBef>
              <a:spcAft>
                <a:spcPts val="0"/>
              </a:spcAft>
              <a:buNone/>
            </a:pPr>
            <a:r>
              <a:rPr lang="en"/>
              <a:t>Remained task for Release 2: Connection to database and challan generation.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2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468575" y="1193950"/>
            <a:ext cx="8063977" cy="275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9" name="Google Shape;179;p28"/>
          <p:cNvPicPr preferRelativeResize="0"/>
          <p:nvPr/>
        </p:nvPicPr>
        <p:blipFill>
          <a:blip r:embed="rId3">
            <a:alphaModFix/>
          </a:blip>
          <a:stretch>
            <a:fillRect/>
          </a:stretch>
        </p:blipFill>
        <p:spPr>
          <a:xfrm>
            <a:off x="337825" y="814575"/>
            <a:ext cx="8216523" cy="351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6" name="Google Shape;186;p29"/>
          <p:cNvPicPr preferRelativeResize="0"/>
          <p:nvPr/>
        </p:nvPicPr>
        <p:blipFill>
          <a:blip r:embed="rId3">
            <a:alphaModFix/>
          </a:blip>
          <a:stretch>
            <a:fillRect/>
          </a:stretch>
        </p:blipFill>
        <p:spPr>
          <a:xfrm>
            <a:off x="226425" y="228176"/>
            <a:ext cx="8543150" cy="4641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729450" y="1322450"/>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HEFA Request :</a:t>
            </a:r>
            <a:endParaRPr sz="1800"/>
          </a:p>
          <a:p>
            <a:pPr indent="0" lvl="0" marL="0" rtl="0" algn="l">
              <a:spcBef>
                <a:spcPts val="0"/>
              </a:spcBef>
              <a:spcAft>
                <a:spcPts val="0"/>
              </a:spcAft>
              <a:buNone/>
            </a:pPr>
            <a:r>
              <a:rPr b="0" lang="en" sz="1400"/>
              <a:t>Goals : Admin </a:t>
            </a:r>
            <a:r>
              <a:rPr b="0" lang="en" sz="1400"/>
              <a:t>privileged</a:t>
            </a:r>
            <a:r>
              <a:rPr b="0" lang="en" sz="1400"/>
              <a:t> persons can apply for HEFA Request and know the status of loan provided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Progress in Release 1 :</a:t>
            </a:r>
            <a:endParaRPr b="0" sz="1400"/>
          </a:p>
          <a:p>
            <a:pPr indent="0" lvl="0" marL="0" rtl="0" algn="l">
              <a:spcBef>
                <a:spcPts val="0"/>
              </a:spcBef>
              <a:spcAft>
                <a:spcPts val="0"/>
              </a:spcAft>
              <a:buNone/>
            </a:pPr>
            <a:r>
              <a:rPr b="0" lang="en" sz="1400"/>
              <a:t>Complete UI part with validation for user </a:t>
            </a:r>
            <a:r>
              <a:rPr b="0" lang="en" sz="1400"/>
              <a:t>inputs</a:t>
            </a:r>
            <a:r>
              <a:rPr b="0" lang="en" sz="1400"/>
              <a:t> completed.</a:t>
            </a:r>
            <a:endParaRPr b="0" sz="1400"/>
          </a:p>
          <a:p>
            <a:pPr indent="0" lvl="0" marL="0" rtl="0" algn="l">
              <a:spcBef>
                <a:spcPts val="0"/>
              </a:spcBef>
              <a:spcAft>
                <a:spcPts val="0"/>
              </a:spcAft>
              <a:buNone/>
            </a:pPr>
            <a:r>
              <a:rPr b="0" lang="en" sz="1400"/>
              <a:t>Need to be in Release 2 : </a:t>
            </a:r>
            <a:endParaRPr b="0" sz="1400"/>
          </a:p>
          <a:p>
            <a:pPr indent="0" lvl="0" marL="0" rtl="0" algn="l">
              <a:spcBef>
                <a:spcPts val="0"/>
              </a:spcBef>
              <a:spcAft>
                <a:spcPts val="0"/>
              </a:spcAft>
              <a:buNone/>
            </a:pPr>
            <a:r>
              <a:rPr b="0" lang="en" sz="1400"/>
              <a:t>User data need to be </a:t>
            </a:r>
            <a:r>
              <a:rPr b="0" lang="en" sz="1400"/>
              <a:t>stored with the status of loan. And also notification to user after the expiration time of last given HEFA Request.</a:t>
            </a:r>
            <a:endParaRPr b="0" sz="1400"/>
          </a:p>
          <a:p>
            <a:pPr indent="0" lvl="0" marL="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727950" y="1328975"/>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pic>
        <p:nvPicPr>
          <p:cNvPr id="197" name="Google Shape;197;p31"/>
          <p:cNvPicPr preferRelativeResize="0"/>
          <p:nvPr/>
        </p:nvPicPr>
        <p:blipFill>
          <a:blip r:embed="rId3">
            <a:alphaModFix/>
          </a:blip>
          <a:stretch>
            <a:fillRect/>
          </a:stretch>
        </p:blipFill>
        <p:spPr>
          <a:xfrm>
            <a:off x="0" y="435769"/>
            <a:ext cx="9144000" cy="4271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45500" y="1159950"/>
            <a:ext cx="8357400" cy="17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Letter of Credit:</a:t>
            </a:r>
            <a:endParaRPr b="0" sz="2000"/>
          </a:p>
          <a:p>
            <a:pPr indent="0" lvl="0" marL="0" rtl="0" algn="l">
              <a:spcBef>
                <a:spcPts val="0"/>
              </a:spcBef>
              <a:spcAft>
                <a:spcPts val="0"/>
              </a:spcAft>
              <a:buNone/>
            </a:pPr>
            <a:r>
              <a:rPr b="0" lang="en" sz="2000"/>
              <a:t>Goal: To create a Letter of Credit pdf generation. </a:t>
            </a:r>
            <a:endParaRPr b="0" sz="2000"/>
          </a:p>
          <a:p>
            <a:pPr indent="0" lvl="0" marL="0" rtl="0" algn="l">
              <a:spcBef>
                <a:spcPts val="0"/>
              </a:spcBef>
              <a:spcAft>
                <a:spcPts val="0"/>
              </a:spcAft>
              <a:buNone/>
            </a:pPr>
            <a:r>
              <a:rPr b="0" lang="en" sz="2000"/>
              <a:t>Addressing the goals: The Letter of Credit pdf’s template has been created and the user is supposed to fill in the details in the forms given.</a:t>
            </a:r>
            <a:endParaRPr b="0" sz="2000"/>
          </a:p>
        </p:txBody>
      </p:sp>
      <p:sp>
        <p:nvSpPr>
          <p:cNvPr id="93" name="Google Shape;93;p14"/>
          <p:cNvSpPr txBox="1"/>
          <p:nvPr/>
        </p:nvSpPr>
        <p:spPr>
          <a:xfrm>
            <a:off x="322700" y="3422475"/>
            <a:ext cx="8403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aleway"/>
                <a:ea typeface="Raleway"/>
                <a:cs typeface="Raleway"/>
                <a:sym typeface="Raleway"/>
              </a:rPr>
              <a:t>Release 1: The UI and the backend connection for pdf generation is completed.</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Release 2: Connection and storing of values in database is to be implemented.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ctrTitle"/>
          </p:nvPr>
        </p:nvSpPr>
        <p:spPr>
          <a:xfrm>
            <a:off x="729450" y="1322450"/>
            <a:ext cx="7688100" cy="26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Ledgers  :</a:t>
            </a:r>
            <a:endParaRPr sz="1700"/>
          </a:p>
          <a:p>
            <a:pPr indent="0" lvl="0" marL="0" rtl="0" algn="l">
              <a:spcBef>
                <a:spcPts val="0"/>
              </a:spcBef>
              <a:spcAft>
                <a:spcPts val="0"/>
              </a:spcAft>
              <a:buNone/>
            </a:pPr>
            <a:r>
              <a:rPr b="0" lang="en" sz="1400"/>
              <a:t>Goals : To show status of loan amount provided and also to store table that maintain information about the transaction with it.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Progress in Release 1 : </a:t>
            </a:r>
            <a:endParaRPr b="0" sz="1400"/>
          </a:p>
          <a:p>
            <a:pPr indent="0" lvl="0" marL="0" rtl="0" algn="l">
              <a:spcBef>
                <a:spcPts val="0"/>
              </a:spcBef>
              <a:spcAft>
                <a:spcPts val="0"/>
              </a:spcAft>
              <a:buNone/>
            </a:pPr>
            <a:r>
              <a:rPr b="0" lang="en" sz="1400"/>
              <a:t>Maximum percentage of UI part (some part’s need to be styled) completed .</a:t>
            </a:r>
            <a:endParaRPr b="0" sz="1400"/>
          </a:p>
          <a:p>
            <a:pPr indent="0" lvl="0" marL="0" rtl="0" algn="l">
              <a:spcBef>
                <a:spcPts val="0"/>
              </a:spcBef>
              <a:spcAft>
                <a:spcPts val="0"/>
              </a:spcAft>
              <a:buNone/>
            </a:pPr>
            <a:r>
              <a:rPr b="0" lang="en" sz="1400"/>
              <a:t>Need to be done in Release 2 :</a:t>
            </a:r>
            <a:endParaRPr b="0" sz="1400"/>
          </a:p>
          <a:p>
            <a:pPr indent="0" lvl="0" marL="0" rtl="0" algn="l">
              <a:spcBef>
                <a:spcPts val="0"/>
              </a:spcBef>
              <a:spcAft>
                <a:spcPts val="0"/>
              </a:spcAft>
              <a:buNone/>
            </a:pPr>
            <a:r>
              <a:rPr b="0" lang="en" sz="1400"/>
              <a:t>Table data about the transaction and also with the status of loan amount need to be stored.</a:t>
            </a:r>
            <a:endParaRPr b="0" sz="1400"/>
          </a:p>
          <a:p>
            <a:pPr indent="0" lvl="0" marL="0" rtl="0" algn="l">
              <a:spcBef>
                <a:spcPts val="0"/>
              </a:spcBef>
              <a:spcAft>
                <a:spcPts val="0"/>
              </a:spcAft>
              <a:buNone/>
            </a:pPr>
            <a:r>
              <a:rPr b="0" lang="en" sz="1400"/>
              <a:t>Some components to be styled.</a:t>
            </a:r>
            <a:endParaRPr b="0"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ctrTitle"/>
          </p:nvPr>
        </p:nvSpPr>
        <p:spPr>
          <a:xfrm>
            <a:off x="727950" y="1328975"/>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pic>
        <p:nvPicPr>
          <p:cNvPr id="208" name="Google Shape;208;p33"/>
          <p:cNvPicPr preferRelativeResize="0"/>
          <p:nvPr/>
        </p:nvPicPr>
        <p:blipFill>
          <a:blip r:embed="rId3">
            <a:alphaModFix/>
          </a:blip>
          <a:stretch>
            <a:fillRect/>
          </a:stretch>
        </p:blipFill>
        <p:spPr>
          <a:xfrm>
            <a:off x="0" y="228600"/>
            <a:ext cx="9144000" cy="468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5" name="Google Shape;215;p34"/>
          <p:cNvPicPr preferRelativeResize="0"/>
          <p:nvPr/>
        </p:nvPicPr>
        <p:blipFill>
          <a:blip r:embed="rId3">
            <a:alphaModFix/>
          </a:blip>
          <a:stretch>
            <a:fillRect/>
          </a:stretch>
        </p:blipFill>
        <p:spPr>
          <a:xfrm>
            <a:off x="0" y="278569"/>
            <a:ext cx="9144001" cy="45863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3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2" name="Google Shape;222;p35"/>
          <p:cNvPicPr preferRelativeResize="0"/>
          <p:nvPr/>
        </p:nvPicPr>
        <p:blipFill>
          <a:blip r:embed="rId3">
            <a:alphaModFix/>
          </a:blip>
          <a:stretch>
            <a:fillRect/>
          </a:stretch>
        </p:blipFill>
        <p:spPr>
          <a:xfrm>
            <a:off x="0" y="235744"/>
            <a:ext cx="9144000" cy="46720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Student Fee Management:</a:t>
            </a:r>
            <a:endParaRPr sz="2000"/>
          </a:p>
          <a:p>
            <a:pPr indent="0" lvl="0" marL="0" rtl="0" algn="l">
              <a:spcBef>
                <a:spcPts val="0"/>
              </a:spcBef>
              <a:spcAft>
                <a:spcPts val="0"/>
              </a:spcAft>
              <a:buNone/>
            </a:pPr>
            <a:r>
              <a:rPr b="0" lang="en" sz="2000"/>
              <a:t>By using Hostel check in and Hostel check out we will store the details of the number of days of stay of the students.Based on that we will calculate the fee.And create the challan for that in following Hostel Fee Challan.</a:t>
            </a:r>
            <a:endParaRPr b="0" sz="2000"/>
          </a:p>
        </p:txBody>
      </p:sp>
      <p:sp>
        <p:nvSpPr>
          <p:cNvPr id="228" name="Google Shape;228;p3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Progress for Release 1:Completed the UI required.</a:t>
            </a:r>
            <a:endParaRPr/>
          </a:p>
          <a:p>
            <a:pPr indent="0" lvl="0" marL="0" rtl="0" algn="l">
              <a:spcBef>
                <a:spcPts val="0"/>
              </a:spcBef>
              <a:spcAft>
                <a:spcPts val="0"/>
              </a:spcAft>
              <a:buNone/>
            </a:pPr>
            <a:r>
              <a:rPr lang="en"/>
              <a:t>Remained task for Release 2: Connection to database and challan generation.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nvSpPr>
        <p:spPr>
          <a:xfrm>
            <a:off x="75325" y="1171050"/>
            <a:ext cx="82962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 </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b="1" lang="en" sz="1700">
                <a:solidFill>
                  <a:schemeClr val="dk2"/>
                </a:solidFill>
                <a:latin typeface="Raleway"/>
                <a:ea typeface="Raleway"/>
                <a:cs typeface="Raleway"/>
                <a:sym typeface="Raleway"/>
              </a:rPr>
              <a:t>Goals:</a:t>
            </a:r>
            <a:r>
              <a:rPr lang="en" sz="1700">
                <a:solidFill>
                  <a:schemeClr val="dk2"/>
                </a:solidFill>
                <a:latin typeface="Raleway"/>
                <a:ea typeface="Raleway"/>
                <a:cs typeface="Raleway"/>
                <a:sym typeface="Raleway"/>
              </a:rPr>
              <a:t> </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Manage payroll system for all members of our institute.</a:t>
            </a:r>
            <a:endParaRPr sz="1700">
              <a:solidFill>
                <a:schemeClr val="dk2"/>
              </a:solidFill>
              <a:latin typeface="Raleway"/>
              <a:ea typeface="Raleway"/>
              <a:cs typeface="Raleway"/>
              <a:sym typeface="Raleway"/>
            </a:endParaRPr>
          </a:p>
          <a:p>
            <a:pPr indent="0" lvl="0" marL="0" rtl="0" algn="l">
              <a:spcBef>
                <a:spcPts val="0"/>
              </a:spcBef>
              <a:spcAft>
                <a:spcPts val="0"/>
              </a:spcAft>
              <a:buNone/>
            </a:pPr>
            <a:r>
              <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b="1" lang="en" sz="1700">
                <a:solidFill>
                  <a:schemeClr val="dk2"/>
                </a:solidFill>
                <a:latin typeface="Raleway"/>
                <a:ea typeface="Raleway"/>
                <a:cs typeface="Raleway"/>
                <a:sym typeface="Raleway"/>
              </a:rPr>
              <a:t>Addressing the goals: </a:t>
            </a:r>
            <a:endParaRPr b="1"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Payment profiles for members can be added, and can be modified/deleted too. </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The home page gives basic overview like new members joined, expenditure and other details using info widgets and react-charts. One can also view the user's profile page, salary components, data on leaves etc. by clicking edit.</a:t>
            </a:r>
            <a:endParaRPr sz="1700">
              <a:solidFill>
                <a:schemeClr val="dk2"/>
              </a:solidFill>
              <a:latin typeface="Raleway"/>
              <a:ea typeface="Raleway"/>
              <a:cs typeface="Raleway"/>
              <a:sym typeface="Raleway"/>
            </a:endParaRPr>
          </a:p>
          <a:p>
            <a:pPr indent="0" lvl="0" marL="0" rtl="0" algn="l">
              <a:spcBef>
                <a:spcPts val="0"/>
              </a:spcBef>
              <a:spcAft>
                <a:spcPts val="0"/>
              </a:spcAft>
              <a:buNone/>
            </a:pPr>
            <a:r>
              <a:t/>
            </a:r>
            <a:endParaRPr sz="1700">
              <a:solidFill>
                <a:schemeClr val="dk2"/>
              </a:solidFill>
              <a:latin typeface="Raleway"/>
              <a:ea typeface="Raleway"/>
              <a:cs typeface="Raleway"/>
              <a:sym typeface="Raleway"/>
            </a:endParaRPr>
          </a:p>
          <a:p>
            <a:pPr indent="0" lvl="0" marL="0" rtl="0" algn="l">
              <a:spcBef>
                <a:spcPts val="0"/>
              </a:spcBef>
              <a:spcAft>
                <a:spcPts val="0"/>
              </a:spcAft>
              <a:buNone/>
            </a:pPr>
            <a:r>
              <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b="1" lang="en">
                <a:solidFill>
                  <a:schemeClr val="dk2"/>
                </a:solidFill>
                <a:latin typeface="Quicksand"/>
                <a:ea typeface="Quicksand"/>
                <a:cs typeface="Quicksand"/>
                <a:sym typeface="Quicksand"/>
              </a:rPr>
              <a:t>Release 1</a:t>
            </a:r>
            <a:r>
              <a:rPr lang="en">
                <a:solidFill>
                  <a:schemeClr val="dk2"/>
                </a:solidFill>
                <a:latin typeface="Quicksand"/>
                <a:ea typeface="Quicksand"/>
                <a:cs typeface="Quicksand"/>
                <a:sym typeface="Quicksand"/>
              </a:rPr>
              <a:t>: The UI and the basic structure has been created.</a:t>
            </a:r>
            <a:endParaRPr>
              <a:solidFill>
                <a:schemeClr val="dk2"/>
              </a:solidFill>
              <a:latin typeface="Quicksand"/>
              <a:ea typeface="Quicksand"/>
              <a:cs typeface="Quicksand"/>
              <a:sym typeface="Quicksand"/>
            </a:endParaRPr>
          </a:p>
          <a:p>
            <a:pPr indent="0" lvl="0" marL="0" rtl="0" algn="l">
              <a:spcBef>
                <a:spcPts val="0"/>
              </a:spcBef>
              <a:spcAft>
                <a:spcPts val="0"/>
              </a:spcAft>
              <a:buNone/>
            </a:pPr>
            <a:r>
              <a:rPr b="1" lang="en">
                <a:solidFill>
                  <a:schemeClr val="dk2"/>
                </a:solidFill>
                <a:latin typeface="Quicksand"/>
                <a:ea typeface="Quicksand"/>
                <a:cs typeface="Quicksand"/>
                <a:sym typeface="Quicksand"/>
              </a:rPr>
              <a:t>Release 2</a:t>
            </a:r>
            <a:r>
              <a:rPr lang="en">
                <a:solidFill>
                  <a:schemeClr val="dk2"/>
                </a:solidFill>
                <a:latin typeface="Quicksand"/>
                <a:ea typeface="Quicksand"/>
                <a:cs typeface="Quicksand"/>
                <a:sym typeface="Quicksand"/>
              </a:rPr>
              <a:t>: Some minor bug fixes required. Storing/</a:t>
            </a:r>
            <a:r>
              <a:rPr lang="en">
                <a:solidFill>
                  <a:schemeClr val="dk2"/>
                </a:solidFill>
                <a:latin typeface="Quicksand"/>
                <a:ea typeface="Quicksand"/>
                <a:cs typeface="Quicksand"/>
                <a:sym typeface="Quicksand"/>
              </a:rPr>
              <a:t>Retrieving</a:t>
            </a:r>
            <a:r>
              <a:rPr lang="en">
                <a:solidFill>
                  <a:schemeClr val="dk2"/>
                </a:solidFill>
                <a:latin typeface="Quicksand"/>
                <a:ea typeface="Quicksand"/>
                <a:cs typeface="Quicksand"/>
                <a:sym typeface="Quicksand"/>
              </a:rPr>
              <a:t> data from database has to be implemented.</a:t>
            </a:r>
            <a:endParaRPr>
              <a:solidFill>
                <a:schemeClr val="dk2"/>
              </a:solidFill>
              <a:latin typeface="Quicksand"/>
              <a:ea typeface="Quicksand"/>
              <a:cs typeface="Quicksand"/>
              <a:sym typeface="Quicksand"/>
            </a:endParaRPr>
          </a:p>
        </p:txBody>
      </p:sp>
      <p:sp>
        <p:nvSpPr>
          <p:cNvPr id="234" name="Google Shape;234;p37"/>
          <p:cNvSpPr txBox="1"/>
          <p:nvPr/>
        </p:nvSpPr>
        <p:spPr>
          <a:xfrm>
            <a:off x="61925" y="689550"/>
            <a:ext cx="337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Payroll Management System</a:t>
            </a:r>
            <a:endParaRPr sz="15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8"/>
          <p:cNvPicPr preferRelativeResize="0"/>
          <p:nvPr/>
        </p:nvPicPr>
        <p:blipFill rotWithShape="1">
          <a:blip r:embed="rId3">
            <a:alphaModFix/>
          </a:blip>
          <a:srcRect b="7227" l="0" r="0" t="0"/>
          <a:stretch/>
        </p:blipFill>
        <p:spPr>
          <a:xfrm>
            <a:off x="2362200" y="492425"/>
            <a:ext cx="6116726" cy="4668001"/>
          </a:xfrm>
          <a:prstGeom prst="rect">
            <a:avLst/>
          </a:prstGeom>
          <a:noFill/>
          <a:ln>
            <a:noFill/>
          </a:ln>
        </p:spPr>
      </p:pic>
      <p:sp>
        <p:nvSpPr>
          <p:cNvPr id="240" name="Google Shape;240;p38"/>
          <p:cNvSpPr txBox="1"/>
          <p:nvPr/>
        </p:nvSpPr>
        <p:spPr>
          <a:xfrm>
            <a:off x="204450" y="661175"/>
            <a:ext cx="195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Overview Page</a:t>
            </a:r>
            <a:endParaRPr b="1" sz="20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nvSpPr>
        <p:spPr>
          <a:xfrm>
            <a:off x="204450" y="661175"/>
            <a:ext cx="195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Members List</a:t>
            </a:r>
            <a:endParaRPr b="1" sz="2000">
              <a:latin typeface="Lato"/>
              <a:ea typeface="Lato"/>
              <a:cs typeface="Lato"/>
              <a:sym typeface="Lato"/>
            </a:endParaRPr>
          </a:p>
        </p:txBody>
      </p:sp>
      <p:pic>
        <p:nvPicPr>
          <p:cNvPr id="246" name="Google Shape;246;p39"/>
          <p:cNvPicPr preferRelativeResize="0"/>
          <p:nvPr/>
        </p:nvPicPr>
        <p:blipFill>
          <a:blip r:embed="rId3">
            <a:alphaModFix/>
          </a:blip>
          <a:stretch>
            <a:fillRect/>
          </a:stretch>
        </p:blipFill>
        <p:spPr>
          <a:xfrm>
            <a:off x="0" y="1601248"/>
            <a:ext cx="9144001" cy="3535354"/>
          </a:xfrm>
          <a:prstGeom prst="rect">
            <a:avLst/>
          </a:prstGeom>
          <a:noFill/>
          <a:ln>
            <a:noFill/>
          </a:ln>
        </p:spPr>
      </p:pic>
      <p:pic>
        <p:nvPicPr>
          <p:cNvPr id="247" name="Google Shape;247;p39"/>
          <p:cNvPicPr preferRelativeResize="0"/>
          <p:nvPr/>
        </p:nvPicPr>
        <p:blipFill rotWithShape="1">
          <a:blip r:embed="rId4">
            <a:alphaModFix/>
          </a:blip>
          <a:srcRect b="6990" l="0" r="0" t="-6990"/>
          <a:stretch/>
        </p:blipFill>
        <p:spPr>
          <a:xfrm>
            <a:off x="0" y="1058271"/>
            <a:ext cx="9144001" cy="40937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40"/>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54" name="Google Shape;254;p40"/>
          <p:cNvPicPr preferRelativeResize="0"/>
          <p:nvPr/>
        </p:nvPicPr>
        <p:blipFill>
          <a:blip r:embed="rId3">
            <a:alphaModFix/>
          </a:blip>
          <a:stretch>
            <a:fillRect/>
          </a:stretch>
        </p:blipFill>
        <p:spPr>
          <a:xfrm>
            <a:off x="0" y="1249078"/>
            <a:ext cx="9144002" cy="3864544"/>
          </a:xfrm>
          <a:prstGeom prst="rect">
            <a:avLst/>
          </a:prstGeom>
          <a:noFill/>
          <a:ln>
            <a:noFill/>
          </a:ln>
        </p:spPr>
      </p:pic>
      <p:sp>
        <p:nvSpPr>
          <p:cNvPr id="255" name="Google Shape;255;p40"/>
          <p:cNvSpPr txBox="1"/>
          <p:nvPr/>
        </p:nvSpPr>
        <p:spPr>
          <a:xfrm>
            <a:off x="95975" y="60175"/>
            <a:ext cx="25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User Payment Profile Page</a:t>
            </a:r>
            <a:endParaRPr b="1">
              <a:latin typeface="Lato"/>
              <a:ea typeface="Lato"/>
              <a:cs typeface="Lato"/>
              <a:sym typeface="Lato"/>
            </a:endParaRPr>
          </a:p>
        </p:txBody>
      </p:sp>
      <p:pic>
        <p:nvPicPr>
          <p:cNvPr id="256" name="Google Shape;256;p40"/>
          <p:cNvPicPr preferRelativeResize="0"/>
          <p:nvPr/>
        </p:nvPicPr>
        <p:blipFill>
          <a:blip r:embed="rId4">
            <a:alphaModFix/>
          </a:blip>
          <a:stretch>
            <a:fillRect/>
          </a:stretch>
        </p:blipFill>
        <p:spPr>
          <a:xfrm>
            <a:off x="0" y="718350"/>
            <a:ext cx="9144000" cy="446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66075" y="159625"/>
            <a:ext cx="8853300" cy="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LETTER OF CREDIT:</a:t>
            </a:r>
            <a:endParaRPr sz="2000"/>
          </a:p>
          <a:p>
            <a:pPr indent="0" lvl="0" marL="0" rtl="0" algn="l">
              <a:spcBef>
                <a:spcPts val="0"/>
              </a:spcBef>
              <a:spcAft>
                <a:spcPts val="0"/>
              </a:spcAft>
              <a:buNone/>
            </a:pPr>
            <a:r>
              <a:t/>
            </a:r>
            <a:endParaRPr sz="2000"/>
          </a:p>
        </p:txBody>
      </p:sp>
      <p:pic>
        <p:nvPicPr>
          <p:cNvPr id="99" name="Google Shape;99;p15"/>
          <p:cNvPicPr preferRelativeResize="0"/>
          <p:nvPr/>
        </p:nvPicPr>
        <p:blipFill>
          <a:blip r:embed="rId3">
            <a:alphaModFix/>
          </a:blip>
          <a:stretch>
            <a:fillRect/>
          </a:stretch>
        </p:blipFill>
        <p:spPr>
          <a:xfrm>
            <a:off x="152400" y="1024525"/>
            <a:ext cx="7051690" cy="396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449800" y="1199050"/>
            <a:ext cx="8357400" cy="22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Annual Budget Generation</a:t>
            </a:r>
            <a:r>
              <a:rPr b="0" lang="en" sz="2000"/>
              <a:t>:</a:t>
            </a:r>
            <a:endParaRPr b="0" sz="2000"/>
          </a:p>
          <a:p>
            <a:pPr indent="0" lvl="0" marL="0" rtl="0" algn="l">
              <a:spcBef>
                <a:spcPts val="0"/>
              </a:spcBef>
              <a:spcAft>
                <a:spcPts val="0"/>
              </a:spcAft>
              <a:buNone/>
            </a:pPr>
            <a:r>
              <a:rPr b="0" lang="en" sz="2000"/>
              <a:t>Goal: To create annual budget generator. </a:t>
            </a:r>
            <a:endParaRPr b="0" sz="2000"/>
          </a:p>
          <a:p>
            <a:pPr indent="0" lvl="0" marL="0" rtl="0" algn="l">
              <a:spcBef>
                <a:spcPts val="0"/>
              </a:spcBef>
              <a:spcAft>
                <a:spcPts val="0"/>
              </a:spcAft>
              <a:buNone/>
            </a:pPr>
            <a:r>
              <a:rPr b="0" lang="en" sz="2000"/>
              <a:t>Addressing the goals: The budget template has been created and the user is supposed to fill in the details in the forms given. The user is given the functionality to </a:t>
            </a:r>
            <a:r>
              <a:rPr b="0" lang="en" sz="2000"/>
              <a:t>download</a:t>
            </a:r>
            <a:r>
              <a:rPr b="0" lang="en" sz="2000"/>
              <a:t> report as a .csv file. The user can also view the report in the form of some graphs.</a:t>
            </a:r>
            <a:endParaRPr b="0" sz="2000"/>
          </a:p>
        </p:txBody>
      </p:sp>
      <p:sp>
        <p:nvSpPr>
          <p:cNvPr id="110" name="Google Shape;110;p17"/>
          <p:cNvSpPr txBox="1"/>
          <p:nvPr/>
        </p:nvSpPr>
        <p:spPr>
          <a:xfrm>
            <a:off x="322700" y="3422475"/>
            <a:ext cx="8403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aleway"/>
                <a:ea typeface="Raleway"/>
                <a:cs typeface="Raleway"/>
                <a:sym typeface="Raleway"/>
              </a:rPr>
              <a:t>Release 1: The UI and the backend connection for pdf generation is completed.</a:t>
            </a:r>
            <a:endParaRPr sz="1700">
              <a:solidFill>
                <a:schemeClr val="dk2"/>
              </a:solidFill>
              <a:latin typeface="Raleway"/>
              <a:ea typeface="Raleway"/>
              <a:cs typeface="Raleway"/>
              <a:sym typeface="Raleway"/>
            </a:endParaRPr>
          </a:p>
          <a:p>
            <a:pPr indent="0" lvl="0" marL="0" rtl="0" algn="l">
              <a:spcBef>
                <a:spcPts val="0"/>
              </a:spcBef>
              <a:spcAft>
                <a:spcPts val="0"/>
              </a:spcAft>
              <a:buNone/>
            </a:pPr>
            <a:r>
              <a:rPr lang="en" sz="1700">
                <a:solidFill>
                  <a:schemeClr val="dk2"/>
                </a:solidFill>
                <a:latin typeface="Raleway"/>
                <a:ea typeface="Raleway"/>
                <a:cs typeface="Raleway"/>
                <a:sym typeface="Raleway"/>
              </a:rPr>
              <a:t>Release 2: Connection and storing of values in database is to be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727950" y="1328975"/>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pic>
        <p:nvPicPr>
          <p:cNvPr id="116" name="Google Shape;116;p18"/>
          <p:cNvPicPr preferRelativeResize="0"/>
          <p:nvPr/>
        </p:nvPicPr>
        <p:blipFill>
          <a:blip r:embed="rId3">
            <a:alphaModFix/>
          </a:blip>
          <a:stretch>
            <a:fillRect/>
          </a:stretch>
        </p:blipFill>
        <p:spPr>
          <a:xfrm>
            <a:off x="0" y="358550"/>
            <a:ext cx="9144000" cy="459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727950" y="1328975"/>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pic>
        <p:nvPicPr>
          <p:cNvPr id="122" name="Google Shape;122;p19"/>
          <p:cNvPicPr preferRelativeResize="0"/>
          <p:nvPr/>
        </p:nvPicPr>
        <p:blipFill>
          <a:blip r:embed="rId3">
            <a:alphaModFix/>
          </a:blip>
          <a:stretch>
            <a:fillRect/>
          </a:stretch>
        </p:blipFill>
        <p:spPr>
          <a:xfrm>
            <a:off x="0" y="325950"/>
            <a:ext cx="9144000" cy="459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727950" y="1328975"/>
            <a:ext cx="7688100" cy="26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pic>
        <p:nvPicPr>
          <p:cNvPr id="128" name="Google Shape;128;p20"/>
          <p:cNvPicPr preferRelativeResize="0"/>
          <p:nvPr/>
        </p:nvPicPr>
        <p:blipFill>
          <a:blip r:embed="rId3">
            <a:alphaModFix/>
          </a:blip>
          <a:stretch>
            <a:fillRect/>
          </a:stretch>
        </p:blipFill>
        <p:spPr>
          <a:xfrm>
            <a:off x="0" y="0"/>
            <a:ext cx="9144000" cy="4987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