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Comfortaa"/>
      <p:regular r:id="rId15"/>
    </p:embeddedFont>
    <p:embeddedFont>
      <p:font typeface="Comfortaa"/>
      <p:regular r:id="rId16"/>
    </p:embeddedFont>
    <p:embeddedFont>
      <p:font typeface="Raleway Medium"/>
      <p:regular r:id="rId17"/>
    </p:embeddedFont>
    <p:embeddedFont>
      <p:font typeface="Raleway Medium"/>
      <p:regular r:id="rId18"/>
    </p:embeddedFont>
    <p:embeddedFont>
      <p:font typeface="Raleway Medium"/>
      <p:regular r:id="rId19"/>
    </p:embeddedFont>
    <p:embeddedFont>
      <p:font typeface="Raleway Medium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839754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Student Management System: Overview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3581638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Develop a basic student information database mini-project.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4254341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Features include adding, viewing, updating, and deleting records.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4037" y="5322094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Technologies: Python or Java with SQLite or MySQL.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864037" y="5994797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Targeted for small schools and tutoring centers.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310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4619" y="3508058"/>
            <a:ext cx="6602730" cy="606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Project Goals &amp; Objectives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764619" y="4442579"/>
            <a:ext cx="6441400" cy="1220986"/>
          </a:xfrm>
          <a:prstGeom prst="roundRect">
            <a:avLst>
              <a:gd name="adj" fmla="val 26842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983099" y="4661059"/>
            <a:ext cx="2427684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CRUD Operations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983099" y="5095518"/>
            <a:ext cx="600444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Create, read, update, and delete student data efficiently.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424499" y="4442579"/>
            <a:ext cx="6441400" cy="1220986"/>
          </a:xfrm>
          <a:prstGeom prst="roundRect">
            <a:avLst>
              <a:gd name="adj" fmla="val 26842"/>
            </a:avLst>
          </a:prstGeom>
          <a:solidFill>
            <a:srgbClr val="46464A"/>
          </a:solidFill>
          <a:ln/>
        </p:spPr>
      </p:sp>
      <p:sp>
        <p:nvSpPr>
          <p:cNvPr id="8" name="Text 5"/>
          <p:cNvSpPr/>
          <p:nvPr/>
        </p:nvSpPr>
        <p:spPr>
          <a:xfrm>
            <a:off x="7642979" y="4661059"/>
            <a:ext cx="2427684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User Interface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642979" y="5095518"/>
            <a:ext cx="600444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Develop a user-friendly GUI or command-line interface.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64619" y="5882045"/>
            <a:ext cx="6441400" cy="1570553"/>
          </a:xfrm>
          <a:prstGeom prst="roundRect">
            <a:avLst>
              <a:gd name="adj" fmla="val 20868"/>
            </a:avLst>
          </a:prstGeom>
          <a:solidFill>
            <a:srgbClr val="46464A"/>
          </a:solidFill>
          <a:ln/>
        </p:spPr>
      </p:sp>
      <p:sp>
        <p:nvSpPr>
          <p:cNvPr id="11" name="Text 8"/>
          <p:cNvSpPr/>
          <p:nvPr/>
        </p:nvSpPr>
        <p:spPr>
          <a:xfrm>
            <a:off x="983099" y="6100524"/>
            <a:ext cx="2427684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Storage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983099" y="6534983"/>
            <a:ext cx="6004441" cy="699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Use relational databases like SQLite or MySQL for saving data.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424499" y="5882045"/>
            <a:ext cx="6441400" cy="1570553"/>
          </a:xfrm>
          <a:prstGeom prst="roundRect">
            <a:avLst>
              <a:gd name="adj" fmla="val 20868"/>
            </a:avLst>
          </a:prstGeom>
          <a:solidFill>
            <a:srgbClr val="46464A"/>
          </a:solidFill>
          <a:ln/>
        </p:spPr>
      </p:sp>
      <p:sp>
        <p:nvSpPr>
          <p:cNvPr id="14" name="Text 11"/>
          <p:cNvSpPr/>
          <p:nvPr/>
        </p:nvSpPr>
        <p:spPr>
          <a:xfrm>
            <a:off x="7642979" y="6100524"/>
            <a:ext cx="2427684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Test Coverage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7642979" y="6534983"/>
            <a:ext cx="600444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Ensure 90% testing for reliable core functionality.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06383" y="644247"/>
            <a:ext cx="5472708" cy="650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System Architecture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569869" y="1646396"/>
            <a:ext cx="30480" cy="5938957"/>
          </a:xfrm>
          <a:prstGeom prst="roundRect">
            <a:avLst>
              <a:gd name="adj" fmla="val 1153077"/>
            </a:avLst>
          </a:prstGeom>
          <a:solidFill>
            <a:srgbClr val="5F5F63"/>
          </a:solidFill>
          <a:ln/>
        </p:spPr>
      </p:sp>
      <p:sp>
        <p:nvSpPr>
          <p:cNvPr id="5" name="Shape 2"/>
          <p:cNvSpPr/>
          <p:nvPr/>
        </p:nvSpPr>
        <p:spPr>
          <a:xfrm>
            <a:off x="6802934" y="2158127"/>
            <a:ext cx="702826" cy="30480"/>
          </a:xfrm>
          <a:prstGeom prst="roundRect">
            <a:avLst>
              <a:gd name="adj" fmla="val 1153077"/>
            </a:avLst>
          </a:prstGeom>
          <a:solidFill>
            <a:srgbClr val="5F5F63"/>
          </a:solidFill>
          <a:ln/>
        </p:spPr>
      </p:sp>
      <p:sp>
        <p:nvSpPr>
          <p:cNvPr id="6" name="Shape 3"/>
          <p:cNvSpPr/>
          <p:nvPr/>
        </p:nvSpPr>
        <p:spPr>
          <a:xfrm>
            <a:off x="6306324" y="1909882"/>
            <a:ext cx="527090" cy="527090"/>
          </a:xfrm>
          <a:prstGeom prst="roundRect">
            <a:avLst>
              <a:gd name="adj" fmla="val 66679"/>
            </a:avLst>
          </a:prstGeom>
          <a:solidFill>
            <a:srgbClr val="46464A"/>
          </a:solidFill>
          <a:ln/>
        </p:spPr>
      </p:sp>
      <p:sp>
        <p:nvSpPr>
          <p:cNvPr id="7" name="Text 4"/>
          <p:cNvSpPr/>
          <p:nvPr/>
        </p:nvSpPr>
        <p:spPr>
          <a:xfrm>
            <a:off x="6413659" y="1978164"/>
            <a:ext cx="312301" cy="390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741444" y="1880592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Presentation Layer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7741444" y="2346484"/>
            <a:ext cx="6068973" cy="374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User interface with Tkinter, Java Swing, or CLI.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6802934" y="3701415"/>
            <a:ext cx="702826" cy="30480"/>
          </a:xfrm>
          <a:prstGeom prst="roundRect">
            <a:avLst>
              <a:gd name="adj" fmla="val 1153077"/>
            </a:avLst>
          </a:prstGeom>
          <a:solidFill>
            <a:srgbClr val="5F5F63"/>
          </a:solidFill>
          <a:ln/>
        </p:spPr>
      </p:sp>
      <p:sp>
        <p:nvSpPr>
          <p:cNvPr id="11" name="Shape 8"/>
          <p:cNvSpPr/>
          <p:nvPr/>
        </p:nvSpPr>
        <p:spPr>
          <a:xfrm>
            <a:off x="6306324" y="3453170"/>
            <a:ext cx="527090" cy="527090"/>
          </a:xfrm>
          <a:prstGeom prst="roundRect">
            <a:avLst>
              <a:gd name="adj" fmla="val 66679"/>
            </a:avLst>
          </a:prstGeom>
          <a:solidFill>
            <a:srgbClr val="46464A"/>
          </a:solidFill>
          <a:ln/>
        </p:spPr>
      </p:sp>
      <p:sp>
        <p:nvSpPr>
          <p:cNvPr id="12" name="Text 9"/>
          <p:cNvSpPr/>
          <p:nvPr/>
        </p:nvSpPr>
        <p:spPr>
          <a:xfrm>
            <a:off x="6413659" y="3521452"/>
            <a:ext cx="312301" cy="390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741444" y="3423880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Application Layer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7741444" y="3889772"/>
            <a:ext cx="6068973" cy="374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Business logic implemented in Python or Java.</a:t>
            </a:r>
            <a:endParaRPr lang="en-US" sz="1800" dirty="0"/>
          </a:p>
        </p:txBody>
      </p:sp>
      <p:sp>
        <p:nvSpPr>
          <p:cNvPr id="15" name="Shape 12"/>
          <p:cNvSpPr/>
          <p:nvPr/>
        </p:nvSpPr>
        <p:spPr>
          <a:xfrm>
            <a:off x="6802934" y="5244703"/>
            <a:ext cx="702826" cy="30480"/>
          </a:xfrm>
          <a:prstGeom prst="roundRect">
            <a:avLst>
              <a:gd name="adj" fmla="val 1153077"/>
            </a:avLst>
          </a:prstGeom>
          <a:solidFill>
            <a:srgbClr val="5F5F63"/>
          </a:solidFill>
          <a:ln/>
        </p:spPr>
      </p:sp>
      <p:sp>
        <p:nvSpPr>
          <p:cNvPr id="16" name="Shape 13"/>
          <p:cNvSpPr/>
          <p:nvPr/>
        </p:nvSpPr>
        <p:spPr>
          <a:xfrm>
            <a:off x="6306324" y="4996458"/>
            <a:ext cx="527090" cy="527090"/>
          </a:xfrm>
          <a:prstGeom prst="roundRect">
            <a:avLst>
              <a:gd name="adj" fmla="val 66679"/>
            </a:avLst>
          </a:prstGeom>
          <a:solidFill>
            <a:srgbClr val="46464A"/>
          </a:solidFill>
          <a:ln/>
        </p:spPr>
      </p:sp>
      <p:sp>
        <p:nvSpPr>
          <p:cNvPr id="17" name="Text 14"/>
          <p:cNvSpPr/>
          <p:nvPr/>
        </p:nvSpPr>
        <p:spPr>
          <a:xfrm>
            <a:off x="6413659" y="5064740"/>
            <a:ext cx="312301" cy="390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741444" y="4967168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Layer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7741444" y="5433060"/>
            <a:ext cx="6068973" cy="374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SQLite or MySQL database with optional ORM.</a:t>
            </a:r>
            <a:endParaRPr lang="en-US" sz="1800" dirty="0"/>
          </a:p>
        </p:txBody>
      </p:sp>
      <p:sp>
        <p:nvSpPr>
          <p:cNvPr id="20" name="Shape 17"/>
          <p:cNvSpPr/>
          <p:nvPr/>
        </p:nvSpPr>
        <p:spPr>
          <a:xfrm>
            <a:off x="6802934" y="6787991"/>
            <a:ext cx="702826" cy="30480"/>
          </a:xfrm>
          <a:prstGeom prst="roundRect">
            <a:avLst>
              <a:gd name="adj" fmla="val 1153077"/>
            </a:avLst>
          </a:prstGeom>
          <a:solidFill>
            <a:srgbClr val="5F5F63"/>
          </a:solidFill>
          <a:ln/>
        </p:spPr>
      </p:sp>
      <p:sp>
        <p:nvSpPr>
          <p:cNvPr id="21" name="Shape 18"/>
          <p:cNvSpPr/>
          <p:nvPr/>
        </p:nvSpPr>
        <p:spPr>
          <a:xfrm>
            <a:off x="6306324" y="6539746"/>
            <a:ext cx="527090" cy="527090"/>
          </a:xfrm>
          <a:prstGeom prst="roundRect">
            <a:avLst>
              <a:gd name="adj" fmla="val 66679"/>
            </a:avLst>
          </a:prstGeom>
          <a:solidFill>
            <a:srgbClr val="46464A"/>
          </a:solidFill>
          <a:ln/>
        </p:spPr>
      </p:sp>
      <p:sp>
        <p:nvSpPr>
          <p:cNvPr id="22" name="Text 19"/>
          <p:cNvSpPr/>
          <p:nvPr/>
        </p:nvSpPr>
        <p:spPr>
          <a:xfrm>
            <a:off x="6413659" y="6608028"/>
            <a:ext cx="312301" cy="390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4</a:t>
            </a:r>
            <a:endParaRPr lang="en-US" sz="2450" dirty="0"/>
          </a:p>
        </p:txBody>
      </p:sp>
      <p:sp>
        <p:nvSpPr>
          <p:cNvPr id="23" name="Text 20"/>
          <p:cNvSpPr/>
          <p:nvPr/>
        </p:nvSpPr>
        <p:spPr>
          <a:xfrm>
            <a:off x="7741444" y="6510457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Flow</a:t>
            </a:r>
            <a:endParaRPr lang="en-US" sz="2000" dirty="0"/>
          </a:p>
        </p:txBody>
      </p:sp>
      <p:sp>
        <p:nvSpPr>
          <p:cNvPr id="24" name="Text 21"/>
          <p:cNvSpPr/>
          <p:nvPr/>
        </p:nvSpPr>
        <p:spPr>
          <a:xfrm>
            <a:off x="7741444" y="6976348"/>
            <a:ext cx="6068973" cy="374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Input → Logic → Database → Logic → Output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40374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Core Features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3497580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4" name="Text 2"/>
          <p:cNvSpPr/>
          <p:nvPr/>
        </p:nvSpPr>
        <p:spPr>
          <a:xfrm>
            <a:off x="1666280" y="349758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Add Student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666280" y="3988594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Input name, ID, contact info, and courses.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7084" y="3497580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7" name="Text 5"/>
          <p:cNvSpPr/>
          <p:nvPr/>
        </p:nvSpPr>
        <p:spPr>
          <a:xfrm>
            <a:off x="6049328" y="349758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View Students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6049328" y="3988594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Display student information in tables.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3497580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10" name="Text 8"/>
          <p:cNvSpPr/>
          <p:nvPr/>
        </p:nvSpPr>
        <p:spPr>
          <a:xfrm>
            <a:off x="10432375" y="349758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Update Student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10432375" y="3988594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Edit existing student records.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864037" y="530316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13" name="Text 11"/>
          <p:cNvSpPr/>
          <p:nvPr/>
        </p:nvSpPr>
        <p:spPr>
          <a:xfrm>
            <a:off x="1666280" y="530316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Delete Student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1666280" y="5794177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Remove student data securely.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7438668" y="530316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16" name="Text 14"/>
          <p:cNvSpPr/>
          <p:nvPr/>
        </p:nvSpPr>
        <p:spPr>
          <a:xfrm>
            <a:off x="8240911" y="530316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Search Function</a:t>
            </a:r>
            <a:endParaRPr lang="en-US" sz="2150" dirty="0"/>
          </a:p>
        </p:txBody>
      </p:sp>
      <p:sp>
        <p:nvSpPr>
          <p:cNvPr id="17" name="Text 15"/>
          <p:cNvSpPr/>
          <p:nvPr/>
        </p:nvSpPr>
        <p:spPr>
          <a:xfrm>
            <a:off x="8240911" y="5794177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Find students by name, ID, or course.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10026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Database Design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41292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Student Table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002643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student_id (INT, PK)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484013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name, dob, address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965383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phone, email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5372695" y="341292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Course Table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5372695" y="4002643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course_id (INT, PK)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5372695" y="4484013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course_name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5372695" y="4965383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credits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9881354" y="341292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Enrollment Table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9881354" y="4002643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student_id (INT, FK)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9881354" y="4484013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course_id (INT, FK)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9881354" y="4965383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enrollment_date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864037" y="5724406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Sample data: 10 students, 5 courses, and enrollments.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51271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User Interface (UI)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85417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Option 1: CLI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44388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Menu-driven text interface for all operations.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85417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Option 2: GUI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623929" y="444388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Uses Tkinter or Java Swing for buttons and tables.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506110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Consider PyQt for more advanced UI features.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5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43677" y="662940"/>
            <a:ext cx="6487954" cy="669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Challenges &amp; Solutions</a:t>
            </a:r>
            <a:endParaRPr lang="en-US" sz="42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77" y="1736408"/>
            <a:ext cx="74890" cy="748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159550" y="1694259"/>
            <a:ext cx="1928574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Validation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1159550" y="2508409"/>
            <a:ext cx="1928574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Validate email and phone formats to avoid errors.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717" y="1736408"/>
            <a:ext cx="74890" cy="7489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765590" y="1694259"/>
            <a:ext cx="1928574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Error Handling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3765590" y="2508409"/>
            <a:ext cx="1928574" cy="192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Use try-except blocks to manage exceptions gracefully.</a:t>
            </a:r>
            <a:endParaRPr lang="en-US" sz="18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757" y="1736408"/>
            <a:ext cx="74890" cy="7489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371630" y="1694259"/>
            <a:ext cx="1928574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Security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6371630" y="2173605"/>
            <a:ext cx="1928574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Prevent SQL injection with parameterized queries.</a:t>
            </a:r>
            <a:endParaRPr lang="en-US" sz="18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77" y="5202555"/>
            <a:ext cx="74890" cy="7489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159550" y="5160407"/>
            <a:ext cx="1928574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Scalability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1159550" y="5639753"/>
            <a:ext cx="1928574" cy="192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Design to support up to 500 student records efficiently.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92929" y="818317"/>
            <a:ext cx="7530941" cy="1280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Conclusion &amp; Future Enhancements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6292929" y="2444115"/>
            <a:ext cx="172760" cy="827008"/>
          </a:xfrm>
          <a:prstGeom prst="roundRect">
            <a:avLst>
              <a:gd name="adj" fmla="val 200096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6811328" y="2444115"/>
            <a:ext cx="2560558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Project Success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811328" y="2902387"/>
            <a:ext cx="7012543" cy="368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Demonstrated core database and UI programming skills.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6638568" y="3501509"/>
            <a:ext cx="172760" cy="827008"/>
          </a:xfrm>
          <a:prstGeom prst="roundRect">
            <a:avLst>
              <a:gd name="adj" fmla="val 200096"/>
            </a:avLst>
          </a:prstGeom>
          <a:solidFill>
            <a:srgbClr val="46464A"/>
          </a:solidFill>
          <a:ln/>
        </p:spPr>
      </p:sp>
      <p:sp>
        <p:nvSpPr>
          <p:cNvPr id="8" name="Text 5"/>
          <p:cNvSpPr/>
          <p:nvPr/>
        </p:nvSpPr>
        <p:spPr>
          <a:xfrm>
            <a:off x="7156966" y="3501509"/>
            <a:ext cx="2964061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Future Enhancements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7156966" y="3959781"/>
            <a:ext cx="6666905" cy="368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Add user authentication, reporting, and system integration.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6984206" y="4558903"/>
            <a:ext cx="172760" cy="1195745"/>
          </a:xfrm>
          <a:prstGeom prst="roundRect">
            <a:avLst>
              <a:gd name="adj" fmla="val 200096"/>
            </a:avLst>
          </a:prstGeom>
          <a:solidFill>
            <a:srgbClr val="46464A"/>
          </a:solidFill>
          <a:ln/>
        </p:spPr>
      </p:sp>
      <p:sp>
        <p:nvSpPr>
          <p:cNvPr id="11" name="Text 8"/>
          <p:cNvSpPr/>
          <p:nvPr/>
        </p:nvSpPr>
        <p:spPr>
          <a:xfrm>
            <a:off x="7502604" y="4558903"/>
            <a:ext cx="2560558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 Takeaways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7502604" y="5017175"/>
            <a:ext cx="6321266" cy="7374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Structured design and error handling improve user experience.</a:t>
            </a:r>
            <a:endParaRPr lang="en-US" sz="1800" dirty="0"/>
          </a:p>
        </p:txBody>
      </p:sp>
      <p:sp>
        <p:nvSpPr>
          <p:cNvPr id="13" name="Shape 10"/>
          <p:cNvSpPr/>
          <p:nvPr/>
        </p:nvSpPr>
        <p:spPr>
          <a:xfrm>
            <a:off x="7329964" y="5985034"/>
            <a:ext cx="172760" cy="1195745"/>
          </a:xfrm>
          <a:prstGeom prst="roundRect">
            <a:avLst>
              <a:gd name="adj" fmla="val 200096"/>
            </a:avLst>
          </a:prstGeom>
          <a:solidFill>
            <a:srgbClr val="46464A"/>
          </a:solidFill>
          <a:ln/>
        </p:spPr>
      </p:sp>
      <p:sp>
        <p:nvSpPr>
          <p:cNvPr id="14" name="Text 11"/>
          <p:cNvSpPr/>
          <p:nvPr/>
        </p:nvSpPr>
        <p:spPr>
          <a:xfrm>
            <a:off x="7848362" y="5985034"/>
            <a:ext cx="2560558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Next Steps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7848362" y="6443305"/>
            <a:ext cx="5975509" cy="7374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Deploy application to cloud platforms like Heroku or AWS.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2025-04-27T08:04:18Z</dcterms:created>
  <dcterms:modified xsi:type="dcterms:W3CDTF">2025-04-27T08:04:18Z</dcterms:modified>
</cp:coreProperties>
</file>