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Lst>
  <p:notesMasterIdLst>
    <p:notesMasterId r:id="rId27"/>
  </p:notesMasterIdLst>
  <p:sldIdLst>
    <p:sldId id="298" r:id="rId5"/>
    <p:sldId id="300" r:id="rId6"/>
    <p:sldId id="301" r:id="rId7"/>
    <p:sldId id="302" r:id="rId8"/>
    <p:sldId id="303" r:id="rId9"/>
    <p:sldId id="304" r:id="rId10"/>
    <p:sldId id="305" r:id="rId11"/>
    <p:sldId id="309" r:id="rId12"/>
    <p:sldId id="310" r:id="rId13"/>
    <p:sldId id="311" r:id="rId14"/>
    <p:sldId id="312" r:id="rId15"/>
    <p:sldId id="313" r:id="rId16"/>
    <p:sldId id="314" r:id="rId17"/>
    <p:sldId id="306" r:id="rId18"/>
    <p:sldId id="307" r:id="rId19"/>
    <p:sldId id="308" r:id="rId20"/>
    <p:sldId id="315" r:id="rId21"/>
    <p:sldId id="317" r:id="rId22"/>
    <p:sldId id="316" r:id="rId23"/>
    <p:sldId id="318" r:id="rId24"/>
    <p:sldId id="319" r:id="rId25"/>
    <p:sldId id="32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0" d="100"/>
          <a:sy n="80" d="100"/>
        </p:scale>
        <p:origin x="5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B6C36-8AE4-4114-887A-8C1FECC6DDD4}"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F4B8C8A7-5B0F-4CAB-BE46-632AB11FA53F}">
      <dgm:prSet phldrT="[Text]"/>
      <dgm:spPr/>
      <dgm:t>
        <a:bodyPr/>
        <a:lstStyle/>
        <a:p>
          <a:r>
            <a:rPr lang="en-US" dirty="0" err="1"/>
            <a:t>Reconaissance</a:t>
          </a:r>
          <a:endParaRPr lang="en-IN" dirty="0"/>
        </a:p>
      </dgm:t>
    </dgm:pt>
    <dgm:pt modelId="{FD8711C4-9A28-4B33-8FDF-778CD07BAB3E}" type="parTrans" cxnId="{0D04997E-3B0D-4635-9FC6-4F879723E0AB}">
      <dgm:prSet/>
      <dgm:spPr/>
      <dgm:t>
        <a:bodyPr/>
        <a:lstStyle/>
        <a:p>
          <a:endParaRPr lang="en-IN"/>
        </a:p>
      </dgm:t>
    </dgm:pt>
    <dgm:pt modelId="{06A7E799-41C9-46BD-B749-353B52FCFB99}" type="sibTrans" cxnId="{0D04997E-3B0D-4635-9FC6-4F879723E0AB}">
      <dgm:prSet/>
      <dgm:spPr/>
      <dgm:t>
        <a:bodyPr/>
        <a:lstStyle/>
        <a:p>
          <a:endParaRPr lang="en-IN"/>
        </a:p>
      </dgm:t>
    </dgm:pt>
    <dgm:pt modelId="{1E42491C-4167-47F7-B1CB-B3EEBDDE34CF}">
      <dgm:prSet phldrT="[Text]"/>
      <dgm:spPr/>
      <dgm:t>
        <a:bodyPr/>
        <a:lstStyle/>
        <a:p>
          <a:r>
            <a:rPr lang="en-US" dirty="0"/>
            <a:t>Scanning</a:t>
          </a:r>
          <a:endParaRPr lang="en-IN" dirty="0"/>
        </a:p>
      </dgm:t>
    </dgm:pt>
    <dgm:pt modelId="{7B8AB119-F77E-4596-A547-E62C0F9BED0D}" type="parTrans" cxnId="{8DAC607B-E7B8-469C-A02E-E359150C9B11}">
      <dgm:prSet/>
      <dgm:spPr/>
      <dgm:t>
        <a:bodyPr/>
        <a:lstStyle/>
        <a:p>
          <a:endParaRPr lang="en-IN"/>
        </a:p>
      </dgm:t>
    </dgm:pt>
    <dgm:pt modelId="{8338A93D-416A-449A-83BE-7B17DE8797F5}" type="sibTrans" cxnId="{8DAC607B-E7B8-469C-A02E-E359150C9B11}">
      <dgm:prSet/>
      <dgm:spPr/>
      <dgm:t>
        <a:bodyPr/>
        <a:lstStyle/>
        <a:p>
          <a:endParaRPr lang="en-IN"/>
        </a:p>
      </dgm:t>
    </dgm:pt>
    <dgm:pt modelId="{AE577C13-B8BF-4BB1-A394-6D7234D19B6D}">
      <dgm:prSet phldrT="[Text]"/>
      <dgm:spPr/>
      <dgm:t>
        <a:bodyPr/>
        <a:lstStyle/>
        <a:p>
          <a:r>
            <a:rPr lang="en-US" dirty="0"/>
            <a:t>Enumeration</a:t>
          </a:r>
          <a:endParaRPr lang="en-IN" dirty="0"/>
        </a:p>
      </dgm:t>
    </dgm:pt>
    <dgm:pt modelId="{6C4751EB-1662-4924-9B62-3333B2613EF0}" type="parTrans" cxnId="{4FDC3750-B2E8-4AF2-867D-2542A0B26FFD}">
      <dgm:prSet/>
      <dgm:spPr/>
      <dgm:t>
        <a:bodyPr/>
        <a:lstStyle/>
        <a:p>
          <a:endParaRPr lang="en-IN"/>
        </a:p>
      </dgm:t>
    </dgm:pt>
    <dgm:pt modelId="{0D0ED3DC-E87A-418E-A083-4521951E5FBA}" type="sibTrans" cxnId="{4FDC3750-B2E8-4AF2-867D-2542A0B26FFD}">
      <dgm:prSet/>
      <dgm:spPr/>
      <dgm:t>
        <a:bodyPr/>
        <a:lstStyle/>
        <a:p>
          <a:endParaRPr lang="en-IN"/>
        </a:p>
      </dgm:t>
    </dgm:pt>
    <dgm:pt modelId="{B3A14DDB-0236-4589-A82D-20CAA893B9F0}">
      <dgm:prSet phldrT="[Text]"/>
      <dgm:spPr/>
      <dgm:t>
        <a:bodyPr/>
        <a:lstStyle/>
        <a:p>
          <a:r>
            <a:rPr lang="en-US" dirty="0"/>
            <a:t>Privilege Escalation</a:t>
          </a:r>
          <a:endParaRPr lang="en-IN" dirty="0"/>
        </a:p>
      </dgm:t>
    </dgm:pt>
    <dgm:pt modelId="{7941C05F-5232-41BB-882C-58A2376D9C31}" type="parTrans" cxnId="{DE37C109-E936-4BCB-A102-3FB7A0AF7995}">
      <dgm:prSet/>
      <dgm:spPr/>
      <dgm:t>
        <a:bodyPr/>
        <a:lstStyle/>
        <a:p>
          <a:endParaRPr lang="en-IN"/>
        </a:p>
      </dgm:t>
    </dgm:pt>
    <dgm:pt modelId="{12303460-2387-4F29-9333-477E4A2B8131}" type="sibTrans" cxnId="{DE37C109-E936-4BCB-A102-3FB7A0AF7995}">
      <dgm:prSet/>
      <dgm:spPr/>
      <dgm:t>
        <a:bodyPr/>
        <a:lstStyle/>
        <a:p>
          <a:endParaRPr lang="en-IN"/>
        </a:p>
      </dgm:t>
    </dgm:pt>
    <dgm:pt modelId="{E9B19576-B5F4-443F-B7D2-DE5C8FCD9465}">
      <dgm:prSet phldrT="[Text]"/>
      <dgm:spPr/>
      <dgm:t>
        <a:bodyPr/>
        <a:lstStyle/>
        <a:p>
          <a:r>
            <a:rPr lang="en-US" dirty="0"/>
            <a:t>Exploitation</a:t>
          </a:r>
          <a:endParaRPr lang="en-IN" dirty="0"/>
        </a:p>
      </dgm:t>
    </dgm:pt>
    <dgm:pt modelId="{0378C176-A7C7-41AF-B6ED-891861076D9E}" type="parTrans" cxnId="{1144E4EC-F813-4486-9950-216AEDB16BA7}">
      <dgm:prSet/>
      <dgm:spPr/>
      <dgm:t>
        <a:bodyPr/>
        <a:lstStyle/>
        <a:p>
          <a:endParaRPr lang="en-IN"/>
        </a:p>
      </dgm:t>
    </dgm:pt>
    <dgm:pt modelId="{3F4351FA-A1C9-4921-BF70-05CEEF61381B}" type="sibTrans" cxnId="{1144E4EC-F813-4486-9950-216AEDB16BA7}">
      <dgm:prSet/>
      <dgm:spPr/>
      <dgm:t>
        <a:bodyPr/>
        <a:lstStyle/>
        <a:p>
          <a:endParaRPr lang="en-IN"/>
        </a:p>
      </dgm:t>
    </dgm:pt>
    <dgm:pt modelId="{C25481F9-2F04-4B90-92EF-45CC9DABB9B8}">
      <dgm:prSet phldrT="[Text]"/>
      <dgm:spPr/>
      <dgm:t>
        <a:bodyPr/>
        <a:lstStyle/>
        <a:p>
          <a:r>
            <a:rPr lang="en-US" dirty="0"/>
            <a:t>Vulnerability Assessment</a:t>
          </a:r>
          <a:endParaRPr lang="en-IN" dirty="0"/>
        </a:p>
      </dgm:t>
    </dgm:pt>
    <dgm:pt modelId="{F83CC88A-FF40-4612-ADF4-16831DD5840E}" type="parTrans" cxnId="{138D1F68-BFCE-4816-93A3-FFD5025CC756}">
      <dgm:prSet/>
      <dgm:spPr/>
      <dgm:t>
        <a:bodyPr/>
        <a:lstStyle/>
        <a:p>
          <a:endParaRPr lang="en-IN"/>
        </a:p>
      </dgm:t>
    </dgm:pt>
    <dgm:pt modelId="{4EA68CAF-0220-44D2-93E2-F56DC0594DFE}" type="sibTrans" cxnId="{138D1F68-BFCE-4816-93A3-FFD5025CC756}">
      <dgm:prSet/>
      <dgm:spPr/>
      <dgm:t>
        <a:bodyPr/>
        <a:lstStyle/>
        <a:p>
          <a:endParaRPr lang="en-IN"/>
        </a:p>
      </dgm:t>
    </dgm:pt>
    <dgm:pt modelId="{E349C3B6-2DE3-4754-ADF6-E5A257AAD9AA}">
      <dgm:prSet phldrT="[Text]"/>
      <dgm:spPr/>
      <dgm:t>
        <a:bodyPr/>
        <a:lstStyle/>
        <a:p>
          <a:r>
            <a:rPr lang="en-US" dirty="0"/>
            <a:t>PIVOT</a:t>
          </a:r>
          <a:endParaRPr lang="en-IN" dirty="0"/>
        </a:p>
      </dgm:t>
    </dgm:pt>
    <dgm:pt modelId="{7B7AFDB3-472B-4E23-B75A-8FFF595CD0B5}" type="parTrans" cxnId="{A548547E-AA0A-41E8-BF97-D4C6617B57D1}">
      <dgm:prSet/>
      <dgm:spPr/>
      <dgm:t>
        <a:bodyPr/>
        <a:lstStyle/>
        <a:p>
          <a:endParaRPr lang="en-IN"/>
        </a:p>
      </dgm:t>
    </dgm:pt>
    <dgm:pt modelId="{581B4E78-1471-429C-B511-1F7FD9C97A2D}" type="sibTrans" cxnId="{A548547E-AA0A-41E8-BF97-D4C6617B57D1}">
      <dgm:prSet/>
      <dgm:spPr/>
      <dgm:t>
        <a:bodyPr/>
        <a:lstStyle/>
        <a:p>
          <a:endParaRPr lang="en-IN"/>
        </a:p>
      </dgm:t>
    </dgm:pt>
    <dgm:pt modelId="{8AA76863-72D4-48C4-A52E-89809A03A690}">
      <dgm:prSet phldrT="[Text]"/>
      <dgm:spPr/>
      <dgm:t>
        <a:bodyPr/>
        <a:lstStyle/>
        <a:p>
          <a:r>
            <a:rPr lang="en-US" dirty="0"/>
            <a:t>COMPROMISE	</a:t>
          </a:r>
          <a:endParaRPr lang="en-IN" dirty="0"/>
        </a:p>
      </dgm:t>
    </dgm:pt>
    <dgm:pt modelId="{5DAB62E4-97B4-4502-BF4A-8BEEB45010D0}" type="parTrans" cxnId="{50A918ED-B1C5-4C0B-BA8D-83B84BF421DE}">
      <dgm:prSet/>
      <dgm:spPr/>
      <dgm:t>
        <a:bodyPr/>
        <a:lstStyle/>
        <a:p>
          <a:endParaRPr lang="en-IN"/>
        </a:p>
      </dgm:t>
    </dgm:pt>
    <dgm:pt modelId="{C3EFC8E3-62B3-4E03-9F8A-47150584ECF5}" type="sibTrans" cxnId="{50A918ED-B1C5-4C0B-BA8D-83B84BF421DE}">
      <dgm:prSet/>
      <dgm:spPr/>
      <dgm:t>
        <a:bodyPr/>
        <a:lstStyle/>
        <a:p>
          <a:endParaRPr lang="en-IN"/>
        </a:p>
      </dgm:t>
    </dgm:pt>
    <dgm:pt modelId="{28BA6B17-A3F9-43C7-9BED-289FBA1E8401}">
      <dgm:prSet phldrT="[Text]"/>
      <dgm:spPr/>
      <dgm:t>
        <a:bodyPr/>
        <a:lstStyle/>
        <a:p>
          <a:r>
            <a:rPr lang="en-US" dirty="0"/>
            <a:t>PERSISTENCE</a:t>
          </a:r>
          <a:endParaRPr lang="en-IN" dirty="0"/>
        </a:p>
      </dgm:t>
    </dgm:pt>
    <dgm:pt modelId="{4A39C677-926F-4D84-BEB1-2DA0B15BB9E0}" type="parTrans" cxnId="{D8433B88-11A7-4445-B599-7D12C8E37A9F}">
      <dgm:prSet/>
      <dgm:spPr/>
      <dgm:t>
        <a:bodyPr/>
        <a:lstStyle/>
        <a:p>
          <a:endParaRPr lang="en-IN"/>
        </a:p>
      </dgm:t>
    </dgm:pt>
    <dgm:pt modelId="{C3F4F862-E11F-4C0D-BB22-AD5FB6F474F7}" type="sibTrans" cxnId="{D8433B88-11A7-4445-B599-7D12C8E37A9F}">
      <dgm:prSet/>
      <dgm:spPr/>
      <dgm:t>
        <a:bodyPr/>
        <a:lstStyle/>
        <a:p>
          <a:endParaRPr lang="en-IN"/>
        </a:p>
      </dgm:t>
    </dgm:pt>
    <dgm:pt modelId="{CF650557-DB5E-47AD-AC42-D68493DD7E8E}" type="pres">
      <dgm:prSet presAssocID="{C9CB6C36-8AE4-4114-887A-8C1FECC6DDD4}" presName="Name0" presStyleCnt="0">
        <dgm:presLayoutVars>
          <dgm:dir/>
          <dgm:resizeHandles/>
        </dgm:presLayoutVars>
      </dgm:prSet>
      <dgm:spPr/>
    </dgm:pt>
    <dgm:pt modelId="{0587DA41-9E25-4476-8CAD-A86BDCE125F0}" type="pres">
      <dgm:prSet presAssocID="{F4B8C8A7-5B0F-4CAB-BE46-632AB11FA53F}" presName="compNode" presStyleCnt="0"/>
      <dgm:spPr/>
    </dgm:pt>
    <dgm:pt modelId="{5018E8ED-44E2-4126-942D-81A3FF767AA9}" type="pres">
      <dgm:prSet presAssocID="{F4B8C8A7-5B0F-4CAB-BE46-632AB11FA53F}" presName="dummyConnPt" presStyleCnt="0"/>
      <dgm:spPr/>
    </dgm:pt>
    <dgm:pt modelId="{07819F28-8096-4905-967E-B3964832D90C}" type="pres">
      <dgm:prSet presAssocID="{F4B8C8A7-5B0F-4CAB-BE46-632AB11FA53F}" presName="node" presStyleLbl="node1" presStyleIdx="0" presStyleCnt="9" custLinFactNeighborX="-19601" custLinFactNeighborY="-1452">
        <dgm:presLayoutVars>
          <dgm:bulletEnabled val="1"/>
        </dgm:presLayoutVars>
      </dgm:prSet>
      <dgm:spPr/>
    </dgm:pt>
    <dgm:pt modelId="{0D4D0EC7-AD4A-4551-BEEA-F195EB655790}" type="pres">
      <dgm:prSet presAssocID="{06A7E799-41C9-46BD-B749-353B52FCFB99}" presName="sibTrans" presStyleLbl="bgSibTrans2D1" presStyleIdx="0" presStyleCnt="8"/>
      <dgm:spPr/>
    </dgm:pt>
    <dgm:pt modelId="{510D1201-9A64-423E-A407-D69C064FDEBF}" type="pres">
      <dgm:prSet presAssocID="{1E42491C-4167-47F7-B1CB-B3EEBDDE34CF}" presName="compNode" presStyleCnt="0"/>
      <dgm:spPr/>
    </dgm:pt>
    <dgm:pt modelId="{AE2518A9-8494-47E2-8669-40551B76BA55}" type="pres">
      <dgm:prSet presAssocID="{1E42491C-4167-47F7-B1CB-B3EEBDDE34CF}" presName="dummyConnPt" presStyleCnt="0"/>
      <dgm:spPr/>
    </dgm:pt>
    <dgm:pt modelId="{44772001-2E0F-4260-9A51-17578722CC5A}" type="pres">
      <dgm:prSet presAssocID="{1E42491C-4167-47F7-B1CB-B3EEBDDE34CF}" presName="node" presStyleLbl="node1" presStyleIdx="1" presStyleCnt="9">
        <dgm:presLayoutVars>
          <dgm:bulletEnabled val="1"/>
        </dgm:presLayoutVars>
      </dgm:prSet>
      <dgm:spPr/>
    </dgm:pt>
    <dgm:pt modelId="{416605E3-55E7-4EE0-8009-93AB2566081D}" type="pres">
      <dgm:prSet presAssocID="{8338A93D-416A-449A-83BE-7B17DE8797F5}" presName="sibTrans" presStyleLbl="bgSibTrans2D1" presStyleIdx="1" presStyleCnt="8"/>
      <dgm:spPr/>
    </dgm:pt>
    <dgm:pt modelId="{6FB2F23E-A440-4AFC-8CC3-9FEC5FC80BBE}" type="pres">
      <dgm:prSet presAssocID="{AE577C13-B8BF-4BB1-A394-6D7234D19B6D}" presName="compNode" presStyleCnt="0"/>
      <dgm:spPr/>
    </dgm:pt>
    <dgm:pt modelId="{F9D8CF7A-42E4-4D0F-AD4A-E0310F265421}" type="pres">
      <dgm:prSet presAssocID="{AE577C13-B8BF-4BB1-A394-6D7234D19B6D}" presName="dummyConnPt" presStyleCnt="0"/>
      <dgm:spPr/>
    </dgm:pt>
    <dgm:pt modelId="{F3F68C6E-74FB-4A7D-80FF-D71645777F97}" type="pres">
      <dgm:prSet presAssocID="{AE577C13-B8BF-4BB1-A394-6D7234D19B6D}" presName="node" presStyleLbl="node1" presStyleIdx="2" presStyleCnt="9">
        <dgm:presLayoutVars>
          <dgm:bulletEnabled val="1"/>
        </dgm:presLayoutVars>
      </dgm:prSet>
      <dgm:spPr/>
    </dgm:pt>
    <dgm:pt modelId="{5C61256F-9284-47A8-95FE-3DC3904E33B5}" type="pres">
      <dgm:prSet presAssocID="{0D0ED3DC-E87A-418E-A083-4521951E5FBA}" presName="sibTrans" presStyleLbl="bgSibTrans2D1" presStyleIdx="2" presStyleCnt="8"/>
      <dgm:spPr/>
    </dgm:pt>
    <dgm:pt modelId="{118E74CF-4C5D-47A5-B1A8-F28A4604EBCA}" type="pres">
      <dgm:prSet presAssocID="{B3A14DDB-0236-4589-A82D-20CAA893B9F0}" presName="compNode" presStyleCnt="0"/>
      <dgm:spPr/>
    </dgm:pt>
    <dgm:pt modelId="{DF5F21EC-44A2-4197-9955-FE51A2E18382}" type="pres">
      <dgm:prSet presAssocID="{B3A14DDB-0236-4589-A82D-20CAA893B9F0}" presName="dummyConnPt" presStyleCnt="0"/>
      <dgm:spPr/>
    </dgm:pt>
    <dgm:pt modelId="{ECAA4825-87E8-4199-9C0B-5A8C27BAA902}" type="pres">
      <dgm:prSet presAssocID="{B3A14DDB-0236-4589-A82D-20CAA893B9F0}" presName="node" presStyleLbl="node1" presStyleIdx="3" presStyleCnt="9" custLinFactNeighborX="0" custLinFactNeighborY="2903">
        <dgm:presLayoutVars>
          <dgm:bulletEnabled val="1"/>
        </dgm:presLayoutVars>
      </dgm:prSet>
      <dgm:spPr/>
    </dgm:pt>
    <dgm:pt modelId="{0F7AE8EF-EABA-4E81-B243-EA768D815B93}" type="pres">
      <dgm:prSet presAssocID="{12303460-2387-4F29-9333-477E4A2B8131}" presName="sibTrans" presStyleLbl="bgSibTrans2D1" presStyleIdx="3" presStyleCnt="8"/>
      <dgm:spPr/>
    </dgm:pt>
    <dgm:pt modelId="{B6F4E6AA-0C65-4D07-AA85-9A7AD9D83590}" type="pres">
      <dgm:prSet presAssocID="{E9B19576-B5F4-443F-B7D2-DE5C8FCD9465}" presName="compNode" presStyleCnt="0"/>
      <dgm:spPr/>
    </dgm:pt>
    <dgm:pt modelId="{6B97FF9D-F1C0-4FFD-88A1-A00F6DF47374}" type="pres">
      <dgm:prSet presAssocID="{E9B19576-B5F4-443F-B7D2-DE5C8FCD9465}" presName="dummyConnPt" presStyleCnt="0"/>
      <dgm:spPr/>
    </dgm:pt>
    <dgm:pt modelId="{A9ABF7A3-44CA-446C-80F7-625CC08C794C}" type="pres">
      <dgm:prSet presAssocID="{E9B19576-B5F4-443F-B7D2-DE5C8FCD9465}" presName="node" presStyleLbl="node1" presStyleIdx="4" presStyleCnt="9" custScaleX="105617" custScaleY="98748" custLinFactNeighborX="436">
        <dgm:presLayoutVars>
          <dgm:bulletEnabled val="1"/>
        </dgm:presLayoutVars>
      </dgm:prSet>
      <dgm:spPr/>
    </dgm:pt>
    <dgm:pt modelId="{C8A95346-5A13-48DA-9FC8-C3A1D9E5D020}" type="pres">
      <dgm:prSet presAssocID="{3F4351FA-A1C9-4921-BF70-05CEEF61381B}" presName="sibTrans" presStyleLbl="bgSibTrans2D1" presStyleIdx="4" presStyleCnt="8"/>
      <dgm:spPr/>
    </dgm:pt>
    <dgm:pt modelId="{007056C2-EBA4-4775-8137-EC23EC28A2E2}" type="pres">
      <dgm:prSet presAssocID="{C25481F9-2F04-4B90-92EF-45CC9DABB9B8}" presName="compNode" presStyleCnt="0"/>
      <dgm:spPr/>
    </dgm:pt>
    <dgm:pt modelId="{85916B8E-5CA1-4F44-940F-881D0F1BB6AE}" type="pres">
      <dgm:prSet presAssocID="{C25481F9-2F04-4B90-92EF-45CC9DABB9B8}" presName="dummyConnPt" presStyleCnt="0"/>
      <dgm:spPr/>
    </dgm:pt>
    <dgm:pt modelId="{462AE1FC-3343-4795-B07A-4552DF4D9EB8}" type="pres">
      <dgm:prSet presAssocID="{C25481F9-2F04-4B90-92EF-45CC9DABB9B8}" presName="node" presStyleLbl="node1" presStyleIdx="5" presStyleCnt="9">
        <dgm:presLayoutVars>
          <dgm:bulletEnabled val="1"/>
        </dgm:presLayoutVars>
      </dgm:prSet>
      <dgm:spPr/>
    </dgm:pt>
    <dgm:pt modelId="{2CA2CC9C-A855-43ED-AEB0-D21C3E842324}" type="pres">
      <dgm:prSet presAssocID="{4EA68CAF-0220-44D2-93E2-F56DC0594DFE}" presName="sibTrans" presStyleLbl="bgSibTrans2D1" presStyleIdx="5" presStyleCnt="8"/>
      <dgm:spPr/>
    </dgm:pt>
    <dgm:pt modelId="{9C485FC6-513C-4807-BE17-44477D4542F4}" type="pres">
      <dgm:prSet presAssocID="{E349C3B6-2DE3-4754-ADF6-E5A257AAD9AA}" presName="compNode" presStyleCnt="0"/>
      <dgm:spPr/>
    </dgm:pt>
    <dgm:pt modelId="{96C9BB4A-0ADE-4653-9EF6-B8C8CD3F2FE0}" type="pres">
      <dgm:prSet presAssocID="{E349C3B6-2DE3-4754-ADF6-E5A257AAD9AA}" presName="dummyConnPt" presStyleCnt="0"/>
      <dgm:spPr/>
    </dgm:pt>
    <dgm:pt modelId="{628D00AF-44D8-4808-8BAC-FDD2F50AD91A}" type="pres">
      <dgm:prSet presAssocID="{E349C3B6-2DE3-4754-ADF6-E5A257AAD9AA}" presName="node" presStyleLbl="node1" presStyleIdx="6" presStyleCnt="9">
        <dgm:presLayoutVars>
          <dgm:bulletEnabled val="1"/>
        </dgm:presLayoutVars>
      </dgm:prSet>
      <dgm:spPr/>
    </dgm:pt>
    <dgm:pt modelId="{26FF6D77-FB94-4433-BC62-A5167250F64D}" type="pres">
      <dgm:prSet presAssocID="{581B4E78-1471-429C-B511-1F7FD9C97A2D}" presName="sibTrans" presStyleLbl="bgSibTrans2D1" presStyleIdx="6" presStyleCnt="8"/>
      <dgm:spPr/>
    </dgm:pt>
    <dgm:pt modelId="{69259DC2-AEB7-4F76-A01E-2105495AE04F}" type="pres">
      <dgm:prSet presAssocID="{8AA76863-72D4-48C4-A52E-89809A03A690}" presName="compNode" presStyleCnt="0"/>
      <dgm:spPr/>
    </dgm:pt>
    <dgm:pt modelId="{63202220-4749-4CC2-B432-FE8AADFB083A}" type="pres">
      <dgm:prSet presAssocID="{8AA76863-72D4-48C4-A52E-89809A03A690}" presName="dummyConnPt" presStyleCnt="0"/>
      <dgm:spPr/>
    </dgm:pt>
    <dgm:pt modelId="{ADBD543A-E534-47B8-863C-C0B69AEC938E}" type="pres">
      <dgm:prSet presAssocID="{8AA76863-72D4-48C4-A52E-89809A03A690}" presName="node" presStyleLbl="node1" presStyleIdx="7" presStyleCnt="9">
        <dgm:presLayoutVars>
          <dgm:bulletEnabled val="1"/>
        </dgm:presLayoutVars>
      </dgm:prSet>
      <dgm:spPr/>
    </dgm:pt>
    <dgm:pt modelId="{85F453EB-E8B9-49B6-BB41-BA43FE293689}" type="pres">
      <dgm:prSet presAssocID="{C3EFC8E3-62B3-4E03-9F8A-47150584ECF5}" presName="sibTrans" presStyleLbl="bgSibTrans2D1" presStyleIdx="7" presStyleCnt="8"/>
      <dgm:spPr/>
    </dgm:pt>
    <dgm:pt modelId="{6C834142-ED49-47C4-950A-EA1AD39D2C06}" type="pres">
      <dgm:prSet presAssocID="{28BA6B17-A3F9-43C7-9BED-289FBA1E8401}" presName="compNode" presStyleCnt="0"/>
      <dgm:spPr/>
    </dgm:pt>
    <dgm:pt modelId="{FB9E1F91-B232-4226-8176-3E0509A9219D}" type="pres">
      <dgm:prSet presAssocID="{28BA6B17-A3F9-43C7-9BED-289FBA1E8401}" presName="dummyConnPt" presStyleCnt="0"/>
      <dgm:spPr/>
    </dgm:pt>
    <dgm:pt modelId="{ABC0509B-6B78-45AC-B1A1-0929CC2A7669}" type="pres">
      <dgm:prSet presAssocID="{28BA6B17-A3F9-43C7-9BED-289FBA1E8401}" presName="node" presStyleLbl="node1" presStyleIdx="8" presStyleCnt="9">
        <dgm:presLayoutVars>
          <dgm:bulletEnabled val="1"/>
        </dgm:presLayoutVars>
      </dgm:prSet>
      <dgm:spPr/>
    </dgm:pt>
  </dgm:ptLst>
  <dgm:cxnLst>
    <dgm:cxn modelId="{DE37C109-E936-4BCB-A102-3FB7A0AF7995}" srcId="{C9CB6C36-8AE4-4114-887A-8C1FECC6DDD4}" destId="{B3A14DDB-0236-4589-A82D-20CAA893B9F0}" srcOrd="3" destOrd="0" parTransId="{7941C05F-5232-41BB-882C-58A2376D9C31}" sibTransId="{12303460-2387-4F29-9333-477E4A2B8131}"/>
    <dgm:cxn modelId="{363C0F19-9EA6-43CA-95D1-115E60889FD0}" type="presOf" srcId="{AE577C13-B8BF-4BB1-A394-6D7234D19B6D}" destId="{F3F68C6E-74FB-4A7D-80FF-D71645777F97}" srcOrd="0" destOrd="0" presId="urn:microsoft.com/office/officeart/2005/8/layout/bProcess4"/>
    <dgm:cxn modelId="{0A176D1A-CFC0-48E9-9568-89A90FEDAB08}" type="presOf" srcId="{8338A93D-416A-449A-83BE-7B17DE8797F5}" destId="{416605E3-55E7-4EE0-8009-93AB2566081D}" srcOrd="0" destOrd="0" presId="urn:microsoft.com/office/officeart/2005/8/layout/bProcess4"/>
    <dgm:cxn modelId="{356B3C20-9B63-4394-ACFB-261F0C0C6BB2}" type="presOf" srcId="{581B4E78-1471-429C-B511-1F7FD9C97A2D}" destId="{26FF6D77-FB94-4433-BC62-A5167250F64D}" srcOrd="0" destOrd="0" presId="urn:microsoft.com/office/officeart/2005/8/layout/bProcess4"/>
    <dgm:cxn modelId="{21AE8E21-0CB4-4E3F-9FBF-F74293E78CA9}" type="presOf" srcId="{B3A14DDB-0236-4589-A82D-20CAA893B9F0}" destId="{ECAA4825-87E8-4199-9C0B-5A8C27BAA902}" srcOrd="0" destOrd="0" presId="urn:microsoft.com/office/officeart/2005/8/layout/bProcess4"/>
    <dgm:cxn modelId="{363D482D-FC4C-4E7F-849B-BCC377DBE8C0}" type="presOf" srcId="{F4B8C8A7-5B0F-4CAB-BE46-632AB11FA53F}" destId="{07819F28-8096-4905-967E-B3964832D90C}" srcOrd="0" destOrd="0" presId="urn:microsoft.com/office/officeart/2005/8/layout/bProcess4"/>
    <dgm:cxn modelId="{C7F2543E-F55C-4CB5-9B3E-C481B9A77CC9}" type="presOf" srcId="{E349C3B6-2DE3-4754-ADF6-E5A257AAD9AA}" destId="{628D00AF-44D8-4808-8BAC-FDD2F50AD91A}" srcOrd="0" destOrd="0" presId="urn:microsoft.com/office/officeart/2005/8/layout/bProcess4"/>
    <dgm:cxn modelId="{9E023066-E3C6-4C74-9E6A-F6E80BBC1532}" type="presOf" srcId="{4EA68CAF-0220-44D2-93E2-F56DC0594DFE}" destId="{2CA2CC9C-A855-43ED-AEB0-D21C3E842324}" srcOrd="0" destOrd="0" presId="urn:microsoft.com/office/officeart/2005/8/layout/bProcess4"/>
    <dgm:cxn modelId="{138D1F68-BFCE-4816-93A3-FFD5025CC756}" srcId="{C9CB6C36-8AE4-4114-887A-8C1FECC6DDD4}" destId="{C25481F9-2F04-4B90-92EF-45CC9DABB9B8}" srcOrd="5" destOrd="0" parTransId="{F83CC88A-FF40-4612-ADF4-16831DD5840E}" sibTransId="{4EA68CAF-0220-44D2-93E2-F56DC0594DFE}"/>
    <dgm:cxn modelId="{4FDC3750-B2E8-4AF2-867D-2542A0B26FFD}" srcId="{C9CB6C36-8AE4-4114-887A-8C1FECC6DDD4}" destId="{AE577C13-B8BF-4BB1-A394-6D7234D19B6D}" srcOrd="2" destOrd="0" parTransId="{6C4751EB-1662-4924-9B62-3333B2613EF0}" sibTransId="{0D0ED3DC-E87A-418E-A083-4521951E5FBA}"/>
    <dgm:cxn modelId="{FC00ED75-23C9-4F57-A6D7-F318DA4990C1}" type="presOf" srcId="{1E42491C-4167-47F7-B1CB-B3EEBDDE34CF}" destId="{44772001-2E0F-4260-9A51-17578722CC5A}" srcOrd="0" destOrd="0" presId="urn:microsoft.com/office/officeart/2005/8/layout/bProcess4"/>
    <dgm:cxn modelId="{7364225A-8CC2-4737-9E5F-F3EEA3ABB02E}" type="presOf" srcId="{28BA6B17-A3F9-43C7-9BED-289FBA1E8401}" destId="{ABC0509B-6B78-45AC-B1A1-0929CC2A7669}" srcOrd="0" destOrd="0" presId="urn:microsoft.com/office/officeart/2005/8/layout/bProcess4"/>
    <dgm:cxn modelId="{8DAC607B-E7B8-469C-A02E-E359150C9B11}" srcId="{C9CB6C36-8AE4-4114-887A-8C1FECC6DDD4}" destId="{1E42491C-4167-47F7-B1CB-B3EEBDDE34CF}" srcOrd="1" destOrd="0" parTransId="{7B8AB119-F77E-4596-A547-E62C0F9BED0D}" sibTransId="{8338A93D-416A-449A-83BE-7B17DE8797F5}"/>
    <dgm:cxn modelId="{A548547E-AA0A-41E8-BF97-D4C6617B57D1}" srcId="{C9CB6C36-8AE4-4114-887A-8C1FECC6DDD4}" destId="{E349C3B6-2DE3-4754-ADF6-E5A257AAD9AA}" srcOrd="6" destOrd="0" parTransId="{7B7AFDB3-472B-4E23-B75A-8FFF595CD0B5}" sibTransId="{581B4E78-1471-429C-B511-1F7FD9C97A2D}"/>
    <dgm:cxn modelId="{0D04997E-3B0D-4635-9FC6-4F879723E0AB}" srcId="{C9CB6C36-8AE4-4114-887A-8C1FECC6DDD4}" destId="{F4B8C8A7-5B0F-4CAB-BE46-632AB11FA53F}" srcOrd="0" destOrd="0" parTransId="{FD8711C4-9A28-4B33-8FDF-778CD07BAB3E}" sibTransId="{06A7E799-41C9-46BD-B749-353B52FCFB99}"/>
    <dgm:cxn modelId="{D8433B88-11A7-4445-B599-7D12C8E37A9F}" srcId="{C9CB6C36-8AE4-4114-887A-8C1FECC6DDD4}" destId="{28BA6B17-A3F9-43C7-9BED-289FBA1E8401}" srcOrd="8" destOrd="0" parTransId="{4A39C677-926F-4D84-BEB1-2DA0B15BB9E0}" sibTransId="{C3F4F862-E11F-4C0D-BB22-AD5FB6F474F7}"/>
    <dgm:cxn modelId="{4C965890-AA7A-44F8-9EBC-F51C8DF2E72F}" type="presOf" srcId="{12303460-2387-4F29-9333-477E4A2B8131}" destId="{0F7AE8EF-EABA-4E81-B243-EA768D815B93}" srcOrd="0" destOrd="0" presId="urn:microsoft.com/office/officeart/2005/8/layout/bProcess4"/>
    <dgm:cxn modelId="{44852891-2B10-4574-B997-A057C1699195}" type="presOf" srcId="{C25481F9-2F04-4B90-92EF-45CC9DABB9B8}" destId="{462AE1FC-3343-4795-B07A-4552DF4D9EB8}" srcOrd="0" destOrd="0" presId="urn:microsoft.com/office/officeart/2005/8/layout/bProcess4"/>
    <dgm:cxn modelId="{7B62F09B-2B70-4BF2-8764-5A2F0E45BDC9}" type="presOf" srcId="{C3EFC8E3-62B3-4E03-9F8A-47150584ECF5}" destId="{85F453EB-E8B9-49B6-BB41-BA43FE293689}" srcOrd="0" destOrd="0" presId="urn:microsoft.com/office/officeart/2005/8/layout/bProcess4"/>
    <dgm:cxn modelId="{B69F889E-580D-4C27-81D0-89F2B428968B}" type="presOf" srcId="{06A7E799-41C9-46BD-B749-353B52FCFB99}" destId="{0D4D0EC7-AD4A-4551-BEEA-F195EB655790}" srcOrd="0" destOrd="0" presId="urn:microsoft.com/office/officeart/2005/8/layout/bProcess4"/>
    <dgm:cxn modelId="{1D5B74B7-508B-47BA-BAE8-6587A2BB37BF}" type="presOf" srcId="{0D0ED3DC-E87A-418E-A083-4521951E5FBA}" destId="{5C61256F-9284-47A8-95FE-3DC3904E33B5}" srcOrd="0" destOrd="0" presId="urn:microsoft.com/office/officeart/2005/8/layout/bProcess4"/>
    <dgm:cxn modelId="{FA75C2DE-EE87-4729-AB59-69980391D960}" type="presOf" srcId="{E9B19576-B5F4-443F-B7D2-DE5C8FCD9465}" destId="{A9ABF7A3-44CA-446C-80F7-625CC08C794C}" srcOrd="0" destOrd="0" presId="urn:microsoft.com/office/officeart/2005/8/layout/bProcess4"/>
    <dgm:cxn modelId="{5B447CE8-FA42-4C81-9588-3F0771541128}" type="presOf" srcId="{3F4351FA-A1C9-4921-BF70-05CEEF61381B}" destId="{C8A95346-5A13-48DA-9FC8-C3A1D9E5D020}" srcOrd="0" destOrd="0" presId="urn:microsoft.com/office/officeart/2005/8/layout/bProcess4"/>
    <dgm:cxn modelId="{1144E4EC-F813-4486-9950-216AEDB16BA7}" srcId="{C9CB6C36-8AE4-4114-887A-8C1FECC6DDD4}" destId="{E9B19576-B5F4-443F-B7D2-DE5C8FCD9465}" srcOrd="4" destOrd="0" parTransId="{0378C176-A7C7-41AF-B6ED-891861076D9E}" sibTransId="{3F4351FA-A1C9-4921-BF70-05CEEF61381B}"/>
    <dgm:cxn modelId="{50A918ED-B1C5-4C0B-BA8D-83B84BF421DE}" srcId="{C9CB6C36-8AE4-4114-887A-8C1FECC6DDD4}" destId="{8AA76863-72D4-48C4-A52E-89809A03A690}" srcOrd="7" destOrd="0" parTransId="{5DAB62E4-97B4-4502-BF4A-8BEEB45010D0}" sibTransId="{C3EFC8E3-62B3-4E03-9F8A-47150584ECF5}"/>
    <dgm:cxn modelId="{3B94DDF9-A345-46BA-86E4-9C02759D5037}" type="presOf" srcId="{8AA76863-72D4-48C4-A52E-89809A03A690}" destId="{ADBD543A-E534-47B8-863C-C0B69AEC938E}" srcOrd="0" destOrd="0" presId="urn:microsoft.com/office/officeart/2005/8/layout/bProcess4"/>
    <dgm:cxn modelId="{F268B2FB-AD2B-4C41-9909-5D6DF4C69E99}" type="presOf" srcId="{C9CB6C36-8AE4-4114-887A-8C1FECC6DDD4}" destId="{CF650557-DB5E-47AD-AC42-D68493DD7E8E}" srcOrd="0" destOrd="0" presId="urn:microsoft.com/office/officeart/2005/8/layout/bProcess4"/>
    <dgm:cxn modelId="{AF68EDBF-D5FA-4DD2-861E-E2FAAADF57E1}" type="presParOf" srcId="{CF650557-DB5E-47AD-AC42-D68493DD7E8E}" destId="{0587DA41-9E25-4476-8CAD-A86BDCE125F0}" srcOrd="0" destOrd="0" presId="urn:microsoft.com/office/officeart/2005/8/layout/bProcess4"/>
    <dgm:cxn modelId="{746523EF-711A-4E58-8AA7-858094515F3A}" type="presParOf" srcId="{0587DA41-9E25-4476-8CAD-A86BDCE125F0}" destId="{5018E8ED-44E2-4126-942D-81A3FF767AA9}" srcOrd="0" destOrd="0" presId="urn:microsoft.com/office/officeart/2005/8/layout/bProcess4"/>
    <dgm:cxn modelId="{CD20B67C-EA35-4847-9E08-FBB80A1F37F7}" type="presParOf" srcId="{0587DA41-9E25-4476-8CAD-A86BDCE125F0}" destId="{07819F28-8096-4905-967E-B3964832D90C}" srcOrd="1" destOrd="0" presId="urn:microsoft.com/office/officeart/2005/8/layout/bProcess4"/>
    <dgm:cxn modelId="{44798F37-6C03-4C9E-B4B6-D31AD51F7F18}" type="presParOf" srcId="{CF650557-DB5E-47AD-AC42-D68493DD7E8E}" destId="{0D4D0EC7-AD4A-4551-BEEA-F195EB655790}" srcOrd="1" destOrd="0" presId="urn:microsoft.com/office/officeart/2005/8/layout/bProcess4"/>
    <dgm:cxn modelId="{E266C9FC-5571-4376-A7D4-FAB794AA437B}" type="presParOf" srcId="{CF650557-DB5E-47AD-AC42-D68493DD7E8E}" destId="{510D1201-9A64-423E-A407-D69C064FDEBF}" srcOrd="2" destOrd="0" presId="urn:microsoft.com/office/officeart/2005/8/layout/bProcess4"/>
    <dgm:cxn modelId="{28A05EAD-3D26-4031-94AE-106A98614C94}" type="presParOf" srcId="{510D1201-9A64-423E-A407-D69C064FDEBF}" destId="{AE2518A9-8494-47E2-8669-40551B76BA55}" srcOrd="0" destOrd="0" presId="urn:microsoft.com/office/officeart/2005/8/layout/bProcess4"/>
    <dgm:cxn modelId="{F75A4BF2-0175-4C93-8949-AE3E9887EC27}" type="presParOf" srcId="{510D1201-9A64-423E-A407-D69C064FDEBF}" destId="{44772001-2E0F-4260-9A51-17578722CC5A}" srcOrd="1" destOrd="0" presId="urn:microsoft.com/office/officeart/2005/8/layout/bProcess4"/>
    <dgm:cxn modelId="{87D307A4-1519-461F-B3C3-E45CA35D724D}" type="presParOf" srcId="{CF650557-DB5E-47AD-AC42-D68493DD7E8E}" destId="{416605E3-55E7-4EE0-8009-93AB2566081D}" srcOrd="3" destOrd="0" presId="urn:microsoft.com/office/officeart/2005/8/layout/bProcess4"/>
    <dgm:cxn modelId="{3A3E98C0-FCDF-48FD-972B-CCCE1D0C37CD}" type="presParOf" srcId="{CF650557-DB5E-47AD-AC42-D68493DD7E8E}" destId="{6FB2F23E-A440-4AFC-8CC3-9FEC5FC80BBE}" srcOrd="4" destOrd="0" presId="urn:microsoft.com/office/officeart/2005/8/layout/bProcess4"/>
    <dgm:cxn modelId="{E385625B-2A7A-4161-9047-2E9EA740E9A4}" type="presParOf" srcId="{6FB2F23E-A440-4AFC-8CC3-9FEC5FC80BBE}" destId="{F9D8CF7A-42E4-4D0F-AD4A-E0310F265421}" srcOrd="0" destOrd="0" presId="urn:microsoft.com/office/officeart/2005/8/layout/bProcess4"/>
    <dgm:cxn modelId="{0DF49748-F883-4145-82DC-EBC8A9EC8A5D}" type="presParOf" srcId="{6FB2F23E-A440-4AFC-8CC3-9FEC5FC80BBE}" destId="{F3F68C6E-74FB-4A7D-80FF-D71645777F97}" srcOrd="1" destOrd="0" presId="urn:microsoft.com/office/officeart/2005/8/layout/bProcess4"/>
    <dgm:cxn modelId="{F0EB699C-044A-437C-A9F3-0FC228226A52}" type="presParOf" srcId="{CF650557-DB5E-47AD-AC42-D68493DD7E8E}" destId="{5C61256F-9284-47A8-95FE-3DC3904E33B5}" srcOrd="5" destOrd="0" presId="urn:microsoft.com/office/officeart/2005/8/layout/bProcess4"/>
    <dgm:cxn modelId="{CB537C5A-039F-4542-93DD-F02AA7E9411C}" type="presParOf" srcId="{CF650557-DB5E-47AD-AC42-D68493DD7E8E}" destId="{118E74CF-4C5D-47A5-B1A8-F28A4604EBCA}" srcOrd="6" destOrd="0" presId="urn:microsoft.com/office/officeart/2005/8/layout/bProcess4"/>
    <dgm:cxn modelId="{2EAC71ED-F5B6-4B41-9ABF-A3F17CC90297}" type="presParOf" srcId="{118E74CF-4C5D-47A5-B1A8-F28A4604EBCA}" destId="{DF5F21EC-44A2-4197-9955-FE51A2E18382}" srcOrd="0" destOrd="0" presId="urn:microsoft.com/office/officeart/2005/8/layout/bProcess4"/>
    <dgm:cxn modelId="{ADB18547-D366-44CC-BC67-3BC0720676F6}" type="presParOf" srcId="{118E74CF-4C5D-47A5-B1A8-F28A4604EBCA}" destId="{ECAA4825-87E8-4199-9C0B-5A8C27BAA902}" srcOrd="1" destOrd="0" presId="urn:microsoft.com/office/officeart/2005/8/layout/bProcess4"/>
    <dgm:cxn modelId="{7CF55808-A481-485D-B774-FBAD6ED42876}" type="presParOf" srcId="{CF650557-DB5E-47AD-AC42-D68493DD7E8E}" destId="{0F7AE8EF-EABA-4E81-B243-EA768D815B93}" srcOrd="7" destOrd="0" presId="urn:microsoft.com/office/officeart/2005/8/layout/bProcess4"/>
    <dgm:cxn modelId="{E9DAB7CA-67D4-4F04-86DB-873E3A567AFA}" type="presParOf" srcId="{CF650557-DB5E-47AD-AC42-D68493DD7E8E}" destId="{B6F4E6AA-0C65-4D07-AA85-9A7AD9D83590}" srcOrd="8" destOrd="0" presId="urn:microsoft.com/office/officeart/2005/8/layout/bProcess4"/>
    <dgm:cxn modelId="{133712E1-A98E-432B-90D9-CB84D334DD31}" type="presParOf" srcId="{B6F4E6AA-0C65-4D07-AA85-9A7AD9D83590}" destId="{6B97FF9D-F1C0-4FFD-88A1-A00F6DF47374}" srcOrd="0" destOrd="0" presId="urn:microsoft.com/office/officeart/2005/8/layout/bProcess4"/>
    <dgm:cxn modelId="{80E6615B-0E17-4885-B7D3-9AA8CD5E6504}" type="presParOf" srcId="{B6F4E6AA-0C65-4D07-AA85-9A7AD9D83590}" destId="{A9ABF7A3-44CA-446C-80F7-625CC08C794C}" srcOrd="1" destOrd="0" presId="urn:microsoft.com/office/officeart/2005/8/layout/bProcess4"/>
    <dgm:cxn modelId="{514AAEB3-BB54-4333-A735-C771CEE021DC}" type="presParOf" srcId="{CF650557-DB5E-47AD-AC42-D68493DD7E8E}" destId="{C8A95346-5A13-48DA-9FC8-C3A1D9E5D020}" srcOrd="9" destOrd="0" presId="urn:microsoft.com/office/officeart/2005/8/layout/bProcess4"/>
    <dgm:cxn modelId="{D92C65EB-3093-4CBB-A5CF-E65DF429621B}" type="presParOf" srcId="{CF650557-DB5E-47AD-AC42-D68493DD7E8E}" destId="{007056C2-EBA4-4775-8137-EC23EC28A2E2}" srcOrd="10" destOrd="0" presId="urn:microsoft.com/office/officeart/2005/8/layout/bProcess4"/>
    <dgm:cxn modelId="{655CF1DB-4DBF-45E1-96EA-7AF64587C615}" type="presParOf" srcId="{007056C2-EBA4-4775-8137-EC23EC28A2E2}" destId="{85916B8E-5CA1-4F44-940F-881D0F1BB6AE}" srcOrd="0" destOrd="0" presId="urn:microsoft.com/office/officeart/2005/8/layout/bProcess4"/>
    <dgm:cxn modelId="{5241E259-861E-40AB-BB2A-02806045147F}" type="presParOf" srcId="{007056C2-EBA4-4775-8137-EC23EC28A2E2}" destId="{462AE1FC-3343-4795-B07A-4552DF4D9EB8}" srcOrd="1" destOrd="0" presId="urn:microsoft.com/office/officeart/2005/8/layout/bProcess4"/>
    <dgm:cxn modelId="{E693CC4C-77BD-4178-97F7-E0F92BC35D15}" type="presParOf" srcId="{CF650557-DB5E-47AD-AC42-D68493DD7E8E}" destId="{2CA2CC9C-A855-43ED-AEB0-D21C3E842324}" srcOrd="11" destOrd="0" presId="urn:microsoft.com/office/officeart/2005/8/layout/bProcess4"/>
    <dgm:cxn modelId="{0CBAD615-9351-4184-B13F-54F07CA7BE56}" type="presParOf" srcId="{CF650557-DB5E-47AD-AC42-D68493DD7E8E}" destId="{9C485FC6-513C-4807-BE17-44477D4542F4}" srcOrd="12" destOrd="0" presId="urn:microsoft.com/office/officeart/2005/8/layout/bProcess4"/>
    <dgm:cxn modelId="{90C935B4-7827-4E49-B277-8E7F176DECF4}" type="presParOf" srcId="{9C485FC6-513C-4807-BE17-44477D4542F4}" destId="{96C9BB4A-0ADE-4653-9EF6-B8C8CD3F2FE0}" srcOrd="0" destOrd="0" presId="urn:microsoft.com/office/officeart/2005/8/layout/bProcess4"/>
    <dgm:cxn modelId="{E342ABC4-D067-40DF-85EA-5D6FF04AB31B}" type="presParOf" srcId="{9C485FC6-513C-4807-BE17-44477D4542F4}" destId="{628D00AF-44D8-4808-8BAC-FDD2F50AD91A}" srcOrd="1" destOrd="0" presId="urn:microsoft.com/office/officeart/2005/8/layout/bProcess4"/>
    <dgm:cxn modelId="{5029D13B-0E1C-49AE-B8B8-F0372AD90758}" type="presParOf" srcId="{CF650557-DB5E-47AD-AC42-D68493DD7E8E}" destId="{26FF6D77-FB94-4433-BC62-A5167250F64D}" srcOrd="13" destOrd="0" presId="urn:microsoft.com/office/officeart/2005/8/layout/bProcess4"/>
    <dgm:cxn modelId="{FBD02248-1238-4FA4-9664-818C87C9AD27}" type="presParOf" srcId="{CF650557-DB5E-47AD-AC42-D68493DD7E8E}" destId="{69259DC2-AEB7-4F76-A01E-2105495AE04F}" srcOrd="14" destOrd="0" presId="urn:microsoft.com/office/officeart/2005/8/layout/bProcess4"/>
    <dgm:cxn modelId="{16BEBA9E-196A-4B09-9CE2-E1C9DEC3A660}" type="presParOf" srcId="{69259DC2-AEB7-4F76-A01E-2105495AE04F}" destId="{63202220-4749-4CC2-B432-FE8AADFB083A}" srcOrd="0" destOrd="0" presId="urn:microsoft.com/office/officeart/2005/8/layout/bProcess4"/>
    <dgm:cxn modelId="{B722AA43-B669-4097-B438-4A4C3DFB78FA}" type="presParOf" srcId="{69259DC2-AEB7-4F76-A01E-2105495AE04F}" destId="{ADBD543A-E534-47B8-863C-C0B69AEC938E}" srcOrd="1" destOrd="0" presId="urn:microsoft.com/office/officeart/2005/8/layout/bProcess4"/>
    <dgm:cxn modelId="{9AFC3192-4E77-4BA0-A152-C65AA5D6B9F3}" type="presParOf" srcId="{CF650557-DB5E-47AD-AC42-D68493DD7E8E}" destId="{85F453EB-E8B9-49B6-BB41-BA43FE293689}" srcOrd="15" destOrd="0" presId="urn:microsoft.com/office/officeart/2005/8/layout/bProcess4"/>
    <dgm:cxn modelId="{9342D968-3FCC-483E-B845-21BC811BD787}" type="presParOf" srcId="{CF650557-DB5E-47AD-AC42-D68493DD7E8E}" destId="{6C834142-ED49-47C4-950A-EA1AD39D2C06}" srcOrd="16" destOrd="0" presId="urn:microsoft.com/office/officeart/2005/8/layout/bProcess4"/>
    <dgm:cxn modelId="{8F789AB8-52DF-44E0-856D-04CE8642748E}" type="presParOf" srcId="{6C834142-ED49-47C4-950A-EA1AD39D2C06}" destId="{FB9E1F91-B232-4226-8176-3E0509A9219D}" srcOrd="0" destOrd="0" presId="urn:microsoft.com/office/officeart/2005/8/layout/bProcess4"/>
    <dgm:cxn modelId="{76F65DD6-4823-49AD-A3D5-E0ABF4064F6D}" type="presParOf" srcId="{6C834142-ED49-47C4-950A-EA1AD39D2C06}" destId="{ABC0509B-6B78-45AC-B1A1-0929CC2A766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D0EC7-AD4A-4551-BEEA-F195EB655790}">
      <dsp:nvSpPr>
        <dsp:cNvPr id="0" name=""/>
        <dsp:cNvSpPr/>
      </dsp:nvSpPr>
      <dsp:spPr>
        <a:xfrm rot="5398386">
          <a:off x="-382139" y="1439037"/>
          <a:ext cx="1649451"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819F28-8096-4905-967E-B3964832D90C}">
      <dsp:nvSpPr>
        <dsp:cNvPr id="0" name=""/>
        <dsp:cNvSpPr/>
      </dsp:nvSpPr>
      <dsp:spPr>
        <a:xfrm>
          <a:off x="0" y="385948"/>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Reconaissance</a:t>
          </a:r>
          <a:endParaRPr lang="en-IN" sz="2000" kern="1200" dirty="0"/>
        </a:p>
      </dsp:txBody>
      <dsp:txXfrm>
        <a:off x="38429" y="424377"/>
        <a:ext cx="2109923" cy="1235210"/>
      </dsp:txXfrm>
    </dsp:sp>
    <dsp:sp modelId="{416605E3-55E7-4EE0-8009-93AB2566081D}">
      <dsp:nvSpPr>
        <dsp:cNvPr id="0" name=""/>
        <dsp:cNvSpPr/>
      </dsp:nvSpPr>
      <dsp:spPr>
        <a:xfrm rot="5400000">
          <a:off x="-372226" y="3088649"/>
          <a:ext cx="1630400"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772001-2E0F-4260-9A51-17578722CC5A}">
      <dsp:nvSpPr>
        <dsp:cNvPr id="0" name=""/>
        <dsp:cNvSpPr/>
      </dsp:nvSpPr>
      <dsp:spPr>
        <a:xfrm>
          <a:off x="774" y="2045085"/>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Scanning</a:t>
          </a:r>
          <a:endParaRPr lang="en-IN" sz="2000" kern="1200" dirty="0"/>
        </a:p>
      </dsp:txBody>
      <dsp:txXfrm>
        <a:off x="39203" y="2083514"/>
        <a:ext cx="2109923" cy="1235210"/>
      </dsp:txXfrm>
    </dsp:sp>
    <dsp:sp modelId="{5C61256F-9284-47A8-95FE-3DC3904E33B5}">
      <dsp:nvSpPr>
        <dsp:cNvPr id="0" name=""/>
        <dsp:cNvSpPr/>
      </dsp:nvSpPr>
      <dsp:spPr>
        <a:xfrm rot="38546">
          <a:off x="442880" y="3930158"/>
          <a:ext cx="2965178"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F68C6E-74FB-4A7D-80FF-D71645777F97}">
      <dsp:nvSpPr>
        <dsp:cNvPr id="0" name=""/>
        <dsp:cNvSpPr/>
      </dsp:nvSpPr>
      <dsp:spPr>
        <a:xfrm>
          <a:off x="774" y="3685171"/>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Enumeration</a:t>
          </a:r>
          <a:endParaRPr lang="en-IN" sz="2000" kern="1200" dirty="0"/>
        </a:p>
      </dsp:txBody>
      <dsp:txXfrm>
        <a:off x="39203" y="3723600"/>
        <a:ext cx="2109923" cy="1235210"/>
      </dsp:txXfrm>
    </dsp:sp>
    <dsp:sp modelId="{0F7AE8EF-EABA-4E81-B243-EA768D815B93}">
      <dsp:nvSpPr>
        <dsp:cNvPr id="0" name=""/>
        <dsp:cNvSpPr/>
      </dsp:nvSpPr>
      <dsp:spPr>
        <a:xfrm rot="16209124">
          <a:off x="2582455" y="3109379"/>
          <a:ext cx="1665124"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AA4825-87E8-4199-9C0B-5A8C27BAA902}">
      <dsp:nvSpPr>
        <dsp:cNvPr id="0" name=""/>
        <dsp:cNvSpPr/>
      </dsp:nvSpPr>
      <dsp:spPr>
        <a:xfrm>
          <a:off x="2970609" y="3723260"/>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Privilege Escalation</a:t>
          </a:r>
          <a:endParaRPr lang="en-IN" sz="2000" kern="1200" dirty="0"/>
        </a:p>
      </dsp:txBody>
      <dsp:txXfrm>
        <a:off x="3009038" y="3761689"/>
        <a:ext cx="2109923" cy="1235210"/>
      </dsp:txXfrm>
    </dsp:sp>
    <dsp:sp modelId="{C8A95346-5A13-48DA-9FC8-C3A1D9E5D020}">
      <dsp:nvSpPr>
        <dsp:cNvPr id="0" name=""/>
        <dsp:cNvSpPr/>
      </dsp:nvSpPr>
      <dsp:spPr>
        <a:xfrm rot="16179796">
          <a:off x="2606437" y="1460914"/>
          <a:ext cx="1622275"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ABF7A3-44CA-446C-80F7-625CC08C794C}">
      <dsp:nvSpPr>
        <dsp:cNvPr id="0" name=""/>
        <dsp:cNvSpPr/>
      </dsp:nvSpPr>
      <dsp:spPr>
        <a:xfrm>
          <a:off x="2918727" y="2061512"/>
          <a:ext cx="2309612" cy="129564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Exploitation</a:t>
          </a:r>
          <a:endParaRPr lang="en-IN" sz="2000" kern="1200" dirty="0"/>
        </a:p>
      </dsp:txBody>
      <dsp:txXfrm>
        <a:off x="2956675" y="2099460"/>
        <a:ext cx="2233716" cy="1219745"/>
      </dsp:txXfrm>
    </dsp:sp>
    <dsp:sp modelId="{2CA2CC9C-A855-43ED-AEB0-D21C3E842324}">
      <dsp:nvSpPr>
        <dsp:cNvPr id="0" name=""/>
        <dsp:cNvSpPr/>
      </dsp:nvSpPr>
      <dsp:spPr>
        <a:xfrm>
          <a:off x="3417651" y="644947"/>
          <a:ext cx="2960149"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2AE1FC-3343-4795-B07A-4552DF4D9EB8}">
      <dsp:nvSpPr>
        <dsp:cNvPr id="0" name=""/>
        <dsp:cNvSpPr/>
      </dsp:nvSpPr>
      <dsp:spPr>
        <a:xfrm>
          <a:off x="2970609" y="421426"/>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Vulnerability Assessment</a:t>
          </a:r>
          <a:endParaRPr lang="en-IN" sz="2000" kern="1200" dirty="0"/>
        </a:p>
      </dsp:txBody>
      <dsp:txXfrm>
        <a:off x="3009038" y="459855"/>
        <a:ext cx="2109923" cy="1235210"/>
      </dsp:txXfrm>
    </dsp:sp>
    <dsp:sp modelId="{26FF6D77-FB94-4433-BC62-A5167250F64D}">
      <dsp:nvSpPr>
        <dsp:cNvPr id="0" name=""/>
        <dsp:cNvSpPr/>
      </dsp:nvSpPr>
      <dsp:spPr>
        <a:xfrm rot="5400000">
          <a:off x="5567443" y="1464990"/>
          <a:ext cx="1630400"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8D00AF-44D8-4808-8BAC-FDD2F50AD91A}">
      <dsp:nvSpPr>
        <dsp:cNvPr id="0" name=""/>
        <dsp:cNvSpPr/>
      </dsp:nvSpPr>
      <dsp:spPr>
        <a:xfrm>
          <a:off x="5940444" y="421426"/>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PIVOT</a:t>
          </a:r>
          <a:endParaRPr lang="en-IN" sz="2000" kern="1200" dirty="0"/>
        </a:p>
      </dsp:txBody>
      <dsp:txXfrm>
        <a:off x="5978873" y="459855"/>
        <a:ext cx="2109923" cy="1235210"/>
      </dsp:txXfrm>
    </dsp:sp>
    <dsp:sp modelId="{85F453EB-E8B9-49B6-BB41-BA43FE293689}">
      <dsp:nvSpPr>
        <dsp:cNvPr id="0" name=""/>
        <dsp:cNvSpPr/>
      </dsp:nvSpPr>
      <dsp:spPr>
        <a:xfrm rot="5400000">
          <a:off x="5567443" y="3105076"/>
          <a:ext cx="1630400" cy="19681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BD543A-E534-47B8-863C-C0B69AEC938E}">
      <dsp:nvSpPr>
        <dsp:cNvPr id="0" name=""/>
        <dsp:cNvSpPr/>
      </dsp:nvSpPr>
      <dsp:spPr>
        <a:xfrm>
          <a:off x="5940444" y="2061512"/>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COMPROMISE	</a:t>
          </a:r>
          <a:endParaRPr lang="en-IN" sz="2000" kern="1200" dirty="0"/>
        </a:p>
      </dsp:txBody>
      <dsp:txXfrm>
        <a:off x="5978873" y="2099941"/>
        <a:ext cx="2109923" cy="1235210"/>
      </dsp:txXfrm>
    </dsp:sp>
    <dsp:sp modelId="{ABC0509B-6B78-45AC-B1A1-0929CC2A7669}">
      <dsp:nvSpPr>
        <dsp:cNvPr id="0" name=""/>
        <dsp:cNvSpPr/>
      </dsp:nvSpPr>
      <dsp:spPr>
        <a:xfrm>
          <a:off x="5940444" y="3701598"/>
          <a:ext cx="2186781" cy="131206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PERSISTENCE</a:t>
          </a:r>
          <a:endParaRPr lang="en-IN" sz="2000" kern="1200" dirty="0"/>
        </a:p>
      </dsp:txBody>
      <dsp:txXfrm>
        <a:off x="5978873" y="3740027"/>
        <a:ext cx="2109923" cy="123521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31E89-6B21-41C8-94DC-81E2DD78D498}" type="datetimeFigureOut">
              <a:rPr lang="en-IN" smtClean="0"/>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7ED3C-2416-4F8E-A5D5-7F4966215CC2}" type="slidenum">
              <a:rPr lang="en-IN" smtClean="0"/>
              <a:t>‹#›</a:t>
            </a:fld>
            <a:endParaRPr lang="en-IN"/>
          </a:p>
        </p:txBody>
      </p:sp>
    </p:spTree>
    <p:extLst>
      <p:ext uri="{BB962C8B-B14F-4D97-AF65-F5344CB8AC3E}">
        <p14:creationId xmlns:p14="http://schemas.microsoft.com/office/powerpoint/2010/main" val="1654687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691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837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18752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182370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85527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16152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7175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84077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4450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16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43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876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90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3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963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9081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477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3/30/2022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34054872"/>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VAPT</a:t>
            </a:r>
          </a:p>
        </p:txBody>
      </p:sp>
      <p:pic>
        <p:nvPicPr>
          <p:cNvPr id="18" name="Picture 17" descr="iukuikuiikui">
            <a:extLst>
              <a:ext uri="{FF2B5EF4-FFF2-40B4-BE49-F238E27FC236}">
                <a16:creationId xmlns:a16="http://schemas.microsoft.com/office/drawing/2014/main" id="{B8109009-8BF3-4211-91F2-B0E72696787F}"/>
              </a:ext>
            </a:extLst>
          </p:cNvPr>
          <p:cNvPicPr>
            <a:picLocks noChangeAspect="1"/>
          </p:cNvPicPr>
          <p:nvPr/>
        </p:nvPicPr>
        <p:blipFill>
          <a:blip r:embed="rId2">
            <a:extLst>
              <a:ext uri="{BEBA8EAE-BF5A-486C-A8C5-ECC9F3942E4B}">
                <a14:imgProps xmlns:a14="http://schemas.microsoft.com/office/drawing/2010/main">
                  <a14:imgLayer r:embed="rId3">
                    <a14:imgEffect>
                      <a14:artisticBlur radius="8"/>
                    </a14:imgEffect>
                  </a14:imgLayer>
                </a14:imgProps>
              </a:ext>
            </a:extLst>
          </a:blip>
          <a:stretch>
            <a:fillRect/>
          </a:stretch>
        </p:blipFill>
        <p:spPr>
          <a:xfrm>
            <a:off x="1" y="57150"/>
            <a:ext cx="12191999" cy="7074317"/>
          </a:xfrm>
          <a:prstGeom prst="rect">
            <a:avLst/>
          </a:prstGeom>
        </p:spPr>
      </p:pic>
      <p:sp>
        <p:nvSpPr>
          <p:cNvPr id="19" name="Rectangle 18">
            <a:extLst>
              <a:ext uri="{FF2B5EF4-FFF2-40B4-BE49-F238E27FC236}">
                <a16:creationId xmlns:a16="http://schemas.microsoft.com/office/drawing/2014/main" id="{229816EE-322C-4605-9194-23C9B8ED370B}"/>
              </a:ext>
            </a:extLst>
          </p:cNvPr>
          <p:cNvSpPr/>
          <p:nvPr/>
        </p:nvSpPr>
        <p:spPr>
          <a:xfrm>
            <a:off x="1359767" y="1967210"/>
            <a:ext cx="9472465" cy="2585323"/>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effectLst>
                  <a:glow rad="38100">
                    <a:schemeClr val="accent1">
                      <a:alpha val="40000"/>
                    </a:schemeClr>
                  </a:glow>
                </a:effectLst>
              </a:rPr>
              <a:t>VULNERABILITY ASSESSMENT</a:t>
            </a:r>
          </a:p>
          <a:p>
            <a:pPr algn="ctr"/>
            <a:r>
              <a:rPr lang="en-US" sz="5400" b="1" spc="50" dirty="0">
                <a:ln w="9525" cmpd="sng">
                  <a:solidFill>
                    <a:schemeClr val="accent1"/>
                  </a:solidFill>
                  <a:prstDash val="solid"/>
                </a:ln>
                <a:effectLst>
                  <a:glow rad="38100">
                    <a:schemeClr val="accent1">
                      <a:alpha val="40000"/>
                    </a:schemeClr>
                  </a:glow>
                </a:effectLst>
              </a:rPr>
              <a:t>AND</a:t>
            </a:r>
          </a:p>
          <a:p>
            <a:pPr algn="ctr"/>
            <a:r>
              <a:rPr lang="en-US" sz="5400" b="1" cap="none" spc="50" dirty="0">
                <a:ln w="9525" cmpd="sng">
                  <a:solidFill>
                    <a:schemeClr val="accent1"/>
                  </a:solidFill>
                  <a:prstDash val="solid"/>
                </a:ln>
                <a:effectLst>
                  <a:glow rad="38100">
                    <a:schemeClr val="accent1">
                      <a:alpha val="40000"/>
                    </a:schemeClr>
                  </a:glow>
                </a:effectLst>
              </a:rPr>
              <a:t>		PENETRATION TESTING</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0349C0-CAE3-4443-95A9-6BC2F1CABF46}"/>
              </a:ext>
            </a:extLst>
          </p:cNvPr>
          <p:cNvSpPr txBox="1"/>
          <p:nvPr/>
        </p:nvSpPr>
        <p:spPr>
          <a:xfrm>
            <a:off x="752475" y="975300"/>
            <a:ext cx="10224274" cy="2308324"/>
          </a:xfrm>
          <a:prstGeom prst="rect">
            <a:avLst/>
          </a:prstGeom>
          <a:noFill/>
        </p:spPr>
        <p:txBody>
          <a:bodyPr wrap="none" rtlCol="0">
            <a:spAutoFit/>
          </a:bodyPr>
          <a:lstStyle/>
          <a:p>
            <a:r>
              <a:rPr lang="en-US" dirty="0"/>
              <a:t>Cross-site scripting (also known as XSS) is a web security vulnerability that allows an</a:t>
            </a:r>
          </a:p>
          <a:p>
            <a:r>
              <a:rPr lang="en-US" dirty="0"/>
              <a:t>attacker to compromise the interactions that users have with a vulnerable application.</a:t>
            </a:r>
          </a:p>
          <a:p>
            <a:r>
              <a:rPr lang="en-US" dirty="0"/>
              <a:t>It allows an attacker to circumvent the same origin policy, which is designed to segregate</a:t>
            </a:r>
          </a:p>
          <a:p>
            <a:r>
              <a:rPr lang="en-US" dirty="0"/>
              <a:t>different websites from each other. Cross-site scripting vulnerabilities normally allow an </a:t>
            </a:r>
          </a:p>
          <a:p>
            <a:r>
              <a:rPr lang="en-US" dirty="0"/>
              <a:t>attacker to masquerade as a victim user, to carry out any actions that the user is able </a:t>
            </a:r>
          </a:p>
          <a:p>
            <a:r>
              <a:rPr lang="en-US" dirty="0"/>
              <a:t>to perform, and to access any of the user's data. If the victim user has privileged access </a:t>
            </a:r>
          </a:p>
          <a:p>
            <a:r>
              <a:rPr lang="en-US" dirty="0"/>
              <a:t>within the application, then the attacker might be able to gain full control over all of the </a:t>
            </a:r>
          </a:p>
          <a:p>
            <a:r>
              <a:rPr lang="en-US" dirty="0"/>
              <a:t>application's functionality and data. </a:t>
            </a:r>
            <a:endParaRPr lang="en-IN" dirty="0"/>
          </a:p>
        </p:txBody>
      </p:sp>
      <p:sp>
        <p:nvSpPr>
          <p:cNvPr id="6" name="TextBox 5">
            <a:extLst>
              <a:ext uri="{FF2B5EF4-FFF2-40B4-BE49-F238E27FC236}">
                <a16:creationId xmlns:a16="http://schemas.microsoft.com/office/drawing/2014/main" id="{E63787BA-808B-4491-BE9C-3D61C6DC2ABB}"/>
              </a:ext>
            </a:extLst>
          </p:cNvPr>
          <p:cNvSpPr txBox="1"/>
          <p:nvPr/>
        </p:nvSpPr>
        <p:spPr>
          <a:xfrm>
            <a:off x="3933825" y="390525"/>
            <a:ext cx="4506362" cy="584775"/>
          </a:xfrm>
          <a:prstGeom prst="rect">
            <a:avLst/>
          </a:prstGeom>
          <a:noFill/>
        </p:spPr>
        <p:txBody>
          <a:bodyPr wrap="none" rtlCol="0">
            <a:spAutoFit/>
          </a:bodyPr>
          <a:lstStyle/>
          <a:p>
            <a:r>
              <a:rPr lang="en-US" sz="3200" b="1" dirty="0"/>
              <a:t>CROSS SITE SCRIPTING</a:t>
            </a:r>
            <a:endParaRPr lang="en-IN" sz="3200" b="1" dirty="0"/>
          </a:p>
        </p:txBody>
      </p:sp>
      <p:pic>
        <p:nvPicPr>
          <p:cNvPr id="8" name="Graphic 7">
            <a:extLst>
              <a:ext uri="{FF2B5EF4-FFF2-40B4-BE49-F238E27FC236}">
                <a16:creationId xmlns:a16="http://schemas.microsoft.com/office/drawing/2014/main" id="{BD1A341F-E433-4ED2-844B-786F6D79F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0312" y="3162300"/>
            <a:ext cx="6319838" cy="3560472"/>
          </a:xfrm>
          <a:prstGeom prst="rect">
            <a:avLst/>
          </a:prstGeom>
        </p:spPr>
      </p:pic>
    </p:spTree>
    <p:extLst>
      <p:ext uri="{BB962C8B-B14F-4D97-AF65-F5344CB8AC3E}">
        <p14:creationId xmlns:p14="http://schemas.microsoft.com/office/powerpoint/2010/main" val="114058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8391A-F9CB-4DCF-9583-71C95E438D94}"/>
              </a:ext>
            </a:extLst>
          </p:cNvPr>
          <p:cNvSpPr txBox="1"/>
          <p:nvPr/>
        </p:nvSpPr>
        <p:spPr>
          <a:xfrm>
            <a:off x="3752850" y="381000"/>
            <a:ext cx="4360489" cy="584775"/>
          </a:xfrm>
          <a:prstGeom prst="rect">
            <a:avLst/>
          </a:prstGeom>
          <a:noFill/>
        </p:spPr>
        <p:txBody>
          <a:bodyPr wrap="none" rtlCol="0">
            <a:spAutoFit/>
          </a:bodyPr>
          <a:lstStyle/>
          <a:p>
            <a:r>
              <a:rPr lang="en-US" sz="3200" b="1" dirty="0"/>
              <a:t>REQUEST FOREGERIES</a:t>
            </a:r>
            <a:endParaRPr lang="en-IN" sz="3200" b="1" dirty="0"/>
          </a:p>
        </p:txBody>
      </p:sp>
      <p:sp>
        <p:nvSpPr>
          <p:cNvPr id="5" name="TextBox 4">
            <a:extLst>
              <a:ext uri="{FF2B5EF4-FFF2-40B4-BE49-F238E27FC236}">
                <a16:creationId xmlns:a16="http://schemas.microsoft.com/office/drawing/2014/main" id="{8B48530A-251D-4F4D-A777-4F0A77CE0A0D}"/>
              </a:ext>
            </a:extLst>
          </p:cNvPr>
          <p:cNvSpPr txBox="1"/>
          <p:nvPr/>
        </p:nvSpPr>
        <p:spPr>
          <a:xfrm>
            <a:off x="904875" y="1704975"/>
            <a:ext cx="6686550" cy="2246769"/>
          </a:xfrm>
          <a:prstGeom prst="rect">
            <a:avLst/>
          </a:prstGeom>
          <a:noFill/>
        </p:spPr>
        <p:txBody>
          <a:bodyPr wrap="square" rtlCol="0">
            <a:spAutoFit/>
          </a:bodyPr>
          <a:lstStyle/>
          <a:p>
            <a:r>
              <a:rPr lang="en-US" sz="2800" dirty="0"/>
              <a:t>TYPES OF REQUETS FORGERIES:</a:t>
            </a:r>
          </a:p>
          <a:p>
            <a:endParaRPr lang="en-US" sz="2800" dirty="0"/>
          </a:p>
          <a:p>
            <a:pPr marL="285750" indent="-285750">
              <a:buFont typeface="Wingdings" panose="05000000000000000000" pitchFamily="2" charset="2"/>
              <a:buChar char="Ø"/>
            </a:pPr>
            <a:r>
              <a:rPr lang="en-US" sz="2800" dirty="0"/>
              <a:t>Cross Site Request Forgery</a:t>
            </a:r>
          </a:p>
          <a:p>
            <a:endParaRPr lang="en-US" sz="2800" dirty="0"/>
          </a:p>
          <a:p>
            <a:pPr marL="285750" indent="-285750">
              <a:buFont typeface="Wingdings" panose="05000000000000000000" pitchFamily="2" charset="2"/>
              <a:buChar char="Ø"/>
            </a:pPr>
            <a:r>
              <a:rPr lang="en-US" sz="2800" dirty="0"/>
              <a:t>Server-side Request Forgery</a:t>
            </a:r>
          </a:p>
        </p:txBody>
      </p:sp>
    </p:spTree>
    <p:extLst>
      <p:ext uri="{BB962C8B-B14F-4D97-AF65-F5344CB8AC3E}">
        <p14:creationId xmlns:p14="http://schemas.microsoft.com/office/powerpoint/2010/main" val="199808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C2E483-7B16-4DD2-806D-5AB267B7D5DA}"/>
              </a:ext>
            </a:extLst>
          </p:cNvPr>
          <p:cNvSpPr txBox="1"/>
          <p:nvPr/>
        </p:nvSpPr>
        <p:spPr>
          <a:xfrm>
            <a:off x="5202110" y="381000"/>
            <a:ext cx="1322515" cy="581025"/>
          </a:xfrm>
          <a:prstGeom prst="rect">
            <a:avLst/>
          </a:prstGeom>
          <a:noFill/>
        </p:spPr>
        <p:txBody>
          <a:bodyPr wrap="square" rtlCol="0">
            <a:spAutoFit/>
          </a:bodyPr>
          <a:lstStyle/>
          <a:p>
            <a:r>
              <a:rPr lang="en-US" sz="3200" b="1" dirty="0"/>
              <a:t>CSRF</a:t>
            </a:r>
            <a:endParaRPr lang="en-IN" sz="3200" b="1" dirty="0"/>
          </a:p>
        </p:txBody>
      </p:sp>
      <p:sp>
        <p:nvSpPr>
          <p:cNvPr id="5" name="TextBox 4">
            <a:extLst>
              <a:ext uri="{FF2B5EF4-FFF2-40B4-BE49-F238E27FC236}">
                <a16:creationId xmlns:a16="http://schemas.microsoft.com/office/drawing/2014/main" id="{E614A0CE-F2A2-4473-BA09-BC389FD730C7}"/>
              </a:ext>
            </a:extLst>
          </p:cNvPr>
          <p:cNvSpPr txBox="1"/>
          <p:nvPr/>
        </p:nvSpPr>
        <p:spPr>
          <a:xfrm>
            <a:off x="114300" y="1476375"/>
            <a:ext cx="10336484" cy="1200329"/>
          </a:xfrm>
          <a:prstGeom prst="rect">
            <a:avLst/>
          </a:prstGeom>
          <a:noFill/>
        </p:spPr>
        <p:txBody>
          <a:bodyPr wrap="none" rtlCol="0">
            <a:spAutoFit/>
          </a:bodyPr>
          <a:lstStyle/>
          <a:p>
            <a:r>
              <a:rPr lang="en-US" dirty="0"/>
              <a:t>Cross-site request forgery (also known as CSRF) is a web security vulnerability that allows an</a:t>
            </a:r>
          </a:p>
          <a:p>
            <a:r>
              <a:rPr lang="en-US" dirty="0"/>
              <a:t>attacker to induce users to perform actions that they do not intend to perform. It allows an</a:t>
            </a:r>
          </a:p>
          <a:p>
            <a:r>
              <a:rPr lang="en-US" dirty="0"/>
              <a:t>attacker to partly circumvent the same origin policy, which is designed to prevent different</a:t>
            </a:r>
          </a:p>
          <a:p>
            <a:r>
              <a:rPr lang="en-US" dirty="0"/>
              <a:t>websites from interfering with each other. </a:t>
            </a:r>
            <a:endParaRPr lang="en-IN" dirty="0"/>
          </a:p>
        </p:txBody>
      </p:sp>
      <p:pic>
        <p:nvPicPr>
          <p:cNvPr id="7" name="Graphic 6">
            <a:extLst>
              <a:ext uri="{FF2B5EF4-FFF2-40B4-BE49-F238E27FC236}">
                <a16:creationId xmlns:a16="http://schemas.microsoft.com/office/drawing/2014/main" id="{A3C30C68-DB97-4D84-B002-6FE1832813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7413" y="2847975"/>
            <a:ext cx="6091238" cy="3431683"/>
          </a:xfrm>
          <a:prstGeom prst="rect">
            <a:avLst/>
          </a:prstGeom>
        </p:spPr>
      </p:pic>
    </p:spTree>
    <p:extLst>
      <p:ext uri="{BB962C8B-B14F-4D97-AF65-F5344CB8AC3E}">
        <p14:creationId xmlns:p14="http://schemas.microsoft.com/office/powerpoint/2010/main" val="350540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48930A-81E8-47D4-A8FA-E60223F56A61}"/>
              </a:ext>
            </a:extLst>
          </p:cNvPr>
          <p:cNvSpPr txBox="1"/>
          <p:nvPr/>
        </p:nvSpPr>
        <p:spPr>
          <a:xfrm>
            <a:off x="5162550" y="114300"/>
            <a:ext cx="1253869" cy="707886"/>
          </a:xfrm>
          <a:prstGeom prst="rect">
            <a:avLst/>
          </a:prstGeom>
          <a:noFill/>
        </p:spPr>
        <p:txBody>
          <a:bodyPr wrap="none" rtlCol="0">
            <a:spAutoFit/>
          </a:bodyPr>
          <a:lstStyle/>
          <a:p>
            <a:r>
              <a:rPr lang="en-US" sz="4000" dirty="0"/>
              <a:t>SSRF</a:t>
            </a:r>
            <a:endParaRPr lang="en-IN" sz="4000" dirty="0"/>
          </a:p>
        </p:txBody>
      </p:sp>
      <p:sp>
        <p:nvSpPr>
          <p:cNvPr id="5" name="TextBox 4">
            <a:extLst>
              <a:ext uri="{FF2B5EF4-FFF2-40B4-BE49-F238E27FC236}">
                <a16:creationId xmlns:a16="http://schemas.microsoft.com/office/drawing/2014/main" id="{30654808-8982-4D00-942E-F35B47184C59}"/>
              </a:ext>
            </a:extLst>
          </p:cNvPr>
          <p:cNvSpPr txBox="1"/>
          <p:nvPr/>
        </p:nvSpPr>
        <p:spPr>
          <a:xfrm>
            <a:off x="381936" y="971550"/>
            <a:ext cx="11428128" cy="2031325"/>
          </a:xfrm>
          <a:prstGeom prst="rect">
            <a:avLst/>
          </a:prstGeom>
          <a:noFill/>
        </p:spPr>
        <p:txBody>
          <a:bodyPr wrap="none" rtlCol="0">
            <a:spAutoFit/>
          </a:bodyPr>
          <a:lstStyle/>
          <a:p>
            <a:r>
              <a:rPr lang="en-US" dirty="0"/>
              <a:t>Server-side request forgery (also known as SSRF) is a web security vulnerability that allows an attacker</a:t>
            </a:r>
          </a:p>
          <a:p>
            <a:r>
              <a:rPr lang="en-US" dirty="0"/>
              <a:t>to induce the server-side application to make requests to an unintended location. </a:t>
            </a:r>
          </a:p>
          <a:p>
            <a:r>
              <a:rPr lang="en-US" dirty="0"/>
              <a:t>In a typical SSRF attack, the attacker might cause the server to make a connection to internal-only</a:t>
            </a:r>
          </a:p>
          <a:p>
            <a:r>
              <a:rPr lang="en-US" dirty="0"/>
              <a:t>services within the organization's infrastructure. In other cases, they may be able to force the server</a:t>
            </a:r>
          </a:p>
          <a:p>
            <a:r>
              <a:rPr lang="en-US" dirty="0"/>
              <a:t>to connect to arbitrary external systems, potentially leaking sensitive data such as authorization</a:t>
            </a:r>
          </a:p>
          <a:p>
            <a:r>
              <a:rPr lang="en-US" dirty="0"/>
              <a:t>credentials</a:t>
            </a:r>
          </a:p>
          <a:p>
            <a:endParaRPr lang="en-IN" dirty="0"/>
          </a:p>
        </p:txBody>
      </p:sp>
      <p:pic>
        <p:nvPicPr>
          <p:cNvPr id="7" name="Graphic 6">
            <a:extLst>
              <a:ext uri="{FF2B5EF4-FFF2-40B4-BE49-F238E27FC236}">
                <a16:creationId xmlns:a16="http://schemas.microsoft.com/office/drawing/2014/main" id="{F8E9A136-CC97-4F5A-9E24-E532D71917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1656" y="2714625"/>
            <a:ext cx="6681788" cy="3764388"/>
          </a:xfrm>
          <a:prstGeom prst="rect">
            <a:avLst/>
          </a:prstGeom>
        </p:spPr>
      </p:pic>
    </p:spTree>
    <p:extLst>
      <p:ext uri="{BB962C8B-B14F-4D97-AF65-F5344CB8AC3E}">
        <p14:creationId xmlns:p14="http://schemas.microsoft.com/office/powerpoint/2010/main" val="250454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169F6-83B3-4BA8-909C-0685609B1A6F}"/>
              </a:ext>
            </a:extLst>
          </p:cNvPr>
          <p:cNvPicPr>
            <a:picLocks noChangeAspect="1"/>
          </p:cNvPicPr>
          <p:nvPr/>
        </p:nvPicPr>
        <p:blipFill>
          <a:blip r:embed="rId2"/>
          <a:stretch>
            <a:fillRect/>
          </a:stretch>
        </p:blipFill>
        <p:spPr>
          <a:xfrm>
            <a:off x="9386886" y="61225"/>
            <a:ext cx="2281240" cy="2281240"/>
          </a:xfrm>
          <a:prstGeom prst="rect">
            <a:avLst/>
          </a:prstGeom>
        </p:spPr>
      </p:pic>
      <p:sp>
        <p:nvSpPr>
          <p:cNvPr id="6" name="TextBox 5">
            <a:extLst>
              <a:ext uri="{FF2B5EF4-FFF2-40B4-BE49-F238E27FC236}">
                <a16:creationId xmlns:a16="http://schemas.microsoft.com/office/drawing/2014/main" id="{FA805F97-CF8D-4B6F-B057-9CC68D6BD5A9}"/>
              </a:ext>
            </a:extLst>
          </p:cNvPr>
          <p:cNvSpPr txBox="1"/>
          <p:nvPr/>
        </p:nvSpPr>
        <p:spPr>
          <a:xfrm>
            <a:off x="3762374" y="531615"/>
            <a:ext cx="4600575" cy="646331"/>
          </a:xfrm>
          <a:prstGeom prst="rect">
            <a:avLst/>
          </a:prstGeom>
          <a:noFill/>
        </p:spPr>
        <p:txBody>
          <a:bodyPr wrap="square" rtlCol="0">
            <a:spAutoFit/>
          </a:bodyPr>
          <a:lstStyle/>
          <a:p>
            <a:r>
              <a:rPr lang="en-US" sz="3600" b="1" dirty="0"/>
              <a:t>WREATH NETWORK</a:t>
            </a:r>
            <a:endParaRPr lang="en-IN" sz="3600" b="1" dirty="0"/>
          </a:p>
        </p:txBody>
      </p:sp>
      <p:sp>
        <p:nvSpPr>
          <p:cNvPr id="7" name="TextBox 6">
            <a:extLst>
              <a:ext uri="{FF2B5EF4-FFF2-40B4-BE49-F238E27FC236}">
                <a16:creationId xmlns:a16="http://schemas.microsoft.com/office/drawing/2014/main" id="{126EA429-3C6E-4B8B-B6D9-94EBBFC644B5}"/>
              </a:ext>
            </a:extLst>
          </p:cNvPr>
          <p:cNvSpPr txBox="1"/>
          <p:nvPr/>
        </p:nvSpPr>
        <p:spPr>
          <a:xfrm>
            <a:off x="1066799" y="1535162"/>
            <a:ext cx="2695575" cy="369332"/>
          </a:xfrm>
          <a:prstGeom prst="rect">
            <a:avLst/>
          </a:prstGeom>
          <a:noFill/>
        </p:spPr>
        <p:txBody>
          <a:bodyPr wrap="square" rtlCol="0">
            <a:spAutoFit/>
          </a:bodyPr>
          <a:lstStyle/>
          <a:p>
            <a:r>
              <a:rPr lang="en-US" dirty="0"/>
              <a:t>INITIAL INFORMATION </a:t>
            </a:r>
            <a:endParaRPr lang="en-IN" dirty="0"/>
          </a:p>
        </p:txBody>
      </p:sp>
      <p:sp>
        <p:nvSpPr>
          <p:cNvPr id="11" name="TextBox 10">
            <a:extLst>
              <a:ext uri="{FF2B5EF4-FFF2-40B4-BE49-F238E27FC236}">
                <a16:creationId xmlns:a16="http://schemas.microsoft.com/office/drawing/2014/main" id="{671EB20C-CBD3-4F6C-9CD5-D2BAFD92C9D0}"/>
              </a:ext>
            </a:extLst>
          </p:cNvPr>
          <p:cNvSpPr txBox="1"/>
          <p:nvPr/>
        </p:nvSpPr>
        <p:spPr>
          <a:xfrm>
            <a:off x="1066799" y="2019300"/>
            <a:ext cx="8019183" cy="3970318"/>
          </a:xfrm>
          <a:prstGeom prst="rect">
            <a:avLst/>
          </a:prstGeom>
          <a:noFill/>
        </p:spPr>
        <p:txBody>
          <a:bodyPr wrap="none" rtlCol="0">
            <a:spAutoFit/>
          </a:bodyPr>
          <a:lstStyle/>
          <a:p>
            <a:r>
              <a:rPr lang="en-US" dirty="0"/>
              <a:t>WREATH is network of 3 machines, two web server and a personal pc.</a:t>
            </a:r>
          </a:p>
          <a:p>
            <a:endParaRPr lang="en-US" dirty="0"/>
          </a:p>
          <a:p>
            <a:endParaRPr lang="en-US" dirty="0"/>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three machines on the network</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is at least one public facing webserver</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is a self-hosted git server somewhere on the network</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git server is internal, so Thomas may have pushed sensitive information into it</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(assumed) Windows PC cannot be accessed directly from the webserver</a:t>
            </a:r>
          </a:p>
          <a:p>
            <a:endParaRPr lang="en-US" dirty="0"/>
          </a:p>
          <a:p>
            <a:endParaRPr lang="en-US" dirty="0"/>
          </a:p>
        </p:txBody>
      </p:sp>
    </p:spTree>
    <p:extLst>
      <p:ext uri="{BB962C8B-B14F-4D97-AF65-F5344CB8AC3E}">
        <p14:creationId xmlns:p14="http://schemas.microsoft.com/office/powerpoint/2010/main" val="325135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40DBE9-527C-40CC-814B-A73B85680604}"/>
              </a:ext>
            </a:extLst>
          </p:cNvPr>
          <p:cNvSpPr txBox="1"/>
          <p:nvPr/>
        </p:nvSpPr>
        <p:spPr>
          <a:xfrm>
            <a:off x="3609975" y="161923"/>
            <a:ext cx="4572000" cy="523220"/>
          </a:xfrm>
          <a:prstGeom prst="rect">
            <a:avLst/>
          </a:prstGeom>
          <a:noFill/>
        </p:spPr>
        <p:txBody>
          <a:bodyPr wrap="square" rtlCol="0">
            <a:spAutoFit/>
          </a:bodyPr>
          <a:lstStyle/>
          <a:p>
            <a:r>
              <a:rPr lang="en-US" sz="2800" b="1" dirty="0"/>
              <a:t>NETWORK STRUCTURE</a:t>
            </a:r>
            <a:endParaRPr lang="en-IN" sz="2800" b="1" dirty="0"/>
          </a:p>
        </p:txBody>
      </p:sp>
      <p:pic>
        <p:nvPicPr>
          <p:cNvPr id="6" name="Picture 5">
            <a:extLst>
              <a:ext uri="{FF2B5EF4-FFF2-40B4-BE49-F238E27FC236}">
                <a16:creationId xmlns:a16="http://schemas.microsoft.com/office/drawing/2014/main" id="{2D96DC27-0EBE-47BC-8909-9BAB37234838}"/>
              </a:ext>
            </a:extLst>
          </p:cNvPr>
          <p:cNvPicPr>
            <a:picLocks noChangeAspect="1"/>
          </p:cNvPicPr>
          <p:nvPr/>
        </p:nvPicPr>
        <p:blipFill>
          <a:blip r:embed="rId2"/>
          <a:stretch>
            <a:fillRect/>
          </a:stretch>
        </p:blipFill>
        <p:spPr>
          <a:xfrm>
            <a:off x="1152525" y="989943"/>
            <a:ext cx="9681724" cy="5517906"/>
          </a:xfrm>
          <a:prstGeom prst="rect">
            <a:avLst/>
          </a:prstGeom>
        </p:spPr>
      </p:pic>
    </p:spTree>
    <p:extLst>
      <p:ext uri="{BB962C8B-B14F-4D97-AF65-F5344CB8AC3E}">
        <p14:creationId xmlns:p14="http://schemas.microsoft.com/office/powerpoint/2010/main" val="269582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7506BB4-DFB7-421C-8D96-D1A38C878BC1}"/>
              </a:ext>
            </a:extLst>
          </p:cNvPr>
          <p:cNvGraphicFramePr/>
          <p:nvPr>
            <p:extLst>
              <p:ext uri="{D42A27DB-BD31-4B8C-83A1-F6EECF244321}">
                <p14:modId xmlns:p14="http://schemas.microsoft.com/office/powerpoint/2010/main" val="4246197963"/>
              </p:ext>
            </p:extLst>
          </p:nvPr>
        </p:nvGraphicFramePr>
        <p:xfrm>
          <a:off x="1689100" y="10435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C35F9FF-82D3-4C77-A78D-B0221275EFD5}"/>
              </a:ext>
            </a:extLst>
          </p:cNvPr>
          <p:cNvSpPr txBox="1"/>
          <p:nvPr/>
        </p:nvSpPr>
        <p:spPr>
          <a:xfrm>
            <a:off x="4791075" y="209550"/>
            <a:ext cx="1491114" cy="707886"/>
          </a:xfrm>
          <a:prstGeom prst="rect">
            <a:avLst/>
          </a:prstGeom>
          <a:noFill/>
        </p:spPr>
        <p:txBody>
          <a:bodyPr wrap="none" rtlCol="0">
            <a:spAutoFit/>
          </a:bodyPr>
          <a:lstStyle/>
          <a:p>
            <a:r>
              <a:rPr lang="en-US" sz="4000" b="1" dirty="0"/>
              <a:t>STEPS</a:t>
            </a:r>
            <a:endParaRPr lang="en-IN" sz="4000" b="1" dirty="0"/>
          </a:p>
        </p:txBody>
      </p:sp>
    </p:spTree>
    <p:extLst>
      <p:ext uri="{BB962C8B-B14F-4D97-AF65-F5344CB8AC3E}">
        <p14:creationId xmlns:p14="http://schemas.microsoft.com/office/powerpoint/2010/main" val="212726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9B6C5-B8F7-4A1E-B180-27399E196EAD}"/>
              </a:ext>
            </a:extLst>
          </p:cNvPr>
          <p:cNvSpPr txBox="1"/>
          <p:nvPr/>
        </p:nvSpPr>
        <p:spPr>
          <a:xfrm>
            <a:off x="3086100" y="247650"/>
            <a:ext cx="6211957" cy="584775"/>
          </a:xfrm>
          <a:prstGeom prst="rect">
            <a:avLst/>
          </a:prstGeom>
          <a:noFill/>
        </p:spPr>
        <p:txBody>
          <a:bodyPr wrap="none" rtlCol="0">
            <a:spAutoFit/>
          </a:bodyPr>
          <a:lstStyle/>
          <a:p>
            <a:r>
              <a:rPr lang="en-US" sz="3200" b="1" dirty="0"/>
              <a:t>VULNERABILITIES IN WEBSERVER</a:t>
            </a:r>
            <a:endParaRPr lang="en-IN" sz="3200" b="1" dirty="0"/>
          </a:p>
        </p:txBody>
      </p:sp>
      <p:sp>
        <p:nvSpPr>
          <p:cNvPr id="5" name="TextBox 4">
            <a:extLst>
              <a:ext uri="{FF2B5EF4-FFF2-40B4-BE49-F238E27FC236}">
                <a16:creationId xmlns:a16="http://schemas.microsoft.com/office/drawing/2014/main" id="{75C0FCDE-3ACE-4136-8834-206BC1F143F8}"/>
              </a:ext>
            </a:extLst>
          </p:cNvPr>
          <p:cNvSpPr txBox="1"/>
          <p:nvPr/>
        </p:nvSpPr>
        <p:spPr>
          <a:xfrm>
            <a:off x="800100" y="1933575"/>
            <a:ext cx="8315097" cy="2831544"/>
          </a:xfrm>
          <a:prstGeom prst="rect">
            <a:avLst/>
          </a:prstGeom>
          <a:noFill/>
        </p:spPr>
        <p:txBody>
          <a:bodyPr wrap="none" rtlCol="0">
            <a:spAutoFit/>
          </a:bodyPr>
          <a:lstStyle/>
          <a:p>
            <a:pPr marL="0" indent="0">
              <a:buNone/>
            </a:pPr>
            <a:r>
              <a:rPr lang="en-US" sz="2000" dirty="0">
                <a:effectLst/>
                <a:latin typeface="Times New Roman" panose="02020603050405020304" pitchFamily="18" charset="0"/>
                <a:cs typeface="Times New Roman" panose="02020603050405020304" pitchFamily="18" charset="0"/>
              </a:rPr>
              <a:t>The public facing web server is running an outdated version of Webmin. This</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service has a remote code execution vulnerability that allows an attacker to</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run arbitrary commands as the root user. </a:t>
            </a:r>
          </a:p>
          <a:p>
            <a:pPr marL="0" indent="0">
              <a:buNone/>
            </a:pPr>
            <a:r>
              <a:rPr lang="en-IN" sz="2000" b="1" dirty="0">
                <a:effectLst/>
                <a:latin typeface="Times New Roman" panose="02020603050405020304" pitchFamily="18" charset="0"/>
                <a:cs typeface="Times New Roman" panose="02020603050405020304" pitchFamily="18" charset="0"/>
              </a:rPr>
              <a:t>CVE-2019-15107</a:t>
            </a:r>
          </a:p>
          <a:p>
            <a:pPr marL="0" indent="0">
              <a:buNone/>
            </a:pPr>
            <a:r>
              <a:rPr lang="en-US" sz="2000" dirty="0">
                <a:effectLst/>
                <a:latin typeface="Times New Roman" panose="02020603050405020304" pitchFamily="18" charset="0"/>
                <a:cs typeface="Times New Roman" panose="02020603050405020304" pitchFamily="18" charset="0"/>
              </a:rPr>
              <a:t>Recommendation: </a:t>
            </a:r>
            <a:r>
              <a:rPr lang="en-US" dirty="0">
                <a:effectLst/>
                <a:latin typeface="Arial" panose="020B0604020202020204" pitchFamily="34" charset="0"/>
              </a:rPr>
              <a:t>Immediately block public access to port 10000 to prod-serv.</a:t>
            </a:r>
            <a:br>
              <a:rPr lang="en-US" dirty="0"/>
            </a:br>
            <a:r>
              <a:rPr lang="en-US" dirty="0">
                <a:effectLst/>
                <a:latin typeface="Arial" panose="020B0604020202020204" pitchFamily="34" charset="0"/>
              </a:rPr>
              <a:t>While access is blocked, update to the latest version of th</a:t>
            </a:r>
            <a:r>
              <a:rPr lang="en-US" dirty="0">
                <a:latin typeface="Arial" panose="020B0604020202020204" pitchFamily="34" charset="0"/>
              </a:rPr>
              <a:t>e software</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Impact: Critical</a:t>
            </a:r>
            <a:br>
              <a:rPr lang="en-US" sz="2000" dirty="0">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System: 10.200.85.200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94514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D76D5-B276-48AB-8852-32C7D1AC444E}"/>
              </a:ext>
            </a:extLst>
          </p:cNvPr>
          <p:cNvSpPr txBox="1"/>
          <p:nvPr/>
        </p:nvSpPr>
        <p:spPr>
          <a:xfrm>
            <a:off x="3275356" y="142875"/>
            <a:ext cx="5682966" cy="461665"/>
          </a:xfrm>
          <a:prstGeom prst="rect">
            <a:avLst/>
          </a:prstGeom>
          <a:noFill/>
        </p:spPr>
        <p:txBody>
          <a:bodyPr wrap="none" rtlCol="0">
            <a:spAutoFit/>
          </a:bodyPr>
          <a:lstStyle/>
          <a:p>
            <a:r>
              <a:rPr lang="en-US" sz="2400" b="1" dirty="0"/>
              <a:t>VULNERABILITIES IN GIT STACK SERVER</a:t>
            </a:r>
            <a:endParaRPr lang="en-IN" sz="2400" b="1" dirty="0"/>
          </a:p>
        </p:txBody>
      </p:sp>
      <p:sp>
        <p:nvSpPr>
          <p:cNvPr id="3" name="TextBox 2">
            <a:extLst>
              <a:ext uri="{FF2B5EF4-FFF2-40B4-BE49-F238E27FC236}">
                <a16:creationId xmlns:a16="http://schemas.microsoft.com/office/drawing/2014/main" id="{F9B73D45-399A-4BAE-92FC-94E8187ECE59}"/>
              </a:ext>
            </a:extLst>
          </p:cNvPr>
          <p:cNvSpPr txBox="1"/>
          <p:nvPr/>
        </p:nvSpPr>
        <p:spPr>
          <a:xfrm>
            <a:off x="798992" y="1535837"/>
            <a:ext cx="7528263" cy="3936527"/>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Critical ‑ GitStack unauthenticated remote code execution</a:t>
            </a:r>
            <a:br>
              <a:rPr lang="en-IN"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CVE ID: CVE‑2018‑5955</a:t>
            </a:r>
          </a:p>
          <a:p>
            <a:pPr marL="151200" indent="0">
              <a:lnSpc>
                <a:spcPct val="107000"/>
              </a:lnSpc>
              <a:spcAft>
                <a:spcPts val="800"/>
              </a:spcAft>
              <a:buNone/>
            </a:pPr>
            <a:r>
              <a:rPr lang="en-IN" dirty="0">
                <a:effectLst/>
                <a:latin typeface="Arial" panose="020B0604020202020204" pitchFamily="34" charset="0"/>
                <a:ea typeface="Calibri" panose="020F0502020204030204" pitchFamily="34" charset="0"/>
                <a:cs typeface="Arial" panose="020B0604020202020204" pitchFamily="34" charset="0"/>
              </a:rPr>
              <a:t>Description: An issue was discovered in GitStack through 2.3.10. User  controlled input is not sufficiently filtered, allowing an unauthenticated attacker to add a user to the server via the username and password fields to the rest/user/ URI</a:t>
            </a:r>
          </a:p>
          <a:p>
            <a:pPr marL="151200" indent="0">
              <a:lnSpc>
                <a:spcPct val="107000"/>
              </a:lnSpc>
              <a:spcAft>
                <a:spcPts val="800"/>
              </a:spcAft>
              <a:buNone/>
            </a:pPr>
            <a:r>
              <a:rPr lang="en-US" dirty="0">
                <a:effectLst/>
                <a:latin typeface="Arial" panose="020B0604020202020204" pitchFamily="34" charset="0"/>
              </a:rPr>
              <a:t>Risk: Full control of the Git server machine with administrative privilege and another foothold deeper in the network. The user would need to be in the internal network to leverage this vulnerability and would have to setup a relay due to network segmentation.</a:t>
            </a:r>
          </a:p>
          <a:p>
            <a:pPr marL="151200" indent="0">
              <a:lnSpc>
                <a:spcPct val="107000"/>
              </a:lnSpc>
              <a:spcAft>
                <a:spcPts val="800"/>
              </a:spcAft>
              <a:buNone/>
            </a:pPr>
            <a:r>
              <a:rPr lang="en-US" sz="1800" dirty="0">
                <a:latin typeface="Arial" panose="020B0604020202020204" pitchFamily="34" charset="0"/>
                <a:cs typeface="Times New Roman" panose="02020603050405020304" pitchFamily="18" charset="0"/>
              </a:rPr>
              <a:t>R</a:t>
            </a:r>
            <a:r>
              <a:rPr lang="en-US" dirty="0">
                <a:latin typeface="Arial" panose="020B0604020202020204" pitchFamily="34" charset="0"/>
                <a:cs typeface="Times New Roman" panose="02020603050405020304" pitchFamily="18" charset="0"/>
              </a:rPr>
              <a:t>ecommendation</a:t>
            </a:r>
            <a:r>
              <a:rPr lang="en-US" dirty="0">
                <a:latin typeface="Arial" panose="020B0604020202020204" pitchFamily="34" charset="0"/>
                <a:cs typeface="Arial" panose="020B0604020202020204" pitchFamily="34" charset="0"/>
              </a:rPr>
              <a:t>: </a:t>
            </a:r>
            <a:r>
              <a:rPr lang="en-US" dirty="0">
                <a:effectLst/>
                <a:latin typeface="Arial" panose="020B0604020202020204" pitchFamily="34" charset="0"/>
                <a:cs typeface="Arial" panose="020B0604020202020204" pitchFamily="34" charset="0"/>
              </a:rPr>
              <a:t>Consider updating the software in use to the latest version.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89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pic>
        <p:nvPicPr>
          <p:cNvPr id="5" name="Graphic 4" descr="Computer">
            <a:extLst>
              <a:ext uri="{FF2B5EF4-FFF2-40B4-BE49-F238E27FC236}">
                <a16:creationId xmlns:a16="http://schemas.microsoft.com/office/drawing/2014/main" id="{5F4A8F35-09F6-47E8-B0AF-10FA0681FA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848" y="2772586"/>
            <a:ext cx="1090253" cy="1090253"/>
          </a:xfrm>
          <a:prstGeom prst="rect">
            <a:avLst/>
          </a:prstGeom>
        </p:spPr>
      </p:pic>
      <p:sp>
        <p:nvSpPr>
          <p:cNvPr id="6" name="Arrow: Right 5">
            <a:extLst>
              <a:ext uri="{FF2B5EF4-FFF2-40B4-BE49-F238E27FC236}">
                <a16:creationId xmlns:a16="http://schemas.microsoft.com/office/drawing/2014/main" id="{4E092459-B106-424A-ADA8-92FEB65C5A8A}"/>
              </a:ext>
            </a:extLst>
          </p:cNvPr>
          <p:cNvSpPr/>
          <p:nvPr/>
        </p:nvSpPr>
        <p:spPr>
          <a:xfrm>
            <a:off x="2590799" y="2939035"/>
            <a:ext cx="2552701" cy="375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Server">
            <a:extLst>
              <a:ext uri="{FF2B5EF4-FFF2-40B4-BE49-F238E27FC236}">
                <a16:creationId xmlns:a16="http://schemas.microsoft.com/office/drawing/2014/main" id="{C33E0475-5B69-43FE-9AD6-63A837C863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5171" y="2567559"/>
            <a:ext cx="914400" cy="914400"/>
          </a:xfrm>
          <a:prstGeom prst="rect">
            <a:avLst/>
          </a:prstGeom>
        </p:spPr>
      </p:pic>
      <p:pic>
        <p:nvPicPr>
          <p:cNvPr id="16" name="Graphic 15" descr="Computer">
            <a:extLst>
              <a:ext uri="{FF2B5EF4-FFF2-40B4-BE49-F238E27FC236}">
                <a16:creationId xmlns:a16="http://schemas.microsoft.com/office/drawing/2014/main" id="{39BC0A79-15A8-4224-836D-31860A6D13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7219" y="5400678"/>
            <a:ext cx="914400" cy="914400"/>
          </a:xfrm>
          <a:prstGeom prst="rect">
            <a:avLst/>
          </a:prstGeom>
        </p:spPr>
      </p:pic>
      <p:pic>
        <p:nvPicPr>
          <p:cNvPr id="18" name="Graphic 17" descr="Computer">
            <a:extLst>
              <a:ext uri="{FF2B5EF4-FFF2-40B4-BE49-F238E27FC236}">
                <a16:creationId xmlns:a16="http://schemas.microsoft.com/office/drawing/2014/main" id="{3FE4FF2A-5316-45F7-8370-B65663174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58150" y="2688718"/>
            <a:ext cx="914400" cy="914400"/>
          </a:xfrm>
          <a:prstGeom prst="rect">
            <a:avLst/>
          </a:prstGeom>
        </p:spPr>
      </p:pic>
      <p:sp>
        <p:nvSpPr>
          <p:cNvPr id="19" name="Arrow: Right 18">
            <a:extLst>
              <a:ext uri="{FF2B5EF4-FFF2-40B4-BE49-F238E27FC236}">
                <a16:creationId xmlns:a16="http://schemas.microsoft.com/office/drawing/2014/main" id="{A78732BB-E433-44AC-B06C-35F4C7A32098}"/>
              </a:ext>
            </a:extLst>
          </p:cNvPr>
          <p:cNvSpPr/>
          <p:nvPr/>
        </p:nvSpPr>
        <p:spPr>
          <a:xfrm>
            <a:off x="6577015" y="2939035"/>
            <a:ext cx="1295401" cy="389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05C8C9A4-AB9A-447F-8DC6-960493AC90D2}"/>
              </a:ext>
            </a:extLst>
          </p:cNvPr>
          <p:cNvSpPr/>
          <p:nvPr/>
        </p:nvSpPr>
        <p:spPr>
          <a:xfrm rot="5400000">
            <a:off x="5262804" y="4518300"/>
            <a:ext cx="1510940" cy="378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F8D10368-FA9C-4E0D-8C3E-C1F30FC9A4EC}"/>
              </a:ext>
            </a:extLst>
          </p:cNvPr>
          <p:cNvSpPr txBox="1"/>
          <p:nvPr/>
        </p:nvSpPr>
        <p:spPr>
          <a:xfrm>
            <a:off x="5325617" y="3429000"/>
            <a:ext cx="1385316" cy="523220"/>
          </a:xfrm>
          <a:prstGeom prst="rect">
            <a:avLst/>
          </a:prstGeom>
          <a:noFill/>
        </p:spPr>
        <p:txBody>
          <a:bodyPr wrap="none" rtlCol="0">
            <a:spAutoFit/>
          </a:bodyPr>
          <a:lstStyle/>
          <a:p>
            <a:r>
              <a:rPr lang="en-US" sz="1400" dirty="0"/>
              <a:t>Centos Server</a:t>
            </a:r>
          </a:p>
          <a:p>
            <a:r>
              <a:rPr lang="en-US" sz="1400" dirty="0"/>
              <a:t>10.200.85.200</a:t>
            </a:r>
            <a:endParaRPr lang="en-IN" sz="1400" dirty="0"/>
          </a:p>
        </p:txBody>
      </p:sp>
      <p:sp>
        <p:nvSpPr>
          <p:cNvPr id="26" name="Oval 25">
            <a:extLst>
              <a:ext uri="{FF2B5EF4-FFF2-40B4-BE49-F238E27FC236}">
                <a16:creationId xmlns:a16="http://schemas.microsoft.com/office/drawing/2014/main" id="{D1707FF2-75AA-4467-81A2-7E7477A833C2}"/>
              </a:ext>
            </a:extLst>
          </p:cNvPr>
          <p:cNvSpPr/>
          <p:nvPr/>
        </p:nvSpPr>
        <p:spPr>
          <a:xfrm>
            <a:off x="790575" y="1762125"/>
            <a:ext cx="6067425" cy="2895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1885544-4313-472E-BB78-1D765AEA93A5}"/>
              </a:ext>
            </a:extLst>
          </p:cNvPr>
          <p:cNvSpPr txBox="1"/>
          <p:nvPr/>
        </p:nvSpPr>
        <p:spPr>
          <a:xfrm>
            <a:off x="2782683" y="2655427"/>
            <a:ext cx="1935145" cy="369332"/>
          </a:xfrm>
          <a:prstGeom prst="rect">
            <a:avLst/>
          </a:prstGeom>
          <a:noFill/>
        </p:spPr>
        <p:txBody>
          <a:bodyPr wrap="square" rtlCol="0">
            <a:spAutoFit/>
          </a:bodyPr>
          <a:lstStyle/>
          <a:p>
            <a:r>
              <a:rPr lang="en-US" dirty="0"/>
              <a:t>SSH connection</a:t>
            </a:r>
            <a:endParaRPr lang="en-IN" dirty="0"/>
          </a:p>
        </p:txBody>
      </p:sp>
      <p:sp>
        <p:nvSpPr>
          <p:cNvPr id="31" name="TextBox 30">
            <a:extLst>
              <a:ext uri="{FF2B5EF4-FFF2-40B4-BE49-F238E27FC236}">
                <a16:creationId xmlns:a16="http://schemas.microsoft.com/office/drawing/2014/main" id="{7BA49E14-72FD-4E7C-A616-3712BA2A907B}"/>
              </a:ext>
            </a:extLst>
          </p:cNvPr>
          <p:cNvSpPr txBox="1"/>
          <p:nvPr/>
        </p:nvSpPr>
        <p:spPr>
          <a:xfrm>
            <a:off x="7677151" y="3388996"/>
            <a:ext cx="2038350" cy="369332"/>
          </a:xfrm>
          <a:prstGeom prst="rect">
            <a:avLst/>
          </a:prstGeom>
          <a:noFill/>
        </p:spPr>
        <p:txBody>
          <a:bodyPr wrap="square" rtlCol="0">
            <a:spAutoFit/>
          </a:bodyPr>
          <a:lstStyle/>
          <a:p>
            <a:r>
              <a:rPr lang="en-US" dirty="0"/>
              <a:t>10.200.85.150</a:t>
            </a:r>
            <a:endParaRPr lang="en-IN" dirty="0"/>
          </a:p>
        </p:txBody>
      </p:sp>
      <p:sp>
        <p:nvSpPr>
          <p:cNvPr id="33" name="TextBox 32">
            <a:extLst>
              <a:ext uri="{FF2B5EF4-FFF2-40B4-BE49-F238E27FC236}">
                <a16:creationId xmlns:a16="http://schemas.microsoft.com/office/drawing/2014/main" id="{5C7D3A1E-DD45-45F3-9568-5A41EADF06DA}"/>
              </a:ext>
            </a:extLst>
          </p:cNvPr>
          <p:cNvSpPr txBox="1"/>
          <p:nvPr/>
        </p:nvSpPr>
        <p:spPr>
          <a:xfrm>
            <a:off x="5523927" y="6180732"/>
            <a:ext cx="1710310" cy="338554"/>
          </a:xfrm>
          <a:prstGeom prst="rect">
            <a:avLst/>
          </a:prstGeom>
          <a:noFill/>
        </p:spPr>
        <p:txBody>
          <a:bodyPr wrap="square" rtlCol="0">
            <a:spAutoFit/>
          </a:bodyPr>
          <a:lstStyle/>
          <a:p>
            <a:r>
              <a:rPr lang="en-US" sz="1600" dirty="0"/>
              <a:t>10.200.85.100</a:t>
            </a:r>
            <a:endParaRPr lang="en-IN" sz="1600" dirty="0"/>
          </a:p>
        </p:txBody>
      </p:sp>
      <p:sp>
        <p:nvSpPr>
          <p:cNvPr id="35" name="Arrow: Right 34">
            <a:extLst>
              <a:ext uri="{FF2B5EF4-FFF2-40B4-BE49-F238E27FC236}">
                <a16:creationId xmlns:a16="http://schemas.microsoft.com/office/drawing/2014/main" id="{B319D36B-0591-4908-A88B-7A392002A196}"/>
              </a:ext>
            </a:extLst>
          </p:cNvPr>
          <p:cNvSpPr/>
          <p:nvPr/>
        </p:nvSpPr>
        <p:spPr>
          <a:xfrm>
            <a:off x="1924049" y="2939035"/>
            <a:ext cx="6229351" cy="334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D817EB8F-10B0-417F-9DE1-1FC97AAD4503}"/>
              </a:ext>
            </a:extLst>
          </p:cNvPr>
          <p:cNvSpPr txBox="1"/>
          <p:nvPr/>
        </p:nvSpPr>
        <p:spPr>
          <a:xfrm>
            <a:off x="2552983" y="3190591"/>
            <a:ext cx="1967205" cy="307777"/>
          </a:xfrm>
          <a:prstGeom prst="rect">
            <a:avLst/>
          </a:prstGeom>
          <a:noFill/>
        </p:spPr>
        <p:txBody>
          <a:bodyPr wrap="square" rtlCol="0">
            <a:spAutoFit/>
          </a:bodyPr>
          <a:lstStyle/>
          <a:p>
            <a:r>
              <a:rPr lang="en-US" sz="1400" dirty="0"/>
              <a:t>SSHUTTLE PROXY</a:t>
            </a:r>
            <a:endParaRPr lang="en-IN" sz="1400" dirty="0"/>
          </a:p>
        </p:txBody>
      </p:sp>
      <p:sp>
        <p:nvSpPr>
          <p:cNvPr id="39" name="Oval 38">
            <a:extLst>
              <a:ext uri="{FF2B5EF4-FFF2-40B4-BE49-F238E27FC236}">
                <a16:creationId xmlns:a16="http://schemas.microsoft.com/office/drawing/2014/main" id="{1A33CE1A-5A5B-4ED4-8331-A2EAFBFC5C4C}"/>
              </a:ext>
            </a:extLst>
          </p:cNvPr>
          <p:cNvSpPr/>
          <p:nvPr/>
        </p:nvSpPr>
        <p:spPr>
          <a:xfrm>
            <a:off x="5143500" y="866775"/>
            <a:ext cx="4181475" cy="5991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73EE3782-61F3-4F5F-BBAE-77189438D545}"/>
              </a:ext>
            </a:extLst>
          </p:cNvPr>
          <p:cNvSpPr txBox="1"/>
          <p:nvPr/>
        </p:nvSpPr>
        <p:spPr>
          <a:xfrm>
            <a:off x="4467803" y="260639"/>
            <a:ext cx="2954655" cy="523220"/>
          </a:xfrm>
          <a:prstGeom prst="rect">
            <a:avLst/>
          </a:prstGeom>
          <a:noFill/>
        </p:spPr>
        <p:txBody>
          <a:bodyPr wrap="none" rtlCol="0">
            <a:spAutoFit/>
          </a:bodyPr>
          <a:lstStyle/>
          <a:p>
            <a:r>
              <a:rPr lang="en-US" sz="2800" b="1" dirty="0"/>
              <a:t>NETWORK SETUP</a:t>
            </a:r>
            <a:endParaRPr lang="en-IN" sz="2800" b="1" dirty="0"/>
          </a:p>
        </p:txBody>
      </p:sp>
      <p:sp>
        <p:nvSpPr>
          <p:cNvPr id="8" name="Arrow: Left 7">
            <a:extLst>
              <a:ext uri="{FF2B5EF4-FFF2-40B4-BE49-F238E27FC236}">
                <a16:creationId xmlns:a16="http://schemas.microsoft.com/office/drawing/2014/main" id="{811B3A66-36E4-4CC7-BA87-B37D9F3E4286}"/>
              </a:ext>
            </a:extLst>
          </p:cNvPr>
          <p:cNvSpPr/>
          <p:nvPr/>
        </p:nvSpPr>
        <p:spPr>
          <a:xfrm>
            <a:off x="6710933" y="3524107"/>
            <a:ext cx="1039273" cy="599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6234E7D-B8E2-475B-8856-3BC1FF86DBEC}"/>
              </a:ext>
            </a:extLst>
          </p:cNvPr>
          <p:cNvSpPr txBox="1"/>
          <p:nvPr/>
        </p:nvSpPr>
        <p:spPr>
          <a:xfrm>
            <a:off x="6668954" y="3314701"/>
            <a:ext cx="1710310" cy="461665"/>
          </a:xfrm>
          <a:prstGeom prst="rect">
            <a:avLst/>
          </a:prstGeom>
          <a:noFill/>
        </p:spPr>
        <p:txBody>
          <a:bodyPr wrap="square" rtlCol="0">
            <a:spAutoFit/>
          </a:bodyPr>
          <a:lstStyle/>
          <a:p>
            <a:r>
              <a:rPr lang="en-US" sz="1200" dirty="0" err="1"/>
              <a:t>Powershell</a:t>
            </a:r>
            <a:endParaRPr lang="en-US" sz="1200" dirty="0"/>
          </a:p>
          <a:p>
            <a:r>
              <a:rPr lang="en-US" sz="1200" dirty="0"/>
              <a:t>Reverse shell</a:t>
            </a:r>
            <a:endParaRPr lang="en-IN" sz="1200" dirty="0"/>
          </a:p>
        </p:txBody>
      </p:sp>
      <p:sp>
        <p:nvSpPr>
          <p:cNvPr id="10" name="Arrow: Left 9">
            <a:extLst>
              <a:ext uri="{FF2B5EF4-FFF2-40B4-BE49-F238E27FC236}">
                <a16:creationId xmlns:a16="http://schemas.microsoft.com/office/drawing/2014/main" id="{88DF7E3B-F982-4FE3-88FA-452E82171CAB}"/>
              </a:ext>
            </a:extLst>
          </p:cNvPr>
          <p:cNvSpPr/>
          <p:nvPr/>
        </p:nvSpPr>
        <p:spPr>
          <a:xfrm>
            <a:off x="2006353" y="3690610"/>
            <a:ext cx="3319264" cy="1208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1FB3E29-B9F4-4EF3-A8A1-B3B411826E39}"/>
              </a:ext>
            </a:extLst>
          </p:cNvPr>
          <p:cNvSpPr txBox="1"/>
          <p:nvPr/>
        </p:nvSpPr>
        <p:spPr>
          <a:xfrm>
            <a:off x="2902634" y="3731521"/>
            <a:ext cx="1713931" cy="338554"/>
          </a:xfrm>
          <a:prstGeom prst="rect">
            <a:avLst/>
          </a:prstGeom>
          <a:noFill/>
        </p:spPr>
        <p:txBody>
          <a:bodyPr wrap="none" rtlCol="0">
            <a:spAutoFit/>
          </a:bodyPr>
          <a:lstStyle/>
          <a:p>
            <a:r>
              <a:rPr lang="en-US" sz="1600" dirty="0" err="1"/>
              <a:t>socat</a:t>
            </a:r>
            <a:r>
              <a:rPr lang="en-US" sz="1600" dirty="0"/>
              <a:t> port 4444</a:t>
            </a:r>
            <a:endParaRPr lang="en-IN" sz="1600" dirty="0"/>
          </a:p>
        </p:txBody>
      </p:sp>
    </p:spTree>
    <p:extLst>
      <p:ext uri="{BB962C8B-B14F-4D97-AF65-F5344CB8AC3E}">
        <p14:creationId xmlns:p14="http://schemas.microsoft.com/office/powerpoint/2010/main" val="42808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3AB8B84-7669-48AA-A0FC-A0C5F0C290A4}"/>
              </a:ext>
            </a:extLst>
          </p:cNvPr>
          <p:cNvSpPr txBox="1"/>
          <p:nvPr/>
        </p:nvSpPr>
        <p:spPr>
          <a:xfrm>
            <a:off x="3729038" y="447675"/>
            <a:ext cx="4543424" cy="707886"/>
          </a:xfrm>
          <a:prstGeom prst="rect">
            <a:avLst/>
          </a:prstGeom>
          <a:noFill/>
        </p:spPr>
        <p:txBody>
          <a:bodyPr wrap="square" rtlCol="0">
            <a:spAutoFit/>
          </a:bodyPr>
          <a:lstStyle/>
          <a:p>
            <a:r>
              <a:rPr lang="en-US" dirty="0"/>
              <a:t>		</a:t>
            </a:r>
            <a:r>
              <a:rPr lang="en-US" sz="4000" b="1" dirty="0"/>
              <a:t>GROUP 5</a:t>
            </a:r>
          </a:p>
        </p:txBody>
      </p:sp>
      <p:sp>
        <p:nvSpPr>
          <p:cNvPr id="14" name="TextBox 13">
            <a:extLst>
              <a:ext uri="{FF2B5EF4-FFF2-40B4-BE49-F238E27FC236}">
                <a16:creationId xmlns:a16="http://schemas.microsoft.com/office/drawing/2014/main" id="{9EF045B4-D466-4A0F-B328-DE925C4D22F9}"/>
              </a:ext>
            </a:extLst>
          </p:cNvPr>
          <p:cNvSpPr txBox="1"/>
          <p:nvPr/>
        </p:nvSpPr>
        <p:spPr>
          <a:xfrm>
            <a:off x="1076325" y="1543050"/>
            <a:ext cx="1579278" cy="461665"/>
          </a:xfrm>
          <a:prstGeom prst="rect">
            <a:avLst/>
          </a:prstGeom>
          <a:noFill/>
        </p:spPr>
        <p:txBody>
          <a:bodyPr wrap="none" rtlCol="0">
            <a:spAutoFit/>
          </a:bodyPr>
          <a:lstStyle/>
          <a:p>
            <a:r>
              <a:rPr lang="en-US" sz="2400" dirty="0"/>
              <a:t>Members</a:t>
            </a:r>
          </a:p>
        </p:txBody>
      </p:sp>
      <p:sp>
        <p:nvSpPr>
          <p:cNvPr id="15" name="TextBox 14">
            <a:extLst>
              <a:ext uri="{FF2B5EF4-FFF2-40B4-BE49-F238E27FC236}">
                <a16:creationId xmlns:a16="http://schemas.microsoft.com/office/drawing/2014/main" id="{B9E20BE8-6E8A-4848-B3E2-E9D1801F4948}"/>
              </a:ext>
            </a:extLst>
          </p:cNvPr>
          <p:cNvSpPr txBox="1"/>
          <p:nvPr/>
        </p:nvSpPr>
        <p:spPr>
          <a:xfrm>
            <a:off x="2822202" y="1912382"/>
            <a:ext cx="1786066" cy="3690177"/>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Shubhangi</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Sidharth</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Vishnu</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Diveet </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Deepanshu</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Harsehaj </a:t>
            </a:r>
          </a:p>
        </p:txBody>
      </p:sp>
      <p:sp>
        <p:nvSpPr>
          <p:cNvPr id="17" name="TextBox 16">
            <a:extLst>
              <a:ext uri="{FF2B5EF4-FFF2-40B4-BE49-F238E27FC236}">
                <a16:creationId xmlns:a16="http://schemas.microsoft.com/office/drawing/2014/main" id="{6479ED08-DE25-4B6B-9AEF-BC4717261C3E}"/>
              </a:ext>
            </a:extLst>
          </p:cNvPr>
          <p:cNvSpPr txBox="1"/>
          <p:nvPr/>
        </p:nvSpPr>
        <p:spPr>
          <a:xfrm>
            <a:off x="6910388" y="1912382"/>
            <a:ext cx="6105524" cy="369017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Pulkit</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Gagandeep</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Rakshat</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Ashish</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Simarpreet</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Vishal</a:t>
            </a: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D4A7B-406E-4466-A255-66BA6988E795}"/>
              </a:ext>
            </a:extLst>
          </p:cNvPr>
          <p:cNvSpPr txBox="1"/>
          <p:nvPr/>
        </p:nvSpPr>
        <p:spPr>
          <a:xfrm>
            <a:off x="4214494" y="161925"/>
            <a:ext cx="3972562" cy="523220"/>
          </a:xfrm>
          <a:prstGeom prst="rect">
            <a:avLst/>
          </a:prstGeom>
          <a:noFill/>
        </p:spPr>
        <p:txBody>
          <a:bodyPr wrap="none" rtlCol="0">
            <a:spAutoFit/>
          </a:bodyPr>
          <a:lstStyle/>
          <a:p>
            <a:r>
              <a:rPr lang="en-US" sz="2800" b="1" dirty="0"/>
              <a:t>VULNERABILITIES IN PC</a:t>
            </a:r>
            <a:endParaRPr lang="en-IN" sz="2800" b="1" dirty="0"/>
          </a:p>
        </p:txBody>
      </p:sp>
      <p:sp>
        <p:nvSpPr>
          <p:cNvPr id="5" name="TextBox 4">
            <a:extLst>
              <a:ext uri="{FF2B5EF4-FFF2-40B4-BE49-F238E27FC236}">
                <a16:creationId xmlns:a16="http://schemas.microsoft.com/office/drawing/2014/main" id="{27EDEBC6-C9F1-40CC-9FC1-CC8458433F6B}"/>
              </a:ext>
            </a:extLst>
          </p:cNvPr>
          <p:cNvSpPr txBox="1"/>
          <p:nvPr/>
        </p:nvSpPr>
        <p:spPr>
          <a:xfrm>
            <a:off x="923924" y="1733550"/>
            <a:ext cx="8543925" cy="2031325"/>
          </a:xfrm>
          <a:prstGeom prst="rect">
            <a:avLst/>
          </a:prstGeom>
          <a:noFill/>
        </p:spPr>
        <p:txBody>
          <a:bodyPr wrap="square" rtlCol="0">
            <a:spAutoFit/>
          </a:bodyPr>
          <a:lstStyle/>
          <a:p>
            <a:r>
              <a:rPr lang="en-US" dirty="0">
                <a:effectLst/>
                <a:latin typeface="Arial" panose="020B0604020202020204" pitchFamily="34" charset="0"/>
                <a:cs typeface="Arial" panose="020B0604020202020204" pitchFamily="34" charset="0"/>
              </a:rPr>
              <a:t>Critical ‑ File upload remote code execution</a:t>
            </a:r>
            <a:br>
              <a:rPr lang="en-US" dirty="0">
                <a:latin typeface="Arial" panose="020B0604020202020204" pitchFamily="34" charset="0"/>
                <a:cs typeface="Arial" panose="020B0604020202020204" pitchFamily="34" charset="0"/>
              </a:rPr>
            </a:br>
            <a:r>
              <a:rPr lang="en-US" dirty="0">
                <a:effectLst/>
                <a:latin typeface="Arial" panose="020B0604020202020204" pitchFamily="34" charset="0"/>
                <a:cs typeface="Arial" panose="020B0604020202020204" pitchFamily="34" charset="0"/>
              </a:rPr>
              <a:t>Description: An issue was discovered in the filtering of the file upload form. The file extension whitelist is bypassable by providing more dots in the filename </a:t>
            </a:r>
            <a:r>
              <a:rPr lang="en-US" dirty="0" err="1">
                <a:effectLst/>
                <a:latin typeface="Arial" panose="020B0604020202020204" pitchFamily="34" charset="0"/>
                <a:cs typeface="Arial" panose="020B0604020202020204" pitchFamily="34" charset="0"/>
              </a:rPr>
              <a:t>eg</a:t>
            </a:r>
            <a:r>
              <a:rPr lang="en-US" dirty="0">
                <a:effectLst/>
                <a:latin typeface="Arial" panose="020B0604020202020204" pitchFamily="34" charset="0"/>
                <a:cs typeface="Arial" panose="020B0604020202020204" pitchFamily="34" charset="0"/>
              </a:rPr>
              <a:t>: image.png.php. A malicious actor may provide a </a:t>
            </a:r>
            <a:r>
              <a:rPr lang="en-US" dirty="0" err="1">
                <a:effectLst/>
                <a:latin typeface="Arial" panose="020B0604020202020204" pitchFamily="34" charset="0"/>
                <a:cs typeface="Arial" panose="020B0604020202020204" pitchFamily="34" charset="0"/>
              </a:rPr>
              <a:t>php</a:t>
            </a:r>
            <a:r>
              <a:rPr lang="en-US" dirty="0">
                <a:effectLst/>
                <a:latin typeface="Arial" panose="020B0604020202020204" pitchFamily="34" charset="0"/>
                <a:cs typeface="Arial" panose="020B0604020202020204" pitchFamily="34" charset="0"/>
              </a:rPr>
              <a:t> payload in the </a:t>
            </a:r>
            <a:r>
              <a:rPr lang="en-US" dirty="0" err="1">
                <a:effectLst/>
                <a:latin typeface="Arial" panose="020B0604020202020204" pitchFamily="34" charset="0"/>
                <a:cs typeface="Arial" panose="020B0604020202020204" pitchFamily="34" charset="0"/>
              </a:rPr>
              <a:t>exif</a:t>
            </a:r>
            <a:r>
              <a:rPr lang="en-US" dirty="0">
                <a:effectLst/>
                <a:latin typeface="Arial" panose="020B0604020202020204" pitchFamily="34" charset="0"/>
                <a:cs typeface="Arial" panose="020B0604020202020204" pitchFamily="34" charset="0"/>
              </a:rPr>
              <a:t> data of an image to execute arbitrary commands.</a:t>
            </a:r>
          </a:p>
          <a:p>
            <a:r>
              <a:rPr lang="en-US" dirty="0">
                <a:effectLst/>
                <a:latin typeface="Arial" panose="020B0604020202020204" pitchFamily="34" charset="0"/>
                <a:cs typeface="Arial" panose="020B0604020202020204" pitchFamily="34" charset="0"/>
              </a:rPr>
              <a:t>Mitigation: Consider changing the password of http basic‑auth and implementing a more secure file‑upload application with proper filtering.</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E470285-77F8-4A4B-8214-7E6C046A79B8}"/>
              </a:ext>
            </a:extLst>
          </p:cNvPr>
          <p:cNvSpPr txBox="1"/>
          <p:nvPr/>
        </p:nvSpPr>
        <p:spPr>
          <a:xfrm>
            <a:off x="923924" y="4074616"/>
            <a:ext cx="8020051" cy="1477328"/>
          </a:xfrm>
          <a:prstGeom prst="rect">
            <a:avLst/>
          </a:prstGeom>
          <a:noFill/>
        </p:spPr>
        <p:txBody>
          <a:bodyPr wrap="square" rtlCol="0">
            <a:spAutoFit/>
          </a:bodyPr>
          <a:lstStyle/>
          <a:p>
            <a:r>
              <a:rPr lang="en-US" dirty="0">
                <a:latin typeface="Arial" panose="020B0604020202020204" pitchFamily="34" charset="0"/>
              </a:rPr>
              <a:t>I</a:t>
            </a:r>
            <a:r>
              <a:rPr lang="en-US" dirty="0">
                <a:effectLst/>
                <a:latin typeface="Arial" panose="020B0604020202020204" pitchFamily="34" charset="0"/>
              </a:rPr>
              <a:t> found multiple services directories with write permission</a:t>
            </a:r>
            <a:br>
              <a:rPr lang="en-US" dirty="0"/>
            </a:br>
            <a:r>
              <a:rPr lang="en-US" dirty="0">
                <a:effectLst/>
                <a:latin typeface="Arial" panose="020B0604020202020204" pitchFamily="34" charset="0"/>
              </a:rPr>
              <a:t>for the user, leaving it vulnerable to multiple attack: Unquoted Service Path, DLL hijacking or replacing services with a malicious binary</a:t>
            </a:r>
          </a:p>
          <a:p>
            <a:r>
              <a:rPr lang="en-US" dirty="0">
                <a:effectLst/>
                <a:latin typeface="Arial" panose="020B0604020202020204" pitchFamily="34" charset="0"/>
              </a:rPr>
              <a:t>Remediation: Non administrative user should not have permission to write into the services directories.</a:t>
            </a:r>
            <a:endParaRPr lang="en-IN" dirty="0"/>
          </a:p>
        </p:txBody>
      </p:sp>
    </p:spTree>
    <p:extLst>
      <p:ext uri="{BB962C8B-B14F-4D97-AF65-F5344CB8AC3E}">
        <p14:creationId xmlns:p14="http://schemas.microsoft.com/office/powerpoint/2010/main" val="414824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A2CC5C-E31E-49A0-B7EB-2E3948398DBA}"/>
              </a:ext>
            </a:extLst>
          </p:cNvPr>
          <p:cNvSpPr txBox="1"/>
          <p:nvPr/>
        </p:nvSpPr>
        <p:spPr>
          <a:xfrm>
            <a:off x="4524375" y="266700"/>
            <a:ext cx="2210862" cy="523220"/>
          </a:xfrm>
          <a:prstGeom prst="rect">
            <a:avLst/>
          </a:prstGeom>
          <a:noFill/>
        </p:spPr>
        <p:txBody>
          <a:bodyPr wrap="none" rtlCol="0">
            <a:spAutoFit/>
          </a:bodyPr>
          <a:lstStyle/>
          <a:p>
            <a:r>
              <a:rPr lang="en-US" sz="2800" b="1" dirty="0"/>
              <a:t>FINAL SETUP</a:t>
            </a:r>
            <a:endParaRPr lang="en-IN" sz="2800" b="1" dirty="0"/>
          </a:p>
        </p:txBody>
      </p:sp>
      <p:pic>
        <p:nvPicPr>
          <p:cNvPr id="13" name="Graphic 12" descr="Computer">
            <a:extLst>
              <a:ext uri="{FF2B5EF4-FFF2-40B4-BE49-F238E27FC236}">
                <a16:creationId xmlns:a16="http://schemas.microsoft.com/office/drawing/2014/main" id="{9DF732E1-4553-42EF-98F2-1DAE2FB769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848" y="2772586"/>
            <a:ext cx="1090253" cy="1090253"/>
          </a:xfrm>
          <a:prstGeom prst="rect">
            <a:avLst/>
          </a:prstGeom>
        </p:spPr>
      </p:pic>
      <p:sp>
        <p:nvSpPr>
          <p:cNvPr id="14" name="Arrow: Right 13">
            <a:extLst>
              <a:ext uri="{FF2B5EF4-FFF2-40B4-BE49-F238E27FC236}">
                <a16:creationId xmlns:a16="http://schemas.microsoft.com/office/drawing/2014/main" id="{7CF07B5E-CBE3-4251-9050-80EEFBC3EB22}"/>
              </a:ext>
            </a:extLst>
          </p:cNvPr>
          <p:cNvSpPr/>
          <p:nvPr/>
        </p:nvSpPr>
        <p:spPr>
          <a:xfrm>
            <a:off x="2590799" y="2939035"/>
            <a:ext cx="2552701" cy="375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Server">
            <a:extLst>
              <a:ext uri="{FF2B5EF4-FFF2-40B4-BE49-F238E27FC236}">
                <a16:creationId xmlns:a16="http://schemas.microsoft.com/office/drawing/2014/main" id="{D58EB8A4-AA38-47BC-924A-B4CFE9C126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5171" y="2567559"/>
            <a:ext cx="914400" cy="914400"/>
          </a:xfrm>
          <a:prstGeom prst="rect">
            <a:avLst/>
          </a:prstGeom>
        </p:spPr>
      </p:pic>
      <p:pic>
        <p:nvPicPr>
          <p:cNvPr id="16" name="Graphic 15" descr="Computer">
            <a:extLst>
              <a:ext uri="{FF2B5EF4-FFF2-40B4-BE49-F238E27FC236}">
                <a16:creationId xmlns:a16="http://schemas.microsoft.com/office/drawing/2014/main" id="{6F127D70-F4D3-4EF5-A871-A0465D4286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17219" y="5400678"/>
            <a:ext cx="914400" cy="914400"/>
          </a:xfrm>
          <a:prstGeom prst="rect">
            <a:avLst/>
          </a:prstGeom>
        </p:spPr>
      </p:pic>
      <p:pic>
        <p:nvPicPr>
          <p:cNvPr id="17" name="Graphic 16" descr="Computer">
            <a:extLst>
              <a:ext uri="{FF2B5EF4-FFF2-40B4-BE49-F238E27FC236}">
                <a16:creationId xmlns:a16="http://schemas.microsoft.com/office/drawing/2014/main" id="{EEA8173E-85F2-4BA9-908B-2353CCDFCA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32345" y="2462530"/>
            <a:ext cx="1118443" cy="1118443"/>
          </a:xfrm>
          <a:prstGeom prst="rect">
            <a:avLst/>
          </a:prstGeom>
        </p:spPr>
      </p:pic>
      <p:sp>
        <p:nvSpPr>
          <p:cNvPr id="18" name="Arrow: Right 17">
            <a:extLst>
              <a:ext uri="{FF2B5EF4-FFF2-40B4-BE49-F238E27FC236}">
                <a16:creationId xmlns:a16="http://schemas.microsoft.com/office/drawing/2014/main" id="{701C53E1-30FC-43DC-98AB-757611F528E8}"/>
              </a:ext>
            </a:extLst>
          </p:cNvPr>
          <p:cNvSpPr/>
          <p:nvPr/>
        </p:nvSpPr>
        <p:spPr>
          <a:xfrm>
            <a:off x="6577015" y="2939035"/>
            <a:ext cx="1295401" cy="389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723AC7F4-71E1-4A9E-9FC6-62731628B2FE}"/>
              </a:ext>
            </a:extLst>
          </p:cNvPr>
          <p:cNvSpPr/>
          <p:nvPr/>
        </p:nvSpPr>
        <p:spPr>
          <a:xfrm rot="5400000">
            <a:off x="5262804" y="4518300"/>
            <a:ext cx="1510940" cy="3787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8373C3D8-6AE5-4073-BCA1-56D39A31269E}"/>
              </a:ext>
            </a:extLst>
          </p:cNvPr>
          <p:cNvSpPr txBox="1"/>
          <p:nvPr/>
        </p:nvSpPr>
        <p:spPr>
          <a:xfrm>
            <a:off x="5325617" y="3429000"/>
            <a:ext cx="1385316" cy="523220"/>
          </a:xfrm>
          <a:prstGeom prst="rect">
            <a:avLst/>
          </a:prstGeom>
          <a:noFill/>
        </p:spPr>
        <p:txBody>
          <a:bodyPr wrap="none" rtlCol="0">
            <a:spAutoFit/>
          </a:bodyPr>
          <a:lstStyle/>
          <a:p>
            <a:r>
              <a:rPr lang="en-US" sz="1400" dirty="0"/>
              <a:t>Centos Server</a:t>
            </a:r>
          </a:p>
          <a:p>
            <a:r>
              <a:rPr lang="en-US" sz="1400" dirty="0"/>
              <a:t>10.200.85.200</a:t>
            </a:r>
            <a:endParaRPr lang="en-IN" sz="1400" dirty="0"/>
          </a:p>
        </p:txBody>
      </p:sp>
      <p:sp>
        <p:nvSpPr>
          <p:cNvPr id="21" name="Oval 20">
            <a:extLst>
              <a:ext uri="{FF2B5EF4-FFF2-40B4-BE49-F238E27FC236}">
                <a16:creationId xmlns:a16="http://schemas.microsoft.com/office/drawing/2014/main" id="{991CA7FB-F928-4292-88B6-C44186BBCEA7}"/>
              </a:ext>
            </a:extLst>
          </p:cNvPr>
          <p:cNvSpPr/>
          <p:nvPr/>
        </p:nvSpPr>
        <p:spPr>
          <a:xfrm>
            <a:off x="790575" y="1762125"/>
            <a:ext cx="6067425" cy="2895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C8A534A-07FE-43A0-831F-761913A8FB2E}"/>
              </a:ext>
            </a:extLst>
          </p:cNvPr>
          <p:cNvSpPr txBox="1"/>
          <p:nvPr/>
        </p:nvSpPr>
        <p:spPr>
          <a:xfrm>
            <a:off x="2782683" y="2655427"/>
            <a:ext cx="1935145" cy="369332"/>
          </a:xfrm>
          <a:prstGeom prst="rect">
            <a:avLst/>
          </a:prstGeom>
          <a:noFill/>
        </p:spPr>
        <p:txBody>
          <a:bodyPr wrap="square" rtlCol="0">
            <a:spAutoFit/>
          </a:bodyPr>
          <a:lstStyle/>
          <a:p>
            <a:r>
              <a:rPr lang="en-US" dirty="0"/>
              <a:t>SSH connection</a:t>
            </a:r>
            <a:endParaRPr lang="en-IN" dirty="0"/>
          </a:p>
        </p:txBody>
      </p:sp>
      <p:sp>
        <p:nvSpPr>
          <p:cNvPr id="23" name="TextBox 22">
            <a:extLst>
              <a:ext uri="{FF2B5EF4-FFF2-40B4-BE49-F238E27FC236}">
                <a16:creationId xmlns:a16="http://schemas.microsoft.com/office/drawing/2014/main" id="{AF4C2B75-3D5B-4586-81D4-78043E335EE3}"/>
              </a:ext>
            </a:extLst>
          </p:cNvPr>
          <p:cNvSpPr txBox="1"/>
          <p:nvPr/>
        </p:nvSpPr>
        <p:spPr>
          <a:xfrm>
            <a:off x="7677151" y="3388996"/>
            <a:ext cx="2038350" cy="369332"/>
          </a:xfrm>
          <a:prstGeom prst="rect">
            <a:avLst/>
          </a:prstGeom>
          <a:noFill/>
        </p:spPr>
        <p:txBody>
          <a:bodyPr wrap="square" rtlCol="0">
            <a:spAutoFit/>
          </a:bodyPr>
          <a:lstStyle/>
          <a:p>
            <a:r>
              <a:rPr lang="en-US" dirty="0"/>
              <a:t>10.200.85.150</a:t>
            </a:r>
            <a:endParaRPr lang="en-IN" dirty="0"/>
          </a:p>
        </p:txBody>
      </p:sp>
      <p:sp>
        <p:nvSpPr>
          <p:cNvPr id="24" name="TextBox 23">
            <a:extLst>
              <a:ext uri="{FF2B5EF4-FFF2-40B4-BE49-F238E27FC236}">
                <a16:creationId xmlns:a16="http://schemas.microsoft.com/office/drawing/2014/main" id="{FE5236B3-255C-4B96-9E65-09FA5F69FC56}"/>
              </a:ext>
            </a:extLst>
          </p:cNvPr>
          <p:cNvSpPr txBox="1"/>
          <p:nvPr/>
        </p:nvSpPr>
        <p:spPr>
          <a:xfrm>
            <a:off x="5523927" y="6180732"/>
            <a:ext cx="1710310" cy="338554"/>
          </a:xfrm>
          <a:prstGeom prst="rect">
            <a:avLst/>
          </a:prstGeom>
          <a:noFill/>
        </p:spPr>
        <p:txBody>
          <a:bodyPr wrap="square" rtlCol="0">
            <a:spAutoFit/>
          </a:bodyPr>
          <a:lstStyle/>
          <a:p>
            <a:r>
              <a:rPr lang="en-US" sz="1600" dirty="0"/>
              <a:t>10.200.85.100</a:t>
            </a:r>
            <a:endParaRPr lang="en-IN" sz="1600" dirty="0"/>
          </a:p>
        </p:txBody>
      </p:sp>
      <p:sp>
        <p:nvSpPr>
          <p:cNvPr id="25" name="Arrow: Right 24">
            <a:extLst>
              <a:ext uri="{FF2B5EF4-FFF2-40B4-BE49-F238E27FC236}">
                <a16:creationId xmlns:a16="http://schemas.microsoft.com/office/drawing/2014/main" id="{0F0D40B6-1460-4B5C-953F-C7C354FFDA63}"/>
              </a:ext>
            </a:extLst>
          </p:cNvPr>
          <p:cNvSpPr/>
          <p:nvPr/>
        </p:nvSpPr>
        <p:spPr>
          <a:xfrm>
            <a:off x="1924049" y="2939035"/>
            <a:ext cx="6229351" cy="334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2230F611-87C9-447C-9E97-D382479993C3}"/>
              </a:ext>
            </a:extLst>
          </p:cNvPr>
          <p:cNvSpPr txBox="1"/>
          <p:nvPr/>
        </p:nvSpPr>
        <p:spPr>
          <a:xfrm>
            <a:off x="2552983" y="3190591"/>
            <a:ext cx="1967205" cy="307777"/>
          </a:xfrm>
          <a:prstGeom prst="rect">
            <a:avLst/>
          </a:prstGeom>
          <a:noFill/>
        </p:spPr>
        <p:txBody>
          <a:bodyPr wrap="square" rtlCol="0">
            <a:spAutoFit/>
          </a:bodyPr>
          <a:lstStyle/>
          <a:p>
            <a:r>
              <a:rPr lang="en-US" sz="1400" dirty="0"/>
              <a:t>SSHUTTLE PROXY</a:t>
            </a:r>
            <a:endParaRPr lang="en-IN" sz="1400" dirty="0"/>
          </a:p>
        </p:txBody>
      </p:sp>
      <p:sp>
        <p:nvSpPr>
          <p:cNvPr id="27" name="Oval 26">
            <a:extLst>
              <a:ext uri="{FF2B5EF4-FFF2-40B4-BE49-F238E27FC236}">
                <a16:creationId xmlns:a16="http://schemas.microsoft.com/office/drawing/2014/main" id="{1582AB93-0A2B-4B92-A648-9496965DF565}"/>
              </a:ext>
            </a:extLst>
          </p:cNvPr>
          <p:cNvSpPr/>
          <p:nvPr/>
        </p:nvSpPr>
        <p:spPr>
          <a:xfrm>
            <a:off x="5143500" y="866775"/>
            <a:ext cx="4181475" cy="59912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Left 28">
            <a:extLst>
              <a:ext uri="{FF2B5EF4-FFF2-40B4-BE49-F238E27FC236}">
                <a16:creationId xmlns:a16="http://schemas.microsoft.com/office/drawing/2014/main" id="{81A8A9DE-32F6-4344-9A79-3ADFAEBF2942}"/>
              </a:ext>
            </a:extLst>
          </p:cNvPr>
          <p:cNvSpPr/>
          <p:nvPr/>
        </p:nvSpPr>
        <p:spPr>
          <a:xfrm>
            <a:off x="6710933" y="3524107"/>
            <a:ext cx="1039273" cy="599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descr="Line arrow Straight">
            <a:extLst>
              <a:ext uri="{FF2B5EF4-FFF2-40B4-BE49-F238E27FC236}">
                <a16:creationId xmlns:a16="http://schemas.microsoft.com/office/drawing/2014/main" id="{FD86849A-19A9-4012-8C35-CA626A1A5B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880828" y="2241555"/>
            <a:ext cx="6325954" cy="914400"/>
          </a:xfrm>
          <a:prstGeom prst="rect">
            <a:avLst/>
          </a:prstGeom>
        </p:spPr>
      </p:pic>
      <p:sp>
        <p:nvSpPr>
          <p:cNvPr id="35" name="TextBox 34">
            <a:extLst>
              <a:ext uri="{FF2B5EF4-FFF2-40B4-BE49-F238E27FC236}">
                <a16:creationId xmlns:a16="http://schemas.microsoft.com/office/drawing/2014/main" id="{4951D449-CB8E-48AE-B527-5419BB63556F}"/>
              </a:ext>
            </a:extLst>
          </p:cNvPr>
          <p:cNvSpPr txBox="1"/>
          <p:nvPr/>
        </p:nvSpPr>
        <p:spPr>
          <a:xfrm>
            <a:off x="3031695" y="2300287"/>
            <a:ext cx="1292654" cy="369332"/>
          </a:xfrm>
          <a:prstGeom prst="rect">
            <a:avLst/>
          </a:prstGeom>
          <a:noFill/>
        </p:spPr>
        <p:txBody>
          <a:bodyPr wrap="square" rtlCol="0">
            <a:spAutoFit/>
          </a:bodyPr>
          <a:lstStyle/>
          <a:p>
            <a:r>
              <a:rPr lang="en-US" dirty="0"/>
              <a:t>chisel </a:t>
            </a:r>
            <a:endParaRPr lang="en-IN" dirty="0"/>
          </a:p>
        </p:txBody>
      </p:sp>
      <p:sp>
        <p:nvSpPr>
          <p:cNvPr id="37" name="TextBox 36">
            <a:extLst>
              <a:ext uri="{FF2B5EF4-FFF2-40B4-BE49-F238E27FC236}">
                <a16:creationId xmlns:a16="http://schemas.microsoft.com/office/drawing/2014/main" id="{ABD384ED-FFED-4EE6-BDCE-DFF58C49D0CB}"/>
              </a:ext>
            </a:extLst>
          </p:cNvPr>
          <p:cNvSpPr txBox="1"/>
          <p:nvPr/>
        </p:nvSpPr>
        <p:spPr>
          <a:xfrm>
            <a:off x="9250788" y="2903144"/>
            <a:ext cx="2499402" cy="369332"/>
          </a:xfrm>
          <a:prstGeom prst="rect">
            <a:avLst/>
          </a:prstGeom>
          <a:noFill/>
        </p:spPr>
        <p:txBody>
          <a:bodyPr wrap="none" rtlCol="0">
            <a:spAutoFit/>
          </a:bodyPr>
          <a:lstStyle/>
          <a:p>
            <a:r>
              <a:rPr lang="en-US" dirty="0"/>
              <a:t>Running chisel server</a:t>
            </a:r>
            <a:endParaRPr lang="en-IN" dirty="0"/>
          </a:p>
        </p:txBody>
      </p:sp>
      <p:sp>
        <p:nvSpPr>
          <p:cNvPr id="38" name="TextBox 37">
            <a:extLst>
              <a:ext uri="{FF2B5EF4-FFF2-40B4-BE49-F238E27FC236}">
                <a16:creationId xmlns:a16="http://schemas.microsoft.com/office/drawing/2014/main" id="{AD2D3E41-7083-49CE-97D6-5E02CC707604}"/>
              </a:ext>
            </a:extLst>
          </p:cNvPr>
          <p:cNvSpPr txBox="1"/>
          <p:nvPr/>
        </p:nvSpPr>
        <p:spPr>
          <a:xfrm>
            <a:off x="71221" y="3642849"/>
            <a:ext cx="2765501" cy="369332"/>
          </a:xfrm>
          <a:prstGeom prst="rect">
            <a:avLst/>
          </a:prstGeom>
          <a:noFill/>
        </p:spPr>
        <p:txBody>
          <a:bodyPr wrap="none" rtlCol="0">
            <a:spAutoFit/>
          </a:bodyPr>
          <a:lstStyle/>
          <a:p>
            <a:r>
              <a:rPr lang="en-US" dirty="0"/>
              <a:t>Running chisel as client</a:t>
            </a:r>
            <a:endParaRPr lang="en-IN" dirty="0"/>
          </a:p>
        </p:txBody>
      </p:sp>
      <p:pic>
        <p:nvPicPr>
          <p:cNvPr id="42" name="Graphic 41" descr="Line arrow Straight">
            <a:extLst>
              <a:ext uri="{FF2B5EF4-FFF2-40B4-BE49-F238E27FC236}">
                <a16:creationId xmlns:a16="http://schemas.microsoft.com/office/drawing/2014/main" id="{27A779F6-A19B-4B5F-AEEB-33FF58AC0F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2369052">
            <a:off x="1351542" y="4417302"/>
            <a:ext cx="4545130" cy="914400"/>
          </a:xfrm>
          <a:prstGeom prst="rect">
            <a:avLst/>
          </a:prstGeom>
        </p:spPr>
      </p:pic>
      <p:sp>
        <p:nvSpPr>
          <p:cNvPr id="43" name="TextBox 42">
            <a:extLst>
              <a:ext uri="{FF2B5EF4-FFF2-40B4-BE49-F238E27FC236}">
                <a16:creationId xmlns:a16="http://schemas.microsoft.com/office/drawing/2014/main" id="{F0C01820-3E16-4E7D-8D4F-215A8CE5A970}"/>
              </a:ext>
            </a:extLst>
          </p:cNvPr>
          <p:cNvSpPr txBox="1"/>
          <p:nvPr/>
        </p:nvSpPr>
        <p:spPr>
          <a:xfrm>
            <a:off x="7617831" y="3652255"/>
            <a:ext cx="2177199" cy="369332"/>
          </a:xfrm>
          <a:prstGeom prst="rect">
            <a:avLst/>
          </a:prstGeom>
          <a:noFill/>
        </p:spPr>
        <p:txBody>
          <a:bodyPr wrap="none" rtlCol="0">
            <a:spAutoFit/>
          </a:bodyPr>
          <a:lstStyle/>
          <a:p>
            <a:r>
              <a:rPr lang="en-US" dirty="0"/>
              <a:t>GIT STACK SERVER</a:t>
            </a:r>
            <a:endParaRPr lang="en-IN" dirty="0"/>
          </a:p>
        </p:txBody>
      </p:sp>
      <p:sp>
        <p:nvSpPr>
          <p:cNvPr id="44" name="TextBox 43">
            <a:extLst>
              <a:ext uri="{FF2B5EF4-FFF2-40B4-BE49-F238E27FC236}">
                <a16:creationId xmlns:a16="http://schemas.microsoft.com/office/drawing/2014/main" id="{B8D12B6B-D6E7-40C1-8FAF-5E5F6FDE1BAB}"/>
              </a:ext>
            </a:extLst>
          </p:cNvPr>
          <p:cNvSpPr txBox="1"/>
          <p:nvPr/>
        </p:nvSpPr>
        <p:spPr>
          <a:xfrm>
            <a:off x="5939127" y="6368916"/>
            <a:ext cx="508473" cy="369332"/>
          </a:xfrm>
          <a:prstGeom prst="rect">
            <a:avLst/>
          </a:prstGeom>
          <a:noFill/>
        </p:spPr>
        <p:txBody>
          <a:bodyPr wrap="none" rtlCol="0">
            <a:spAutoFit/>
          </a:bodyPr>
          <a:lstStyle/>
          <a:p>
            <a:r>
              <a:rPr lang="en-US" dirty="0"/>
              <a:t>PC</a:t>
            </a:r>
            <a:endParaRPr lang="en-IN" dirty="0"/>
          </a:p>
        </p:txBody>
      </p:sp>
      <p:pic>
        <p:nvPicPr>
          <p:cNvPr id="48" name="Graphic 47" descr="Line arrow Straight">
            <a:extLst>
              <a:ext uri="{FF2B5EF4-FFF2-40B4-BE49-F238E27FC236}">
                <a16:creationId xmlns:a16="http://schemas.microsoft.com/office/drawing/2014/main" id="{0EF60625-9E53-480E-B2E5-1AB78A1F3A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846036">
            <a:off x="6193902" y="4210790"/>
            <a:ext cx="2724663" cy="877551"/>
          </a:xfrm>
          <a:prstGeom prst="rect">
            <a:avLst/>
          </a:prstGeom>
        </p:spPr>
      </p:pic>
    </p:spTree>
    <p:extLst>
      <p:ext uri="{BB962C8B-B14F-4D97-AF65-F5344CB8AC3E}">
        <p14:creationId xmlns:p14="http://schemas.microsoft.com/office/powerpoint/2010/main" val="119818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AD5B78-741D-4E79-8A9C-DD2819EB0A9C}"/>
              </a:ext>
            </a:extLst>
          </p:cNvPr>
          <p:cNvSpPr txBox="1"/>
          <p:nvPr/>
        </p:nvSpPr>
        <p:spPr>
          <a:xfrm>
            <a:off x="3257550" y="2543175"/>
            <a:ext cx="5327099" cy="1200329"/>
          </a:xfrm>
          <a:prstGeom prst="rect">
            <a:avLst/>
          </a:prstGeom>
          <a:noFill/>
        </p:spPr>
        <p:txBody>
          <a:bodyPr wrap="none" rtlCol="0">
            <a:spAutoFit/>
          </a:bodyPr>
          <a:lstStyle/>
          <a:p>
            <a:r>
              <a:rPr lang="en-US" sz="7200" dirty="0"/>
              <a:t>THANK YOU</a:t>
            </a:r>
            <a:endParaRPr lang="en-IN" sz="7200" dirty="0"/>
          </a:p>
        </p:txBody>
      </p:sp>
    </p:spTree>
    <p:extLst>
      <p:ext uri="{BB962C8B-B14F-4D97-AF65-F5344CB8AC3E}">
        <p14:creationId xmlns:p14="http://schemas.microsoft.com/office/powerpoint/2010/main" val="73455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8F853-91B7-4092-9D27-142BA18885D9}"/>
              </a:ext>
            </a:extLst>
          </p:cNvPr>
          <p:cNvSpPr>
            <a:spLocks noGrp="1"/>
          </p:cNvSpPr>
          <p:nvPr>
            <p:ph idx="1"/>
          </p:nvPr>
        </p:nvSpPr>
        <p:spPr>
          <a:noFill/>
        </p:spPr>
        <p:txBody>
          <a:bodyPr>
            <a:normAutofit fontScale="25000" lnSpcReduction="20000"/>
          </a:bodyPr>
          <a:lstStyle/>
          <a:p>
            <a:pPr marL="0" indent="0">
              <a:buNone/>
            </a:pPr>
            <a:endParaRPr lang="en-US" sz="4800" dirty="0">
              <a:latin typeface="Bahnschrift SemiBold" panose="020B0502040204020203" pitchFamily="34" charset="0"/>
            </a:endParaRPr>
          </a:p>
          <a:p>
            <a:pPr marL="0" indent="0">
              <a:buNone/>
            </a:pPr>
            <a:endParaRPr lang="en-US" sz="4800" dirty="0">
              <a:latin typeface="Bahnschrift SemiBold" panose="020B0502040204020203" pitchFamily="34" charset="0"/>
            </a:endParaRPr>
          </a:p>
          <a:p>
            <a:pPr marL="0" indent="0">
              <a:buNone/>
            </a:pPr>
            <a:endParaRPr lang="en-US" sz="3100" dirty="0"/>
          </a:p>
          <a:p>
            <a:pPr marL="0" indent="0">
              <a:buNone/>
            </a:pPr>
            <a:endParaRPr lang="en-US" sz="34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b="1" dirty="0">
                <a:solidFill>
                  <a:schemeClr val="tx1"/>
                </a:solidFill>
                <a:latin typeface="Bahnschrift SemiBold" panose="020B0502040204020203" pitchFamily="34" charset="0"/>
              </a:rPr>
              <a:t>WHAT IS VAPT?</a:t>
            </a:r>
          </a:p>
          <a:p>
            <a:pPr marL="0" indent="0">
              <a:buNone/>
            </a:pPr>
            <a:r>
              <a:rPr lang="en-US" sz="8000" dirty="0">
                <a:solidFill>
                  <a:schemeClr val="tx1"/>
                </a:solidFill>
              </a:rPr>
              <a:t>Vulnerability Assessment and Penetration Testing (VAPT) describes a broad range of security assessment services designed to identify and help address cyber security exposures across an organisation's IT estate.</a:t>
            </a:r>
          </a:p>
          <a:p>
            <a:pPr marL="0" indent="0">
              <a:buNone/>
            </a:pPr>
            <a:endParaRPr lang="en-US" sz="11200" dirty="0">
              <a:solidFill>
                <a:schemeClr val="tx1"/>
              </a:solidFill>
            </a:endParaRPr>
          </a:p>
          <a:p>
            <a:pPr marL="0" indent="0">
              <a:buNone/>
            </a:pPr>
            <a:r>
              <a:rPr lang="en-US" sz="11200" b="1" dirty="0">
                <a:solidFill>
                  <a:schemeClr val="tx1"/>
                </a:solidFill>
              </a:rPr>
              <a:t>WHY VAPT IS IMPORTANT?</a:t>
            </a:r>
          </a:p>
          <a:p>
            <a:pPr marL="0" indent="0">
              <a:buNone/>
            </a:pPr>
            <a:r>
              <a:rPr lang="en-US" sz="8000" dirty="0">
                <a:solidFill>
                  <a:schemeClr val="tx1"/>
                </a:solidFill>
              </a:rPr>
              <a:t>The evolving tools, tactics and procedures used by cybercriminals to breach networks means that it’s important to regularly test your organisation’s cyber security.VAPT helps to protect your organisation by providing visibility of security weaknesses and guidance to address them. </a:t>
            </a:r>
            <a:endParaRPr lang="en-US" sz="11200" dirty="0">
              <a:latin typeface="Bahnschrift SemiBold" panose="020B0502040204020203" pitchFamily="34" charset="0"/>
            </a:endParaRPr>
          </a:p>
          <a:p>
            <a:pPr marL="0" indent="0">
              <a:buNone/>
            </a:pPr>
            <a:endParaRPr lang="en-US" sz="4800" dirty="0">
              <a:latin typeface="Bahnschrift SemiBold" panose="020B0502040204020203" pitchFamily="34" charset="0"/>
            </a:endParaRPr>
          </a:p>
          <a:p>
            <a:pPr marL="0" indent="0">
              <a:buNone/>
            </a:pPr>
            <a:endParaRPr lang="en-US" sz="4800" dirty="0">
              <a:latin typeface="Bahnschrift SemiBold" panose="020B0502040204020203" pitchFamily="34" charset="0"/>
            </a:endParaRPr>
          </a:p>
          <a:p>
            <a:pPr marL="0" indent="0">
              <a:buNone/>
            </a:pPr>
            <a:endParaRPr lang="en-US" sz="4800" dirty="0">
              <a:latin typeface="Bahnschrift SemiBold" panose="020B0502040204020203" pitchFamily="34" charset="0"/>
            </a:endParaRPr>
          </a:p>
          <a:p>
            <a:pPr marL="0" indent="0">
              <a:buNone/>
            </a:pPr>
            <a:endParaRPr lang="en-IN" sz="4800" dirty="0">
              <a:latin typeface="Bahnschrift SemiBold" panose="020B0502040204020203" pitchFamily="34" charset="0"/>
            </a:endParaRPr>
          </a:p>
        </p:txBody>
      </p:sp>
    </p:spTree>
    <p:extLst>
      <p:ext uri="{BB962C8B-B14F-4D97-AF65-F5344CB8AC3E}">
        <p14:creationId xmlns:p14="http://schemas.microsoft.com/office/powerpoint/2010/main" val="154188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8992-2ABA-4F54-B67A-F02ADADE77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9BFFC7-43B5-4B1C-8325-8F5CC2277774}"/>
              </a:ext>
            </a:extLst>
          </p:cNvPr>
          <p:cNvPicPr>
            <a:picLocks noGrp="1" noChangeAspect="1"/>
          </p:cNvPicPr>
          <p:nvPr>
            <p:ph idx="1"/>
          </p:nvPr>
        </p:nvPicPr>
        <p:blipFill>
          <a:blip r:embed="rId2"/>
          <a:stretch>
            <a:fillRect/>
          </a:stretch>
        </p:blipFill>
        <p:spPr>
          <a:xfrm>
            <a:off x="0" y="-6351"/>
            <a:ext cx="12132889" cy="6664326"/>
          </a:xfrm>
        </p:spPr>
      </p:pic>
    </p:spTree>
    <p:extLst>
      <p:ext uri="{BB962C8B-B14F-4D97-AF65-F5344CB8AC3E}">
        <p14:creationId xmlns:p14="http://schemas.microsoft.com/office/powerpoint/2010/main" val="20056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685B65C-0118-41E7-AC34-F0D835DFD676}"/>
              </a:ext>
            </a:extLst>
          </p:cNvPr>
          <p:cNvSpPr>
            <a:spLocks noGrp="1"/>
          </p:cNvSpPr>
          <p:nvPr>
            <p:ph idx="1"/>
          </p:nvPr>
        </p:nvSpPr>
        <p:spPr>
          <a:xfrm>
            <a:off x="1389062" y="1343025"/>
            <a:ext cx="8534400" cy="3615267"/>
          </a:xfrm>
        </p:spPr>
        <p:txBody>
          <a:bodyPr>
            <a:normAutofit/>
          </a:bodyPr>
          <a:lstStyle/>
          <a:p>
            <a:pPr marL="0" indent="0">
              <a:buNone/>
            </a:pPr>
            <a:endParaRPr lang="en-US" sz="3200" b="1" dirty="0">
              <a:solidFill>
                <a:schemeClr val="tx1"/>
              </a:solidFill>
            </a:endParaRPr>
          </a:p>
          <a:p>
            <a:pPr marL="0" indent="0">
              <a:buNone/>
            </a:pPr>
            <a:r>
              <a:rPr lang="en-US" sz="3200" b="1" dirty="0">
                <a:solidFill>
                  <a:schemeClr val="tx1"/>
                </a:solidFill>
              </a:rPr>
              <a:t>TARGET MACHINES</a:t>
            </a:r>
          </a:p>
          <a:p>
            <a:pPr marL="0" indent="0">
              <a:buNone/>
            </a:pPr>
            <a:endParaRPr lang="en-US" sz="3200" dirty="0">
              <a:solidFill>
                <a:schemeClr val="tx1"/>
              </a:solidFill>
            </a:endParaRPr>
          </a:p>
          <a:p>
            <a:pPr lvl="1"/>
            <a:r>
              <a:rPr lang="en-US" sz="3000" dirty="0">
                <a:solidFill>
                  <a:schemeClr val="tx1"/>
                </a:solidFill>
              </a:rPr>
              <a:t>WEBGOAT</a:t>
            </a:r>
          </a:p>
          <a:p>
            <a:pPr lvl="1"/>
            <a:r>
              <a:rPr lang="en-US" sz="3000" dirty="0">
                <a:solidFill>
                  <a:schemeClr val="tx1"/>
                </a:solidFill>
              </a:rPr>
              <a:t>WREATH</a:t>
            </a:r>
          </a:p>
          <a:p>
            <a:endParaRPr lang="en-IN" dirty="0"/>
          </a:p>
        </p:txBody>
      </p:sp>
    </p:spTree>
    <p:extLst>
      <p:ext uri="{BB962C8B-B14F-4D97-AF65-F5344CB8AC3E}">
        <p14:creationId xmlns:p14="http://schemas.microsoft.com/office/powerpoint/2010/main" val="87091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8E7498-2F0B-45C4-877F-19FDB9D95E63}"/>
              </a:ext>
            </a:extLst>
          </p:cNvPr>
          <p:cNvSpPr>
            <a:spLocks noGrp="1"/>
          </p:cNvSpPr>
          <p:nvPr>
            <p:ph idx="1"/>
          </p:nvPr>
        </p:nvSpPr>
        <p:spPr>
          <a:xfrm>
            <a:off x="1046162" y="1352550"/>
            <a:ext cx="8534400" cy="3615267"/>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solidFill>
                <a:schemeClr val="tx1"/>
              </a:solidFill>
            </a:endParaRPr>
          </a:p>
          <a:p>
            <a:pPr marL="0" indent="0">
              <a:buNone/>
            </a:pPr>
            <a:r>
              <a:rPr lang="en-US" sz="2800" b="1" dirty="0">
                <a:solidFill>
                  <a:schemeClr val="tx1"/>
                </a:solidFill>
              </a:rPr>
              <a:t>WHAT IS WEBGOAT?</a:t>
            </a:r>
          </a:p>
          <a:p>
            <a:pPr marL="0" indent="0">
              <a:buNone/>
            </a:pPr>
            <a:endParaRPr lang="en-US" sz="2800" b="1" dirty="0">
              <a:solidFill>
                <a:schemeClr val="tx1"/>
              </a:solidFill>
            </a:endParaRPr>
          </a:p>
          <a:p>
            <a:r>
              <a:rPr lang="en-US" sz="2200" dirty="0">
                <a:solidFill>
                  <a:schemeClr val="tx1"/>
                </a:solidFill>
              </a:rPr>
              <a:t>WebGoat is a deliberately insecure application that allows users to test vulnerabilities commonly found in Java-based applications that use common and popular open source components.</a:t>
            </a:r>
            <a:endParaRPr lang="en-US" dirty="0">
              <a:solidFill>
                <a:schemeClr val="tx1"/>
              </a:solidFill>
            </a:endParaRPr>
          </a:p>
          <a:p>
            <a:endParaRPr lang="en-US" dirty="0"/>
          </a:p>
          <a:p>
            <a:endParaRPr lang="en-US" dirty="0"/>
          </a:p>
          <a:p>
            <a:endParaRPr lang="en-IN" dirty="0"/>
          </a:p>
        </p:txBody>
      </p:sp>
    </p:spTree>
    <p:extLst>
      <p:ext uri="{BB962C8B-B14F-4D97-AF65-F5344CB8AC3E}">
        <p14:creationId xmlns:p14="http://schemas.microsoft.com/office/powerpoint/2010/main" val="6165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45399-2E38-49B3-8AA7-11D013EEF919}"/>
              </a:ext>
            </a:extLst>
          </p:cNvPr>
          <p:cNvSpPr>
            <a:spLocks noGrp="1"/>
          </p:cNvSpPr>
          <p:nvPr>
            <p:ph idx="1"/>
          </p:nvPr>
        </p:nvSpPr>
        <p:spPr>
          <a:xfrm>
            <a:off x="3409951" y="381000"/>
            <a:ext cx="4867274" cy="771525"/>
          </a:xfrm>
        </p:spPr>
        <p:txBody>
          <a:bodyPr>
            <a:normAutofit fontScale="92500"/>
          </a:bodyPr>
          <a:lstStyle/>
          <a:p>
            <a:pPr marL="0" indent="0">
              <a:buNone/>
            </a:pPr>
            <a:r>
              <a:rPr lang="en-US" sz="2800" b="1" dirty="0">
                <a:solidFill>
                  <a:schemeClr val="tx1"/>
                </a:solidFill>
              </a:rPr>
              <a:t>VULNERABILITIES IN WEBGOAT</a:t>
            </a:r>
          </a:p>
        </p:txBody>
      </p:sp>
      <p:sp>
        <p:nvSpPr>
          <p:cNvPr id="4" name="TextBox 3">
            <a:extLst>
              <a:ext uri="{FF2B5EF4-FFF2-40B4-BE49-F238E27FC236}">
                <a16:creationId xmlns:a16="http://schemas.microsoft.com/office/drawing/2014/main" id="{651CA20B-17C5-4F3B-BFB5-B572DA2C7724}"/>
              </a:ext>
            </a:extLst>
          </p:cNvPr>
          <p:cNvSpPr txBox="1"/>
          <p:nvPr/>
        </p:nvSpPr>
        <p:spPr>
          <a:xfrm>
            <a:off x="1485900" y="2162175"/>
            <a:ext cx="3572325" cy="3186770"/>
          </a:xfrm>
          <a:prstGeom prst="rect">
            <a:avLst/>
          </a:prstGeom>
          <a:noFill/>
        </p:spPr>
        <p:txBody>
          <a:bodyPr wrap="none" rtlCol="0">
            <a:spAutoFit/>
          </a:bodyPr>
          <a:lstStyle/>
          <a:p>
            <a:pPr marL="285750" lvl="0" indent="-285750">
              <a:lnSpc>
                <a:spcPct val="200000"/>
              </a:lnSpc>
              <a:spcAft>
                <a:spcPts val="800"/>
              </a:spcAft>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SQL INJECTION</a:t>
            </a:r>
          </a:p>
          <a:p>
            <a:pPr marL="285750" lvl="0" indent="-285750">
              <a:lnSpc>
                <a:spcPct val="200000"/>
              </a:lnSpc>
              <a:spcAft>
                <a:spcPts val="800"/>
              </a:spcAft>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BROKEN AUTHENTICATION</a:t>
            </a:r>
          </a:p>
          <a:p>
            <a:pPr marL="285750" lvl="0" indent="-285750">
              <a:lnSpc>
                <a:spcPct val="200000"/>
              </a:lnSpc>
              <a:spcAft>
                <a:spcPts val="800"/>
              </a:spcAft>
              <a:buFont typeface="Arial" panose="020B0604020202020204" pitchFamily="34" charset="0"/>
              <a:buChar char="•"/>
            </a:pPr>
            <a:r>
              <a:rPr lang="en-US" dirty="0">
                <a:latin typeface="Arial" panose="020B0604020202020204" pitchFamily="34" charset="0"/>
                <a:ea typeface="Times New Roman" panose="02020603050405020304" pitchFamily="18" charset="0"/>
                <a:cs typeface="Arial" panose="020B0604020202020204" pitchFamily="34" charset="0"/>
              </a:rPr>
              <a:t>REQUEST FORGERIES</a:t>
            </a:r>
          </a:p>
          <a:p>
            <a:pPr marL="285750" lvl="0" indent="-285750">
              <a:lnSpc>
                <a:spcPct val="200000"/>
              </a:lnSpc>
              <a:spcAft>
                <a:spcPts val="800"/>
              </a:spcAft>
              <a:buFont typeface="Arial" panose="020B0604020202020204" pitchFamily="34" charset="0"/>
              <a:buChar char="•"/>
            </a:pPr>
            <a:r>
              <a:rPr lang="en-US" sz="1800" dirty="0">
                <a:effectLst/>
                <a:latin typeface="Arial" panose="020B0604020202020204" pitchFamily="34" charset="0"/>
                <a:ea typeface="Times New Roman" panose="02020603050405020304" pitchFamily="18" charset="0"/>
                <a:cs typeface="Arial" panose="020B0604020202020204" pitchFamily="34" charset="0"/>
              </a:rPr>
              <a:t>CROSS SITE SCRIPTING</a:t>
            </a:r>
          </a:p>
          <a:p>
            <a:pPr marL="285750" lvl="0" indent="-285750">
              <a:lnSpc>
                <a:spcPct val="200000"/>
              </a:lnSpc>
              <a:spcAft>
                <a:spcPts val="800"/>
              </a:spcAft>
              <a:buFont typeface="Arial" panose="020B0604020202020204" pitchFamily="34" charset="0"/>
              <a:buChar char="•"/>
            </a:pPr>
            <a:r>
              <a:rPr lang="en-IN" sz="1800" dirty="0">
                <a:effectLst/>
                <a:latin typeface="Arial" panose="020B0604020202020204" pitchFamily="34" charset="0"/>
                <a:ea typeface="Times New Roman" panose="02020603050405020304" pitchFamily="18" charset="0"/>
                <a:cs typeface="Arial" panose="020B0604020202020204" pitchFamily="34" charset="0"/>
              </a:rPr>
              <a:t>BYPASSING RESTRICTIONS</a:t>
            </a:r>
          </a:p>
        </p:txBody>
      </p:sp>
    </p:spTree>
    <p:extLst>
      <p:ext uri="{BB962C8B-B14F-4D97-AF65-F5344CB8AC3E}">
        <p14:creationId xmlns:p14="http://schemas.microsoft.com/office/powerpoint/2010/main" val="111660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FEAF83-1A73-4D87-A3C6-F44E9A7AE868}"/>
              </a:ext>
            </a:extLst>
          </p:cNvPr>
          <p:cNvSpPr txBox="1"/>
          <p:nvPr/>
        </p:nvSpPr>
        <p:spPr>
          <a:xfrm>
            <a:off x="4105275" y="476250"/>
            <a:ext cx="3124573" cy="584775"/>
          </a:xfrm>
          <a:prstGeom prst="rect">
            <a:avLst/>
          </a:prstGeom>
          <a:noFill/>
        </p:spPr>
        <p:txBody>
          <a:bodyPr wrap="square" rtlCol="0">
            <a:spAutoFit/>
          </a:bodyPr>
          <a:lstStyle/>
          <a:p>
            <a:r>
              <a:rPr lang="en-US" sz="3200" b="1" dirty="0"/>
              <a:t>SQL INJECTION</a:t>
            </a:r>
            <a:endParaRPr lang="en-IN" sz="3200" b="1" dirty="0"/>
          </a:p>
        </p:txBody>
      </p:sp>
      <p:sp>
        <p:nvSpPr>
          <p:cNvPr id="7" name="TextBox 6">
            <a:extLst>
              <a:ext uri="{FF2B5EF4-FFF2-40B4-BE49-F238E27FC236}">
                <a16:creationId xmlns:a16="http://schemas.microsoft.com/office/drawing/2014/main" id="{4874B6FC-A508-476B-8D72-BB78C7E19467}"/>
              </a:ext>
            </a:extLst>
          </p:cNvPr>
          <p:cNvSpPr txBox="1"/>
          <p:nvPr/>
        </p:nvSpPr>
        <p:spPr>
          <a:xfrm>
            <a:off x="619124" y="1425267"/>
            <a:ext cx="10608994" cy="923330"/>
          </a:xfrm>
          <a:prstGeom prst="rect">
            <a:avLst/>
          </a:prstGeom>
          <a:noFill/>
        </p:spPr>
        <p:txBody>
          <a:bodyPr wrap="none" rtlCol="0">
            <a:spAutoFit/>
          </a:bodyPr>
          <a:lstStyle/>
          <a:p>
            <a:r>
              <a:rPr lang="en-US" dirty="0"/>
              <a:t>SQL injection usually occurs when you ask a user for input, like their username/userid, </a:t>
            </a:r>
          </a:p>
          <a:p>
            <a:r>
              <a:rPr lang="en-US" dirty="0"/>
              <a:t>and instead of a name/id, the user gives you an SQL statement that you will </a:t>
            </a:r>
            <a:r>
              <a:rPr lang="en-US" b="1" dirty="0"/>
              <a:t>unknowingly</a:t>
            </a:r>
            <a:r>
              <a:rPr lang="en-US" dirty="0"/>
              <a:t> run </a:t>
            </a:r>
          </a:p>
          <a:p>
            <a:r>
              <a:rPr lang="en-US" dirty="0"/>
              <a:t>on your database.</a:t>
            </a:r>
          </a:p>
        </p:txBody>
      </p:sp>
      <p:sp>
        <p:nvSpPr>
          <p:cNvPr id="11" name="TextBox 10">
            <a:extLst>
              <a:ext uri="{FF2B5EF4-FFF2-40B4-BE49-F238E27FC236}">
                <a16:creationId xmlns:a16="http://schemas.microsoft.com/office/drawing/2014/main" id="{47267594-1461-4D8B-BFA5-773842785755}"/>
              </a:ext>
            </a:extLst>
          </p:cNvPr>
          <p:cNvSpPr txBox="1"/>
          <p:nvPr/>
        </p:nvSpPr>
        <p:spPr>
          <a:xfrm>
            <a:off x="619124" y="2228671"/>
            <a:ext cx="9437199" cy="1200329"/>
          </a:xfrm>
          <a:prstGeom prst="rect">
            <a:avLst/>
          </a:prstGeom>
          <a:noFill/>
        </p:spPr>
        <p:txBody>
          <a:bodyPr wrap="none" rtlCol="0">
            <a:spAutoFit/>
          </a:bodyPr>
          <a:lstStyle/>
          <a:p>
            <a:r>
              <a:rPr lang="en-US" dirty="0"/>
              <a:t>SQL injection attacks allow attackers to spoof identity, tamper with existing data,</a:t>
            </a:r>
          </a:p>
          <a:p>
            <a:r>
              <a:rPr lang="en-US" dirty="0"/>
              <a:t>cause repudiation issues such as voiding transactions or changing balances, allow</a:t>
            </a:r>
          </a:p>
          <a:p>
            <a:r>
              <a:rPr lang="en-US" dirty="0"/>
              <a:t>the complete disclosure of all data on the system, destroy the data or make it</a:t>
            </a:r>
          </a:p>
          <a:p>
            <a:r>
              <a:rPr lang="en-US" dirty="0"/>
              <a:t>otherwise unavailable, and become administrators of the database server.</a:t>
            </a:r>
            <a:endParaRPr lang="en-IN" dirty="0"/>
          </a:p>
        </p:txBody>
      </p:sp>
      <p:pic>
        <p:nvPicPr>
          <p:cNvPr id="15" name="Graphic 14">
            <a:extLst>
              <a:ext uri="{FF2B5EF4-FFF2-40B4-BE49-F238E27FC236}">
                <a16:creationId xmlns:a16="http://schemas.microsoft.com/office/drawing/2014/main" id="{E3928841-85D6-4B57-946B-62FEDE73B2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5677" y="3429000"/>
            <a:ext cx="6234113" cy="3512176"/>
          </a:xfrm>
          <a:prstGeom prst="rect">
            <a:avLst/>
          </a:prstGeom>
        </p:spPr>
      </p:pic>
    </p:spTree>
    <p:extLst>
      <p:ext uri="{BB962C8B-B14F-4D97-AF65-F5344CB8AC3E}">
        <p14:creationId xmlns:p14="http://schemas.microsoft.com/office/powerpoint/2010/main" val="45612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B9CB9E-4F16-4083-A73C-E843C8993D52}"/>
              </a:ext>
            </a:extLst>
          </p:cNvPr>
          <p:cNvSpPr txBox="1"/>
          <p:nvPr/>
        </p:nvSpPr>
        <p:spPr>
          <a:xfrm>
            <a:off x="3769081" y="352425"/>
            <a:ext cx="4653838" cy="523220"/>
          </a:xfrm>
          <a:prstGeom prst="rect">
            <a:avLst/>
          </a:prstGeom>
          <a:noFill/>
        </p:spPr>
        <p:txBody>
          <a:bodyPr wrap="none" rtlCol="0">
            <a:spAutoFit/>
          </a:bodyPr>
          <a:lstStyle/>
          <a:p>
            <a:r>
              <a:rPr lang="en-US" sz="2800" b="1" dirty="0"/>
              <a:t>BROKEN AUTHENTICATION</a:t>
            </a:r>
            <a:endParaRPr lang="en-IN" sz="2800" b="1" dirty="0"/>
          </a:p>
        </p:txBody>
      </p:sp>
      <p:sp>
        <p:nvSpPr>
          <p:cNvPr id="5" name="TextBox 4">
            <a:extLst>
              <a:ext uri="{FF2B5EF4-FFF2-40B4-BE49-F238E27FC236}">
                <a16:creationId xmlns:a16="http://schemas.microsoft.com/office/drawing/2014/main" id="{11DA4C39-8FC1-4A8D-B54C-3FDA4D06AEAB}"/>
              </a:ext>
            </a:extLst>
          </p:cNvPr>
          <p:cNvSpPr txBox="1"/>
          <p:nvPr/>
        </p:nvSpPr>
        <p:spPr>
          <a:xfrm>
            <a:off x="381000" y="962025"/>
            <a:ext cx="10969670" cy="2031325"/>
          </a:xfrm>
          <a:prstGeom prst="rect">
            <a:avLst/>
          </a:prstGeom>
          <a:noFill/>
        </p:spPr>
        <p:txBody>
          <a:bodyPr wrap="none" rtlCol="0">
            <a:spAutoFit/>
          </a:bodyPr>
          <a:lstStyle/>
          <a:p>
            <a:r>
              <a:rPr lang="en-US" dirty="0"/>
              <a:t>In simple terms, broken authentication refers to the vulnerabilities or weaknesses</a:t>
            </a:r>
          </a:p>
          <a:p>
            <a:r>
              <a:rPr lang="en-US" dirty="0"/>
              <a:t>inherent in an online platform or application that allows hackers to bypass the login</a:t>
            </a:r>
          </a:p>
          <a:p>
            <a:r>
              <a:rPr lang="en-US" dirty="0"/>
              <a:t>security and gain access to all the privileges owned by the hacked user.  Authentication </a:t>
            </a:r>
          </a:p>
          <a:p>
            <a:r>
              <a:rPr lang="en-US" dirty="0"/>
              <a:t>ensures that only a verified user can access the information and privileges on the web</a:t>
            </a:r>
          </a:p>
          <a:p>
            <a:r>
              <a:rPr lang="en-US" dirty="0"/>
              <a:t>application. It gets ‘broken’ when an attacker bypasses the process and impersonates the</a:t>
            </a:r>
          </a:p>
          <a:p>
            <a:r>
              <a:rPr lang="en-US" dirty="0"/>
              <a:t>user on the application.  These inherent weaknesses mentioned earlier can broadly be classified</a:t>
            </a:r>
          </a:p>
          <a:p>
            <a:r>
              <a:rPr lang="en-US" dirty="0"/>
              <a:t>into two categories -namely, poor session management and poor credential management. </a:t>
            </a:r>
            <a:endParaRPr lang="en-IN" dirty="0"/>
          </a:p>
        </p:txBody>
      </p:sp>
      <p:pic>
        <p:nvPicPr>
          <p:cNvPr id="7" name="Graphic 6">
            <a:extLst>
              <a:ext uri="{FF2B5EF4-FFF2-40B4-BE49-F238E27FC236}">
                <a16:creationId xmlns:a16="http://schemas.microsoft.com/office/drawing/2014/main" id="{CC1D840E-9DC0-4E9D-B122-53B28650C5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8375" y="2973530"/>
            <a:ext cx="6115050" cy="3511693"/>
          </a:xfrm>
          <a:prstGeom prst="rect">
            <a:avLst/>
          </a:prstGeom>
        </p:spPr>
      </p:pic>
    </p:spTree>
    <p:extLst>
      <p:ext uri="{BB962C8B-B14F-4D97-AF65-F5344CB8AC3E}">
        <p14:creationId xmlns:p14="http://schemas.microsoft.com/office/powerpoint/2010/main" val="6950299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Slice</Template>
  <TotalTime>344</TotalTime>
  <Words>1096</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Bahnschrift SemiBold</vt:lpstr>
      <vt:lpstr>Calibri</vt:lpstr>
      <vt:lpstr>Century Gothic</vt:lpstr>
      <vt:lpstr>Times New Roman</vt:lpstr>
      <vt:lpstr>Wingdings</vt:lpstr>
      <vt:lpstr>Wingdings 3</vt:lpstr>
      <vt:lpstr>Slice</vt:lpstr>
      <vt:lpstr>VAPT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VAPT</dc:title>
  <dc:creator>th3audit0r</dc:creator>
  <cp:lastModifiedBy>th3audit0r</cp:lastModifiedBy>
  <cp:revision>3</cp:revision>
  <dcterms:created xsi:type="dcterms:W3CDTF">2022-03-30T11:29:33Z</dcterms:created>
  <dcterms:modified xsi:type="dcterms:W3CDTF">2022-03-30T19:15:48Z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