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63" r:id="rId4"/>
    <p:sldId id="264" r:id="rId5"/>
    <p:sldId id="266" r:id="rId6"/>
    <p:sldId id="270" r:id="rId7"/>
    <p:sldId id="265" r:id="rId8"/>
    <p:sldId id="268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ummary Section" id="{70E18C9B-8E95-4DC9-A21A-5FB7180A3E52}">
          <p14:sldIdLst/>
        </p14:section>
        <p14:section name="Section 1" id="{10CEC614-4C8F-4B6A-8444-CF99724AEBFF}">
          <p14:sldIdLst>
            <p14:sldId id="256"/>
          </p14:sldIdLst>
        </p14:section>
        <p14:section name="Section 2" id="{5AEC5A12-5DDE-4ABE-AAA3-DEC26D47FDBE}">
          <p14:sldIdLst>
            <p14:sldId id="262"/>
            <p14:sldId id="263"/>
            <p14:sldId id="264"/>
            <p14:sldId id="266"/>
            <p14:sldId id="270"/>
            <p14:sldId id="265"/>
            <p14:sldId id="26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7" autoAdjust="0"/>
    <p:restoredTop sz="94660"/>
  </p:normalViewPr>
  <p:slideViewPr>
    <p:cSldViewPr snapToGrid="0">
      <p:cViewPr>
        <p:scale>
          <a:sx n="75" d="100"/>
          <a:sy n="75" d="100"/>
        </p:scale>
        <p:origin x="665" y="90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Book2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dirty="0"/>
              <a:t>Deaths</a:t>
            </a:r>
            <a:r>
              <a:rPr lang="en-IN" baseline="0" dirty="0"/>
              <a:t> due to heart attacks in India</a:t>
            </a:r>
            <a:endParaRPr lang="en-IN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FF0000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numRef>
              <c:f>Sheet1!$A$1:$A$5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numCache>
            </c:numRef>
          </c:cat>
          <c:val>
            <c:numRef>
              <c:f>Sheet1!$B$1:$B$5</c:f>
              <c:numCache>
                <c:formatCode>General</c:formatCode>
                <c:ptCount val="5"/>
                <c:pt idx="0">
                  <c:v>23246</c:v>
                </c:pt>
                <c:pt idx="1">
                  <c:v>25764</c:v>
                </c:pt>
                <c:pt idx="2">
                  <c:v>28005</c:v>
                </c:pt>
                <c:pt idx="3">
                  <c:v>28680</c:v>
                </c:pt>
                <c:pt idx="4">
                  <c:v>28449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582-4B66-B540-3CD68BD22D3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66486528"/>
        <c:axId val="966483648"/>
      </c:barChart>
      <c:catAx>
        <c:axId val="9664865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66483648"/>
        <c:crosses val="autoZero"/>
        <c:auto val="1"/>
        <c:lblAlgn val="ctr"/>
        <c:lblOffset val="100"/>
        <c:noMultiLvlLbl val="0"/>
      </c:catAx>
      <c:valAx>
        <c:axId val="966483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664865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dirty="0"/>
              <a:t> Algorithm</a:t>
            </a:r>
            <a:r>
              <a:rPr lang="en-IN" baseline="0" dirty="0"/>
              <a:t> Rankings using ROC Curve</a:t>
            </a:r>
            <a:endParaRPr lang="en-IN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gapWidth val="90"/>
        <c:overlap val="-27"/>
        <c:axId val="1122621744"/>
        <c:axId val="1122622224"/>
      </c:barChart>
      <c:catAx>
        <c:axId val="11226217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22622224"/>
        <c:crosses val="autoZero"/>
        <c:auto val="1"/>
        <c:lblAlgn val="ctr"/>
        <c:lblOffset val="100"/>
        <c:noMultiLvlLbl val="0"/>
      </c:catAx>
      <c:valAx>
        <c:axId val="11226222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226217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dirty="0"/>
              <a:t>Ranking</a:t>
            </a:r>
            <a:r>
              <a:rPr lang="en-IN" baseline="0" dirty="0"/>
              <a:t> Algorithms based on ROC</a:t>
            </a:r>
            <a:endParaRPr lang="en-IN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rgbClr val="FF0000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Sheet1!$A$1:$A$8</c:f>
              <c:strCache>
                <c:ptCount val="8"/>
                <c:pt idx="0">
                  <c:v>Logistic Regression</c:v>
                </c:pt>
                <c:pt idx="1">
                  <c:v>Naive Bayes</c:v>
                </c:pt>
                <c:pt idx="2">
                  <c:v>Random Forest</c:v>
                </c:pt>
                <c:pt idx="3">
                  <c:v>Extreme Gradient Boost</c:v>
                </c:pt>
                <c:pt idx="4">
                  <c:v>K-Nearest Neighbour</c:v>
                </c:pt>
                <c:pt idx="5">
                  <c:v>Decision Tree</c:v>
                </c:pt>
                <c:pt idx="6">
                  <c:v>Support Vector Machine</c:v>
                </c:pt>
                <c:pt idx="7">
                  <c:v>Gradient Boosting Classifier</c:v>
                </c:pt>
              </c:strCache>
            </c:strRef>
          </c:cat>
          <c:val>
            <c:numRef>
              <c:f>Sheet1!$B$1:$B$8</c:f>
              <c:numCache>
                <c:formatCode>General</c:formatCode>
                <c:ptCount val="8"/>
                <c:pt idx="0">
                  <c:v>85.245902000000001</c:v>
                </c:pt>
                <c:pt idx="1">
                  <c:v>85.245902000000001</c:v>
                </c:pt>
                <c:pt idx="2">
                  <c:v>85.245902000000001</c:v>
                </c:pt>
                <c:pt idx="3">
                  <c:v>90.163933999999998</c:v>
                </c:pt>
                <c:pt idx="4">
                  <c:v>88.524590000000003</c:v>
                </c:pt>
                <c:pt idx="5">
                  <c:v>81.967213000000001</c:v>
                </c:pt>
                <c:pt idx="6">
                  <c:v>88.524590000000003</c:v>
                </c:pt>
                <c:pt idx="7">
                  <c:v>88.524590000000003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118-4AAC-A482-C539983BF18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256914752"/>
        <c:axId val="1256911392"/>
      </c:barChart>
      <c:catAx>
        <c:axId val="125691475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6911392"/>
        <c:crosses val="autoZero"/>
        <c:auto val="1"/>
        <c:lblAlgn val="ctr"/>
        <c:lblOffset val="100"/>
        <c:noMultiLvlLbl val="0"/>
      </c:catAx>
      <c:valAx>
        <c:axId val="125691139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69147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B0E30-9847-466F-81A2-E76EA9705BAC}" type="datetimeFigureOut">
              <a:rPr lang="en-IN" smtClean="0"/>
              <a:t>09-06-2023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44342-6C96-46A7-BB14-772FB77472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705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B0E30-9847-466F-81A2-E76EA9705BAC}" type="datetimeFigureOut">
              <a:rPr lang="en-IN" smtClean="0"/>
              <a:t>09-06-2023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44342-6C96-46A7-BB14-772FB77472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6359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B0E30-9847-466F-81A2-E76EA9705BAC}" type="datetimeFigureOut">
              <a:rPr lang="en-IN" smtClean="0"/>
              <a:t>09-06-2023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44342-6C96-46A7-BB14-772FB77472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0666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B0E30-9847-466F-81A2-E76EA9705BAC}" type="datetimeFigureOut">
              <a:rPr lang="en-IN" smtClean="0"/>
              <a:t>09-06-2023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44342-6C96-46A7-BB14-772FB77472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9693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B0E30-9847-466F-81A2-E76EA9705BAC}" type="datetimeFigureOut">
              <a:rPr lang="en-IN" smtClean="0"/>
              <a:t>09-06-2023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44342-6C96-46A7-BB14-772FB77472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5140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B0E30-9847-466F-81A2-E76EA9705BAC}" type="datetimeFigureOut">
              <a:rPr lang="en-IN" smtClean="0"/>
              <a:t>09-06-2023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44342-6C96-46A7-BB14-772FB77472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566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B0E30-9847-466F-81A2-E76EA9705BAC}" type="datetimeFigureOut">
              <a:rPr lang="en-IN" smtClean="0"/>
              <a:t>09-06-2023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44342-6C96-46A7-BB14-772FB77472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1357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B0E30-9847-466F-81A2-E76EA9705BAC}" type="datetimeFigureOut">
              <a:rPr lang="en-IN" smtClean="0"/>
              <a:t>09-06-2023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44342-6C96-46A7-BB14-772FB77472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8698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B0E30-9847-466F-81A2-E76EA9705BAC}" type="datetimeFigureOut">
              <a:rPr lang="en-IN" smtClean="0"/>
              <a:t>09-06-2023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44342-6C96-46A7-BB14-772FB77472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6252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B0E30-9847-466F-81A2-E76EA9705BAC}" type="datetimeFigureOut">
              <a:rPr lang="en-IN" smtClean="0"/>
              <a:t>09-06-2023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44342-6C96-46A7-BB14-772FB77472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2158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B0E30-9847-466F-81A2-E76EA9705BAC}" type="datetimeFigureOut">
              <a:rPr lang="en-IN" smtClean="0"/>
              <a:t>09-06-2023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44342-6C96-46A7-BB14-772FB77472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7084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AB0E30-9847-466F-81A2-E76EA9705BAC}" type="datetimeFigureOut">
              <a:rPr lang="en-IN" smtClean="0"/>
              <a:t>09-06-2023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344342-6C96-46A7-BB14-772FB77472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5130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slide" Target="slide2.xm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bstract image">
            <a:extLst>
              <a:ext uri="{FF2B5EF4-FFF2-40B4-BE49-F238E27FC236}">
                <a16:creationId xmlns:a16="http://schemas.microsoft.com/office/drawing/2014/main" id="{1BB2529A-8EE3-18A4-E386-E6DB8827FA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3250596"/>
            <a:ext cx="12192000" cy="3584264"/>
          </a:xfrm>
          <a:prstGeom prst="rect">
            <a:avLst/>
          </a:prstGeom>
          <a:solidFill>
            <a:srgbClr val="FF0000"/>
          </a:solidFill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1BBF3E7-48FD-32B2-09F2-E6569D9EE53D}"/>
              </a:ext>
            </a:extLst>
          </p:cNvPr>
          <p:cNvSpPr txBox="1"/>
          <p:nvPr/>
        </p:nvSpPr>
        <p:spPr>
          <a:xfrm flipH="1">
            <a:off x="264323" y="181976"/>
            <a:ext cx="660001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dirty="0">
                <a:latin typeface="Bahnschrift SemiBold" panose="020B0502040204020203" pitchFamily="34" charset="0"/>
              </a:rPr>
              <a:t>HEART ATTACK PREDICITON</a:t>
            </a:r>
            <a:r>
              <a:rPr lang="en-IN" sz="6000" b="0" i="0" dirty="0">
                <a:solidFill>
                  <a:srgbClr val="E0E0E0"/>
                </a:solidFill>
                <a:effectLst/>
                <a:latin typeface="Apple Color Emoji"/>
              </a:rPr>
              <a:t>💀</a:t>
            </a:r>
            <a:r>
              <a:rPr lang="en-IN" sz="6000" b="1" i="0" dirty="0">
                <a:solidFill>
                  <a:srgbClr val="E0E0E0"/>
                </a:solidFill>
                <a:effectLst/>
                <a:latin typeface="Helvetica Neue"/>
              </a:rPr>
              <a:t> 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227E20A-CFE6-698E-0165-8DB81254AB71}"/>
              </a:ext>
            </a:extLst>
          </p:cNvPr>
          <p:cNvSpPr/>
          <p:nvPr/>
        </p:nvSpPr>
        <p:spPr>
          <a:xfrm>
            <a:off x="0" y="0"/>
            <a:ext cx="12192000" cy="6834860"/>
          </a:xfrm>
          <a:prstGeom prst="rect">
            <a:avLst/>
          </a:prstGeom>
          <a:noFill/>
          <a:ln w="571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B52774-2750-EFB9-5972-4AE13A380CDA}"/>
              </a:ext>
            </a:extLst>
          </p:cNvPr>
          <p:cNvSpPr txBox="1"/>
          <p:nvPr/>
        </p:nvSpPr>
        <p:spPr>
          <a:xfrm>
            <a:off x="339137" y="2269692"/>
            <a:ext cx="583167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Bahnschrift SemiBold" panose="020B0502040204020203" pitchFamily="34" charset="0"/>
              </a:rPr>
              <a:t>Implementation of website running an ML model capable of heart attack prediction</a:t>
            </a:r>
            <a:endParaRPr lang="en-IN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A9A6C50-52AB-770F-5891-41A8A0C28967}"/>
              </a:ext>
            </a:extLst>
          </p:cNvPr>
          <p:cNvSpPr/>
          <p:nvPr/>
        </p:nvSpPr>
        <p:spPr>
          <a:xfrm>
            <a:off x="5590243" y="2680166"/>
            <a:ext cx="505757" cy="4717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6" name="Slide Zoom 15">
                <a:extLst>
                  <a:ext uri="{FF2B5EF4-FFF2-40B4-BE49-F238E27FC236}">
                    <a16:creationId xmlns:a16="http://schemas.microsoft.com/office/drawing/2014/main" id="{13CE725E-45F1-6BD2-F4F0-1BB28481C66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389664554"/>
                  </p:ext>
                </p:extLst>
              </p:nvPr>
            </p:nvGraphicFramePr>
            <p:xfrm>
              <a:off x="5673107" y="2414278"/>
              <a:ext cx="646331" cy="646331"/>
            </p:xfrm>
            <a:graphic>
              <a:graphicData uri="http://schemas.microsoft.com/office/powerpoint/2016/slidezoom">
                <pslz:sldZm>
                  <pslz:sldZmObj sldId="262" cId="2222163190">
                    <pslz:zmPr id="{12D4AD83-0104-475A-BB50-49D0380D36CB}" returnToParent="0" imageType="cover" transitionDur="1000">
                      <p166:blipFill xmlns:p166="http://schemas.microsoft.com/office/powerpoint/2016/6/main"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4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646331" cy="646331"/>
                        </a:xfrm>
                        <a:prstGeom prst="rect">
                          <a:avLst/>
                        </a:prstGeom>
                        <a:ln w="3175">
                          <a:solidFill>
                            <a:schemeClr val="bg1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6" name="Slide Zoom 15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13CE725E-45F1-6BD2-F4F0-1BB28481C66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5673107" y="2414278"/>
                <a:ext cx="646331" cy="646331"/>
              </a:xfrm>
              <a:prstGeom prst="rect">
                <a:avLst/>
              </a:prstGeom>
              <a:ln w="3175">
                <a:solidFill>
                  <a:schemeClr val="bg1"/>
                </a:solidFill>
              </a:ln>
            </p:spPr>
          </p:pic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B0BD8827-718B-A2BD-B4D7-048163C0ADD9}"/>
              </a:ext>
            </a:extLst>
          </p:cNvPr>
          <p:cNvSpPr txBox="1"/>
          <p:nvPr/>
        </p:nvSpPr>
        <p:spPr>
          <a:xfrm>
            <a:off x="7973324" y="471136"/>
            <a:ext cx="310968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dirty="0">
                <a:latin typeface="Bahnschrift SemiBold" panose="020B0502040204020203" pitchFamily="34" charset="0"/>
              </a:rPr>
              <a:t>Your results are a few </a:t>
            </a:r>
            <a:r>
              <a:rPr lang="en-IN" sz="3600" dirty="0">
                <a:solidFill>
                  <a:srgbClr val="FF0000"/>
                </a:solidFill>
                <a:latin typeface="Bahnschrift SemiBold" panose="020B0502040204020203" pitchFamily="34" charset="0"/>
              </a:rPr>
              <a:t>heartbeats</a:t>
            </a:r>
            <a:r>
              <a:rPr lang="en-IN" sz="3600" dirty="0">
                <a:latin typeface="Bahnschrift SemiBold" panose="020B0502040204020203" pitchFamily="34" charset="0"/>
              </a:rPr>
              <a:t> away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088933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52261A65-9530-59E1-C529-87E5B7D26620}"/>
              </a:ext>
            </a:extLst>
          </p:cNvPr>
          <p:cNvGrpSpPr/>
          <p:nvPr/>
        </p:nvGrpSpPr>
        <p:grpSpPr>
          <a:xfrm rot="21068794">
            <a:off x="8755617" y="-1273059"/>
            <a:ext cx="5373852" cy="6362496"/>
            <a:chOff x="7811845" y="-399910"/>
            <a:chExt cx="5373852" cy="6362496"/>
          </a:xfrm>
        </p:grpSpPr>
        <p:pic>
          <p:nvPicPr>
            <p:cNvPr id="15" name="Picture 2" descr="Lifeline Heartbeat GIF - Lifeline Heartbeat Heart GIFs">
              <a:extLst>
                <a:ext uri="{FF2B5EF4-FFF2-40B4-BE49-F238E27FC236}">
                  <a16:creationId xmlns:a16="http://schemas.microsoft.com/office/drawing/2014/main" id="{7EB186D0-F4AB-E3D9-21EF-E4C6EBC252C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3242825">
              <a:off x="7811845" y="-399910"/>
              <a:ext cx="2944374" cy="29443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2" descr="Lifeline Heartbeat GIF - Lifeline Heartbeat Heart GIFs">
              <a:extLst>
                <a:ext uri="{FF2B5EF4-FFF2-40B4-BE49-F238E27FC236}">
                  <a16:creationId xmlns:a16="http://schemas.microsoft.com/office/drawing/2014/main" id="{7484101F-1CC2-43ED-64DD-4B7AE488191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3242825">
              <a:off x="8591156" y="739463"/>
              <a:ext cx="2944374" cy="29443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2" descr="Lifeline Heartbeat GIF - Lifeline Heartbeat Heart GIFs">
              <a:extLst>
                <a:ext uri="{FF2B5EF4-FFF2-40B4-BE49-F238E27FC236}">
                  <a16:creationId xmlns:a16="http://schemas.microsoft.com/office/drawing/2014/main" id="{EAE44EA4-BBCE-B91A-018C-F045F0EAB29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3242825">
              <a:off x="9416240" y="1878837"/>
              <a:ext cx="2944374" cy="29443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2" descr="Lifeline Heartbeat GIF - Lifeline Heartbeat Heart GIFs">
              <a:extLst>
                <a:ext uri="{FF2B5EF4-FFF2-40B4-BE49-F238E27FC236}">
                  <a16:creationId xmlns:a16="http://schemas.microsoft.com/office/drawing/2014/main" id="{5812CD04-9BA0-34D1-DFDA-BF50E79E16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3242825">
              <a:off x="10241323" y="3018212"/>
              <a:ext cx="2944374" cy="29443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F227E20A-CFE6-698E-0165-8DB81254AB71}"/>
              </a:ext>
            </a:extLst>
          </p:cNvPr>
          <p:cNvSpPr/>
          <p:nvPr/>
        </p:nvSpPr>
        <p:spPr>
          <a:xfrm>
            <a:off x="0" y="0"/>
            <a:ext cx="12192000" cy="6834860"/>
          </a:xfrm>
          <a:prstGeom prst="rect">
            <a:avLst/>
          </a:prstGeom>
          <a:noFill/>
          <a:ln w="571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57041E-919B-CE95-2B8D-ACA5AAB8E5F4}"/>
              </a:ext>
            </a:extLst>
          </p:cNvPr>
          <p:cNvSpPr txBox="1"/>
          <p:nvPr/>
        </p:nvSpPr>
        <p:spPr>
          <a:xfrm>
            <a:off x="686755" y="414747"/>
            <a:ext cx="773881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b="0" i="0" dirty="0">
                <a:solidFill>
                  <a:srgbClr val="E8EAED"/>
                </a:solidFill>
                <a:effectLst/>
                <a:latin typeface="Bahnschrift SemiBold" panose="020B0502040204020203" pitchFamily="34" charset="0"/>
              </a:rPr>
              <a:t>Heart attacks account for </a:t>
            </a:r>
            <a:r>
              <a:rPr lang="en-US" sz="4800" b="0" i="0" dirty="0">
                <a:solidFill>
                  <a:srgbClr val="FF0000"/>
                </a:solidFill>
                <a:effectLst/>
                <a:latin typeface="Bahnschrift SemiBold" panose="020B0502040204020203" pitchFamily="34" charset="0"/>
              </a:rPr>
              <a:t>27.2% deaths</a:t>
            </a:r>
            <a:r>
              <a:rPr lang="en-US" sz="4800" b="0" i="0" dirty="0">
                <a:solidFill>
                  <a:srgbClr val="E8EAED"/>
                </a:solidFill>
                <a:effectLst/>
                <a:latin typeface="Bahnschrift SemiBold" panose="020B0502040204020203" pitchFamily="34" charset="0"/>
              </a:rPr>
              <a:t> </a:t>
            </a:r>
            <a:r>
              <a:rPr lang="en-US" sz="4800" dirty="0">
                <a:solidFill>
                  <a:srgbClr val="E8EAED"/>
                </a:solidFill>
                <a:latin typeface="Bahnschrift SemiBold" panose="020B0502040204020203" pitchFamily="34" charset="0"/>
              </a:rPr>
              <a:t>around the world</a:t>
            </a:r>
            <a:endParaRPr lang="en-US" sz="4800" b="0" i="0" dirty="0">
              <a:solidFill>
                <a:srgbClr val="E8EAED"/>
              </a:solidFill>
              <a:effectLst/>
              <a:latin typeface="Bahnschrift SemiBold" panose="020B050204020402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4ABA8B-3DFB-2F63-71BC-25A9A6663615}"/>
              </a:ext>
            </a:extLst>
          </p:cNvPr>
          <p:cNvSpPr txBox="1"/>
          <p:nvPr/>
        </p:nvSpPr>
        <p:spPr>
          <a:xfrm>
            <a:off x="686755" y="3212668"/>
            <a:ext cx="5409245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dirty="0">
                <a:latin typeface="Bahnschrift SemiBold" panose="020B0502040204020203" pitchFamily="34" charset="0"/>
              </a:rPr>
              <a:t>Some estimate that nearly 80% of all heart attacks are silent.</a:t>
            </a:r>
          </a:p>
        </p:txBody>
      </p:sp>
      <p:graphicFrame>
        <p:nvGraphicFramePr>
          <p:cNvPr id="40" name="Chart 39">
            <a:extLst>
              <a:ext uri="{FF2B5EF4-FFF2-40B4-BE49-F238E27FC236}">
                <a16:creationId xmlns:a16="http://schemas.microsoft.com/office/drawing/2014/main" id="{088E0BA3-24B1-B570-4818-8915768A6C0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46007439"/>
              </p:ext>
            </p:extLst>
          </p:nvPr>
        </p:nvGraphicFramePr>
        <p:xfrm>
          <a:off x="6858000" y="341743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222163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Graphic spid="40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227E20A-CFE6-698E-0165-8DB81254AB71}"/>
              </a:ext>
            </a:extLst>
          </p:cNvPr>
          <p:cNvSpPr/>
          <p:nvPr/>
        </p:nvSpPr>
        <p:spPr>
          <a:xfrm>
            <a:off x="0" y="0"/>
            <a:ext cx="12192000" cy="6834860"/>
          </a:xfrm>
          <a:prstGeom prst="rect">
            <a:avLst/>
          </a:prstGeom>
          <a:noFill/>
          <a:ln w="571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4A31AE-D0AD-2729-11BB-ECD48B8BBCD7}"/>
              </a:ext>
            </a:extLst>
          </p:cNvPr>
          <p:cNvSpPr txBox="1"/>
          <p:nvPr/>
        </p:nvSpPr>
        <p:spPr>
          <a:xfrm>
            <a:off x="593667" y="1557209"/>
            <a:ext cx="11004665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>
                <a:latin typeface="Bahnschrift SemiBold" panose="020B0502040204020203" pitchFamily="34" charset="0"/>
              </a:rPr>
              <a:t>With our website we aim at providing a simple yet accurate ML model capable of predicting the chances that an individual might suffer a heart attack</a:t>
            </a:r>
          </a:p>
          <a:p>
            <a:endParaRPr lang="en-IN" sz="3200" dirty="0">
              <a:latin typeface="Bahnschrift SemiBold" panose="020B0502040204020203" pitchFamily="34" charset="0"/>
            </a:endParaRPr>
          </a:p>
          <a:p>
            <a:r>
              <a:rPr lang="en-IN" sz="3200" dirty="0">
                <a:latin typeface="Bahnschrift SemiBold" panose="020B0502040204020203" pitchFamily="34" charset="0"/>
              </a:rPr>
              <a:t>This is done by taking in inputs like </a:t>
            </a:r>
            <a:r>
              <a:rPr lang="en-IN" sz="3200" dirty="0">
                <a:solidFill>
                  <a:srgbClr val="FF5050"/>
                </a:solidFill>
                <a:latin typeface="Bahnschrift SemiBold" panose="020B0502040204020203" pitchFamily="34" charset="0"/>
              </a:rPr>
              <a:t>age, sex, ECG </a:t>
            </a:r>
            <a:r>
              <a:rPr lang="en-IN" sz="3200" dirty="0">
                <a:latin typeface="Bahnschrift SemiBold" panose="020B0502040204020203" pitchFamily="34" charset="0"/>
              </a:rPr>
              <a:t>etc. from the user. The information entered is then ran through an </a:t>
            </a:r>
            <a:r>
              <a:rPr lang="en-IN" sz="3200" dirty="0">
                <a:solidFill>
                  <a:srgbClr val="FF5050"/>
                </a:solidFill>
                <a:latin typeface="Bahnschrift SemiBold" panose="020B0502040204020203" pitchFamily="34" charset="0"/>
              </a:rPr>
              <a:t>ML Model </a:t>
            </a:r>
            <a:r>
              <a:rPr lang="en-IN" sz="3200" dirty="0">
                <a:latin typeface="Bahnschrift SemiBold" panose="020B0502040204020203" pitchFamily="34" charset="0"/>
              </a:rPr>
              <a:t>using </a:t>
            </a:r>
            <a:r>
              <a:rPr lang="en-IN" sz="3200" dirty="0">
                <a:solidFill>
                  <a:srgbClr val="FF5050"/>
                </a:solidFill>
                <a:latin typeface="Bahnschrift SemiBold" panose="020B0502040204020203" pitchFamily="34" charset="0"/>
              </a:rPr>
              <a:t>Google Collab</a:t>
            </a:r>
            <a:r>
              <a:rPr lang="en-IN" sz="3200" dirty="0">
                <a:latin typeface="Bahnschrift SemiBold" panose="020B0502040204020203" pitchFamily="34" charset="0"/>
              </a:rPr>
              <a:t>. The dataset used contains a list of data including details such as </a:t>
            </a:r>
            <a:r>
              <a:rPr lang="en-IN" sz="3200" dirty="0">
                <a:solidFill>
                  <a:srgbClr val="FF5050"/>
                </a:solidFill>
                <a:latin typeface="Bahnschrift SemiBold" panose="020B0502040204020203" pitchFamily="34" charset="0"/>
              </a:rPr>
              <a:t>age, sex, cp, </a:t>
            </a:r>
            <a:r>
              <a:rPr lang="en-IN" sz="3200" dirty="0" err="1">
                <a:solidFill>
                  <a:srgbClr val="FF5050"/>
                </a:solidFill>
                <a:latin typeface="Bahnschrift SemiBold" panose="020B0502040204020203" pitchFamily="34" charset="0"/>
              </a:rPr>
              <a:t>trestbps</a:t>
            </a:r>
            <a:r>
              <a:rPr lang="en-IN" sz="3200" dirty="0">
                <a:solidFill>
                  <a:srgbClr val="FF5050"/>
                </a:solidFill>
                <a:latin typeface="Bahnschrift SemiBold" panose="020B0502040204020203" pitchFamily="34" charset="0"/>
              </a:rPr>
              <a:t> </a:t>
            </a:r>
            <a:r>
              <a:rPr lang="en-IN" sz="3200" dirty="0">
                <a:latin typeface="Bahnschrift SemiBold" panose="020B0502040204020203" pitchFamily="34" charset="0"/>
              </a:rPr>
              <a:t>etc. The Model uses a total of 8 </a:t>
            </a:r>
            <a:r>
              <a:rPr lang="en-IN" sz="3200" dirty="0" err="1">
                <a:latin typeface="Bahnschrift SemiBold" panose="020B0502040204020203" pitchFamily="34" charset="0"/>
              </a:rPr>
              <a:t>algorithims</a:t>
            </a:r>
            <a:r>
              <a:rPr lang="en-IN" sz="3200" dirty="0">
                <a:latin typeface="Bahnschrift SemiBold" panose="020B0502040204020203" pitchFamily="34" charset="0"/>
              </a:rPr>
              <a:t> and using </a:t>
            </a:r>
            <a:r>
              <a:rPr lang="en-IN" sz="3200" dirty="0">
                <a:solidFill>
                  <a:srgbClr val="FF5050"/>
                </a:solidFill>
                <a:latin typeface="Bahnschrift SemiBold" panose="020B0502040204020203" pitchFamily="34" charset="0"/>
              </a:rPr>
              <a:t>ROC curves </a:t>
            </a:r>
            <a:r>
              <a:rPr lang="en-IN" sz="3200" dirty="0">
                <a:latin typeface="Bahnschrift SemiBold" panose="020B0502040204020203" pitchFamily="34" charset="0"/>
              </a:rPr>
              <a:t>the most accurate one is chosen.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72F94D75-6CAC-F982-01E7-3E5F467F69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83698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FD4D45B-CF49-A3D8-8775-F5F3F23B0A99}"/>
              </a:ext>
            </a:extLst>
          </p:cNvPr>
          <p:cNvGrpSpPr/>
          <p:nvPr/>
        </p:nvGrpSpPr>
        <p:grpSpPr>
          <a:xfrm>
            <a:off x="593667" y="321405"/>
            <a:ext cx="11213704" cy="914400"/>
            <a:chOff x="136467" y="380649"/>
            <a:chExt cx="11213704" cy="91440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1E1E3EE-88C2-0F61-A36C-79BEFA70C05B}"/>
                </a:ext>
              </a:extLst>
            </p:cNvPr>
            <p:cNvSpPr txBox="1"/>
            <p:nvPr/>
          </p:nvSpPr>
          <p:spPr>
            <a:xfrm>
              <a:off x="1050867" y="464052"/>
              <a:ext cx="10299304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4800" dirty="0">
                  <a:solidFill>
                    <a:srgbClr val="FF0000"/>
                  </a:solidFill>
                  <a:latin typeface="Bahnschrift SemiBold" panose="020B0502040204020203" pitchFamily="34" charset="0"/>
                </a:rPr>
                <a:t>WE HAVE A SOLUTION</a:t>
              </a:r>
              <a:endParaRPr lang="en-IN" sz="4800" dirty="0"/>
            </a:p>
          </p:txBody>
        </p:sp>
        <p:pic>
          <p:nvPicPr>
            <p:cNvPr id="13" name="Graphic 12" descr="Customer review">
              <a:extLst>
                <a:ext uri="{FF2B5EF4-FFF2-40B4-BE49-F238E27FC236}">
                  <a16:creationId xmlns:a16="http://schemas.microsoft.com/office/drawing/2014/main" id="{D9A3522D-9969-364D-5503-1B652FCC65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6467" y="380649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58007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227E20A-CFE6-698E-0165-8DB81254AB71}"/>
              </a:ext>
            </a:extLst>
          </p:cNvPr>
          <p:cNvSpPr/>
          <p:nvPr/>
        </p:nvSpPr>
        <p:spPr>
          <a:xfrm>
            <a:off x="0" y="0"/>
            <a:ext cx="12192000" cy="6834860"/>
          </a:xfrm>
          <a:prstGeom prst="rect">
            <a:avLst/>
          </a:prstGeom>
          <a:noFill/>
          <a:ln w="571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0CEEAF5-D8E1-F5A0-6A25-3C32931DE7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9095648"/>
              </p:ext>
            </p:extLst>
          </p:nvPr>
        </p:nvGraphicFramePr>
        <p:xfrm>
          <a:off x="782837" y="2002079"/>
          <a:ext cx="10733115" cy="4419496"/>
        </p:xfrm>
        <a:graphic>
          <a:graphicData uri="http://schemas.openxmlformats.org/drawingml/2006/table">
            <a:tbl>
              <a:tblPr/>
              <a:tblGrid>
                <a:gridCol w="3577705">
                  <a:extLst>
                    <a:ext uri="{9D8B030D-6E8A-4147-A177-3AD203B41FA5}">
                      <a16:colId xmlns:a16="http://schemas.microsoft.com/office/drawing/2014/main" val="1892550846"/>
                    </a:ext>
                  </a:extLst>
                </a:gridCol>
                <a:gridCol w="3577705">
                  <a:extLst>
                    <a:ext uri="{9D8B030D-6E8A-4147-A177-3AD203B41FA5}">
                      <a16:colId xmlns:a16="http://schemas.microsoft.com/office/drawing/2014/main" val="2627906392"/>
                    </a:ext>
                  </a:extLst>
                </a:gridCol>
                <a:gridCol w="3577705">
                  <a:extLst>
                    <a:ext uri="{9D8B030D-6E8A-4147-A177-3AD203B41FA5}">
                      <a16:colId xmlns:a16="http://schemas.microsoft.com/office/drawing/2014/main" val="2287218902"/>
                    </a:ext>
                  </a:extLst>
                </a:gridCol>
              </a:tblGrid>
              <a:tr h="552437">
                <a:tc>
                  <a:txBody>
                    <a:bodyPr/>
                    <a:lstStyle/>
                    <a:p>
                      <a:pPr algn="l" fontAlgn="ctr"/>
                      <a:r>
                        <a:rPr lang="en-IN" b="1" dirty="0">
                          <a:effectLst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dirty="0">
                          <a:effectLst/>
                        </a:rPr>
                        <a:t>Logistic Regression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>
                          <a:effectLst/>
                        </a:rPr>
                        <a:t>85.245902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>
                        <a:alpha val="1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497023"/>
                  </a:ext>
                </a:extLst>
              </a:tr>
              <a:tr h="552437">
                <a:tc>
                  <a:txBody>
                    <a:bodyPr/>
                    <a:lstStyle/>
                    <a:p>
                      <a:pPr algn="l" fontAlgn="ctr"/>
                      <a:r>
                        <a:rPr lang="en-IN" b="1">
                          <a:effectLst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dirty="0">
                          <a:effectLst/>
                        </a:rPr>
                        <a:t>Naive Bayes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dirty="0">
                          <a:effectLst/>
                        </a:rPr>
                        <a:t>85.245902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>
                        <a:alpha val="1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4765541"/>
                  </a:ext>
                </a:extLst>
              </a:tr>
              <a:tr h="552437">
                <a:tc>
                  <a:txBody>
                    <a:bodyPr/>
                    <a:lstStyle/>
                    <a:p>
                      <a:pPr algn="l" fontAlgn="ctr"/>
                      <a:r>
                        <a:rPr lang="en-IN" b="1" dirty="0">
                          <a:effectLst/>
                        </a:rPr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dirty="0">
                          <a:effectLst/>
                        </a:rPr>
                        <a:t>Random Forest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dirty="0">
                          <a:effectLst/>
                        </a:rPr>
                        <a:t>85.245902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>
                        <a:alpha val="1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4716718"/>
                  </a:ext>
                </a:extLst>
              </a:tr>
              <a:tr h="552437">
                <a:tc>
                  <a:txBody>
                    <a:bodyPr/>
                    <a:lstStyle/>
                    <a:p>
                      <a:pPr algn="l" fontAlgn="ctr"/>
                      <a:r>
                        <a:rPr lang="en-IN" b="1">
                          <a:effectLst/>
                        </a:rPr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dirty="0">
                          <a:effectLst/>
                        </a:rPr>
                        <a:t>Extreme Gradient Boost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dirty="0">
                          <a:effectLst/>
                        </a:rPr>
                        <a:t>90.163934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>
                        <a:alpha val="1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5376212"/>
                  </a:ext>
                </a:extLst>
              </a:tr>
              <a:tr h="552437">
                <a:tc>
                  <a:txBody>
                    <a:bodyPr/>
                    <a:lstStyle/>
                    <a:p>
                      <a:pPr algn="l" fontAlgn="ctr"/>
                      <a:r>
                        <a:rPr lang="en-IN" b="1">
                          <a:effectLst/>
                        </a:rPr>
                        <a:t>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dirty="0">
                          <a:effectLst/>
                        </a:rPr>
                        <a:t>K-Nearest Neighbour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>
                          <a:effectLst/>
                        </a:rPr>
                        <a:t>88.524590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>
                        <a:alpha val="1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8476775"/>
                  </a:ext>
                </a:extLst>
              </a:tr>
              <a:tr h="552437">
                <a:tc>
                  <a:txBody>
                    <a:bodyPr/>
                    <a:lstStyle/>
                    <a:p>
                      <a:pPr algn="l" fontAlgn="ctr"/>
                      <a:r>
                        <a:rPr lang="en-IN" b="1">
                          <a:effectLst/>
                        </a:rPr>
                        <a:t>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dirty="0">
                          <a:effectLst/>
                        </a:rPr>
                        <a:t>Decision Tree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dirty="0">
                          <a:effectLst/>
                        </a:rPr>
                        <a:t>81.967213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>
                        <a:alpha val="1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0020662"/>
                  </a:ext>
                </a:extLst>
              </a:tr>
              <a:tr h="552437">
                <a:tc>
                  <a:txBody>
                    <a:bodyPr/>
                    <a:lstStyle/>
                    <a:p>
                      <a:pPr algn="l" fontAlgn="ctr"/>
                      <a:r>
                        <a:rPr lang="en-IN" b="1">
                          <a:effectLst/>
                        </a:rPr>
                        <a:t>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dirty="0">
                          <a:effectLst/>
                        </a:rPr>
                        <a:t>Support Vector Machine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dirty="0">
                          <a:effectLst/>
                        </a:rPr>
                        <a:t>88.524590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>
                        <a:alpha val="1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1878717"/>
                  </a:ext>
                </a:extLst>
              </a:tr>
              <a:tr h="552437">
                <a:tc>
                  <a:txBody>
                    <a:bodyPr/>
                    <a:lstStyle/>
                    <a:p>
                      <a:pPr algn="l" fontAlgn="ctr"/>
                      <a:r>
                        <a:rPr lang="en-IN" b="1" dirty="0">
                          <a:effectLst/>
                        </a:rPr>
                        <a:t>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dirty="0">
                          <a:effectLst/>
                        </a:rPr>
                        <a:t>Gradient Boosting Classifier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dirty="0">
                          <a:effectLst/>
                        </a:rPr>
                        <a:t>88.524590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>
                        <a:alpha val="1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8047377"/>
                  </a:ext>
                </a:extLst>
              </a:tr>
            </a:tbl>
          </a:graphicData>
        </a:graphic>
      </p:graphicFrame>
      <p:grpSp>
        <p:nvGrpSpPr>
          <p:cNvPr id="16" name="Group 15">
            <a:extLst>
              <a:ext uri="{FF2B5EF4-FFF2-40B4-BE49-F238E27FC236}">
                <a16:creationId xmlns:a16="http://schemas.microsoft.com/office/drawing/2014/main" id="{892DE070-B02F-CFB6-E3A4-DFAEB1F1D847}"/>
              </a:ext>
            </a:extLst>
          </p:cNvPr>
          <p:cNvGrpSpPr/>
          <p:nvPr/>
        </p:nvGrpSpPr>
        <p:grpSpPr>
          <a:xfrm>
            <a:off x="622391" y="216210"/>
            <a:ext cx="8784691" cy="1569660"/>
            <a:chOff x="1293732" y="280995"/>
            <a:chExt cx="10126257" cy="156966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59967E8-310C-5015-20A3-AE8D53D831B3}"/>
                </a:ext>
              </a:extLst>
            </p:cNvPr>
            <p:cNvSpPr txBox="1"/>
            <p:nvPr/>
          </p:nvSpPr>
          <p:spPr>
            <a:xfrm>
              <a:off x="2208132" y="280995"/>
              <a:ext cx="9211857" cy="156966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N" sz="4800" dirty="0">
                  <a:solidFill>
                    <a:srgbClr val="FF0000"/>
                  </a:solidFill>
                  <a:latin typeface="Bahnschrift SemiBold" panose="020B0502040204020203" pitchFamily="34" charset="0"/>
                </a:rPr>
                <a:t>Algorithms Ranking Sample using ROC</a:t>
              </a:r>
              <a:endParaRPr lang="en-IN" sz="4800" dirty="0">
                <a:solidFill>
                  <a:srgbClr val="FF0000"/>
                </a:solidFill>
              </a:endParaRPr>
            </a:p>
          </p:txBody>
        </p:sp>
        <p:pic>
          <p:nvPicPr>
            <p:cNvPr id="9" name="Graphic 8" descr="Programmer">
              <a:extLst>
                <a:ext uri="{FF2B5EF4-FFF2-40B4-BE49-F238E27FC236}">
                  <a16:creationId xmlns:a16="http://schemas.microsoft.com/office/drawing/2014/main" id="{64D9B27F-5591-9BC0-A611-A13AA92133A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293732" y="543840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27655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227E20A-CFE6-698E-0165-8DB81254AB71}"/>
              </a:ext>
            </a:extLst>
          </p:cNvPr>
          <p:cNvSpPr/>
          <p:nvPr/>
        </p:nvSpPr>
        <p:spPr>
          <a:xfrm>
            <a:off x="0" y="0"/>
            <a:ext cx="12192000" cy="6834860"/>
          </a:xfrm>
          <a:prstGeom prst="rect">
            <a:avLst/>
          </a:prstGeom>
          <a:noFill/>
          <a:ln w="571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AA04E0F2-85B9-4FC6-CC79-C4C2C69B15C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15623481"/>
              </p:ext>
            </p:extLst>
          </p:nvPr>
        </p:nvGraphicFramePr>
        <p:xfrm>
          <a:off x="1450139" y="992773"/>
          <a:ext cx="9131300" cy="52895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B195FA97-662D-DF91-F731-55C40B025E0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56961943"/>
              </p:ext>
            </p:extLst>
          </p:nvPr>
        </p:nvGraphicFramePr>
        <p:xfrm>
          <a:off x="1264587" y="715840"/>
          <a:ext cx="9662825" cy="52895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136416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227E20A-CFE6-698E-0165-8DB81254AB71}"/>
              </a:ext>
            </a:extLst>
          </p:cNvPr>
          <p:cNvSpPr/>
          <p:nvPr/>
        </p:nvSpPr>
        <p:spPr>
          <a:xfrm>
            <a:off x="0" y="0"/>
            <a:ext cx="12192000" cy="6834860"/>
          </a:xfrm>
          <a:prstGeom prst="rect">
            <a:avLst/>
          </a:prstGeom>
          <a:noFill/>
          <a:ln w="571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D3D086AA-EC1D-DB1A-640E-585F5F8C6D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5637" y="552450"/>
            <a:ext cx="5800725" cy="575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2661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227E20A-CFE6-698E-0165-8DB81254AB71}"/>
              </a:ext>
            </a:extLst>
          </p:cNvPr>
          <p:cNvSpPr/>
          <p:nvPr/>
        </p:nvSpPr>
        <p:spPr>
          <a:xfrm>
            <a:off x="0" y="0"/>
            <a:ext cx="12192000" cy="6834860"/>
          </a:xfrm>
          <a:prstGeom prst="rect">
            <a:avLst/>
          </a:prstGeom>
          <a:noFill/>
          <a:ln w="571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60A28C-9902-1550-7F5A-6356144A6892}"/>
              </a:ext>
            </a:extLst>
          </p:cNvPr>
          <p:cNvSpPr txBox="1"/>
          <p:nvPr/>
        </p:nvSpPr>
        <p:spPr>
          <a:xfrm>
            <a:off x="750888" y="1857136"/>
            <a:ext cx="8509000" cy="2308324"/>
          </a:xfrm>
          <a:prstGeom prst="rect">
            <a:avLst/>
          </a:prstGeom>
          <a:noFill/>
        </p:spPr>
        <p:txBody>
          <a:bodyPr wrap="square" numCol="2">
            <a:spAutoFit/>
          </a:bodyPr>
          <a:lstStyle/>
          <a:p>
            <a:pPr marL="342900" indent="-342900">
              <a:buAutoNum type="arabicPeriod"/>
            </a:pPr>
            <a:r>
              <a:rPr lang="en-IN" sz="2400" b="1" dirty="0">
                <a:latin typeface="Bahnschrift SemiBold" panose="020B0502040204020203" pitchFamily="34" charset="0"/>
              </a:rPr>
              <a:t>Age</a:t>
            </a:r>
          </a:p>
          <a:p>
            <a:pPr marL="342900" indent="-342900">
              <a:buAutoNum type="arabicPeriod"/>
            </a:pPr>
            <a:r>
              <a:rPr lang="en-IN" sz="2400" b="1" dirty="0">
                <a:latin typeface="Bahnschrift SemiBold" panose="020B0502040204020203" pitchFamily="34" charset="0"/>
              </a:rPr>
              <a:t>Sex</a:t>
            </a:r>
          </a:p>
          <a:p>
            <a:pPr marL="342900" indent="-342900">
              <a:buAutoNum type="arabicPeriod"/>
            </a:pPr>
            <a:r>
              <a:rPr lang="en-IN" sz="2400" b="1" dirty="0">
                <a:latin typeface="Bahnschrift SemiBold" panose="020B0502040204020203" pitchFamily="34" charset="0"/>
              </a:rPr>
              <a:t>Chest Pain</a:t>
            </a:r>
          </a:p>
          <a:p>
            <a:pPr marL="342900" indent="-342900">
              <a:buAutoNum type="arabicPeriod"/>
            </a:pPr>
            <a:r>
              <a:rPr lang="en-IN" sz="2400" b="1" dirty="0">
                <a:latin typeface="Bahnschrift SemiBold" panose="020B0502040204020203" pitchFamily="34" charset="0"/>
              </a:rPr>
              <a:t>BPS</a:t>
            </a:r>
          </a:p>
          <a:p>
            <a:pPr marL="342900" indent="-342900">
              <a:buAutoNum type="arabicPeriod"/>
            </a:pPr>
            <a:r>
              <a:rPr lang="en-IN" sz="2400" b="1" dirty="0">
                <a:latin typeface="Bahnschrift SemiBold" panose="020B0502040204020203" pitchFamily="34" charset="0"/>
              </a:rPr>
              <a:t>Cholesterol Level</a:t>
            </a:r>
          </a:p>
          <a:p>
            <a:pPr marL="342900" indent="-342900">
              <a:buAutoNum type="arabicPeriod"/>
            </a:pPr>
            <a:r>
              <a:rPr lang="en-IN" sz="2400" b="1" dirty="0">
                <a:latin typeface="Bahnschrift SemiBold" panose="020B0502040204020203" pitchFamily="34" charset="0"/>
              </a:rPr>
              <a:t>Fasting Blood Sugar Level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836364-10D3-C8A5-BFB4-2694F5EDAAD4}"/>
              </a:ext>
            </a:extLst>
          </p:cNvPr>
          <p:cNvSpPr txBox="1"/>
          <p:nvPr/>
        </p:nvSpPr>
        <p:spPr>
          <a:xfrm>
            <a:off x="6367463" y="1857136"/>
            <a:ext cx="612457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 startAt="7"/>
            </a:pPr>
            <a:r>
              <a:rPr lang="en-IN" sz="2400" dirty="0">
                <a:latin typeface="Bahnschrift SemiBold" panose="020B0502040204020203" pitchFamily="34" charset="0"/>
              </a:rPr>
              <a:t>Resting ECG</a:t>
            </a:r>
          </a:p>
          <a:p>
            <a:pPr marL="342900" indent="-342900">
              <a:buAutoNum type="arabicPeriod" startAt="7"/>
            </a:pPr>
            <a:r>
              <a:rPr lang="en-IN" sz="2400" dirty="0">
                <a:latin typeface="Bahnschrift SemiBold" panose="020B0502040204020203" pitchFamily="34" charset="0"/>
              </a:rPr>
              <a:t>Max </a:t>
            </a:r>
            <a:r>
              <a:rPr lang="en-IN" sz="2400" dirty="0" err="1">
                <a:latin typeface="Bahnschrift SemiBold" panose="020B0502040204020203" pitchFamily="34" charset="0"/>
              </a:rPr>
              <a:t>Hearbeat</a:t>
            </a:r>
            <a:endParaRPr lang="en-IN" sz="2400" dirty="0">
              <a:latin typeface="Bahnschrift SemiBold" panose="020B0502040204020203" pitchFamily="34" charset="0"/>
            </a:endParaRPr>
          </a:p>
          <a:p>
            <a:pPr marL="342900" indent="-342900">
              <a:buAutoNum type="arabicPeriod" startAt="7"/>
            </a:pPr>
            <a:r>
              <a:rPr lang="en-IN" sz="2400" dirty="0">
                <a:latin typeface="Bahnschrift SemiBold" panose="020B0502040204020203" pitchFamily="34" charset="0"/>
              </a:rPr>
              <a:t>Pain during exercise</a:t>
            </a:r>
          </a:p>
          <a:p>
            <a:pPr marL="342900" indent="-342900">
              <a:buAutoNum type="arabicPeriod" startAt="7"/>
            </a:pPr>
            <a:r>
              <a:rPr lang="en-IN" sz="2400" dirty="0">
                <a:latin typeface="Bahnschrift SemiBold" panose="020B0502040204020203" pitchFamily="34" charset="0"/>
              </a:rPr>
              <a:t>Old Peak</a:t>
            </a:r>
          </a:p>
          <a:p>
            <a:pPr marL="342900" indent="-342900">
              <a:buAutoNum type="arabicPeriod" startAt="7"/>
            </a:pPr>
            <a:r>
              <a:rPr lang="en-IN" sz="2400" dirty="0">
                <a:latin typeface="Bahnschrift SemiBold" panose="020B0502040204020203" pitchFamily="34" charset="0"/>
              </a:rPr>
              <a:t>Highest Peak</a:t>
            </a:r>
          </a:p>
          <a:p>
            <a:pPr marL="342900" indent="-342900">
              <a:buAutoNum type="arabicPeriod" startAt="7"/>
            </a:pPr>
            <a:r>
              <a:rPr lang="en-IN" sz="2400" dirty="0" err="1">
                <a:latin typeface="Bahnschrift SemiBold" panose="020B0502040204020203" pitchFamily="34" charset="0"/>
              </a:rPr>
              <a:t>Thalasemia</a:t>
            </a:r>
            <a:endParaRPr lang="en-IN" sz="2400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F16361F-6CC6-76AE-2A82-3C31940E2D4D}"/>
              </a:ext>
            </a:extLst>
          </p:cNvPr>
          <p:cNvGrpSpPr/>
          <p:nvPr/>
        </p:nvGrpSpPr>
        <p:grpSpPr>
          <a:xfrm>
            <a:off x="750888" y="471368"/>
            <a:ext cx="8189912" cy="914400"/>
            <a:chOff x="652984" y="475833"/>
            <a:chExt cx="8189912" cy="914400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A773893C-4C9E-C8A7-B974-73434D59BFDB}"/>
                </a:ext>
              </a:extLst>
            </p:cNvPr>
            <p:cNvSpPr txBox="1"/>
            <p:nvPr/>
          </p:nvSpPr>
          <p:spPr>
            <a:xfrm>
              <a:off x="1567384" y="559236"/>
              <a:ext cx="7275512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N" sz="4800" dirty="0">
                  <a:solidFill>
                    <a:srgbClr val="FF0000"/>
                  </a:solidFill>
                  <a:latin typeface="Bahnschrift SemiBold" panose="020B0502040204020203" pitchFamily="34" charset="0"/>
                </a:rPr>
                <a:t>Input Fields Required:</a:t>
              </a:r>
            </a:p>
          </p:txBody>
        </p:sp>
        <p:pic>
          <p:nvPicPr>
            <p:cNvPr id="13" name="Graphic 12" descr="User">
              <a:extLst>
                <a:ext uri="{FF2B5EF4-FFF2-40B4-BE49-F238E27FC236}">
                  <a16:creationId xmlns:a16="http://schemas.microsoft.com/office/drawing/2014/main" id="{25AD3984-B2ED-E499-0CB5-0C02E525EB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52984" y="475833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305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227E20A-CFE6-698E-0165-8DB81254AB71}"/>
              </a:ext>
            </a:extLst>
          </p:cNvPr>
          <p:cNvSpPr/>
          <p:nvPr/>
        </p:nvSpPr>
        <p:spPr>
          <a:xfrm>
            <a:off x="0" y="0"/>
            <a:ext cx="12192000" cy="6834860"/>
          </a:xfrm>
          <a:prstGeom prst="rect">
            <a:avLst/>
          </a:prstGeom>
          <a:noFill/>
          <a:ln w="571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D32458-49AA-D6CE-5E2B-E5A77FAFF25B}"/>
              </a:ext>
            </a:extLst>
          </p:cNvPr>
          <p:cNvSpPr txBox="1"/>
          <p:nvPr/>
        </p:nvSpPr>
        <p:spPr>
          <a:xfrm>
            <a:off x="531277" y="441263"/>
            <a:ext cx="758946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800" dirty="0">
                <a:solidFill>
                  <a:srgbClr val="FF0000"/>
                </a:solidFill>
                <a:latin typeface="Bahnschrift SemiBold" panose="020B0502040204020203" pitchFamily="34" charset="0"/>
              </a:rPr>
              <a:t>How the model works: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CCE91B-6ED3-3C1B-23AA-D5EC3776A56B}"/>
              </a:ext>
            </a:extLst>
          </p:cNvPr>
          <p:cNvSpPr txBox="1"/>
          <p:nvPr/>
        </p:nvSpPr>
        <p:spPr>
          <a:xfrm>
            <a:off x="426203" y="1774078"/>
            <a:ext cx="11339594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>
                <a:latin typeface="Bahnschrift SemiBold" panose="020B0502040204020203" pitchFamily="34" charset="0"/>
              </a:rPr>
              <a:t>The information entered is then ran through an </a:t>
            </a:r>
            <a:r>
              <a:rPr lang="en-IN" sz="3200" dirty="0">
                <a:solidFill>
                  <a:srgbClr val="FF5050"/>
                </a:solidFill>
                <a:latin typeface="Bahnschrift SemiBold" panose="020B0502040204020203" pitchFamily="34" charset="0"/>
              </a:rPr>
              <a:t>ML Model </a:t>
            </a:r>
            <a:r>
              <a:rPr lang="en-IN" sz="3200" dirty="0">
                <a:latin typeface="Bahnschrift SemiBold" panose="020B0502040204020203" pitchFamily="34" charset="0"/>
              </a:rPr>
              <a:t>using </a:t>
            </a:r>
            <a:r>
              <a:rPr lang="en-IN" sz="3200" dirty="0">
                <a:solidFill>
                  <a:srgbClr val="FF5050"/>
                </a:solidFill>
                <a:latin typeface="Bahnschrift SemiBold" panose="020B0502040204020203" pitchFamily="34" charset="0"/>
              </a:rPr>
              <a:t>Google Collab </a:t>
            </a:r>
            <a:r>
              <a:rPr lang="en-IN" sz="3200" dirty="0">
                <a:latin typeface="Bahnschrift SemiBold" panose="020B0502040204020203" pitchFamily="34" charset="0"/>
              </a:rPr>
              <a:t>The first three models are used for classification, Whereas the later three are responsible for the decisions made. At last, the Extreme Gradient Boost gives us the best results.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5059574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F46216B-77A9-411A-B9D3-5023FCB70208}"/>
    </a:ext>
  </a:extLst>
</a:theme>
</file>

<file path=ppt/webextensions/_rels/taskpanes.xml.rels><?xml version="1.0" encoding="UTF-8" standalone="yes"?>
<Relationships xmlns="http://schemas.openxmlformats.org/package/2006/relationships"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613" row="10">
    <wetp:webextensionref xmlns:r="http://schemas.openxmlformats.org/officeDocument/2006/relationships" r:id="rId1"/>
  </wetp:taskpane>
  <wetp:taskpane dockstate="right" visibility="0" width="613" row="9">
    <wetp:webextensionref xmlns:r="http://schemas.openxmlformats.org/officeDocument/2006/relationships" r:id="rId2"/>
  </wetp:taskpane>
</wetp:taskpanes>
</file>

<file path=ppt/webextensions/webextension1.xml><?xml version="1.0" encoding="utf-8"?>
<we:webextension xmlns:we="http://schemas.microsoft.com/office/webextensions/webextension/2010/11" id="{ABA8BC83-BC51-4C02-A3FC-5CC6842F1399}">
  <we:reference id="wa104178141" version="4.3.3.0" store="en-US" storeType="OMEX"/>
  <we:alternateReferences>
    <we:reference id="WA104178141" version="4.3.3.0" store="WA104178141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08975C90-7859-439C-9180-D898265F8209}">
  <we:reference id="wa104380907" version="3.1.0.0" store="en-US" storeType="OMEX"/>
  <we:alternateReferences>
    <we:reference id="WA104380907" version="3.1.0.0" store="WA104380907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460</TotalTime>
  <Words>286</Words>
  <Application>Microsoft Office PowerPoint</Application>
  <PresentationFormat>Widescreen</PresentationFormat>
  <Paragraphs>53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Apple Color Emoji</vt:lpstr>
      <vt:lpstr>Helvetica Neue</vt:lpstr>
      <vt:lpstr>Arial</vt:lpstr>
      <vt:lpstr>Bahnschrift SemiBold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한 승리</dc:creator>
  <cp:lastModifiedBy>한 승리</cp:lastModifiedBy>
  <cp:revision>1</cp:revision>
  <dcterms:created xsi:type="dcterms:W3CDTF">2023-06-09T04:41:31Z</dcterms:created>
  <dcterms:modified xsi:type="dcterms:W3CDTF">2023-06-09T12:21:32Z</dcterms:modified>
</cp:coreProperties>
</file>