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1" r:id="rId5"/>
    <p:sldId id="263" r:id="rId6"/>
    <p:sldId id="265"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06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1480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06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82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51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642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88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5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07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10/16/2018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888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66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3361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Approval and Profit generation</a:t>
            </a:r>
            <a:endParaRPr lang="en-US" dirty="0"/>
          </a:p>
        </p:txBody>
      </p:sp>
      <p:sp>
        <p:nvSpPr>
          <p:cNvPr id="3" name="Subtitle 2"/>
          <p:cNvSpPr>
            <a:spLocks noGrp="1"/>
          </p:cNvSpPr>
          <p:nvPr>
            <p:ph type="subTitle" idx="1"/>
          </p:nvPr>
        </p:nvSpPr>
        <p:spPr/>
        <p:txBody>
          <a:bodyPr/>
          <a:lstStyle/>
          <a:p>
            <a:r>
              <a:rPr lang="en-US" dirty="0" smtClean="0"/>
              <a:t>Sidharth Suman</a:t>
            </a:r>
            <a:endParaRPr lang="en-US" dirty="0"/>
          </a:p>
        </p:txBody>
      </p:sp>
    </p:spTree>
    <p:extLst>
      <p:ext uri="{BB962C8B-B14F-4D97-AF65-F5344CB8AC3E}">
        <p14:creationId xmlns:p14="http://schemas.microsoft.com/office/powerpoint/2010/main" val="37740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12" y="910046"/>
            <a:ext cx="8596668" cy="657497"/>
          </a:xfrm>
        </p:spPr>
        <p:txBody>
          <a:bodyPr>
            <a:normAutofit fontScale="90000"/>
          </a:bodyPr>
          <a:lstStyle/>
          <a:p>
            <a:r>
              <a:rPr lang="en-US" dirty="0" smtClean="0"/>
              <a:t>Deliverables</a:t>
            </a:r>
            <a:endParaRPr lang="en-US" dirty="0"/>
          </a:p>
        </p:txBody>
      </p:sp>
      <p:sp>
        <p:nvSpPr>
          <p:cNvPr id="3" name="Content Placeholder 2"/>
          <p:cNvSpPr>
            <a:spLocks noGrp="1"/>
          </p:cNvSpPr>
          <p:nvPr>
            <p:ph idx="1"/>
          </p:nvPr>
        </p:nvSpPr>
        <p:spPr>
          <a:xfrm>
            <a:off x="1187412" y="1755641"/>
            <a:ext cx="9368004" cy="3880773"/>
          </a:xfrm>
        </p:spPr>
        <p:txBody>
          <a:bodyPr>
            <a:normAutofit/>
          </a:bodyPr>
          <a:lstStyle/>
          <a:p>
            <a:endParaRPr lang="en-US" dirty="0" smtClean="0"/>
          </a:p>
          <a:p>
            <a:r>
              <a:rPr lang="en-US" dirty="0" smtClean="0"/>
              <a:t>Goal </a:t>
            </a:r>
            <a:r>
              <a:rPr lang="en-US" dirty="0"/>
              <a:t>is to build a machine learning model that is able to answer which customers are profitable, and decide who to approve. </a:t>
            </a:r>
            <a:endParaRPr lang="en-US" dirty="0" smtClean="0"/>
          </a:p>
          <a:p>
            <a:endParaRPr lang="en-US" dirty="0" smtClean="0"/>
          </a:p>
          <a:p>
            <a:r>
              <a:rPr lang="en-US" dirty="0" smtClean="0"/>
              <a:t>How </a:t>
            </a:r>
            <a:r>
              <a:rPr lang="en-US" dirty="0"/>
              <a:t>business works :</a:t>
            </a:r>
            <a:br>
              <a:rPr lang="en-US" dirty="0"/>
            </a:br>
            <a:r>
              <a:rPr lang="en-US" dirty="0"/>
              <a:t>- Selected customers are given cards</a:t>
            </a:r>
            <a:br>
              <a:rPr lang="en-US" dirty="0"/>
            </a:br>
            <a:r>
              <a:rPr lang="en-US" dirty="0"/>
              <a:t>- Customers make transactions depending upon their </a:t>
            </a:r>
            <a:r>
              <a:rPr lang="en-US" dirty="0" smtClean="0"/>
              <a:t>limits</a:t>
            </a:r>
            <a:r>
              <a:rPr lang="en-US" dirty="0"/>
              <a:t/>
            </a:r>
            <a:br>
              <a:rPr lang="en-US" dirty="0"/>
            </a:br>
            <a:r>
              <a:rPr lang="en-US" dirty="0"/>
              <a:t>- Company earns commission on each transaction and as interest on leftover amount </a:t>
            </a:r>
            <a:br>
              <a:rPr lang="en-US" dirty="0"/>
            </a:br>
            <a:r>
              <a:rPr lang="en-US" dirty="0"/>
              <a:t>- If customer defaults, whole amount is lost </a:t>
            </a:r>
            <a:br>
              <a:rPr lang="en-US" dirty="0"/>
            </a:br>
            <a:r>
              <a:rPr lang="en-US" dirty="0"/>
              <a:t/>
            </a:r>
            <a:br>
              <a:rPr lang="en-US" dirty="0"/>
            </a:br>
            <a:endParaRPr lang="en-US" dirty="0"/>
          </a:p>
        </p:txBody>
      </p:sp>
    </p:spTree>
    <p:extLst>
      <p:ext uri="{BB962C8B-B14F-4D97-AF65-F5344CB8AC3E}">
        <p14:creationId xmlns:p14="http://schemas.microsoft.com/office/powerpoint/2010/main" val="2753741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d30y9cdsu7xlg0.cloudfront.net/png/1764287-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838" y="1268577"/>
            <a:ext cx="486697" cy="5269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1909" y="1947512"/>
            <a:ext cx="1200557" cy="1076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Define Goals</a:t>
            </a:r>
          </a:p>
        </p:txBody>
      </p:sp>
      <p:pic>
        <p:nvPicPr>
          <p:cNvPr id="4" name="Picture 12" descr="https://d30y9cdsu7xlg0.cloudfront.net/png/1718385-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005" y="1209500"/>
            <a:ext cx="693789" cy="6510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4220" y="3155435"/>
            <a:ext cx="1548208" cy="2677656"/>
          </a:xfrm>
          <a:prstGeom prst="rect">
            <a:avLst/>
          </a:prstGeom>
          <a:noFill/>
        </p:spPr>
        <p:txBody>
          <a:bodyPr wrap="square" rtlCol="0">
            <a:spAutoFit/>
          </a:bodyPr>
          <a:lstStyle/>
          <a:p>
            <a:r>
              <a:rPr lang="en-US" sz="1200" dirty="0" smtClean="0"/>
              <a:t>How the solution will be used by business management team.</a:t>
            </a:r>
          </a:p>
          <a:p>
            <a:endParaRPr lang="en-US" sz="1200" dirty="0" smtClean="0"/>
          </a:p>
          <a:p>
            <a:endParaRPr lang="en-US" sz="1200" dirty="0" smtClean="0"/>
          </a:p>
          <a:p>
            <a:r>
              <a:rPr lang="en-US" sz="1200" dirty="0" smtClean="0"/>
              <a:t>Figure out whether the customer will default or not.</a:t>
            </a:r>
            <a:endParaRPr lang="en-US" sz="1200" dirty="0"/>
          </a:p>
          <a:p>
            <a:endParaRPr lang="en-US" dirty="0" smtClean="0"/>
          </a:p>
          <a:p>
            <a:r>
              <a:rPr lang="en-US" sz="1200" dirty="0" smtClean="0"/>
              <a:t>The profit made by company from each customer.</a:t>
            </a:r>
            <a:endParaRPr lang="en-US" sz="1200" dirty="0"/>
          </a:p>
          <a:p>
            <a:pPr marL="342900" indent="-342900">
              <a:buFont typeface="Arial" panose="020B0604020202020204" pitchFamily="34" charset="0"/>
              <a:buChar char="•"/>
            </a:pPr>
            <a:endParaRPr lang="en-US" dirty="0"/>
          </a:p>
        </p:txBody>
      </p:sp>
      <p:sp>
        <p:nvSpPr>
          <p:cNvPr id="6" name="Rectangle 5"/>
          <p:cNvSpPr/>
          <p:nvPr/>
        </p:nvSpPr>
        <p:spPr>
          <a:xfrm>
            <a:off x="7595622" y="1947512"/>
            <a:ext cx="1200557" cy="1076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Model building and Validation</a:t>
            </a:r>
          </a:p>
        </p:txBody>
      </p:sp>
      <p:sp>
        <p:nvSpPr>
          <p:cNvPr id="7" name="Rectangle 6"/>
          <p:cNvSpPr/>
          <p:nvPr/>
        </p:nvSpPr>
        <p:spPr>
          <a:xfrm>
            <a:off x="5024608" y="1947512"/>
            <a:ext cx="1200557" cy="1076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Exploratory Analysis</a:t>
            </a:r>
          </a:p>
        </p:txBody>
      </p:sp>
      <p:sp>
        <p:nvSpPr>
          <p:cNvPr id="8" name="Rectangle 7"/>
          <p:cNvSpPr/>
          <p:nvPr/>
        </p:nvSpPr>
        <p:spPr>
          <a:xfrm>
            <a:off x="2777246" y="1947512"/>
            <a:ext cx="1200557" cy="1076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Define </a:t>
            </a:r>
            <a:r>
              <a:rPr lang="en-US" sz="1200" dirty="0" smtClean="0"/>
              <a:t>a strategy</a:t>
            </a:r>
            <a:endParaRPr lang="en-US" sz="1200" dirty="0"/>
          </a:p>
        </p:txBody>
      </p:sp>
      <p:sp>
        <p:nvSpPr>
          <p:cNvPr id="9" name="Rectangle 8"/>
          <p:cNvSpPr/>
          <p:nvPr/>
        </p:nvSpPr>
        <p:spPr>
          <a:xfrm>
            <a:off x="9842984" y="1947512"/>
            <a:ext cx="1479440" cy="1076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Getting results </a:t>
            </a:r>
          </a:p>
        </p:txBody>
      </p:sp>
      <p:pic>
        <p:nvPicPr>
          <p:cNvPr id="10" name="Picture 20" descr="https://d30y9cdsu7xlg0.cloudfront.net/png/1408435-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562" y="1218926"/>
            <a:ext cx="645061" cy="6450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715894" y="3227462"/>
            <a:ext cx="1452386" cy="2308324"/>
          </a:xfrm>
          <a:prstGeom prst="rect">
            <a:avLst/>
          </a:prstGeom>
          <a:noFill/>
        </p:spPr>
        <p:txBody>
          <a:bodyPr wrap="square" rtlCol="0">
            <a:spAutoFit/>
          </a:bodyPr>
          <a:lstStyle/>
          <a:p>
            <a:r>
              <a:rPr lang="en-US" sz="1200" dirty="0" smtClean="0"/>
              <a:t>1</a:t>
            </a:r>
            <a:r>
              <a:rPr lang="en-US" sz="1200" baseline="30000" dirty="0" smtClean="0"/>
              <a:t>st</a:t>
            </a:r>
            <a:r>
              <a:rPr lang="en-US" sz="1200" dirty="0" smtClean="0"/>
              <a:t> step – Which customer will not default.</a:t>
            </a:r>
          </a:p>
          <a:p>
            <a:endParaRPr lang="en-US" sz="1200" dirty="0" smtClean="0"/>
          </a:p>
          <a:p>
            <a:endParaRPr lang="en-US" sz="1200" dirty="0" smtClean="0"/>
          </a:p>
          <a:p>
            <a:r>
              <a:rPr lang="en-US" sz="1200" dirty="0" smtClean="0"/>
              <a:t>2</a:t>
            </a:r>
            <a:r>
              <a:rPr lang="en-US" sz="1200" baseline="30000" dirty="0" smtClean="0"/>
              <a:t>nd</a:t>
            </a:r>
            <a:r>
              <a:rPr lang="en-US" sz="1200" dirty="0" smtClean="0"/>
              <a:t> step – How much profit will company make from each customer?</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endParaRPr lang="en-US" sz="1200" dirty="0" smtClean="0"/>
          </a:p>
        </p:txBody>
      </p:sp>
      <p:sp>
        <p:nvSpPr>
          <p:cNvPr id="12" name="TextBox 11"/>
          <p:cNvSpPr txBox="1"/>
          <p:nvPr/>
        </p:nvSpPr>
        <p:spPr>
          <a:xfrm>
            <a:off x="4974535" y="3187908"/>
            <a:ext cx="1821930" cy="3416320"/>
          </a:xfrm>
          <a:prstGeom prst="rect">
            <a:avLst/>
          </a:prstGeom>
          <a:noFill/>
        </p:spPr>
        <p:txBody>
          <a:bodyPr wrap="square" rtlCol="0">
            <a:spAutoFit/>
          </a:bodyPr>
          <a:lstStyle/>
          <a:p>
            <a:r>
              <a:rPr lang="en-US" sz="1200" dirty="0" smtClean="0"/>
              <a:t>Data Cleaning and preprocessing</a:t>
            </a:r>
          </a:p>
          <a:p>
            <a:r>
              <a:rPr lang="en-US" sz="1200" dirty="0" smtClean="0"/>
              <a:t>Remove the garbage records.</a:t>
            </a:r>
          </a:p>
          <a:p>
            <a:endParaRPr lang="en-US" sz="1200" dirty="0"/>
          </a:p>
          <a:p>
            <a:r>
              <a:rPr lang="en-US" sz="1200" dirty="0" smtClean="0"/>
              <a:t>Data Imputation:</a:t>
            </a:r>
          </a:p>
          <a:p>
            <a:r>
              <a:rPr lang="en-US" sz="1200" dirty="0" smtClean="0"/>
              <a:t>Handle the missing </a:t>
            </a:r>
          </a:p>
          <a:p>
            <a:r>
              <a:rPr lang="en-US" sz="1200" dirty="0" smtClean="0"/>
              <a:t>values.</a:t>
            </a:r>
          </a:p>
          <a:p>
            <a:endParaRPr lang="en-US" sz="1200" dirty="0"/>
          </a:p>
          <a:p>
            <a:r>
              <a:rPr lang="en-US" sz="1200" dirty="0" smtClean="0"/>
              <a:t>Identify interesting </a:t>
            </a:r>
          </a:p>
          <a:p>
            <a:r>
              <a:rPr lang="en-US" sz="1200" dirty="0" smtClean="0"/>
              <a:t>patterns in data</a:t>
            </a:r>
          </a:p>
          <a:p>
            <a:endParaRPr lang="en-US" sz="1200" dirty="0"/>
          </a:p>
          <a:p>
            <a:r>
              <a:rPr lang="en-US" sz="1200" dirty="0" smtClean="0"/>
              <a:t>Feature Engineering ::  creating new features – breaking down last loan </a:t>
            </a:r>
            <a:r>
              <a:rPr lang="en-US" sz="1200" dirty="0" err="1" smtClean="0"/>
              <a:t>paymeny</a:t>
            </a:r>
            <a:r>
              <a:rPr lang="en-US" sz="1200" dirty="0" smtClean="0"/>
              <a:t> </a:t>
            </a:r>
            <a:r>
              <a:rPr lang="en-US" sz="1200" dirty="0" err="1" smtClean="0"/>
              <a:t>etc</a:t>
            </a:r>
            <a:endParaRPr lang="en-US" sz="1200" dirty="0" smtClean="0"/>
          </a:p>
          <a:p>
            <a:endParaRPr lang="en-US" sz="1200" dirty="0" smtClean="0"/>
          </a:p>
          <a:p>
            <a:endParaRPr lang="en-US" sz="1200" dirty="0" smtClean="0"/>
          </a:p>
        </p:txBody>
      </p:sp>
      <p:sp>
        <p:nvSpPr>
          <p:cNvPr id="13" name="TextBox 12"/>
          <p:cNvSpPr txBox="1"/>
          <p:nvPr/>
        </p:nvSpPr>
        <p:spPr>
          <a:xfrm>
            <a:off x="7478743" y="3149659"/>
            <a:ext cx="1754043" cy="2677656"/>
          </a:xfrm>
          <a:prstGeom prst="rect">
            <a:avLst/>
          </a:prstGeom>
          <a:noFill/>
        </p:spPr>
        <p:txBody>
          <a:bodyPr wrap="square" rtlCol="0">
            <a:spAutoFit/>
          </a:bodyPr>
          <a:lstStyle/>
          <a:p>
            <a:r>
              <a:rPr lang="en-US" sz="1200" dirty="0"/>
              <a:t>Machine Learning Models :: Logistic Regression, Random Forest, </a:t>
            </a:r>
            <a:r>
              <a:rPr lang="en-US" sz="1200" dirty="0" smtClean="0"/>
              <a:t>SVM</a:t>
            </a:r>
            <a:endParaRPr lang="en-US" sz="1200" dirty="0"/>
          </a:p>
          <a:p>
            <a:endParaRPr lang="en-US" sz="1200" dirty="0" smtClean="0"/>
          </a:p>
          <a:p>
            <a:endParaRPr lang="en-US" sz="1200" dirty="0"/>
          </a:p>
          <a:p>
            <a:r>
              <a:rPr lang="en-US" sz="1200" dirty="0" smtClean="0"/>
              <a:t>Model validation and evaluate model accuracy and precision</a:t>
            </a:r>
          </a:p>
          <a:p>
            <a:endParaRPr lang="en-US" sz="1200" dirty="0" smtClean="0"/>
          </a:p>
          <a:p>
            <a:r>
              <a:rPr lang="en-US" sz="1200" dirty="0"/>
              <a:t>Filtering based on attributes</a:t>
            </a:r>
          </a:p>
          <a:p>
            <a:endParaRPr lang="en-US" sz="1200" dirty="0" smtClean="0"/>
          </a:p>
          <a:p>
            <a:endParaRPr lang="en-US" sz="1200" dirty="0" smtClean="0"/>
          </a:p>
        </p:txBody>
      </p:sp>
      <p:pic>
        <p:nvPicPr>
          <p:cNvPr id="14" name="Picture 22" descr="https://d30y9cdsu7xlg0.cloudfront.net/png/862056-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0173" y="1233393"/>
            <a:ext cx="645061" cy="6450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6"/>
          <a:stretch>
            <a:fillRect/>
          </a:stretch>
        </p:blipFill>
        <p:spPr>
          <a:xfrm>
            <a:off x="2274876" y="3546187"/>
            <a:ext cx="382748" cy="652329"/>
          </a:xfrm>
          <a:prstGeom prst="rect">
            <a:avLst/>
          </a:prstGeom>
        </p:spPr>
      </p:pic>
      <p:pic>
        <p:nvPicPr>
          <p:cNvPr id="16" name="Picture 8" descr="https://d30y9cdsu7xlg0.cloudfront.net/png/482069-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7906" y="3280948"/>
            <a:ext cx="509954" cy="5259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s://d30y9cdsu7xlg0.cloudfront.net/png/986801-2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0554" y="4072428"/>
            <a:ext cx="580293" cy="499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ttps://d30y9cdsu7xlg0.cloudfront.net/png/1439756-2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1758" y="4715875"/>
            <a:ext cx="517357" cy="7093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4" descr="https://d30y9cdsu7xlg0.cloudfront.net/png/1253167-2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1836" y="5528624"/>
            <a:ext cx="457200" cy="6538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8" descr="https://d30y9cdsu7xlg0.cloudfront.net/png/627670-20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7966" y="3251637"/>
            <a:ext cx="643090" cy="3870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0" descr="https://d30y9cdsu7xlg0.cloudfront.net/png/1631012-20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60269" y="3831715"/>
            <a:ext cx="512083" cy="884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2" descr="https://d30y9cdsu7xlg0.cloudfront.net/png/1765032-200.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9615" y="4769165"/>
            <a:ext cx="657221" cy="108919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4" descr="https://d30y9cdsu7xlg0.cloudfront.net/png/386611-200.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27343" y="3226448"/>
            <a:ext cx="462457" cy="7807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6" descr="https://d30y9cdsu7xlg0.cloudfront.net/png/1406632-200.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9847" y="4138035"/>
            <a:ext cx="734199" cy="62226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79010" y="383233"/>
            <a:ext cx="5326822" cy="754053"/>
          </a:xfrm>
          <a:prstGeom prst="rect">
            <a:avLst/>
          </a:prstGeom>
          <a:noFill/>
        </p:spPr>
        <p:txBody>
          <a:bodyPr wrap="square" rtlCol="0">
            <a:spAutoFit/>
          </a:bodyPr>
          <a:lstStyle/>
          <a:p>
            <a:r>
              <a:rPr lang="en-US" sz="4300" dirty="0" smtClean="0">
                <a:latin typeface="+mj-lt"/>
              </a:rPr>
              <a:t>Solution Approach</a:t>
            </a:r>
            <a:endParaRPr lang="en-US" sz="4300" dirty="0">
              <a:latin typeface="+mj-lt"/>
            </a:endParaRPr>
          </a:p>
        </p:txBody>
      </p:sp>
      <p:pic>
        <p:nvPicPr>
          <p:cNvPr id="26" name="Picture 26" descr="https://d30y9cdsu7xlg0.cloudfront.net/png/853968-200.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0295" y="1175478"/>
            <a:ext cx="570085" cy="69907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977162" y="3162260"/>
            <a:ext cx="1521253" cy="1754326"/>
          </a:xfrm>
          <a:prstGeom prst="rect">
            <a:avLst/>
          </a:prstGeom>
          <a:noFill/>
        </p:spPr>
        <p:txBody>
          <a:bodyPr wrap="square" rtlCol="0">
            <a:spAutoFit/>
          </a:bodyPr>
          <a:lstStyle/>
          <a:p>
            <a:r>
              <a:rPr lang="en-US" sz="1200" dirty="0" smtClean="0"/>
              <a:t>Getting the customers who will not default.</a:t>
            </a:r>
          </a:p>
          <a:p>
            <a:endParaRPr lang="en-US" sz="1200" dirty="0" smtClean="0"/>
          </a:p>
          <a:p>
            <a:endParaRPr lang="en-US" sz="1200" dirty="0"/>
          </a:p>
          <a:p>
            <a:endParaRPr lang="en-US" sz="1200" dirty="0" smtClean="0"/>
          </a:p>
          <a:p>
            <a:r>
              <a:rPr lang="en-US" sz="1200" dirty="0" smtClean="0"/>
              <a:t>Calculating the profit generated by each customer.</a:t>
            </a:r>
            <a:endParaRPr lang="en-US" sz="1200" dirty="0"/>
          </a:p>
        </p:txBody>
      </p:sp>
    </p:spTree>
    <p:extLst>
      <p:ext uri="{BB962C8B-B14F-4D97-AF65-F5344CB8AC3E}">
        <p14:creationId xmlns:p14="http://schemas.microsoft.com/office/powerpoint/2010/main" val="175663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15625"/>
          </a:xfrm>
        </p:spPr>
        <p:txBody>
          <a:bodyPr>
            <a:normAutofit/>
          </a:bodyPr>
          <a:lstStyle/>
          <a:p>
            <a:r>
              <a:rPr lang="en-US" sz="4300" dirty="0">
                <a:latin typeface="Calibri" panose="020F0502020204030204" pitchFamily="34" charset="0"/>
              </a:rPr>
              <a:t>Exploratory Data </a:t>
            </a:r>
            <a:r>
              <a:rPr lang="en-US" sz="4300" dirty="0" smtClean="0">
                <a:latin typeface="Calibri" panose="020F0502020204030204" pitchFamily="34" charset="0"/>
              </a:rPr>
              <a:t>Analysis</a:t>
            </a:r>
            <a:endParaRPr lang="en-US" sz="4300" dirty="0"/>
          </a:p>
        </p:txBody>
      </p:sp>
      <p:sp>
        <p:nvSpPr>
          <p:cNvPr id="3" name="Content Placeholder 2"/>
          <p:cNvSpPr>
            <a:spLocks noGrp="1"/>
          </p:cNvSpPr>
          <p:nvPr>
            <p:ph idx="1"/>
          </p:nvPr>
        </p:nvSpPr>
        <p:spPr/>
        <p:txBody>
          <a:bodyPr>
            <a:normAutofit/>
          </a:bodyPr>
          <a:lstStyle/>
          <a:p>
            <a:pPr marL="0" indent="0">
              <a:buNone/>
            </a:pPr>
            <a:r>
              <a:rPr lang="en-US" sz="1235" dirty="0">
                <a:latin typeface="Calibri" panose="020F0502020204030204" pitchFamily="34" charset="0"/>
              </a:rPr>
              <a:t> </a:t>
            </a:r>
            <a:r>
              <a:rPr lang="en-US" sz="1235" dirty="0" smtClean="0">
                <a:latin typeface="Calibri" panose="020F0502020204030204" pitchFamily="34" charset="0"/>
              </a:rPr>
              <a:t>   Data Preprocessing</a:t>
            </a:r>
            <a:endParaRPr lang="en-US" sz="1235" dirty="0">
              <a:latin typeface="Calibri" panose="020F0502020204030204" pitchFamily="34" charset="0"/>
            </a:endParaRPr>
          </a:p>
          <a:p>
            <a:pPr marL="752080" lvl="1" indent="-302575">
              <a:buFont typeface="Wingdings" panose="05000000000000000000" pitchFamily="2" charset="2"/>
              <a:buChar char="v"/>
            </a:pPr>
            <a:r>
              <a:rPr lang="en-US" sz="1235" dirty="0">
                <a:latin typeface="Calibri" panose="020F0502020204030204" pitchFamily="34" charset="0"/>
              </a:rPr>
              <a:t>Number of </a:t>
            </a:r>
            <a:r>
              <a:rPr lang="en-US" sz="1235" dirty="0" smtClean="0">
                <a:latin typeface="Calibri" panose="020F0502020204030204" pitchFamily="34" charset="0"/>
              </a:rPr>
              <a:t>Files: 3  </a:t>
            </a:r>
          </a:p>
          <a:p>
            <a:pPr marL="752080" lvl="1" indent="-302575">
              <a:buFont typeface="Wingdings" panose="05000000000000000000" pitchFamily="2" charset="2"/>
              <a:buChar char="v"/>
            </a:pPr>
            <a:r>
              <a:rPr lang="en-US" sz="1235" dirty="0" smtClean="0">
                <a:latin typeface="Calibri" panose="020F0502020204030204" pitchFamily="34" charset="0"/>
              </a:rPr>
              <a:t>Largely imbalanced dataset, </a:t>
            </a:r>
            <a:endParaRPr lang="en-US" sz="1235" dirty="0">
              <a:latin typeface="Calibri" panose="020F0502020204030204" pitchFamily="34" charset="0"/>
            </a:endParaRPr>
          </a:p>
          <a:p>
            <a:pPr marL="752080" lvl="1" indent="-302575">
              <a:buFont typeface="Wingdings" panose="05000000000000000000" pitchFamily="2" charset="2"/>
              <a:buChar char="v"/>
            </a:pPr>
            <a:r>
              <a:rPr lang="en-US" sz="1235" dirty="0" smtClean="0">
                <a:latin typeface="Calibri" panose="020F0502020204030204" pitchFamily="34" charset="0"/>
              </a:rPr>
              <a:t>64592 unique training customer data points.</a:t>
            </a:r>
          </a:p>
          <a:p>
            <a:pPr marL="752080" lvl="1" indent="-302575">
              <a:buFont typeface="Wingdings" panose="05000000000000000000" pitchFamily="2" charset="2"/>
              <a:buChar char="v"/>
            </a:pPr>
            <a:r>
              <a:rPr lang="en-US" sz="1235" dirty="0" smtClean="0">
                <a:latin typeface="Calibri" panose="020F0502020204030204" pitchFamily="34" charset="0"/>
              </a:rPr>
              <a:t>Removed “channel” column from the dataset.</a:t>
            </a:r>
            <a:endParaRPr lang="en-US" sz="1235" dirty="0">
              <a:latin typeface="Calibri" panose="020F0502020204030204" pitchFamily="34" charset="0"/>
            </a:endParaRPr>
          </a:p>
          <a:p>
            <a:pPr marL="752080" lvl="1" indent="-302575">
              <a:buFont typeface="Wingdings" panose="05000000000000000000" pitchFamily="2" charset="2"/>
              <a:buChar char="v"/>
            </a:pPr>
            <a:r>
              <a:rPr lang="en-US" sz="1235" dirty="0">
                <a:latin typeface="Calibri" panose="020F0502020204030204" pitchFamily="34" charset="0"/>
              </a:rPr>
              <a:t>Removed </a:t>
            </a:r>
            <a:r>
              <a:rPr lang="en-US" sz="1235" dirty="0" smtClean="0">
                <a:latin typeface="Calibri" panose="020F0502020204030204" pitchFamily="34" charset="0"/>
              </a:rPr>
              <a:t> </a:t>
            </a:r>
            <a:r>
              <a:rPr lang="en-US" sz="1235" dirty="0">
                <a:latin typeface="Calibri" panose="020F0502020204030204" pitchFamily="34" charset="0"/>
              </a:rPr>
              <a:t>significant </a:t>
            </a:r>
            <a:r>
              <a:rPr lang="en-US" sz="1235" dirty="0" smtClean="0">
                <a:latin typeface="Calibri" panose="020F0502020204030204" pitchFamily="34" charset="0"/>
              </a:rPr>
              <a:t>outlier in credit limit with value 613117. </a:t>
            </a:r>
          </a:p>
          <a:p>
            <a:pPr marL="752080" lvl="1" indent="-302575">
              <a:buFont typeface="Wingdings" panose="05000000000000000000" pitchFamily="2" charset="2"/>
              <a:buChar char="v"/>
            </a:pPr>
            <a:r>
              <a:rPr lang="en-US" sz="1235" dirty="0" smtClean="0">
                <a:latin typeface="Calibri" panose="020F0502020204030204" pitchFamily="34" charset="0"/>
              </a:rPr>
              <a:t>Removed the data points with no value for the target variable.</a:t>
            </a:r>
          </a:p>
          <a:p>
            <a:pPr marL="752080" lvl="1" indent="-302575">
              <a:buFont typeface="Wingdings" panose="05000000000000000000" pitchFamily="2" charset="2"/>
              <a:buChar char="v"/>
            </a:pPr>
            <a:r>
              <a:rPr lang="en-US" sz="1235" dirty="0" smtClean="0">
                <a:latin typeface="Calibri" panose="020F0502020204030204" pitchFamily="34" charset="0"/>
              </a:rPr>
              <a:t>Also, removed data points with missing credit limit,  </a:t>
            </a:r>
            <a:r>
              <a:rPr lang="en-US" sz="1235" dirty="0" err="1" smtClean="0">
                <a:latin typeface="Calibri" panose="020F0502020204030204" pitchFamily="34" charset="0"/>
              </a:rPr>
              <a:t>end_last_loan,ok_since</a:t>
            </a:r>
            <a:r>
              <a:rPr lang="en-US" sz="1235" dirty="0" smtClean="0">
                <a:latin typeface="Calibri" panose="020F0502020204030204" pitchFamily="34" charset="0"/>
              </a:rPr>
              <a:t> and </a:t>
            </a:r>
            <a:r>
              <a:rPr lang="en-US" sz="1235" dirty="0" err="1" smtClean="0">
                <a:latin typeface="Calibri" panose="020F0502020204030204" pitchFamily="34" charset="0"/>
              </a:rPr>
              <a:t>last_payment</a:t>
            </a:r>
            <a:r>
              <a:rPr lang="en-US" sz="1235" dirty="0" smtClean="0">
                <a:latin typeface="Calibri" panose="020F0502020204030204" pitchFamily="34" charset="0"/>
              </a:rPr>
              <a:t>.</a:t>
            </a:r>
            <a:endParaRPr lang="en-US" sz="1235" dirty="0">
              <a:latin typeface="Calibri" panose="020F0502020204030204" pitchFamily="34" charset="0"/>
            </a:endParaRPr>
          </a:p>
          <a:p>
            <a:pPr marL="752080" lvl="1" indent="-302575">
              <a:buFont typeface="Wingdings" panose="05000000000000000000" pitchFamily="2" charset="2"/>
              <a:buChar char="v"/>
            </a:pPr>
            <a:r>
              <a:rPr lang="en-US" sz="1235" dirty="0" smtClean="0">
                <a:latin typeface="Calibri" panose="020F0502020204030204" pitchFamily="34" charset="0"/>
              </a:rPr>
              <a:t>Encoded the categorical variables</a:t>
            </a:r>
          </a:p>
          <a:p>
            <a:pPr marL="752080" lvl="1" indent="-302575">
              <a:buFont typeface="Wingdings" panose="05000000000000000000" pitchFamily="2" charset="2"/>
              <a:buChar char="v"/>
            </a:pPr>
            <a:r>
              <a:rPr lang="en-US" sz="1235" dirty="0" smtClean="0">
                <a:latin typeface="Calibri" panose="020F0502020204030204" pitchFamily="34" charset="0"/>
              </a:rPr>
              <a:t>Fetched year and month out of dates data such as </a:t>
            </a:r>
            <a:r>
              <a:rPr lang="en-US" sz="1235" dirty="0" err="1" smtClean="0">
                <a:latin typeface="Calibri" panose="020F0502020204030204" pitchFamily="34" charset="0"/>
              </a:rPr>
              <a:t>end_last_loan</a:t>
            </a:r>
            <a:r>
              <a:rPr lang="en-US" sz="1235" dirty="0" smtClean="0">
                <a:latin typeface="Calibri" panose="020F0502020204030204" pitchFamily="34" charset="0"/>
              </a:rPr>
              <a:t> and </a:t>
            </a:r>
            <a:r>
              <a:rPr lang="en-US" sz="1235" dirty="0" err="1" smtClean="0">
                <a:latin typeface="Calibri" panose="020F0502020204030204" pitchFamily="34" charset="0"/>
              </a:rPr>
              <a:t>last_payment</a:t>
            </a:r>
            <a:r>
              <a:rPr lang="en-US" sz="1235" dirty="0" smtClean="0">
                <a:latin typeface="Calibri" panose="020F0502020204030204" pitchFamily="34" charset="0"/>
              </a:rPr>
              <a:t>.</a:t>
            </a:r>
            <a:endParaRPr lang="en-US" sz="1235" dirty="0">
              <a:latin typeface="Calibri" panose="020F0502020204030204" pitchFamily="34" charset="0"/>
            </a:endParaRPr>
          </a:p>
          <a:p>
            <a:endParaRPr lang="en-US" dirty="0"/>
          </a:p>
        </p:txBody>
      </p:sp>
      <p:sp>
        <p:nvSpPr>
          <p:cNvPr id="5" name="Rectangle 4"/>
          <p:cNvSpPr/>
          <p:nvPr/>
        </p:nvSpPr>
        <p:spPr>
          <a:xfrm>
            <a:off x="1898778" y="1860900"/>
            <a:ext cx="7997101" cy="24464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88"/>
          </a:p>
        </p:txBody>
      </p:sp>
    </p:spTree>
    <p:extLst>
      <p:ext uri="{BB962C8B-B14F-4D97-AF65-F5344CB8AC3E}">
        <p14:creationId xmlns:p14="http://schemas.microsoft.com/office/powerpoint/2010/main" val="618026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446" y="1296295"/>
            <a:ext cx="11396063" cy="1200329"/>
          </a:xfrm>
          <a:prstGeom prst="rect">
            <a:avLst/>
          </a:prstGeom>
          <a:noFill/>
        </p:spPr>
        <p:txBody>
          <a:bodyPr wrap="square" rtlCol="0">
            <a:spAutoFit/>
          </a:bodyPr>
          <a:lstStyle/>
          <a:p>
            <a:pPr algn="just"/>
            <a:r>
              <a:rPr lang="en-US" dirty="0" smtClean="0">
                <a:latin typeface="Calibri" panose="020F0502020204030204" pitchFamily="34" charset="0"/>
              </a:rPr>
              <a:t>Evaluation </a:t>
            </a:r>
            <a:r>
              <a:rPr lang="en-US" dirty="0">
                <a:latin typeface="Calibri" panose="020F0502020204030204" pitchFamily="34" charset="0"/>
              </a:rPr>
              <a:t>metric chosen for this model is precision, as we wish to know which customers were actually </a:t>
            </a:r>
            <a:r>
              <a:rPr lang="en-US" dirty="0" smtClean="0">
                <a:latin typeface="Calibri" panose="020F0502020204030204" pitchFamily="34" charset="0"/>
              </a:rPr>
              <a:t>defaulters </a:t>
            </a:r>
            <a:r>
              <a:rPr lang="en-US" dirty="0">
                <a:latin typeface="Calibri" panose="020F0502020204030204" pitchFamily="34" charset="0"/>
              </a:rPr>
              <a:t>but weren’t identified as such. The number of defaulters is always less than number of non-defaulters, </a:t>
            </a:r>
            <a:r>
              <a:rPr lang="en-US" dirty="0" smtClean="0">
                <a:latin typeface="Calibri" panose="020F0502020204030204" pitchFamily="34" charset="0"/>
              </a:rPr>
              <a:t>so </a:t>
            </a:r>
            <a:r>
              <a:rPr lang="en-US" dirty="0">
                <a:latin typeface="Calibri" panose="020F0502020204030204" pitchFamily="34" charset="0"/>
              </a:rPr>
              <a:t>if are able to identify the defaulters(the customer we do not wish to approve) then we can easily get the right customers. In the models stats below, the precision is the percentage of defaulters which were identified correctly.</a:t>
            </a:r>
            <a:endParaRPr lang="en-US" dirty="0"/>
          </a:p>
        </p:txBody>
      </p:sp>
      <p:sp>
        <p:nvSpPr>
          <p:cNvPr id="4" name="TextBox 3"/>
          <p:cNvSpPr txBox="1"/>
          <p:nvPr/>
        </p:nvSpPr>
        <p:spPr>
          <a:xfrm>
            <a:off x="347446" y="391886"/>
            <a:ext cx="7987956" cy="754053"/>
          </a:xfrm>
          <a:prstGeom prst="rect">
            <a:avLst/>
          </a:prstGeom>
          <a:noFill/>
        </p:spPr>
        <p:txBody>
          <a:bodyPr wrap="none" rtlCol="0">
            <a:spAutoFit/>
          </a:bodyPr>
          <a:lstStyle/>
          <a:p>
            <a:r>
              <a:rPr lang="en-US" sz="4300" dirty="0">
                <a:latin typeface="+mj-lt"/>
              </a:rPr>
              <a:t>Model </a:t>
            </a:r>
            <a:r>
              <a:rPr lang="en-US" sz="4300" dirty="0" smtClean="0">
                <a:latin typeface="+mj-lt"/>
              </a:rPr>
              <a:t>for </a:t>
            </a:r>
            <a:r>
              <a:rPr lang="en-US" sz="4300" dirty="0">
                <a:latin typeface="+mj-lt"/>
              </a:rPr>
              <a:t>approving the customers</a:t>
            </a:r>
          </a:p>
        </p:txBody>
      </p:sp>
      <p:graphicFrame>
        <p:nvGraphicFramePr>
          <p:cNvPr id="6" name="Table 5"/>
          <p:cNvGraphicFramePr>
            <a:graphicFrameLocks noGrp="1"/>
          </p:cNvGraphicFramePr>
          <p:nvPr>
            <p:extLst>
              <p:ext uri="{D42A27DB-BD31-4B8C-83A1-F6EECF244321}">
                <p14:modId xmlns:p14="http://schemas.microsoft.com/office/powerpoint/2010/main" val="2021589644"/>
              </p:ext>
            </p:extLst>
          </p:nvPr>
        </p:nvGraphicFramePr>
        <p:xfrm>
          <a:off x="347447" y="2646980"/>
          <a:ext cx="11396062" cy="2630425"/>
        </p:xfrm>
        <a:graphic>
          <a:graphicData uri="http://schemas.openxmlformats.org/drawingml/2006/table">
            <a:tbl>
              <a:tblPr firstRow="1" bandRow="1">
                <a:tableStyleId>{5C22544A-7EE6-4342-B048-85BDC9FD1C3A}</a:tableStyleId>
              </a:tblPr>
              <a:tblGrid>
                <a:gridCol w="1342808">
                  <a:extLst>
                    <a:ext uri="{9D8B030D-6E8A-4147-A177-3AD203B41FA5}">
                      <a16:colId xmlns:a16="http://schemas.microsoft.com/office/drawing/2014/main" val="2578382488"/>
                    </a:ext>
                  </a:extLst>
                </a:gridCol>
                <a:gridCol w="1870363">
                  <a:extLst>
                    <a:ext uri="{9D8B030D-6E8A-4147-A177-3AD203B41FA5}">
                      <a16:colId xmlns:a16="http://schemas.microsoft.com/office/drawing/2014/main" val="2330237500"/>
                    </a:ext>
                  </a:extLst>
                </a:gridCol>
                <a:gridCol w="997527">
                  <a:extLst>
                    <a:ext uri="{9D8B030D-6E8A-4147-A177-3AD203B41FA5}">
                      <a16:colId xmlns:a16="http://schemas.microsoft.com/office/drawing/2014/main" val="2750363530"/>
                    </a:ext>
                  </a:extLst>
                </a:gridCol>
                <a:gridCol w="1482437">
                  <a:extLst>
                    <a:ext uri="{9D8B030D-6E8A-4147-A177-3AD203B41FA5}">
                      <a16:colId xmlns:a16="http://schemas.microsoft.com/office/drawing/2014/main" val="3786464194"/>
                    </a:ext>
                  </a:extLst>
                </a:gridCol>
                <a:gridCol w="1828800">
                  <a:extLst>
                    <a:ext uri="{9D8B030D-6E8A-4147-A177-3AD203B41FA5}">
                      <a16:colId xmlns:a16="http://schemas.microsoft.com/office/drawing/2014/main" val="2363364794"/>
                    </a:ext>
                  </a:extLst>
                </a:gridCol>
                <a:gridCol w="2646218">
                  <a:extLst>
                    <a:ext uri="{9D8B030D-6E8A-4147-A177-3AD203B41FA5}">
                      <a16:colId xmlns:a16="http://schemas.microsoft.com/office/drawing/2014/main" val="1749548435"/>
                    </a:ext>
                  </a:extLst>
                </a:gridCol>
                <a:gridCol w="1227909">
                  <a:extLst>
                    <a:ext uri="{9D8B030D-6E8A-4147-A177-3AD203B41FA5}">
                      <a16:colId xmlns:a16="http://schemas.microsoft.com/office/drawing/2014/main" val="439680290"/>
                    </a:ext>
                  </a:extLst>
                </a:gridCol>
              </a:tblGrid>
              <a:tr h="526085">
                <a:tc>
                  <a:txBody>
                    <a:bodyPr/>
                    <a:lstStyle/>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r>
                        <a:rPr lang="en-US" sz="1600" b="1" kern="1200" dirty="0" smtClean="0">
                          <a:solidFill>
                            <a:schemeClr val="lt1"/>
                          </a:solidFill>
                          <a:latin typeface="+mn-lt"/>
                          <a:ea typeface="+mn-ea"/>
                          <a:cs typeface="+mn-cs"/>
                        </a:rPr>
                        <a:t>Model</a:t>
                      </a:r>
                    </a:p>
                  </a:txBody>
                  <a:tcPr/>
                </a:tc>
                <a:tc>
                  <a:txBody>
                    <a:bodyPr/>
                    <a:lstStyle/>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endParaRPr lang="en-US" sz="1600" b="1" kern="1200" dirty="0" smtClean="0">
                        <a:solidFill>
                          <a:schemeClr val="lt1"/>
                        </a:solidFill>
                        <a:latin typeface="+mn-lt"/>
                        <a:ea typeface="+mn-ea"/>
                        <a:cs typeface="+mn-cs"/>
                      </a:endParaRPr>
                    </a:p>
                    <a:p>
                      <a:pPr>
                        <a:lnSpc>
                          <a:spcPct val="0"/>
                        </a:lnSpc>
                      </a:pPr>
                      <a:r>
                        <a:rPr lang="en-US" sz="1600" b="1" kern="1200" dirty="0" smtClean="0">
                          <a:solidFill>
                            <a:schemeClr val="lt1"/>
                          </a:solidFill>
                          <a:latin typeface="+mn-lt"/>
                          <a:ea typeface="+mn-ea"/>
                          <a:cs typeface="+mn-cs"/>
                        </a:rPr>
                        <a:t>Logistic</a:t>
                      </a:r>
                      <a:r>
                        <a:rPr lang="en-US" sz="1600" b="1" kern="1200" baseline="0" dirty="0" smtClean="0">
                          <a:solidFill>
                            <a:schemeClr val="lt1"/>
                          </a:solidFill>
                          <a:latin typeface="+mn-lt"/>
                          <a:ea typeface="+mn-ea"/>
                          <a:cs typeface="+mn-cs"/>
                        </a:rPr>
                        <a:t> Regressions</a:t>
                      </a:r>
                      <a:endParaRPr lang="en-US" sz="1600" b="1" kern="1200" dirty="0" smtClean="0">
                        <a:solidFill>
                          <a:schemeClr val="lt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Boosting using C5.0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Stochastic Gradient Boosting</a:t>
                      </a:r>
                      <a:endParaRPr lang="en-US" sz="1600" b="1" kern="1200" dirty="0" smtClean="0">
                        <a:solidFill>
                          <a:schemeClr val="lt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Bagged Cart</a:t>
                      </a:r>
                      <a:endParaRPr lang="en-US" sz="1600" b="1" kern="1200" dirty="0" smtClean="0">
                        <a:solidFill>
                          <a:schemeClr val="lt1"/>
                        </a:solidFill>
                        <a:latin typeface="+mn-lt"/>
                        <a:ea typeface="+mn-ea"/>
                        <a:cs typeface="+mn-cs"/>
                      </a:endParaRPr>
                    </a:p>
                  </a:txBody>
                  <a:tcPr/>
                </a:tc>
                <a:extLst>
                  <a:ext uri="{0D108BD9-81ED-4DB2-BD59-A6C34878D82A}">
                    <a16:rowId xmlns:a16="http://schemas.microsoft.com/office/drawing/2014/main" val="3761716009"/>
                  </a:ext>
                </a:extLst>
              </a:tr>
              <a:tr h="526085">
                <a:tc>
                  <a:txBody>
                    <a:bodyPr/>
                    <a:lstStyle/>
                    <a:p>
                      <a:r>
                        <a:rPr lang="en-US" sz="1600" dirty="0" smtClean="0"/>
                        <a:t>Accuracy</a:t>
                      </a:r>
                      <a:endParaRPr lang="en-US" sz="1600" dirty="0"/>
                    </a:p>
                  </a:txBody>
                  <a:tcPr/>
                </a:tc>
                <a:tc>
                  <a:txBody>
                    <a:bodyPr/>
                    <a:lstStyle/>
                    <a:p>
                      <a:r>
                        <a:rPr lang="en-US" sz="1600" kern="1200" dirty="0" smtClean="0">
                          <a:solidFill>
                            <a:schemeClr val="dk1"/>
                          </a:solidFill>
                          <a:latin typeface="+mn-lt"/>
                          <a:ea typeface="+mn-ea"/>
                          <a:cs typeface="+mn-cs"/>
                        </a:rPr>
                        <a:t>86.97836</a:t>
                      </a:r>
                      <a:endParaRPr lang="en-US" sz="1600" dirty="0"/>
                    </a:p>
                  </a:txBody>
                  <a:tcPr/>
                </a:tc>
                <a:tc>
                  <a:txBody>
                    <a:bodyPr/>
                    <a:lstStyle/>
                    <a:p>
                      <a:r>
                        <a:rPr lang="en-US" sz="1600" kern="1200" dirty="0" smtClean="0">
                          <a:solidFill>
                            <a:schemeClr val="dk1"/>
                          </a:solidFill>
                          <a:latin typeface="+mn-lt"/>
                          <a:ea typeface="+mn-ea"/>
                          <a:cs typeface="+mn-cs"/>
                        </a:rPr>
                        <a:t>87.64282</a:t>
                      </a:r>
                      <a:endParaRPr lang="en-US" sz="1600" dirty="0"/>
                    </a:p>
                  </a:txBody>
                  <a:tcPr/>
                </a:tc>
                <a:tc>
                  <a:txBody>
                    <a:bodyPr/>
                    <a:lstStyle/>
                    <a:p>
                      <a:r>
                        <a:rPr lang="en-US" sz="1600" kern="1200" dirty="0" smtClean="0">
                          <a:solidFill>
                            <a:schemeClr val="dk1"/>
                          </a:solidFill>
                          <a:latin typeface="+mn-lt"/>
                          <a:ea typeface="+mn-ea"/>
                          <a:cs typeface="+mn-cs"/>
                        </a:rPr>
                        <a:t>91.62142</a:t>
                      </a:r>
                      <a:endParaRPr lang="en-US" sz="1600" dirty="0"/>
                    </a:p>
                  </a:txBody>
                  <a:tcPr/>
                </a:tc>
                <a:tc>
                  <a:txBody>
                    <a:bodyPr/>
                    <a:lstStyle/>
                    <a:p>
                      <a:r>
                        <a:rPr lang="en-US" sz="1600" dirty="0" smtClean="0"/>
                        <a:t>94.46818</a:t>
                      </a:r>
                      <a:endParaRPr lang="en-US" sz="1600" dirty="0"/>
                    </a:p>
                  </a:txBody>
                  <a:tcPr/>
                </a:tc>
                <a:tc>
                  <a:txBody>
                    <a:bodyPr/>
                    <a:lstStyle/>
                    <a:p>
                      <a:r>
                        <a:rPr lang="en-US" sz="1600" dirty="0" smtClean="0"/>
                        <a:t>91.96212</a:t>
                      </a:r>
                      <a:endParaRPr lang="en-US" sz="1600" dirty="0"/>
                    </a:p>
                  </a:txBody>
                  <a:tcPr/>
                </a:tc>
                <a:tc>
                  <a:txBody>
                    <a:bodyPr/>
                    <a:lstStyle/>
                    <a:p>
                      <a:r>
                        <a:rPr lang="en-US" sz="1600" dirty="0" smtClean="0"/>
                        <a:t>97.10636</a:t>
                      </a:r>
                      <a:endParaRPr lang="en-US" sz="1600" dirty="0"/>
                    </a:p>
                  </a:txBody>
                  <a:tcPr/>
                </a:tc>
                <a:extLst>
                  <a:ext uri="{0D108BD9-81ED-4DB2-BD59-A6C34878D82A}">
                    <a16:rowId xmlns:a16="http://schemas.microsoft.com/office/drawing/2014/main" val="2704146178"/>
                  </a:ext>
                </a:extLst>
              </a:tr>
              <a:tr h="526085">
                <a:tc>
                  <a:txBody>
                    <a:bodyPr/>
                    <a:lstStyle/>
                    <a:p>
                      <a:r>
                        <a:rPr lang="en-US" sz="1600" kern="1200" dirty="0" smtClean="0">
                          <a:solidFill>
                            <a:srgbClr val="FF0000"/>
                          </a:solidFill>
                          <a:latin typeface="+mn-lt"/>
                          <a:ea typeface="+mn-ea"/>
                          <a:cs typeface="+mn-cs"/>
                        </a:rPr>
                        <a:t>Precision</a:t>
                      </a:r>
                      <a:endParaRPr lang="en-US" sz="1600" dirty="0">
                        <a:solidFill>
                          <a:srgbClr val="FF0000"/>
                        </a:solidFill>
                      </a:endParaRPr>
                    </a:p>
                  </a:txBody>
                  <a:tcPr/>
                </a:tc>
                <a:tc>
                  <a:txBody>
                    <a:bodyPr/>
                    <a:lstStyle/>
                    <a:p>
                      <a:r>
                        <a:rPr lang="en-US" sz="1600" kern="1200" dirty="0" smtClean="0">
                          <a:solidFill>
                            <a:schemeClr val="dk1"/>
                          </a:solidFill>
                          <a:latin typeface="+mn-lt"/>
                          <a:ea typeface="+mn-ea"/>
                          <a:cs typeface="+mn-cs"/>
                        </a:rPr>
                        <a:t>65.34653</a:t>
                      </a:r>
                      <a:endParaRPr lang="en-US" sz="1600" dirty="0"/>
                    </a:p>
                  </a:txBody>
                  <a:tcPr/>
                </a:tc>
                <a:tc>
                  <a:txBody>
                    <a:bodyPr/>
                    <a:lstStyle/>
                    <a:p>
                      <a:r>
                        <a:rPr lang="en-US" sz="1600" kern="1200" dirty="0" smtClean="0">
                          <a:solidFill>
                            <a:schemeClr val="dk1"/>
                          </a:solidFill>
                          <a:latin typeface="+mn-lt"/>
                          <a:ea typeface="+mn-ea"/>
                          <a:cs typeface="+mn-cs"/>
                        </a:rPr>
                        <a:t>69.14062</a:t>
                      </a:r>
                      <a:endParaRPr lang="en-US" sz="1600" dirty="0"/>
                    </a:p>
                  </a:txBody>
                  <a:tcPr/>
                </a:tc>
                <a:tc>
                  <a:txBody>
                    <a:bodyPr/>
                    <a:lstStyle/>
                    <a:p>
                      <a:r>
                        <a:rPr lang="en-US" sz="1600" kern="1200" dirty="0" smtClean="0">
                          <a:solidFill>
                            <a:schemeClr val="dk1"/>
                          </a:solidFill>
                          <a:latin typeface="+mn-lt"/>
                          <a:ea typeface="+mn-ea"/>
                          <a:cs typeface="+mn-cs"/>
                        </a:rPr>
                        <a:t>82.48712</a:t>
                      </a:r>
                      <a:endParaRPr lang="en-US" sz="1600" dirty="0"/>
                    </a:p>
                  </a:txBody>
                  <a:tcPr/>
                </a:tc>
                <a:tc>
                  <a:txBody>
                    <a:bodyPr/>
                    <a:lstStyle/>
                    <a:p>
                      <a:r>
                        <a:rPr lang="en-US" sz="1600" dirty="0" smtClean="0">
                          <a:solidFill>
                            <a:srgbClr val="FF0000"/>
                          </a:solidFill>
                        </a:rPr>
                        <a:t>86.96875</a:t>
                      </a:r>
                      <a:endParaRPr lang="en-US" sz="1600" dirty="0">
                        <a:solidFill>
                          <a:srgbClr val="FF0000"/>
                        </a:solidFill>
                      </a:endParaRPr>
                    </a:p>
                  </a:txBody>
                  <a:tcPr/>
                </a:tc>
                <a:tc>
                  <a:txBody>
                    <a:bodyPr/>
                    <a:lstStyle/>
                    <a:p>
                      <a:r>
                        <a:rPr lang="en-US" sz="1600" dirty="0" smtClean="0"/>
                        <a:t>82.97248</a:t>
                      </a:r>
                      <a:endParaRPr lang="en-US" sz="1600" dirty="0"/>
                    </a:p>
                  </a:txBody>
                  <a:tcPr/>
                </a:tc>
                <a:tc>
                  <a:txBody>
                    <a:bodyPr/>
                    <a:lstStyle/>
                    <a:p>
                      <a:r>
                        <a:rPr lang="en-US" sz="1600" dirty="0" smtClean="0">
                          <a:solidFill>
                            <a:srgbClr val="FF0000"/>
                          </a:solidFill>
                        </a:rPr>
                        <a:t>93.23418</a:t>
                      </a:r>
                      <a:endParaRPr lang="en-US" sz="1600" dirty="0">
                        <a:solidFill>
                          <a:srgbClr val="FF0000"/>
                        </a:solidFill>
                      </a:endParaRPr>
                    </a:p>
                  </a:txBody>
                  <a:tcPr/>
                </a:tc>
                <a:extLst>
                  <a:ext uri="{0D108BD9-81ED-4DB2-BD59-A6C34878D82A}">
                    <a16:rowId xmlns:a16="http://schemas.microsoft.com/office/drawing/2014/main" val="2007350246"/>
                  </a:ext>
                </a:extLst>
              </a:tr>
              <a:tr h="526085">
                <a:tc>
                  <a:txBody>
                    <a:bodyPr/>
                    <a:lstStyle/>
                    <a:p>
                      <a:r>
                        <a:rPr lang="en-US" sz="1600" dirty="0" smtClean="0"/>
                        <a:t>Recall</a:t>
                      </a:r>
                      <a:endParaRPr lang="en-US" sz="1600" dirty="0"/>
                    </a:p>
                  </a:txBody>
                  <a:tcPr/>
                </a:tc>
                <a:tc>
                  <a:txBody>
                    <a:bodyPr/>
                    <a:lstStyle/>
                    <a:p>
                      <a:r>
                        <a:rPr lang="en-US" sz="1600" kern="1200" dirty="0" smtClean="0">
                          <a:solidFill>
                            <a:schemeClr val="dk1"/>
                          </a:solidFill>
                          <a:latin typeface="+mn-lt"/>
                          <a:ea typeface="+mn-ea"/>
                          <a:cs typeface="+mn-cs"/>
                        </a:rPr>
                        <a:t>34.42879</a:t>
                      </a:r>
                      <a:endParaRPr lang="en-US" sz="1600" dirty="0"/>
                    </a:p>
                  </a:txBody>
                  <a:tcPr/>
                </a:tc>
                <a:tc>
                  <a:txBody>
                    <a:bodyPr/>
                    <a:lstStyle/>
                    <a:p>
                      <a:r>
                        <a:rPr lang="en-US" sz="1600" kern="1200" dirty="0" smtClean="0">
                          <a:solidFill>
                            <a:schemeClr val="dk1"/>
                          </a:solidFill>
                          <a:latin typeface="+mn-lt"/>
                          <a:ea typeface="+mn-ea"/>
                          <a:cs typeface="+mn-cs"/>
                        </a:rPr>
                        <a:t>36.93271</a:t>
                      </a:r>
                      <a:endParaRPr lang="en-US" sz="1600" dirty="0"/>
                    </a:p>
                  </a:txBody>
                  <a:tcPr/>
                </a:tc>
                <a:tc>
                  <a:txBody>
                    <a:bodyPr/>
                    <a:lstStyle/>
                    <a:p>
                      <a:r>
                        <a:rPr lang="en-US" sz="1600" kern="1200" dirty="0" smtClean="0">
                          <a:solidFill>
                            <a:schemeClr val="dk1"/>
                          </a:solidFill>
                          <a:latin typeface="+mn-lt"/>
                          <a:ea typeface="+mn-ea"/>
                          <a:cs typeface="+mn-cs"/>
                        </a:rPr>
                        <a:t>58.47679</a:t>
                      </a:r>
                      <a:endParaRPr lang="en-US" sz="1600" dirty="0"/>
                    </a:p>
                  </a:txBody>
                  <a:tcPr/>
                </a:tc>
                <a:tc>
                  <a:txBody>
                    <a:bodyPr/>
                    <a:lstStyle/>
                    <a:p>
                      <a:r>
                        <a:rPr lang="en-US" sz="1600" dirty="0" smtClean="0"/>
                        <a:t>76.836</a:t>
                      </a:r>
                      <a:endParaRPr lang="en-US" sz="1600" dirty="0"/>
                    </a:p>
                  </a:txBody>
                  <a:tcPr/>
                </a:tc>
                <a:tc>
                  <a:txBody>
                    <a:bodyPr/>
                    <a:lstStyle/>
                    <a:p>
                      <a:r>
                        <a:rPr lang="en-US" sz="1600" dirty="0" smtClean="0"/>
                        <a:t>62.42408</a:t>
                      </a:r>
                      <a:endParaRPr lang="en-US" sz="1600" dirty="0"/>
                    </a:p>
                  </a:txBody>
                  <a:tcPr/>
                </a:tc>
                <a:tc>
                  <a:txBody>
                    <a:bodyPr/>
                    <a:lstStyle/>
                    <a:p>
                      <a:r>
                        <a:rPr lang="en-US" sz="1600" dirty="0" smtClean="0"/>
                        <a:t>88.26615</a:t>
                      </a:r>
                      <a:endParaRPr lang="en-US" sz="1600" dirty="0"/>
                    </a:p>
                  </a:txBody>
                  <a:tcPr/>
                </a:tc>
                <a:extLst>
                  <a:ext uri="{0D108BD9-81ED-4DB2-BD59-A6C34878D82A}">
                    <a16:rowId xmlns:a16="http://schemas.microsoft.com/office/drawing/2014/main" val="1320744384"/>
                  </a:ext>
                </a:extLst>
              </a:tr>
              <a:tr h="526085">
                <a:tc>
                  <a:txBody>
                    <a:bodyPr/>
                    <a:lstStyle/>
                    <a:p>
                      <a:r>
                        <a:rPr lang="en-US" sz="1600" dirty="0" smtClean="0"/>
                        <a:t>F-Measure</a:t>
                      </a:r>
                      <a:endParaRPr lang="en-US" sz="1600" dirty="0"/>
                    </a:p>
                  </a:txBody>
                  <a:tcPr/>
                </a:tc>
                <a:tc>
                  <a:txBody>
                    <a:bodyPr/>
                    <a:lstStyle/>
                    <a:p>
                      <a:r>
                        <a:rPr lang="en-US" sz="1600" kern="1200" dirty="0" smtClean="0">
                          <a:solidFill>
                            <a:schemeClr val="dk1"/>
                          </a:solidFill>
                          <a:latin typeface="+mn-lt"/>
                          <a:ea typeface="+mn-ea"/>
                          <a:cs typeface="+mn-cs"/>
                        </a:rPr>
                        <a:t>45.09737</a:t>
                      </a:r>
                      <a:endParaRPr lang="en-US" sz="1600" dirty="0"/>
                    </a:p>
                  </a:txBody>
                  <a:tcPr/>
                </a:tc>
                <a:tc>
                  <a:txBody>
                    <a:bodyPr/>
                    <a:lstStyle/>
                    <a:p>
                      <a:r>
                        <a:rPr lang="en-US" sz="1600" kern="1200" dirty="0" smtClean="0">
                          <a:solidFill>
                            <a:schemeClr val="dk1"/>
                          </a:solidFill>
                          <a:latin typeface="+mn-lt"/>
                          <a:ea typeface="+mn-ea"/>
                          <a:cs typeface="+mn-cs"/>
                        </a:rPr>
                        <a:t>48.14689</a:t>
                      </a:r>
                      <a:endParaRPr lang="en-US" sz="1600" dirty="0"/>
                    </a:p>
                  </a:txBody>
                  <a:tcPr/>
                </a:tc>
                <a:tc>
                  <a:txBody>
                    <a:bodyPr/>
                    <a:lstStyle/>
                    <a:p>
                      <a:r>
                        <a:rPr lang="en-US" sz="1600" kern="1200" dirty="0" smtClean="0">
                          <a:solidFill>
                            <a:schemeClr val="dk1"/>
                          </a:solidFill>
                          <a:latin typeface="+mn-lt"/>
                          <a:ea typeface="+mn-ea"/>
                          <a:cs typeface="+mn-cs"/>
                        </a:rPr>
                        <a:t>68.43712</a:t>
                      </a:r>
                      <a:endParaRPr lang="en-US" sz="1600" dirty="0"/>
                    </a:p>
                  </a:txBody>
                  <a:tcPr/>
                </a:tc>
                <a:tc>
                  <a:txBody>
                    <a:bodyPr/>
                    <a:lstStyle/>
                    <a:p>
                      <a:r>
                        <a:rPr lang="en-US" sz="1600" dirty="0" smtClean="0"/>
                        <a:t>81.58898</a:t>
                      </a:r>
                      <a:endParaRPr lang="en-US" sz="1600" dirty="0"/>
                    </a:p>
                  </a:txBody>
                  <a:tcPr/>
                </a:tc>
                <a:tc>
                  <a:txBody>
                    <a:bodyPr/>
                    <a:lstStyle/>
                    <a:p>
                      <a:r>
                        <a:rPr lang="en-US" sz="1600" dirty="0" smtClean="0"/>
                        <a:t>71.24626</a:t>
                      </a:r>
                      <a:endParaRPr lang="en-US" sz="1600" dirty="0"/>
                    </a:p>
                  </a:txBody>
                  <a:tcPr/>
                </a:tc>
                <a:tc>
                  <a:txBody>
                    <a:bodyPr/>
                    <a:lstStyle/>
                    <a:p>
                      <a:r>
                        <a:rPr lang="en-US" sz="1600" dirty="0" smtClean="0"/>
                        <a:t>90.68217</a:t>
                      </a:r>
                      <a:endParaRPr lang="en-US" sz="1600" dirty="0"/>
                    </a:p>
                  </a:txBody>
                  <a:tcPr/>
                </a:tc>
                <a:extLst>
                  <a:ext uri="{0D108BD9-81ED-4DB2-BD59-A6C34878D82A}">
                    <a16:rowId xmlns:a16="http://schemas.microsoft.com/office/drawing/2014/main" val="1925890334"/>
                  </a:ext>
                </a:extLst>
              </a:tr>
            </a:tbl>
          </a:graphicData>
        </a:graphic>
      </p:graphicFrame>
      <p:sp>
        <p:nvSpPr>
          <p:cNvPr id="7" name="TextBox 6"/>
          <p:cNvSpPr txBox="1"/>
          <p:nvPr/>
        </p:nvSpPr>
        <p:spPr>
          <a:xfrm>
            <a:off x="347446" y="5524214"/>
            <a:ext cx="11394654" cy="646331"/>
          </a:xfrm>
          <a:prstGeom prst="rect">
            <a:avLst/>
          </a:prstGeom>
          <a:noFill/>
        </p:spPr>
        <p:txBody>
          <a:bodyPr wrap="square" rtlCol="0">
            <a:spAutoFit/>
          </a:bodyPr>
          <a:lstStyle/>
          <a:p>
            <a:pPr algn="just"/>
            <a:r>
              <a:rPr lang="en-US" dirty="0" smtClean="0"/>
              <a:t>As we see in the results, </a:t>
            </a:r>
            <a:r>
              <a:rPr lang="en-US" dirty="0" smtClean="0"/>
              <a:t>Bagged Cart </a:t>
            </a:r>
            <a:r>
              <a:rPr lang="en-US" dirty="0" smtClean="0"/>
              <a:t>has given better results. A point to be noted here is that even though the presence of imbalanced dataset was realized but due to strict deadline, steps are not taken to nullify that effect.</a:t>
            </a:r>
            <a:endParaRPr lang="en-US" dirty="0"/>
          </a:p>
        </p:txBody>
      </p:sp>
    </p:spTree>
    <p:extLst>
      <p:ext uri="{BB962C8B-B14F-4D97-AF65-F5344CB8AC3E}">
        <p14:creationId xmlns:p14="http://schemas.microsoft.com/office/powerpoint/2010/main" val="2170123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5" y="1140934"/>
            <a:ext cx="9906000" cy="5166487"/>
          </a:xfrm>
          <a:prstGeom prst="rect">
            <a:avLst/>
          </a:prstGeom>
        </p:spPr>
      </p:pic>
      <p:sp>
        <p:nvSpPr>
          <p:cNvPr id="3" name="TextBox 2"/>
          <p:cNvSpPr txBox="1"/>
          <p:nvPr/>
        </p:nvSpPr>
        <p:spPr>
          <a:xfrm>
            <a:off x="378823" y="230666"/>
            <a:ext cx="10711542" cy="754053"/>
          </a:xfrm>
          <a:prstGeom prst="rect">
            <a:avLst/>
          </a:prstGeom>
          <a:noFill/>
        </p:spPr>
        <p:txBody>
          <a:bodyPr wrap="square" rtlCol="0">
            <a:spAutoFit/>
          </a:bodyPr>
          <a:lstStyle/>
          <a:p>
            <a:pPr algn="just"/>
            <a:r>
              <a:rPr lang="en-US" sz="4300" dirty="0" smtClean="0">
                <a:latin typeface="+mj-lt"/>
              </a:rPr>
              <a:t>Variable </a:t>
            </a:r>
            <a:r>
              <a:rPr lang="en-US" sz="4300" dirty="0" smtClean="0">
                <a:latin typeface="+mj-lt"/>
              </a:rPr>
              <a:t>importance </a:t>
            </a:r>
            <a:endParaRPr lang="en-US" sz="4300" dirty="0">
              <a:latin typeface="+mj-lt"/>
            </a:endParaRPr>
          </a:p>
        </p:txBody>
      </p:sp>
      <p:sp>
        <p:nvSpPr>
          <p:cNvPr id="4" name="TextBox 3"/>
          <p:cNvSpPr txBox="1"/>
          <p:nvPr/>
        </p:nvSpPr>
        <p:spPr>
          <a:xfrm>
            <a:off x="10062755" y="1580606"/>
            <a:ext cx="1972363" cy="3416320"/>
          </a:xfrm>
          <a:prstGeom prst="rect">
            <a:avLst/>
          </a:prstGeom>
          <a:noFill/>
        </p:spPr>
        <p:txBody>
          <a:bodyPr wrap="square" rtlCol="0">
            <a:spAutoFit/>
          </a:bodyPr>
          <a:lstStyle/>
          <a:p>
            <a:pPr algn="just"/>
            <a:r>
              <a:rPr lang="en-US" dirty="0" smtClean="0"/>
              <a:t>The month and year of end of the last loan of the customer and the last payments made play a crucial role in determining a customer’s  acceptance for the card, followed by their income and so on.</a:t>
            </a:r>
            <a:endParaRPr lang="en-US" dirty="0"/>
          </a:p>
        </p:txBody>
      </p:sp>
    </p:spTree>
    <p:extLst>
      <p:ext uri="{BB962C8B-B14F-4D97-AF65-F5344CB8AC3E}">
        <p14:creationId xmlns:p14="http://schemas.microsoft.com/office/powerpoint/2010/main" val="1855055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446" y="2027815"/>
            <a:ext cx="11396063" cy="646331"/>
          </a:xfrm>
          <a:prstGeom prst="rect">
            <a:avLst/>
          </a:prstGeom>
          <a:noFill/>
        </p:spPr>
        <p:txBody>
          <a:bodyPr wrap="square" rtlCol="0">
            <a:spAutoFit/>
          </a:bodyPr>
          <a:lstStyle/>
          <a:p>
            <a:pPr algn="just"/>
            <a:r>
              <a:rPr lang="en-US" dirty="0" smtClean="0">
                <a:latin typeface="Calibri" panose="020F0502020204030204" pitchFamily="34" charset="0"/>
              </a:rPr>
              <a:t>Here, a separate model is made to generate the profit that can be expected from a non-defaulting customer.</a:t>
            </a:r>
          </a:p>
          <a:p>
            <a:pPr algn="just"/>
            <a:r>
              <a:rPr lang="en-US" dirty="0" smtClean="0">
                <a:latin typeface="Calibri" panose="020F0502020204030204" pitchFamily="34" charset="0"/>
              </a:rPr>
              <a:t>Linear regression is chosen as way ahead due to lack of time.</a:t>
            </a:r>
            <a:endParaRPr lang="en-US" dirty="0"/>
          </a:p>
        </p:txBody>
      </p:sp>
      <p:sp>
        <p:nvSpPr>
          <p:cNvPr id="4" name="TextBox 3"/>
          <p:cNvSpPr txBox="1"/>
          <p:nvPr/>
        </p:nvSpPr>
        <p:spPr>
          <a:xfrm>
            <a:off x="347446" y="391886"/>
            <a:ext cx="11043365" cy="1415772"/>
          </a:xfrm>
          <a:prstGeom prst="rect">
            <a:avLst/>
          </a:prstGeom>
          <a:noFill/>
        </p:spPr>
        <p:txBody>
          <a:bodyPr wrap="square" rtlCol="0">
            <a:spAutoFit/>
          </a:bodyPr>
          <a:lstStyle/>
          <a:p>
            <a:r>
              <a:rPr lang="en-US" sz="4300" dirty="0">
                <a:latin typeface="+mj-lt"/>
              </a:rPr>
              <a:t>Model </a:t>
            </a:r>
            <a:r>
              <a:rPr lang="en-US" sz="4300" dirty="0" smtClean="0">
                <a:latin typeface="+mj-lt"/>
              </a:rPr>
              <a:t>for predicting the profit generated by each </a:t>
            </a:r>
            <a:r>
              <a:rPr lang="en-US" sz="4300" dirty="0">
                <a:latin typeface="+mj-lt"/>
              </a:rPr>
              <a:t>customers</a:t>
            </a:r>
          </a:p>
        </p:txBody>
      </p:sp>
      <p:graphicFrame>
        <p:nvGraphicFramePr>
          <p:cNvPr id="6" name="Table 5"/>
          <p:cNvGraphicFramePr>
            <a:graphicFrameLocks noGrp="1"/>
          </p:cNvGraphicFramePr>
          <p:nvPr>
            <p:extLst>
              <p:ext uri="{D42A27DB-BD31-4B8C-83A1-F6EECF244321}">
                <p14:modId xmlns:p14="http://schemas.microsoft.com/office/powerpoint/2010/main" val="1049757731"/>
              </p:ext>
            </p:extLst>
          </p:nvPr>
        </p:nvGraphicFramePr>
        <p:xfrm>
          <a:off x="3837128" y="2894303"/>
          <a:ext cx="4064000" cy="232054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78382488"/>
                    </a:ext>
                  </a:extLst>
                </a:gridCol>
                <a:gridCol w="2032000">
                  <a:extLst>
                    <a:ext uri="{9D8B030D-6E8A-4147-A177-3AD203B41FA5}">
                      <a16:colId xmlns:a16="http://schemas.microsoft.com/office/drawing/2014/main" val="2750363530"/>
                    </a:ext>
                  </a:extLst>
                </a:gridCol>
              </a:tblGrid>
              <a:tr h="386757">
                <a:tc>
                  <a:txBody>
                    <a:bodyPr/>
                    <a:lstStyle/>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endParaRPr lang="en-US" sz="1800" b="1" kern="1200" dirty="0" smtClean="0">
                        <a:solidFill>
                          <a:schemeClr val="lt1"/>
                        </a:solidFill>
                        <a:latin typeface="+mn-lt"/>
                        <a:ea typeface="+mn-ea"/>
                        <a:cs typeface="+mn-cs"/>
                      </a:endParaRPr>
                    </a:p>
                    <a:p>
                      <a:pPr>
                        <a:lnSpc>
                          <a:spcPct val="0"/>
                        </a:lnSpc>
                      </a:pPr>
                      <a:r>
                        <a:rPr lang="en-US" sz="1800" b="1" kern="1200" dirty="0" smtClean="0">
                          <a:solidFill>
                            <a:schemeClr val="lt1"/>
                          </a:solidFill>
                          <a:latin typeface="+mn-lt"/>
                          <a:ea typeface="+mn-ea"/>
                          <a:cs typeface="+mn-cs"/>
                        </a:rPr>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Linear Regression</a:t>
                      </a:r>
                    </a:p>
                  </a:txBody>
                  <a:tcPr/>
                </a:tc>
                <a:extLst>
                  <a:ext uri="{0D108BD9-81ED-4DB2-BD59-A6C34878D82A}">
                    <a16:rowId xmlns:a16="http://schemas.microsoft.com/office/drawing/2014/main" val="3761716009"/>
                  </a:ext>
                </a:extLst>
              </a:tr>
              <a:tr h="386757">
                <a:tc>
                  <a:txBody>
                    <a:bodyPr/>
                    <a:lstStyle/>
                    <a:p>
                      <a:r>
                        <a:rPr lang="en-US" dirty="0" smtClean="0"/>
                        <a:t>MSE</a:t>
                      </a:r>
                      <a:endParaRPr lang="en-US" dirty="0"/>
                    </a:p>
                  </a:txBody>
                  <a:tcPr/>
                </a:tc>
                <a:tc>
                  <a:txBody>
                    <a:bodyPr/>
                    <a:lstStyle/>
                    <a:p>
                      <a:r>
                        <a:rPr lang="en-US" sz="1800" kern="1200" dirty="0" smtClean="0">
                          <a:solidFill>
                            <a:schemeClr val="dk1"/>
                          </a:solidFill>
                          <a:latin typeface="+mn-lt"/>
                          <a:ea typeface="+mn-ea"/>
                          <a:cs typeface="+mn-cs"/>
                        </a:rPr>
                        <a:t>20423131</a:t>
                      </a:r>
                      <a:endParaRPr lang="en-US" dirty="0"/>
                    </a:p>
                  </a:txBody>
                  <a:tcPr/>
                </a:tc>
                <a:extLst>
                  <a:ext uri="{0D108BD9-81ED-4DB2-BD59-A6C34878D82A}">
                    <a16:rowId xmlns:a16="http://schemas.microsoft.com/office/drawing/2014/main" val="2704146178"/>
                  </a:ext>
                </a:extLst>
              </a:tr>
              <a:tr h="386757">
                <a:tc>
                  <a:txBody>
                    <a:bodyPr/>
                    <a:lstStyle/>
                    <a:p>
                      <a:r>
                        <a:rPr lang="en-US" dirty="0" smtClean="0">
                          <a:solidFill>
                            <a:schemeClr val="tx1"/>
                          </a:solidFill>
                        </a:rPr>
                        <a:t>RMSE</a:t>
                      </a:r>
                      <a:endParaRPr lang="en-US" dirty="0">
                        <a:solidFill>
                          <a:schemeClr val="tx1"/>
                        </a:solidFill>
                      </a:endParaRPr>
                    </a:p>
                  </a:txBody>
                  <a:tcPr/>
                </a:tc>
                <a:tc>
                  <a:txBody>
                    <a:bodyPr/>
                    <a:lstStyle/>
                    <a:p>
                      <a:r>
                        <a:rPr lang="en-US" dirty="0" smtClean="0"/>
                        <a:t>4519.196</a:t>
                      </a:r>
                      <a:endParaRPr lang="en-US" dirty="0"/>
                    </a:p>
                  </a:txBody>
                  <a:tcPr/>
                </a:tc>
                <a:extLst>
                  <a:ext uri="{0D108BD9-81ED-4DB2-BD59-A6C34878D82A}">
                    <a16:rowId xmlns:a16="http://schemas.microsoft.com/office/drawing/2014/main" val="2007350246"/>
                  </a:ext>
                </a:extLst>
              </a:tr>
              <a:tr h="386757">
                <a:tc>
                  <a:txBody>
                    <a:bodyPr/>
                    <a:lstStyle/>
                    <a:p>
                      <a:r>
                        <a:rPr lang="en-US" dirty="0" smtClean="0"/>
                        <a:t>MAPE</a:t>
                      </a:r>
                      <a:endParaRPr lang="en-US" dirty="0"/>
                    </a:p>
                  </a:txBody>
                  <a:tcPr/>
                </a:tc>
                <a:tc>
                  <a:txBody>
                    <a:bodyPr/>
                    <a:lstStyle/>
                    <a:p>
                      <a:r>
                        <a:rPr lang="en-US" dirty="0" smtClean="0"/>
                        <a:t>1.46</a:t>
                      </a:r>
                      <a:endParaRPr lang="en-US" dirty="0"/>
                    </a:p>
                  </a:txBody>
                  <a:tcPr/>
                </a:tc>
                <a:extLst>
                  <a:ext uri="{0D108BD9-81ED-4DB2-BD59-A6C34878D82A}">
                    <a16:rowId xmlns:a16="http://schemas.microsoft.com/office/drawing/2014/main" val="1320744384"/>
                  </a:ext>
                </a:extLst>
              </a:tr>
              <a:tr h="386757">
                <a:tc>
                  <a:txBody>
                    <a:bodyPr/>
                    <a:lstStyle/>
                    <a:p>
                      <a:r>
                        <a:rPr lang="en-US" dirty="0" smtClean="0"/>
                        <a:t>Rsquared</a:t>
                      </a:r>
                      <a:endParaRPr lang="en-US" dirty="0"/>
                    </a:p>
                  </a:txBody>
                  <a:tcPr/>
                </a:tc>
                <a:tc>
                  <a:txBody>
                    <a:bodyPr/>
                    <a:lstStyle/>
                    <a:p>
                      <a:r>
                        <a:rPr lang="en-US" dirty="0" smtClean="0"/>
                        <a:t>.0011</a:t>
                      </a:r>
                      <a:endParaRPr lang="en-US" dirty="0"/>
                    </a:p>
                  </a:txBody>
                  <a:tcPr/>
                </a:tc>
                <a:extLst>
                  <a:ext uri="{0D108BD9-81ED-4DB2-BD59-A6C34878D82A}">
                    <a16:rowId xmlns:a16="http://schemas.microsoft.com/office/drawing/2014/main" val="1925890334"/>
                  </a:ext>
                </a:extLst>
              </a:tr>
              <a:tr h="386757">
                <a:tc>
                  <a:txBody>
                    <a:bodyPr/>
                    <a:lstStyle/>
                    <a:p>
                      <a:r>
                        <a:rPr lang="en-US" dirty="0" smtClean="0"/>
                        <a:t>MAE</a:t>
                      </a:r>
                      <a:endParaRPr lang="en-US" dirty="0"/>
                    </a:p>
                  </a:txBody>
                  <a:tcPr/>
                </a:tc>
                <a:tc>
                  <a:txBody>
                    <a:bodyPr/>
                    <a:lstStyle/>
                    <a:p>
                      <a:r>
                        <a:rPr lang="en-US" dirty="0" smtClean="0"/>
                        <a:t>3411.409</a:t>
                      </a:r>
                      <a:endParaRPr lang="en-US" dirty="0"/>
                    </a:p>
                  </a:txBody>
                  <a:tcPr/>
                </a:tc>
                <a:extLst>
                  <a:ext uri="{0D108BD9-81ED-4DB2-BD59-A6C34878D82A}">
                    <a16:rowId xmlns:a16="http://schemas.microsoft.com/office/drawing/2014/main" val="3822976819"/>
                  </a:ext>
                </a:extLst>
              </a:tr>
            </a:tbl>
          </a:graphicData>
        </a:graphic>
      </p:graphicFrame>
    </p:spTree>
    <p:extLst>
      <p:ext uri="{BB962C8B-B14F-4D97-AF65-F5344CB8AC3E}">
        <p14:creationId xmlns:p14="http://schemas.microsoft.com/office/powerpoint/2010/main" val="146431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41751"/>
          </a:xfrm>
        </p:spPr>
        <p:txBody>
          <a:bodyPr>
            <a:normAutofit/>
          </a:bodyPr>
          <a:lstStyle/>
          <a:p>
            <a:r>
              <a:rPr lang="en-US" sz="4300" dirty="0" smtClean="0"/>
              <a:t>Insights</a:t>
            </a:r>
            <a:endParaRPr lang="en-US" sz="4300"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v"/>
            </a:pPr>
            <a:r>
              <a:rPr lang="en-US" dirty="0" smtClean="0">
                <a:latin typeface="Calibri" panose="020F0502020204030204" pitchFamily="34" charset="0"/>
              </a:rPr>
              <a:t>The customer acquirement team should focus on the end date of last loan of the customer and the date of last payments made along with a customer’s income</a:t>
            </a:r>
            <a:endParaRPr lang="en-US" dirty="0">
              <a:latin typeface="Calibri" panose="020F0502020204030204" pitchFamily="34" charset="0"/>
            </a:endParaRPr>
          </a:p>
          <a:p>
            <a:pPr marL="285750" indent="-285750">
              <a:buFont typeface="Wingdings" panose="05000000000000000000" pitchFamily="2" charset="2"/>
              <a:buChar char="v"/>
            </a:pPr>
            <a:r>
              <a:rPr lang="en-US" dirty="0" smtClean="0">
                <a:latin typeface="Calibri" panose="020F0502020204030204" pitchFamily="34" charset="0"/>
              </a:rPr>
              <a:t>The gender of the customer can not be taken as a deciding factor.</a:t>
            </a:r>
          </a:p>
          <a:p>
            <a:pPr marL="285750" indent="-285750">
              <a:buFont typeface="Wingdings" panose="05000000000000000000" pitchFamily="2" charset="2"/>
              <a:buChar char="v"/>
            </a:pPr>
            <a:r>
              <a:rPr lang="en-US" dirty="0" smtClean="0">
                <a:latin typeface="Calibri" panose="020F0502020204030204" pitchFamily="34" charset="0"/>
              </a:rPr>
              <a:t>Amount already borrowed from the market also plays a crucial role.</a:t>
            </a:r>
            <a:endParaRPr 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270157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0940"/>
          </a:xfrm>
        </p:spPr>
        <p:txBody>
          <a:bodyPr>
            <a:normAutofit/>
          </a:bodyPr>
          <a:lstStyle/>
          <a:p>
            <a:r>
              <a:rPr lang="en-US" sz="4300" dirty="0" smtClean="0"/>
              <a:t>Future Scope</a:t>
            </a:r>
            <a:endParaRPr lang="en-US" sz="43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The data should have been treated for imbalance.</a:t>
            </a:r>
          </a:p>
          <a:p>
            <a:pPr>
              <a:buFont typeface="Wingdings" panose="05000000000000000000" pitchFamily="2" charset="2"/>
              <a:buChar char="v"/>
            </a:pPr>
            <a:r>
              <a:rPr lang="en-US" dirty="0" smtClean="0"/>
              <a:t>Some more classification techniques such as ensemble methods should be explored.</a:t>
            </a:r>
          </a:p>
          <a:p>
            <a:endParaRPr lang="en-US" dirty="0"/>
          </a:p>
        </p:txBody>
      </p:sp>
    </p:spTree>
    <p:extLst>
      <p:ext uri="{BB962C8B-B14F-4D97-AF65-F5344CB8AC3E}">
        <p14:creationId xmlns:p14="http://schemas.microsoft.com/office/powerpoint/2010/main" val="727812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164</TotalTime>
  <Words>610</Words>
  <Application>Microsoft Office PowerPoint</Application>
  <PresentationFormat>Widescreen</PresentationFormat>
  <Paragraphs>380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Credit Approval and Profit generation</vt:lpstr>
      <vt:lpstr>Deliverables</vt:lpstr>
      <vt:lpstr>PowerPoint Presentation</vt:lpstr>
      <vt:lpstr>Exploratory Data Analysis</vt:lpstr>
      <vt:lpstr>PowerPoint Presentation</vt:lpstr>
      <vt:lpstr>PowerPoint Presentation</vt:lpstr>
      <vt:lpstr>PowerPoint Presentation</vt:lpstr>
      <vt:lpstr>Insights</vt:lpstr>
      <vt:lpstr>Future Scope</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Approval and Profit generation</dc:title>
  <dc:creator>Sidharth Suman</dc:creator>
  <cp:lastModifiedBy>Sidharth Suman</cp:lastModifiedBy>
  <cp:revision>23</cp:revision>
  <dcterms:created xsi:type="dcterms:W3CDTF">2018-10-10T07:52:26Z</dcterms:created>
  <dcterms:modified xsi:type="dcterms:W3CDTF">2018-10-16T07:17:20Z</dcterms:modified>
</cp:coreProperties>
</file>