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</p:sldMasterIdLst>
  <p:notesMasterIdLst>
    <p:notesMasterId r:id="rId15"/>
  </p:notesMasterIdLst>
  <p:sldIdLst>
    <p:sldId id="256" r:id="rId2"/>
    <p:sldId id="27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6" r:id="rId14"/>
  </p:sldIdLst>
  <p:sldSz cx="9144000" cy="5143500" type="screen16x9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Raleway" charset="0"/>
      <p:regular r:id="rId20"/>
      <p:bold r:id="rId21"/>
      <p:italic r:id="rId22"/>
      <p:boldItalic r:id="rId23"/>
    </p:embeddedFont>
    <p:embeddedFont>
      <p:font typeface="Raleway SemiBold" charset="0"/>
      <p:regular r:id="rId24"/>
      <p:bold r:id="rId25"/>
      <p:italic r:id="rId26"/>
      <p:boldItalic r:id="rId27"/>
    </p:embeddedFont>
    <p:embeddedFont>
      <p:font typeface="Raleway Light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  <p:guide pos="2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4a9836a8_2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514a9836a8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a9836a8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14a9836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a9836a8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14a9836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a9836a8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14a9836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7281d3cc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7281d3cc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a9836a8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14a9836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a9836a8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14a9836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a9836a8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14a9836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a9836a8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14a9836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a9836a8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14a9836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a9836a8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14a9836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a9836a8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14a9836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a9836a8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514a9836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title Caption">
  <p:cSld name="Title Subtitle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ctrTitle"/>
          </p:nvPr>
        </p:nvSpPr>
        <p:spPr>
          <a:xfrm>
            <a:off x="628650" y="841775"/>
            <a:ext cx="7608000" cy="1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aleway"/>
              <a:buNone/>
              <a:defRPr sz="40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628650" y="2285075"/>
            <a:ext cx="7608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7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2"/>
          </p:nvPr>
        </p:nvSpPr>
        <p:spPr>
          <a:xfrm>
            <a:off x="628650" y="2768075"/>
            <a:ext cx="7608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75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None/>
              <a:defRPr sz="180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None/>
              <a:defRPr sz="18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None/>
              <a:defRPr sz="18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None/>
              <a:defRPr sz="18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None/>
              <a:defRPr sz="18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None/>
              <a:defRPr sz="18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None/>
              <a:defRPr sz="18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None/>
              <a:defRPr sz="18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None/>
              <a:defRPr sz="18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ption Content Media right PLAIN">
  <p:cSld name="Title Caption Content Media right PLAI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314325" y="273844"/>
            <a:ext cx="8515350" cy="39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314325" y="1264325"/>
            <a:ext cx="38172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314325" y="667441"/>
            <a:ext cx="85155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0" rIns="68575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SemiBold"/>
              <a:buNone/>
              <a:defRPr i="0" u="none" strike="noStrike" cap="none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SemiBold"/>
              <a:buChar char="•"/>
              <a:defRPr i="0" u="none" strike="noStrike" cap="none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SemiBold"/>
              <a:buChar char="•"/>
              <a:defRPr i="0" u="none" strike="noStrike" cap="none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SemiBold"/>
              <a:buChar char="•"/>
              <a:defRPr i="0" u="none" strike="noStrike" cap="none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SemiBold"/>
              <a:buChar char="•"/>
              <a:defRPr i="0" u="none" strike="noStrike" cap="none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SemiBold"/>
              <a:buChar char="•"/>
              <a:defRPr i="0" u="none" strike="noStrike" cap="none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SemiBold"/>
              <a:buChar char="•"/>
              <a:defRPr i="0" u="none" strike="noStrike" cap="none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SemiBold"/>
              <a:buChar char="•"/>
              <a:defRPr i="0" u="none" strike="noStrike" cap="none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SemiBold"/>
              <a:buChar char="•"/>
              <a:defRPr i="0" u="none" strike="noStrike" cap="none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8556775" y="4814650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5">
  <p:cSld name="Highlight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29850" y="1020800"/>
            <a:ext cx="2949300" cy="17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None/>
              <a:defRPr sz="18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3887400" y="1020801"/>
            <a:ext cx="4629300" cy="17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•"/>
              <a:defRPr sz="12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556775" y="4814650"/>
            <a:ext cx="548700" cy="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02" r:id="rId12"/>
    <p:sldLayoutId id="2147483703" r:id="rId13"/>
    <p:sldLayoutId id="214748370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ctrTitle"/>
          </p:nvPr>
        </p:nvSpPr>
        <p:spPr>
          <a:xfrm>
            <a:off x="323850" y="1588010"/>
            <a:ext cx="8515200" cy="1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Lending Club Case </a:t>
            </a: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Study</a:t>
            </a:r>
            <a:r>
              <a:rPr lang="en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" dirty="0" smtClean="0">
                <a:latin typeface="Calibri" pitchFamily="34" charset="0"/>
                <a:cs typeface="Calibri" pitchFamily="34" charset="0"/>
              </a:rPr>
            </a:br>
            <a:endParaRPr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4294967295"/>
          </p:nvPr>
        </p:nvSpPr>
        <p:spPr>
          <a:xfrm>
            <a:off x="8584215" y="4928423"/>
            <a:ext cx="549275" cy="173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628650" y="2287308"/>
            <a:ext cx="7886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None/>
            </a:pP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4325" y="126704"/>
            <a:ext cx="8515350" cy="39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Confusion Matrix Comparison for Test Data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4325" y="457240"/>
            <a:ext cx="8515500" cy="4146297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5122" name="AutoShape 2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197" y="807764"/>
            <a:ext cx="2723702" cy="228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8890" y="799437"/>
            <a:ext cx="2789936" cy="230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159" y="808129"/>
            <a:ext cx="2824701" cy="228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93985" y="477089"/>
            <a:ext cx="209155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US" b="1" dirty="0" smtClean="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Logistic Regression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3820" y="480856"/>
            <a:ext cx="184982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US" b="1" dirty="0" smtClean="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Random Forest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7531" y="480856"/>
            <a:ext cx="250146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US" b="1" dirty="0" smtClean="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Support Vector Machine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366345" y="3135801"/>
          <a:ext cx="64638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18289"/>
                <a:gridCol w="1534511"/>
                <a:gridCol w="1587062"/>
              </a:tblGrid>
              <a:tr h="2911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Metrics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Logistic Regression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Random Forest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SVM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1197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Sensitivity/Recall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64.81 %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65.56 %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66.30 %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1197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Specifity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61.64 %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61.48 %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60.00 %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1197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False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Postive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Rate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38.36 %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38.52</a:t>
                      </a:r>
                      <a:r>
                        <a:rPr lang="en-US" sz="1400" baseline="0" dirty="0" smtClean="0">
                          <a:latin typeface="Calibri" pitchFamily="34" charset="0"/>
                          <a:cs typeface="Calibri" pitchFamily="34" charset="0"/>
                        </a:rPr>
                        <a:t>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40.00 %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1197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Precision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20.00 %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20.11 %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19.69 %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1197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ROC AUC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  0.67 %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0.65 %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  0.66 %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4325" y="126704"/>
            <a:ext cx="8515350" cy="39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ROC Curve Comparison for Test Data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4325" y="457240"/>
            <a:ext cx="8515500" cy="4146297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5122" name="AutoShape 2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3986" y="389636"/>
            <a:ext cx="193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Logistic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Regression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5282" y="389636"/>
            <a:ext cx="184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Random Forest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1572" y="2688029"/>
            <a:ext cx="2259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Support Vector Machine</a:t>
            </a:r>
          </a:p>
        </p:txBody>
      </p:sp>
      <p:pic>
        <p:nvPicPr>
          <p:cNvPr id="17" name="Picture 1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186" y="2961788"/>
            <a:ext cx="3953532" cy="2133754"/>
          </a:xfrm>
          <a:prstGeom prst="rect">
            <a:avLst/>
          </a:prstGeom>
        </p:spPr>
      </p:pic>
      <p:pic>
        <p:nvPicPr>
          <p:cNvPr id="18" name="Picture 17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256" y="681043"/>
            <a:ext cx="3953532" cy="2133754"/>
          </a:xfrm>
          <a:prstGeom prst="rect">
            <a:avLst/>
          </a:prstGeom>
        </p:spPr>
      </p:pic>
      <p:pic>
        <p:nvPicPr>
          <p:cNvPr id="19" name="Picture 18" descr="untitl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1" y="670533"/>
            <a:ext cx="3953532" cy="2133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4325" y="126704"/>
            <a:ext cx="8515350" cy="39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4325" y="457240"/>
            <a:ext cx="8515500" cy="4146297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5122" name="AutoShape 2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6331" y="648945"/>
            <a:ext cx="8586951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 algn="just">
              <a:lnSpc>
                <a:spcPct val="90000"/>
              </a:lnSpc>
              <a:buClr>
                <a:schemeClr val="dk2"/>
              </a:buClr>
              <a:buSzPts val="1400"/>
              <a:buFont typeface="Calibri"/>
              <a:buChar char="●"/>
            </a:pPr>
            <a:endParaRPr lang="en-US" sz="1600" b="1" dirty="0" smtClean="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Calibri"/>
            </a:endParaRPr>
          </a:p>
          <a:p>
            <a:pPr marL="457200" lvl="0" indent="-342900" algn="just">
              <a:lnSpc>
                <a:spcPct val="90000"/>
              </a:lnSpc>
              <a:buClr>
                <a:schemeClr val="dk2"/>
              </a:buClr>
              <a:buSzPts val="1400"/>
              <a:buFont typeface="Calibri"/>
              <a:buChar char="●"/>
            </a:pPr>
            <a:endParaRPr lang="en-US" sz="1600" b="1" dirty="0" smtClean="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Calibri"/>
            </a:endParaRPr>
          </a:p>
          <a:p>
            <a:pPr marL="457200" lvl="0" indent="-342900" algn="just">
              <a:lnSpc>
                <a:spcPct val="90000"/>
              </a:lnSpc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Overall Default Rate is 13%</a:t>
            </a:r>
          </a:p>
          <a:p>
            <a:pPr marL="457200" indent="-342900" algn="just">
              <a:lnSpc>
                <a:spcPct val="90000"/>
              </a:lnSpc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After Data cleaning Step, 94% records has been left for </a:t>
            </a:r>
            <a:r>
              <a:rPr lang="en-US" sz="1600" b="1" dirty="0" err="1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modelling</a:t>
            </a:r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 </a:t>
            </a:r>
          </a:p>
          <a:p>
            <a:pPr marL="457200" lvl="0" indent="-342900" algn="just">
              <a:lnSpc>
                <a:spcPct val="90000"/>
              </a:lnSpc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US" sz="1600" b="1" dirty="0" err="1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Univariate</a:t>
            </a:r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 EDA shows presence of outliers in annual income and revolving balance</a:t>
            </a:r>
          </a:p>
          <a:p>
            <a:pPr marL="457200" lvl="0" indent="-342900" algn="just">
              <a:lnSpc>
                <a:spcPct val="90000"/>
              </a:lnSpc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US" sz="1600" b="1" dirty="0" err="1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Bivariate</a:t>
            </a:r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 EDA shows verified customers has defaulted more</a:t>
            </a:r>
          </a:p>
          <a:p>
            <a:pPr marL="457200" lvl="0" indent="-342900" algn="just">
              <a:lnSpc>
                <a:spcPct val="90000"/>
              </a:lnSpc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US" sz="1600" b="1" dirty="0" err="1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Bivariate</a:t>
            </a:r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 EDA shows Small business loans default the most, then medical</a:t>
            </a:r>
          </a:p>
          <a:p>
            <a:pPr marL="457200" indent="-342900" algn="just">
              <a:lnSpc>
                <a:spcPct val="90000"/>
              </a:lnSpc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US" sz="1600" b="1" dirty="0" err="1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Bivariate</a:t>
            </a:r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 EDA shows lower the annual income, higher the default rate</a:t>
            </a:r>
          </a:p>
          <a:p>
            <a:pPr marL="457200" indent="-342900" algn="just">
              <a:lnSpc>
                <a:spcPct val="90000"/>
              </a:lnSpc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US" sz="1600" b="1" dirty="0" err="1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Bivariate</a:t>
            </a:r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 EDA shows High </a:t>
            </a:r>
            <a:r>
              <a:rPr lang="en-US" sz="1600" b="1" dirty="0" err="1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dti</a:t>
            </a:r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 translates into higher default rates as expected</a:t>
            </a:r>
          </a:p>
          <a:p>
            <a:pPr marL="457200" lvl="0" indent="-342900" algn="just">
              <a:lnSpc>
                <a:spcPct val="90000"/>
              </a:lnSpc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US" sz="1600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Calibri"/>
              </a:rPr>
              <a:t>Logistic Regression has better performance over Random Forest and SVM with a ROC AUC of 0.67 on test set.</a:t>
            </a:r>
          </a:p>
          <a:p>
            <a:pPr marL="457200" lvl="0" indent="-342900" algn="just">
              <a:lnSpc>
                <a:spcPct val="90000"/>
              </a:lnSpc>
              <a:buClr>
                <a:schemeClr val="dk2"/>
              </a:buClr>
              <a:buSzPts val="1400"/>
              <a:buFont typeface="Calibri"/>
              <a:buChar char="●"/>
            </a:pPr>
            <a:endParaRPr lang="en-US" sz="1600" b="1" dirty="0" smtClean="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Calibri"/>
            </a:endParaRPr>
          </a:p>
          <a:p>
            <a:pPr marL="457200" lvl="0" indent="-342900" algn="just">
              <a:lnSpc>
                <a:spcPct val="90000"/>
              </a:lnSpc>
              <a:buClr>
                <a:schemeClr val="dk2"/>
              </a:buClr>
              <a:buSzPts val="1400"/>
            </a:pPr>
            <a:endParaRPr lang="en-US" sz="1600" b="1" dirty="0" smtClean="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Calibri"/>
            </a:endParaRPr>
          </a:p>
          <a:p>
            <a:pPr marL="457200" lvl="0" indent="-342900">
              <a:buSzPts val="1800"/>
              <a:buFont typeface="Calibri"/>
              <a:buChar char="●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>
            <a:spLocks noGrp="1"/>
          </p:cNvSpPr>
          <p:nvPr>
            <p:ph type="title"/>
          </p:nvPr>
        </p:nvSpPr>
        <p:spPr>
          <a:xfrm>
            <a:off x="3278457" y="1357131"/>
            <a:ext cx="2949300" cy="172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Thank </a:t>
            </a:r>
            <a:r>
              <a:rPr lang="en" sz="3000" dirty="0" smtClean="0"/>
              <a:t>you</a:t>
            </a:r>
            <a:endParaRPr sz="3000"/>
          </a:p>
        </p:txBody>
      </p:sp>
      <p:sp>
        <p:nvSpPr>
          <p:cNvPr id="347" name="Google Shape;347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Business Objective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4325" y="667441"/>
            <a:ext cx="8515500" cy="3757414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To identify variables which are strong indicators of default and potentially use the insights in approval / rejection decision making for lending club</a:t>
            </a:r>
          </a:p>
          <a:p>
            <a:pPr marL="241300" lv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alibri" pitchFamily="34" charset="0"/>
              <a:cs typeface="Calibri" pitchFamily="34" charset="0"/>
            </a:endParaRPr>
          </a:p>
          <a:p>
            <a:pPr marL="24130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Approach:</a:t>
            </a:r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lvl="0" indent="-342900">
              <a:lnSpc>
                <a:spcPct val="90000"/>
              </a:lnSpc>
              <a:spcBef>
                <a:spcPts val="0"/>
              </a:spcBef>
              <a:buSzPct val="100000"/>
              <a:buChar char="●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Provide a Data Intake Report, Count of Records, and Assumed Schema (it’s okay to take an estimated guess).</a:t>
            </a:r>
          </a:p>
          <a:p>
            <a:pPr lvl="0" indent="-342900">
              <a:lnSpc>
                <a:spcPct val="90000"/>
              </a:lnSpc>
              <a:spcBef>
                <a:spcPts val="0"/>
              </a:spcBef>
              <a:buSzPct val="100000"/>
              <a:buChar char="●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Create an EDA Report showing basic correlations and distributions of data and possible feature engineering suggestions.</a:t>
            </a:r>
          </a:p>
          <a:p>
            <a:pPr lvl="0" indent="-342900">
              <a:lnSpc>
                <a:spcPct val="90000"/>
              </a:lnSpc>
              <a:spcBef>
                <a:spcPts val="0"/>
              </a:spcBef>
              <a:buSzPct val="100000"/>
              <a:buChar char="●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Create a modeling report showing a Model Accuracy predicting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is_bad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as AUC or ROC Curve of at least 2 different model flavors. </a:t>
            </a:r>
          </a:p>
          <a:p>
            <a:pPr lvl="0" indent="-342900">
              <a:lnSpc>
                <a:spcPct val="90000"/>
              </a:lnSpc>
              <a:buSzPct val="100000"/>
              <a:buChar char="●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Create a final Slide readout of results to be presented to a semi-technical business audience. </a:t>
            </a:r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Understanding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4325" y="667440"/>
            <a:ext cx="8515500" cy="4146297"/>
          </a:xfrm>
        </p:spPr>
        <p:txBody>
          <a:bodyPr/>
          <a:lstStyle/>
          <a:p>
            <a:pPr marL="241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Types of variables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100000"/>
              <a:buFont typeface="Raleway SemiBold"/>
              <a:buChar char="●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Customer (applicant) demographic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100000"/>
              <a:buFont typeface="Raleway SemiBold"/>
              <a:buChar char="●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Loan related information &amp; characteristics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100000"/>
              <a:buFont typeface="Raleway SemiBold"/>
              <a:buChar char="●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Customer behavior (if the loan is granted)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100000"/>
              <a:buFont typeface="Raleway SemiBold"/>
              <a:buChar char="●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100000"/>
              <a:buFont typeface="Raleway SemiBold"/>
              <a:buChar char="●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100000"/>
              <a:buFont typeface="Raleway SemiBold"/>
              <a:buChar char="●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4130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alibri" pitchFamily="34" charset="0"/>
              <a:cs typeface="Calibri" pitchFamily="34" charset="0"/>
            </a:endParaRPr>
          </a:p>
          <a:p>
            <a:pPr indent="-342900">
              <a:lnSpc>
                <a:spcPct val="90000"/>
              </a:lnSpc>
              <a:buSzPct val="100000"/>
              <a:buFont typeface="Raleway SemiBold"/>
              <a:buChar char="●"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Overall Default Rate is 13%</a:t>
            </a:r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1132" y="1828809"/>
          <a:ext cx="2448910" cy="18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910"/>
              </a:tblGrid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Customer’s  Demographic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Employee Length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Employee Title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Annual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Income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Zip Code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16027" y="1844577"/>
          <a:ext cx="2448910" cy="18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910"/>
              </a:tblGrid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Loan Related Information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Loan Amount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Home Ownership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Payment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Plan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Verification Status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06827" y="1828810"/>
          <a:ext cx="2448910" cy="18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910"/>
              </a:tblGrid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Customer Behavior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Delinquency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 Year - 2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Earliest Credit Line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Revolving Balance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Loan Purpose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Exploratory Data Analysis – Univariate Analysis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4325" y="667440"/>
            <a:ext cx="8515500" cy="4146297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idx="2"/>
          </p:nvPr>
        </p:nvSpPr>
        <p:spPr>
          <a:xfrm>
            <a:off x="388883" y="4507655"/>
            <a:ext cx="8544910" cy="390166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smtClean="0">
                <a:latin typeface="Calibri" pitchFamily="34" charset="0"/>
                <a:ea typeface="Raleway"/>
                <a:cs typeface="Calibri" pitchFamily="34" charset="0"/>
                <a:sym typeface="Raleway"/>
              </a:rPr>
              <a:t>Annual Income and Revolving Balance contains outliers.</a:t>
            </a:r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b="1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717" y="722422"/>
            <a:ext cx="2841735" cy="186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8371" y="721602"/>
            <a:ext cx="2922533" cy="186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68586" y="664284"/>
            <a:ext cx="2949290" cy="188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2652" y="2569614"/>
            <a:ext cx="2761569" cy="185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32049" y="2680139"/>
            <a:ext cx="2884971" cy="180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74979" y="2586338"/>
            <a:ext cx="2932388" cy="180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4325" y="126704"/>
            <a:ext cx="8515350" cy="39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Exploratory Data Analysis – Bivariate Analysis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4325" y="667440"/>
            <a:ext cx="8515500" cy="4146297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idx="2"/>
          </p:nvPr>
        </p:nvSpPr>
        <p:spPr>
          <a:xfrm>
            <a:off x="357352" y="4307953"/>
            <a:ext cx="8786648" cy="390166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Verified Customers has defaulted more  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Small business loans default the most, then medical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lower the annual income, higher the default rate 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High 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dti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translates into higher default rates, as expected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b="1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394" y="405815"/>
            <a:ext cx="3015813" cy="186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191" y="2118703"/>
            <a:ext cx="7903776" cy="222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47884" y="404652"/>
            <a:ext cx="2617078" cy="177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4638" y="388391"/>
            <a:ext cx="2721803" cy="177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4325" y="126704"/>
            <a:ext cx="8515350" cy="39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Exploratory Data Analysis – Segmented Bivariate Analysis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4325" y="667440"/>
            <a:ext cx="8515500" cy="4146297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idx="2"/>
          </p:nvPr>
        </p:nvSpPr>
        <p:spPr>
          <a:xfrm>
            <a:off x="357352" y="3593252"/>
            <a:ext cx="8786648" cy="747519"/>
          </a:xfrm>
        </p:spPr>
        <p:txBody>
          <a:bodyPr/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Debt Consolidation products for verified customers has defaulted more whereas Home improvement products for Non Verified customers has defaulted more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Debt consolidation products in low income customers has defaulted more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b="1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473" y="666993"/>
            <a:ext cx="4298403" cy="256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5318" y="683545"/>
            <a:ext cx="4628682" cy="253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4325" y="126704"/>
            <a:ext cx="8515350" cy="39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Correlation Matrix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4325" y="667440"/>
            <a:ext cx="8515500" cy="4146297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122" name="AutoShape 2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217" y="294280"/>
            <a:ext cx="5635980" cy="43747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3779" y="809295"/>
            <a:ext cx="3405353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Clr>
                <a:schemeClr val="dk2"/>
              </a:buClr>
              <a:buSzPts val="14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 Open Account and total account is highly correlated with 0.69%  so created new feature(Open Account%)</a:t>
            </a:r>
          </a:p>
          <a:p>
            <a:pPr algn="just">
              <a:lnSpc>
                <a:spcPct val="90000"/>
              </a:lnSpc>
              <a:buClr>
                <a:schemeClr val="dk2"/>
              </a:buClr>
              <a:buSzPts val="1400"/>
              <a:buFont typeface="Arial" pitchFamily="34" charset="0"/>
              <a:buChar char="•"/>
            </a:pPr>
            <a:endParaRPr lang="en-US" b="1" dirty="0" smtClean="0">
              <a:solidFill>
                <a:schemeClr val="dk2"/>
              </a:solidFill>
              <a:latin typeface="Calibri" pitchFamily="34" charset="0"/>
              <a:ea typeface="Raleway SemiBold"/>
              <a:cs typeface="Calibri" pitchFamily="34" charset="0"/>
              <a:sym typeface="Raleway SemiBold"/>
            </a:endParaRPr>
          </a:p>
          <a:p>
            <a:pPr algn="just">
              <a:lnSpc>
                <a:spcPct val="90000"/>
              </a:lnSpc>
              <a:buClr>
                <a:schemeClr val="dk2"/>
              </a:buClr>
              <a:buSzPts val="14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 </a:t>
            </a:r>
            <a:r>
              <a:rPr lang="en-US" b="1" dirty="0" err="1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revol_bal</a:t>
            </a:r>
            <a:r>
              <a:rPr lang="en-US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 is highly correlated with </a:t>
            </a:r>
            <a:r>
              <a:rPr lang="en-US" b="1" dirty="0" err="1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is_bad</a:t>
            </a:r>
            <a:r>
              <a:rPr lang="en-US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 with 0.088 %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4325" y="126704"/>
            <a:ext cx="8515350" cy="39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Feature Selection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4325" y="457240"/>
            <a:ext cx="8515500" cy="4146297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3" name="Text Placeholder 6"/>
          <p:cNvSpPr>
            <a:spLocks noGrp="1"/>
          </p:cNvSpPr>
          <p:nvPr>
            <p:ph type="body" idx="2"/>
          </p:nvPr>
        </p:nvSpPr>
        <p:spPr>
          <a:xfrm>
            <a:off x="357352" y="4413032"/>
            <a:ext cx="8786648" cy="747519"/>
          </a:xfrm>
        </p:spPr>
        <p:txBody>
          <a:bodyPr/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Used 6 feature selection algorithms instead of relying only on one algorithm and choose those features which are present in at least 4  algorithms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b="1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122" name="AutoShape 2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463" y="453920"/>
            <a:ext cx="59340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4325" y="126704"/>
            <a:ext cx="8515350" cy="39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Raleway"/>
              <a:buNone/>
            </a:pPr>
            <a:r>
              <a:rPr lang="e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Top Features</a:t>
            </a:r>
            <a:endParaRPr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4325" y="457240"/>
            <a:ext cx="8515500" cy="4146297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indent="0">
              <a:lnSpc>
                <a:spcPct val="90000"/>
              </a:lnSpc>
              <a:spcBef>
                <a:spcPts val="0"/>
              </a:spcBef>
            </a:pPr>
            <a:endParaRPr lang="en-US" dirty="0" smtClean="0"/>
          </a:p>
          <a:p>
            <a:pPr marL="241300" lvl="0" indent="0">
              <a:lnSpc>
                <a:spcPct val="90000"/>
              </a:lnSpc>
              <a:spcBef>
                <a:spcPts val="0"/>
              </a:spcBef>
            </a:pPr>
            <a:endParaRPr lang="en-US" sz="1200" b="1" dirty="0" smtClean="0"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5122" name="AutoShape 2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data:image/png;base64,iVBORw0KGgoAAAANSUhEUgAAAw4AAAJfCAYAAADW54GrAAAABHNCSVQICAgIfAhkiAAAAAlwSFlzAAALEgAACxIB0t1+/AAAADh0RVh0U29mdHdhcmUAbWF0cGxvdGxpYiB2ZXJzaW9uMy4xLjAsIGh0dHA6Ly9tYXRwbG90bGliLm9yZy+17YcXAAAgAElEQVR4nOzdd1QU19vA8e+lCUjvINg1ir137CbGnpjEHo1R84upGiv23luMLfaGGhQ1YovYuzE2mhqjYgUEQUHq7rx/7AosLAgqgdfczzmcAzt35j5759m7c+fODEJRFCRJkiRJkiRJknJiUNABSJIkSZIkSZJU+MmBgyRJkiRJkiRJryQHDpIkSZIkSZIkvZIcOEiSJEmSJEmS9Epy4CBJkiRJkiRJ0ivJgYMkSZIkSZIkSa8kBw6SJEmSJEmS9A4RQqwWQkQIIQKzWS6EEIuEEH8LIa4KIWrmZrty4CBJkiRJkiRJ75a1wAc5LG8LlNP+DASW5majcuAgSZIkSZIkSe8QRVGOA9E5FOkErFc0zgI2QgjXV21XDhwkSZIkSZIk6b+lGHAvw9/3ta/lyCjfwpGkXDIr3l0p6Bj0Cb/1RUGHoJehKFLQIWQrLiWmoEPQy0AUdAT6GRsUzi5YYFjQIWQrUZVU0CHoZWpYOD+X4QkpBR2CXu5FrQs6hGwlqp4WdAh6JakKZ0eWoi7oCLJX3KJDgTdafh3jJN7bMgjNJUYvrVAUZUUeNqGvbV4Za+H81pIkSZIkSZIkSS/tICEvA4XM7gMeGf52Bx6+aiV5qZIkSZIkSZIk5QMhDPLl5y3YDfTRPl2pPhCrKMqjV60kZxwkSZIkSZIk6R0ihPABmgEOQoj7wHjAGEBRlGXAXuBD4G/gBdAvN9uVAwdJkiRJkiRJygeigC7uURSl+yuWK8DgvG5XDhwkSZIkSZIkKR+8pcuKCo13691IkiRJkiRJkpQv5IyDJEmSJEmSJOUDOeMgSZIkSZIkSdJ/jpxxkCRJkiRJkqR8IESB/w+6t0oOHCRJkiRJkiQpX7xbF/fIgYP0Tlg2exBtW9YgMuoZtVsPz/f6FEVh7nRfTp0IwtTUhPFTe1PB0yNLuZCgMCaO2UBSYgqNmlRi6KiuCCFYOMePE8cCMTYyxN3DgXFTemFpZU5MTBwjf1xFcOBd2neuz3DvT/Mc1+zpWzh5/BqmZiZMnNqPip4lspQLDrrLBO81JCYm09irCsNGddM5K7J+zQEWzPEl4OQ8bG0tAfjz/HXmzNhCaqoKG1tLVq4blqfYzp0KZdGs3ajVatp1qUuvL1roLE9OTmXqmC3cCLmPlbU5E2b2wrWYHRfO3GD5or2kpKgwNjbkfz+2p1bdsryIT+SbfkvS1o+MiKX1hzX5bninPMV19lQoC2dq4mrfpS69+2eNa4r3Fq5r45o0Kz2upQv3kpqiwsjYkME/tqdWvbIkJiQzdtgGHtyLwsDAgEZNPfnfDx9mW7+iKMyb4cfpEyGYmhozdkr3bHLpHpPH+JCUlELDJhUZMrILQghiY+MZ89N6Hj6Mxs3NjqlzPsfK2jzb7d4IfcDMyb8RH5+IoYEBfQe2pvUHNQC4cPYGP8/bjVoN5uZFGDelJx7FHfXGPHfGdk6fCMbU1IRxU3pmm/+TxmzSxuzJ0JEfI4Tg0IFL/Lp0H3f+CWeNz1A8KxXXWe/xo2g+6zSNAV+3pVfflrnaj/D2cwwg4MBlNqwMQK1SaNCkAv/7sX2u4yns7XXxTCi/zt2JWq2mdad6fPK57ropyanMm7CZW6H3sbQuyvCpvXF2syM1VcXPU7Zx6/p9VCo1LT6szSfaenduPsbBXecQQlCyrAvfj+2GSRHjPLdZRoqiMGu6D6fS+rUvsunX7jDeew1Jick08qrC8FHdEUKw7Jdd7PA9kdaXffNDF5p4VX2tWM6cDGXBzN2o1Go6flSXPnr6i0neWwgNvo+1tTlTZmtyLDYmntFDNxASeI8PO9Xmp9Fd0tZZtmgf+36/yPNnCRw+N/W14jp3KpTFs3ehUqtp17kePfXk/vSxPlwP0cQ1bmZvXN3sCAkMY85kX00hRaHvV21o0qIKAL9tPI6/3zkQULqsKyMmfkaRPO7LC6dDWTJnF2qVmrad69GtX9a4Zo3z4ab2M+k9ozcubnY8fhhN/66zcC/hBEDFKsX5YXRXnXXH/riaxw+i+HVb3r6LpDfzbg2DpP+sDb8do1OfGf9afadPBBMWFsmOveMZPaE7MyZv0VtuxuStjB7fnR17xxMWFsnpk8EA1GtQgS1+o/HxG03xkk6sXXkQgCImxnz1bXu+/6mL3u29yqkTgYTdjWDXvqmMmdCb6ZM26S03fdJGvCf0Zte+qYTdjeD0ycC0ZY8fRXP2dDAurnZprz1/9oLpkzcxf/E3+O6exKx5g/IUl0qlZv50P2b/0p/1O34iYP9l7twK1ynj73ceSyszfH4fyae9vFi2cC8A1rZFmbGwH+t8hzJ6cjemevsAYF7UlNXbhqT9OLva4tWySp7jmjfNjzlL+rPR7ycO7b/M7Uxx7dHGtXXPSD7r5cXSBdq4bIoya1E/1m8fypjJ3ZisjQuge5+mbN41nDXbfuDa5TucORmabQynT4Rw724kvv6jGTn+U2ZN8dVbbtYUX0aN/xRf/9HcuxuZts31qwKoXa8c2/29qV2vHOtXBeS4XVNTY8ZP68mWnSNZsGwQ82f68fxZAgAzp/gycUZvNvmO4P0Pa7F6+YFsYg7m3t1ItvuPZdT4z5g5ZZvecjOnbGPU+G5s9x+rjTkEgDLlXJk1vz81apXRu978WX40aOyZbZvpkx85FhsTz9L5/ixYPoj1O34iOiqOi+du5ikuKLzttWzWDiYsHMAvW4dz/MAlwv55rFPm4O5zWFias2LHaDp192Lt4j0AnDx0hZSUVBb7DGP++h/Z73eG8IfRREXE8vvWk8xf9yO/bBmGSqVw/I9LeYpLn5Mnrmn7tWmMmdCHaZM26i03bdJGxkzow6590wi7G8GpDP1arz6t2bpjPFt3jH/tQYNKpWbuND/mLe2Pz86f+GNf1v7i9x2aHPP1H0m33l78ou0vTEyMGTj4fb4ZmnXg2bipJ6s2f/daMb2Ma+EMP2Yu/pJ124dxeP8l7tzS3Zd7d57DwtKMzbtH0bWnFysW+gNQqowLyzd9z6qtQ5j1ywDmTvElNVVFZEQs231OsHzTD6z1HYZarebwgct5juvnGX5MW/QlK32HceTAJe5myrH9O89hYWXGul2j+KinFysX+actc3O3Z7nPEJb7DMkyaDhx+BpmZkXyFE9BKcT/Ofq1yIHDf4gQ4vRrrBP3hnW+0fq5dep8KNEx/0pVABw7cpV2HesihKBKtVI8f57Ak8hYnTJPImOJj0+kavXSCCFo17Euxw5fBaB+o4oYGRkCULlqKcLDYwAwMy9C9ZplXvsM3dHDl2nfsT5CCKpWK8Pz5y+IjIzRKRMZGUN8fCLVqpdBCEH7jvU5EpD+hTB35lZ+GNpVZwZin/85WrSqgaubPQB29lZ5iiskMIxiHg64udtjbGxEy/erc/JokE6Zk0eD+KBDLQCatqrCX+dvoigK5SsUw8HJGoBSZZxJTk4lOTlVZ917dyN5Gh1HtZql8hyXu4cDxbRxtfpAT1xHgmjbURNXs9ZVuPgyrooZ4iqbHpepmQk1tWerjY2NKF+xGJHhurmR0fEjgbTtWEebSyWzz6W4RKpUL4kQgrYd63Ds8LW09dt1qgNAu051OHbkWo7bLV7SieIlNLMIjk7W2NpZ8vSp5rMjBMTHJQIQF5eAo/b9ZY35Gh/mJv/jEqlavRRCCD7MkP+lSrtQopSz3m0fDbhKMXd7Spd1ybbN9MmPHHt4PxqPEg7Y2FkAULt+OY4dupanuKBwttfNoDBc3e1xKaZpL682NTh3XLe9zh0LpGW72gA0alGVKxc07SUEJCYko0pVkZyYgpGRIeZFTQFQq1QkJ6WgSlWRlJiMnYP+HMqLY4cv075jgzz2aw04GvDmg5aMggPDcC+u218cP6LbZieOBvGhtr9o3roKf57TtJmZuQnVapaiSJGsF3pUrlYCB8e89akZhQaGUczDPi33W7xfnVOZcv/U0SA+6KDZl01bVU3rx0zNTNK+i5KTU3T6fZVKTVJSCqmpKhITU/Ic4/WgMNw87HHVxtWsTXVOZ4rr9LEg2rTXxOXVsiqXtHHlJOFFEts3HqPnl7mfXZPeHjlw+A9RFKVhQcfwrogMj8HZxTbtbydnGyLCdb/IIsJjcHK20SkTmakMwG6/MzTM49nC7EREPMXZJX2mwMnZNkudkeExODlniN3FloiIp4DmC9rJ2ZbyFXQvo7h7J5xnz14woO9senwymT278jYGfRLxDCeX9LZwdLYmMiLTgVNEbFoZIyNDilqYEhvzQqfMsUPXKFfBDRMT3S/fgP2XafF+tTzfhBaZOS4n6ywH+ZG5iOtoNnE9f5bAqWPB1KpXNocYYnF2yZQnEXpicLbOUCa9/aKjnuPgqFnm4GjN06i4XG836NpdUlNScffQDAhHT/iMH79eQfuWY9n3+wX69G+lN+YIPduOyLTtiIjYLPmfuUxmCS+SWL/6EF/+r22O5fTJjxxzL25P2O1IHj2IJjVVxYkjgVk+57lRGNsrKjIWhwz12TtZE5VpMBMV+SytjKGRIUUtzHgWG0+jltUwNTOhz4cT+aLjFLr0aoaltTn2TtZ06dWMLzpOps+HEylqYUrN+u/lObbMIiJicMnQrzk722bT36b3a84utkREpJfZsvkwn3YZz4Qxa3gWG/9acUSGP8u0j7LmWGR4LM7O6TlmoSfH3rbIiFgcnTPmvg2RkVn7EEeXjHGZpcUVfO0ufT+eTb9P5jLE+2OMjAxxdLLmsz7N+LTtFD5uPQkLC1PqNMjbvnySKS4HZ5ssA+aoyPQyaTmmjevxg2i+6jGPIQOWcO3SP2nrrF26n669mlLE1CRP8RQUOeMg/b/18uy/EMJVCHFcCHFZCBEohGjyivXmCiH+EkIECCEcta8NEEJcEEJcEUJsF0KYa18vJYQ4o102OYdtDhRC/CmE+DM17u+3+Tb/FfpOiGQ+aNV70iRTmdXL92NkaEDb9nXeUmCvrlPf2RyBICEhiVUr9vLVNx2zLFep1IQE32XRku/4ZcUP/LrMn7t3Hmcpl21Y+urMRXtlLHL778csW+jPT2M+zlIu4MBlWmmv08+LtxHXP38/ZukCf4aP1Y0rNVXFhJGb+KRHY4q52+cpBshbDK+z3SeRsUwYvYkxk7tjYKD5Ktiy4RjzlwxkT8Bk2neuz4LZftlt/BURZ1PmFTGvWLKP7r2bYW6e90sQ8iPHLK3MGeL9ERNGbOTbL5bg4maHoeFrfG0WyvbK+lrm6rLrK24EhWFgIFi3dzwrd45m56ZjPH4QRdyzF5w7FsTKnd6s2zuexIRkjuy7mOfYssaai7bJoY0/+awZv++fzpbt43FwtGbebP2Xir0yDj0dbJYc07NeQTxUR2TemznkvmeVEqzdPozlG79n0+rDJCWl8PzZC04dDWTLntFsPziOhIRkDvrnbV++7vekEGDnYMUm/zEs2zyEr4Z0ZLr3JuLjEvn7+gMe3ntC4xZ5uyxVenvkzdH/TT2AA4qiTBVCGALmOZQtCvylKMpQIcQ4YDzwDbBDUZRfAYQQU4D+wM/AQmCpoijrhRCDs9uooigrgBUAZsW75zwvWUhs8znGTl/NmXbPyiUIf/w0bVlEeEyWyzqcXXRnITKX2bPrLCePB7Jk5Xdv9Li2rZuP4Od7HIBKlUsR/jg6Q51Ps8Tl5GJLRHiG2B8/xdHJhvv3Innw4AndPpqUtm7PrlNYv2U0zs622NhaYGZeBDPzItSsXY4b1+9TomTuLo9wdLYm4nF6W0SGx2aZ9n5ZxsnZhtRUFfFxiVhZm2tjicF7yDq8J3ejmIeDznp/X3+IKlXNe57uuYpFpy0yxxURi4OTld4y2cU1+sd1jJmSNa5Zk7bjUdyBT3tlHZdv33KK33ecQyDwrFyc8MeZ80RPDBlmQiLCY9NmGezsLXkSqfn7SWQstvYW2nVsst1uXFwiQwb/ylfffEiVaiUBeBodx83rD6lcVXPTaesPavD9V0vT1v/N5zg7t58ByCbmTHnmrCf/HXO+bCXw2h0O/3GZxfN38/x5AgZCYGJizKc9vHJcD/Ivxxo19aRRU82M4G7fsxga5O6zWtjby8HJmicZ6ouKiMUuU30vyzg426BKVREfl4CltTnHDvxFzQYVMDIyxMbOkorVSnIz+B5CCJzd7LC21eRgw+ZVCbl6h+Zta70ynsy2bj7MDt8TAFSqXJLHGfq18HBNn5VR5n4t/HF6GfsMl0t91NWL775elOd44OXnMOM+yppjTs7WhIfH4OSiybG4DDmWXzQzpRlzP0Zv7kdmyP24uIQscZUo7YypmQm3/37M44fRuLrZp12m59WiCkFX7tCmXe73paOzblxPwmOwd9CNy0Ebu2OmHBNCpM3glq/ojqu7PffDIrkRdI8bIQ/o1X4qKpWamOg4hg5cwtwVX+c6rn+beMfO0b9b70bKrQtAPyHEBKCKoijPcyirBrZqf98INNb+XlkIcUIIcQ3oCVTSvt4IeHmX6Ia3GnUB+7R7UzZvH8Xm7aNo1qIq/rvPoygK167cxsLCLO1A7iUHR2vMzYtw7cptFEXBf/d5mjbX3JR3+mQw61cdYu7PgzA1e7Pp1s96NGfLjvFs2TGeZi2rs2f3WRRF4eqVW1hYmOHoqPsF6+hog7l5Ea5euYWiKOzZfZZmLapTrrw7ASfm4f/HDPz/mIGTsy2bfMfg4GhN0xbVuXTxJqmpKhISkgi8eptSpV1zHWOFSh7cD3vCwwfRpKSkEnDgctrB2EuNmnqy/3fNGa1jh65Rs05ZhBA8f5bAiG9XM/C7tlSpkfUehkP7L9Pqg+qv0XKauO6FPeHhfU1ch/briauZJ/t2a+I6+sc1atZNj2vYN6v56vu2VM0U14rF+4mPS+C74VlnbwA+7taItduGsNF3GF4tKrNv9wVtLt3JPpeKFuHalTsoisK+3Rfwal4ZgCbNKuO/6wIA/rsyvN68kt7tpqSkMuKH1bTtUIeW76e3m6WVGXFxiYTdiQDg3JnrlCydPjD8pLsXm3xHsMl3BE1bVGWvTv6bZhOzaVr+7919Hq/mOZ8l/HXdD+w6MIFdBybQrVdT+g5onauDYMi/HHsarbn06/mzF+zcdpr2H9XLVTyFvb3KeXrw8N4THj+IIiUlleMHL1G3SSWdMvW8KhHg/ycApw5fpWrtcgghcHS25eqff6MoCokJSVwPDMO9pBOOLjaEBt4lMTEZRVG4cuEmHiWdchVPZp/1aJF2M3PzljXYs/tMLvo10wz92hmattDkd8b7IQ4f+osy5Yq9VkwVK3lw765uf9GkmW6ONW7myV5tf3Hkj2vU0vYX+ek9be4/0u7Lwwcu07CZ7r5s2LQS+3/X7Mtjh66m5f6jB1GkpqoAePwwmnt3InFxs8PJxYbga3dJTNDsy7/O38z2Ppts4/L04MG99LiOHrxMg6a6cTVoWomDezRxHQ+4SnVtXDFP41Cp1AA8uh/Fg7AnuBazp8MnDdl6YBwb93gzf9Vg3Es4FOpBA7x7lyqJV92EIr07hBBxiqJYaH93A9oB3wGzFUVZn806KqCIoiipQojSwHZFUWoIIW4DnRVFuSKE6As0UxSlrxAiCnDWlrcCHr6sMztvY8Zh3c/f0qRBRRxsLYl4Esvkeb6s23r0jbYZfuuLbJcpisKsqds4czIEUzNjxk3uhWdlzZnaHh9PZ/P2UQAEB95l4piNJCVqHq84bPQnCCHo0nYCycmpWNsUBaBK1ZKMGt8dgI5txhEfl0hKSiqWVub8vGIwpcukH6QbiuwvS1AUhRlTNnPmlOYxsROm9MWzckkAun00kS07xmvj0j62MCmFho0rM8K7e5Yvt3atR7Jxm3faIwzXrT7Abr9TGBgIOn/chJ59sl7/HpeS/fXfZ06E8PNszaMyP+xUlz4DWrJqyQHe83SncbNKJCWlMNV7CzevP8DSypwJM3vi5m7Pul8PsWnVYdyLp58FnrtsILbaM2GftZvOrMX9KVEq+wOUnE4SnzkRwsKXj/DsXJfPB7Rk5S8HqFApPa7J3lu4GfoAKytzJszqSTF3e9auOMTGVYdxL5Ee1/ylA0lJTeWjNlMpUcoJYxPNTYcfd2tEBz0HnMYGRppH6E7dztlToZiamjB2Sjcqah+32avrbDb6ah41qHlUpw9JiSk0aFyRn0Z/hBBC85jHn9bx+NFTXFxtmTb3c6yti2a73X2//8nkcT6ULpM+KBg3pQflKxTjaMBVVizejzAQWFmZM3ZSjywzKaB97O/U3zhzKkS77Z5pjwjt2XUmm3xHABD88vGiick0bOzJT6M1N90fCbjC3Gm+PH0ah6WlOeUqFOPn5bpf/iuW7MXcvEiWx4smqpJy3JdvO8cmjtzE3zceAtB3YGtaZjNINTXM+XNZUO0VnpCSbVx/ngrh13k7UasVWnWoy2dftGLj8v2Uq+hOPa/KJCelMG/8Zv658QALK3OGT+2NSzF7El4ksXDSFsJua54o1Kp9HT7q3RyATSv2c+KPyxgaGlL6vWJ85/0pxiZZL25wL5r7m6Zf9munTwVq+7V+VNL2a599NJGt2n4tKPAO471Xk5SUQqPGlRnh3QMhBGNGruR66D2EAFc3B8ZM6J1l4JFRoupptstOnwhhwazdqFVq2neuS9+BLVnxywEqerrTpLkmxyaO3sKN0AdYWZszWdtfAHT5YBrxcYmkpqiwsDRj4fIBlCrjzOJ5ezi49zJPIp/h4GhFx4/q8uXXbbLUnaTKviM7eyKExXN2oVYrtO1Uh95ftmL1kv285+lBI23uTxvjw83rmn5s3IxeuLnbc3DPRTavOYyhkSEGBoI+A1vTRHvyYc3SAxw+eBlDQwPKVSjGsHGfZrmPCyBFnW1YnDsZwtK5u1CrFN7vVIee/Vuxdul+ynt60LBpJZKTUpgx1odb1x9gaW2O97ReuLrbcyLgKuuWHcDQ0AADAwP6fNWGBl66g47HD6MZ+8OqHB/HWtyiQ4H/9zW7ct/ky4F29M3FBfLe5MDhP+TlwEEIUQJ4oD24/wEoqSjKD9msowDdFUXZIoQYg2ZQ8K0Q4gngCTwF9mq311cIsRvYpijKRiHE/9AMSvJ94JAfcho4FKScBg4FLaeBQ0HK5dUl/zpjg8J5tajAsKBDyFZOA4eClNPAoSDlNHAoSHkZOPzbcho4FKScBg4FKaeBQ0ErDAMH+/Lf5csxTtSNRQXy3grnt5aU35oBw4QQKUAc0CeHsvFAJSHERSAW+Ez7+ljgHHAXuAZYal//HtgshPge2P72Q5ckSZIkSZIKghw4/Ie8PPOvKMo6YF1e1kEzUMj4+lJgqZ7yt4EGGV769/4rmyRJkiRJUiFSkPcj5Ac5cJAkSZIkSZKkfJDl0bj/z8mBgwSAEOIckPki3d6KouT936RKkiRJkiRJ7xw5cJAAUBQld88YlCRJkiRJknLlXbtU6d16N5IkSZIkSZIk5Qs54yBJkiRJkiRJ+eBdm3GQAwdJkiRJkiRJygfv2sDh3Xo3kiRJkiRJkiTlCznjIEmSJEmSJEn54t06Ry8HDlKBC7/1RUGHoJdzmdUFHYJexy/2KugQsuVsVjifV21qpBR0CHoJDAs6BL0evEgp6BCyVdSocOZYZGLhbDNnM3VBh6DX7rvxBR1Ctt53L5wHeuZGxgUdgl7xqckFHYL0L5IDB0mSJEmSJEnKB/IeB0mSJEmSJEmS/nPkjIMkSZIkSZIk5YN3bcZBDhwkSZIkSZIkKR+Id+zinnfr3UiSJEmSJEmSlC/kjIMkSZIkSZIk5YN37VKld+vdSJIkSZIkSZKUL+SMgyRJkiRJkiTlAyEK5/+eeV1y4CBJkiRJkiRJ+UBeqiRJkiRJkiRJ0n+OnHGQJEmSJEmSpHzwrj2OVQ4cpEJNURTmTvfl1IkgTE1NGD+1NxU8PbKUCwkKY+KYDSQlptCoSSWGjuqKEIKFc/w4cSwQYyND3D0cGDelF5ZW5sTExDHyx1UEB96lfef6DPf+NN/ew7LZg2jbsgaRUc+o3Xp4vtWjz5WzIWxYuBO1Wk2z9vXp2LulzvLQy7fYsGgn92494psJvanbvJrO8hfxiYzoOYPaXlX4fMjHbxTLhdOhLJmzC7VKTdvO9ejWr4XO8uTkVGaN8+FmyH2srM3xntEbFzc7Hj+Mpn/XWbiXcAKgYpXi/DC6KwApKaksnunHlYu3MBCCfoPb0qRl1TzFde5UKAtn7katVtO+S1169c8a11TvLVzXxjVxVi9ci9lx4cwNli3cS2qKCiNjQ77+sT216pUFYOj/fiXqyXNUqWqq1SzFj6O7YGiYty8PRVGYO2M7p08EY2pqwrgpPbPN/UljNpGUlELDJp4MHfkxQggOHbjEr0v3ceefcNb4DMWzUnEAHj6I4rNO0yheUtOelauWZNS4z/IUW3b+OhPKqnmafGvVsR4ff66bb0GXbrF6/i7u/P2IoZN70bBltWy29OYunA5lqTbfPsgm32Zr880yQ74B/HPzIQunbudFfCJCCBZv+B6TIsZvJa5LZ0JZPV/TRi071uOjPlnbaM38Xdy99Yghk3vRoEV6G03+YQU3Au9SsVopRs/98o1jOZsp93vryf0pGXJ/kjb3Y2PiGTN0A6FB92jbsTZDRndJWydg/2XWrwxApVJo6FWBr39s/8Zx3vwzhH3Ld6Co1dR8vz5NPm2ts/z0jiP8deAMBoYGmFtb0PmHHtg4a/blhrFLuR96l+Kepeg5cdBr1X/mZCjzZ2r2WceP6tGnv+4+S05OZaL3Zq4H38fKuihTZvfGrZim/nUrA/jd7xwGBgYMGdmZ+o0qADBl3BZOHQvB1s6CzX7D0rblPWw9YXciAXj+PAFLSzM2/Db0lTEW1v7i/KlQFs/ehUqtpl3nevT4ImuOTR/rww1tjo2fmf45BAh/9JS+H8+m71dt+KxPMwBmTtjK2ePB2NhZsMZ3GNK/690aBl0qKxcAACAASURBVEnvnNMnggkLi2TH3vGMntCdGZO36C03Y/JWRo/vzo694wkLi+T0yWAA6jWowBa/0fj4jaZ4SSfWrjwIQBETY776tj3f/9RF7/bepg2/HaNTnxn5Xk9mapWadfN2MHzOQGZtHMHZQ3/x4PZjnTL2zrYMGt2dhq1q6t2G76/7qFC9zBvHolKp+XmGH9MWfclK32EcOXCJu//oxrJ/5zksrMxYt2sUH/X0YuUi/7Rlbu72LPcZwnKfIWmDBoDNqwKwsbNgrd9IVvoOo2rNvMWqUqmZN82POUv6s8HvJw7tv8ztW+E6Zfz9zmNpZcaWPSP5tJcXyxbsBcDapigzF/Vj3faheE/uxhRvn7R1Js3uzdrfhrB+x1BinsZx5ODVPMUFmty/dzeS7f5jGTX+M2ZO2aa33Mwp2xg1vhvb/cdy724kZ06GAFCmnCuz5venRq2sbVLMw4FNviPY5DvirQ0aVCo1K2bvYOyCASzaMpyTBy9xL9M+dnS25dux3fBqU+Ot1JlTLItn+DF10Zf86juMoznk21ptvq3S5psqVcXMMT58N/pjfv1tGHNW/A9DI8O3Ftevc3bgPX8AC3y0bXQ7axt9M7YbTfS0UaeezfhufI+3FsvL3N+YTe7v0eb+1j0j+ayXF0u1uW9iYsyXg99n8BDdQUFsTDy/zPdnwYpBbPT7ieioOP48d/ON4lSr1Pgv+Y1ekwYxeNkorh37i4gw3TZzLePOwIU/8fWSkXg2rs7B1bvTljX6uAUf/dTrtetXqdTMmbaD+UsH4LNzOAf3XeL2Ld36d+84h5WVOb7+o+ne24tfFuwB4Patx/yx/xKb/YazYOkAZk/dgUqlBqBdxzrMXzogS31TZ/dhw29D2fDbUJq3qkqzllVyFWdh7C9UKjULZ/gxY/GXrN0+jID9l7iTqe327jyHpaUZm3aP4pOeXixf6K+z/Jc5u6mnHWy99EGH2sz8JWvbFVZCGOTLT0GRA4f/ECFEXD5ss7oQ4sMMf08QQvz0trZ/7MhV2nWsixCCKtVK8fx5Ak8iY3XKPImMJT4+karVSyOEoF3Huhw7rDlQq9+oIkbaL/3KVUsRHh4DgJl5EarXLPPWziLm5NT5UKJj3nrTv9KtkDCc3R1wKmaPkbER9VvV4OLJQJ0yjq52FC/rhjDI+tSH26H3ePb0OVXqvvfGsVwPCsPNwx5Xd3uMjY1o1qY6p48G6ZQ5fSyINu1rA+DVsiqXzt9EUZQct3tg9/m0M8kGBgZY2xbNU1whgWEU83DATRtXyw+qczJTXCeOBPFBx1oANGtdhYvauMpXLIaDkzUApco6k5ycSnJyKgBFLUwBUKWqSUlR8ToP1Th+5Bof5ib34xKpWr0UQgg+zJD7pUq7UKKUc94rfk03g8NwdbfHpZimLRu3rsH547pt6eRmR8ly+vPtbcqcb0315NuZY0G01pNvF8/eoFQ5V8qUdwPAyqZonmeLsvN3cBgumdroQnZtpCdpqtYpj5l5kbcSS0hgGO4eDhTTtlErPbl/8kgQbfXkvpm5CdVqlsKkiO5FCw/vR+NRwgFbOwsAatcrx9FD194ozgc37mLn5oidqwNGxkZU9qpJ6BndbZaqVg4TUxMAPCqU5NmTmLRlpau/h4nZ67dZcGAY7sXt09qp9Qc1OH4kUx9xNJAPO2pyqXnrqvx5TtNOx48E0fqDGpiYGOHmbo97cXuCA8MAqFG7DFbW5tnWqygKAQcu07pt7gbZhbG/CA3UfA5f9q8t3q/OqUw5dupoEO930LRd01ZV+StDv3/ySCBu7naULKMbV7VaObddYSMHDpKkqzrw4StLvabI8BicXWzT/nZytiEiPEanTER4DE7ONjplIjOVAdjtd4aGjT3zK9RC52lkLHZO6e1i52jD00xfJNlRq9VsWryb7l93eCuxPImIxTHDPnJwtsnypRYVmV7G0MiQohZmPIt5AcDjB9F81WMeQwYs4dqlfwCIe54AwLqlB/hfj/lMGr6ep1HP8xRXZMQznFzS43J0suZJeKYv24jYtDJGRoYUtTAlVhvXS0cPXaNcBTdMTNIPpIZ89Ssdmk/EvGgRmrXO2+VTABERsTi76OZ1RERsljKZcz9zGX0ePoii1yczGdR3IZcu3spzbPpER8TikCEWeydronKZb29b5nxzdLbJEsuTbPLtflgkQsCowSv4usd8tq078tbiio6MxSHjZ7IA20hf7kdmyv3IXOR+RsWK2xN2O5JHD6JJTVVx4kggEY+z9sV58SwqFmuH9DitHWx4HpV9m/114Czlald8ozozigzP/BmzJjLTZywy/BnOzuntZGFhRmxMvE77ada1ydLG2bl88R/s7C0pXsIxV+ULY3/xJFN9jnr6/Yz9q6G27Z7FvCAhIQmfNUf4fFCbXNcn/TvkwKEQEEL0EkKcF0JcFkIsF0IYCiHihBAzhRAXhRCHhBB1hRBHhRD/CCE6atfrK4TYJYTYL4S4LoQYn4c6hwkhLgghrgohJmpfKymECBFC/CqECBJCHBRCmGmX1dGWPSOEmC2ECBRCmACTgM+0sb+cw/TMEOt32dQ/UAjxpxDizzUr/fUVAUDfCefMZ+L0npTOVGb18v0YGRrQtn2dbOt61+g9W5/LU9+H/E5RvUFF7J1tX104V7HoC+XV+1EIsHOwYpP/GJZtHsJXQzoy3XsT8XGJqFLVRIbHUqlaSZZu/hHPqiVYvuD3txFYnorc/vsxyxb4M2ys7j0g85YNYGfAWFKSU/nr/N95iyubirPsPX1lXrGLHRyt2H1wIht/G8EPw7owdsQ64uIS8h5f5lD0vFZgjy/PRb7pL6OZJQq8fJuRU3oyb9VgTh0J5NL5N7vcJq1KfXW+lS3nnb7+IbefyexYWZkz1Psjxg3fyOB+S3Bxs3vz2Zo8NNqVwxd4eDOMRl1b6i/wOtXrezFLKulvyzfpgw/uu5Tr2QZNEIWvv9DbJ5Cb729Yu/QgXXs1eWszbAVJYJAvPwVF3hxdwIQQFYHPgEaKoqQIIZYAPYGiwFFFUUYIIfyAKUBrwBNYB7y8iLMuUBl4AVwQQvgrivLnK+psA5TTriuA3UIILyBM+3p3RVEGCCG2AR8DG4E1wEBFUU4LIWYAKIqSLIQYB9RWFOUb7bYnABWA5oAlcF0IsVRRlJSMMSiKsgJYAfAs5Q+drmObzzF2+p4GwLNyCcIfP01bFhEeg6P28pCXnF10ZyEyl9mz6ywnjweyZOV379w/YsmJnZMN0RHp7RIdGYOtg1Wu1v078C7Xr/zDIb9TJCYkk5qSShGzInT73+vd6OjobK0zC/QkPAb7TLE4OGnKODrboEpVER+XgKW1OUKItDP55Su64+puz/2wSMpXdMfU1JhGzSsD4NWqGvt3nc9zXBnPiEZGxOLgZKW3jJOzDampKuLjEtOmySPCYxj94zq8p3SjmIdDlu0XKWJMo2aVOHkkiDoNyr8ynt98jrNz+xkAPCsXJ/xx9nkNWWfgIsJjcHTULZOZiYkxJiaaS/QqViqOu4cDYXcj026GfF32TtY8yRBLVEQsdg45x5JfHDLlW2R4DHa5zDcHZ2uq1iyTdtlbnUYVuBl6nxp1y71xXPZO1jzJ+JmMiMXuFfsrvzjlIvedcsj97DRu5knjZpqZ3V2+ZzE0fLM+18rBhtgMlx7FPonB0i5rm926dJ3jW/+g38xvMTJ+e4c2Ts7WmT5jsVk+Y07O1oSHx+DkommnuLgErKzNNZ/PLJ/hV/fBqakqjgZcY92WH3MsV9j7C0cn3baLDI/B3lF///ryc/iy7UICwzh26CrLF/gT9zwBAwPN90CXbo1fWa+Uv+SMQ8FrCdRCc9B/Wft3aSAZ2K8tcw04pj34vgaUzLD+H4qiRCmKkgDsAHLzqWqj/bkE/IXmQP/lt+JtRVEua3+/CJQUQtgAloqinNa+vvkV2/dXFCVJUZQnQASQpwsnP+3elM3bR7F5+yiataiK/+7zKIrCtSu3sbAwwyFTR+fgaI25eRGuXbmNoij47z5P0+aaS0NOnwxm/apDzP15EKZmJnkJ4/+90hU8eHwvkoiHUaSmpHL20CVqNqqcq3W/Ht+LhTvGscB3LD0Gd6DJB7Vfe9AA8J6nBw/uPeHRgyhSUlI5evAyDZpW0inToGklDu7RjHmPB1ylep2yCCGIeRqXdkPho/tRPAh7gmsxe4QQ1PeqxJU/NVPnl87fpHger9GtUMmD+2FPeHg/mpSUVAL2X6ZxU93L2Ro382T/7osAHP3jGjXrauJ6/iyB4d+sZtD3balao1Ra+RcvkngS+QzQHACcPRFK8VJOuYrnk+5eaTchNm1Rlb06uW+qP/eLmqbl/t7d5/FqnvPNlE+jn6e154N7T7gXFkkxd/tcxZeTchU9eHTvCeEPNfv45B+XqONV6dUr5oPM+XYsm3z7Q0++1W7wHrdvPiIxIRlVqoprf/3z1q79LqunjWo3KZg2qlDJg3sZcv/Q/ss0ypT7jZp5sk9P7ufkaZTmfq5nz17gt+007bvUe6M43coXJ/phJE8fa/qxwON/UaG+bj/26NZ9fv95Kz3GfYmFjeUb1ZdZxUoe3Lv7hIf3Nfvsj/2XaNJMd581aVaJvbs1uXTkj6vUrlsOIQRNmlXij/2XSE5O5eH9KO7dfYJn5VcfcF84e5OSpZx0LnPSp7D3FxUqefAgLP1zePjAZRpmaruGTStx4HdN2x07dJUa2s/hotWD2bLXmy17venaswk9+7f8/ztoEAb581NQb+dVNx9K+UsI8S3gpijKqEyvxymKYqH9fQIQpyjKnIzLhBB9geaKonyufX0SEKUoysJs6nq53lzghqIoyzMtLwnsURSlsvbvnwALYCFwWVGUEtrXqwKbFUWprI0h84xDxlgDgfaKotzJrg0yzzhkpCgKs6Zu48zJEEzNjBk3uReelUsA0OPj6Wzermm24MC7TByzkaREzSPmho3+BCEEXdpOIDk5FWsbzdnDKlVLMmp8dwA6thlHfFwiKSmpWFqZ8/OKwZQu45pWt3OZ1dmFlSfrfv6WJg0q4mBrScSTWCbP82Xd1qOvvb3jF3P/hJDLZ4LZuHAXarWapu3q0unz1viu3EepCh7UalyZWyFhLBi9hhfPEzA2McLazpKZG0fo1rf3PLdD7+XqcazOZupsl507GcLSubtQqxTe71SHnv1bsXbpfsp7etCwaSWSk1KYMdaHW9cfaB6POa0Xru72nAi4yrplBzA0NMDAwIA+X7WhgfaANPxRNDPH+hD3PBFr26IMG/8ZTq5ZL68yNcq+nztzIoRFszSPpGzXuS59BrRk5S8HqFDJncbNKpGUlMIU7y3cDH2AlZU5E2b1xM3dnnUrDrFx1WHcS6TPNMxbOhAFhRHfriY5ORW1SqFm3bJ8O6xD2k36GRUxyH4aXlEUZk/9jTOnQjA1NWHslJ5pZ/l6dp3JJl/Nfgp++XjFxGQaNvbkp9GaRxEfCbjC3Gm+PH0ah6WlOeUqFOPn5V9z+I/LLP9lL4aGBhgaGjDw67Y0aaZ78PDgRUqWeHLj4qkQVs3fiVqt0LJDXT7p14rNy/dTtqI7db0qczM4jJnD1xKnzTdbe0sWbcnbI4qL5rAvMzqfKd969G/FOm2+NdDm28wM+TZam28Ah/ZeZOuawyCgbqOKDPj+1YPm5ym5O7N+8XQIa7Rt1KJ9Xbr2a4XPiv2UreBOHa/K/B0cxswRa4nXtpGNvSULfTRtNGbQYh7cjSAxIQkLq6J87f0pNepXyLG+nD6TZ06EsDBD7n+uJ/cnZ8r9lweNXdtOIz4ukdQUFRaWZsxbNoBSZZwZP2ITt248BKDvwNa0altdb90BD3J/IufGhSD2L/dDrVZTo019mnZrw+ENe3Er50GF+lVYN/oXwu88TJuJsHa0pcd4zVN3Vg1byJN74SQnJmNuaU6nH7pTtlbO90C8756q8/fpEyHMn7UTtUqhfee69BvYihW/7KeCpztezSuTlJTCxNGbuRH6ACtrcybP6p3WTmtWHGLPzvMYGhrww/BONGyiqXvs8A389ectYmLisbOzZMDX79PxI80ga9IYHypXLcFHnzbUicNAZP8wj4LsL+JTk7ON6+yJEH6Zswu1WqFtpzr0+rIVq5fs5z1PDxo103wOp43x4eZ1TY6NndELt0wDk7XLDmBmXiTtcayTR27k8sVbxMbEY2tnSd+v2tAumwGqm3mHAr/MoHTNeflyoP3PX0MK5L3JgUMBE0J4ArvQXKoUIYSwQ3OJT1AuBw7T0FyqlACcA77I7lKlDOu1ASYDLRVFiRNCFANSAHP0DBwURZmgHQB8qSjKWSHENKCjduDwsfb3l4OXzLG+0cChIL2tgcPblpeBw78tp4OUgpTTwKEg5TRwKEivO3D4N+R24PBvy+3A4d9WWD+TeRk4/NsyDxwKi5wGDgUpp4FDQSsMA4cytRbkS6d16+IPBfLe5D0OBUxRlGAhxBjgoNA8XysFGJyHTZwENgBl0cwC5Hh/g7bOg9p7K85op53jgF6AKofV+gO/CiHigaPAy0cjHAFGai+zmp6HuCVJkiRJkt5p79q9lXLgUAgoirIV2JrpZYsMyydkKm+R4c+Il5cJ5aKejNtciOYSpMwqZygzJ8PrQYqiVAUQQowE/tSWiQayfVTRy9kLSZIkSZIk6f83OXCQcqudEGIUmpy5C/Qt2HAkSZIkSZIKt4J8dGp+kAOH/8cURVkLrM34mhDCHgjQU7yloihRb1CXvlkRSZIkSZIk6T9CDhzeMdrBgf7HWEiSJEmSJEn/GlGAj07ND3LgIEmSJEmSJEn54R27OfrdGgZJkiRJkiRJkpQv5IyDJEmSJEmSJOWHd+wU/Tv2diRJkiRJkiRJyg9yxkGSJEmSJEmS8sM7do+DHDhIBc5QFCnoEPQ6frFXQYegl1etjQUdQrYSwiYWdAh6PXpxvaBD0Cs2NbmgQ9DrXIRJQYeQrS4lc/oH9wVn4iXzgg5Br2m1nxV0CHo1c0tmxhWLVxcsAO+7pxZ0CHqlqpMKOgS9IhIK78UrboXhY/mODRwK796WJEmSJOmdVFgHDZIk5UzOOEiSJEmSJElSfnjHTtG/Y29HkiRJkiRJkqT8IGccJEmSJEmSJCkfKPIeB0mSJEmSJEmS/mvkjIMkSZIkSZIk5Yd3a8JBDhwkSZIkSZIkKV8YvFsjB3mpkiRJkiRJkiRJryRnHCRJkiRJkiQpP8iboyVJkiRJkiRJ+q+RMw6SJEmSJEmSlB/erQkHOXCQCjdFUZg9fQsnj1/D1MyEiVP7UdGzRJZywUF3meC9hsTEZBp7VWHYqG6IDNOD69ccYMEcXwJOzsPW1hKAP89fZ86MLaSmqrCxtWTlumGvFeOVsyFsWLgTtVpNs/b16di7pc7y0Mu32LBoJ/duPeKbCb2p27yazvIX8YmM6DmD2l5V+HzIx68Vw+tYNnsQbVvWIDLqGbVbD//X6gXNfp06dQXHjl3E1LQIM2Z8T6VKZbOUmz9/PTt3HuHZszguXfot7XUfn31s3uyPgYEB5uamTJ78DWXLFn+tWM6dCmXx7F2o1Grada5Hzy9a6CxPTk5l+lgfrofcx9ranHEze+PqZkdIYBhzJvu+fEP0/aoNTVpUAcB38wn27DgLCrT7qB6f9PTKc1wXToeyZM4u1Co1bTvXo1u/rHHNGufDzZD7WFmb4z2jNy5udjx+GE3/rrNwL+EEQMUqxflhdFcAUlJSWTzTjysXb2EgBP0Gt6VJy6p5ji2jfy4Gc+jXHajVaqq1bkCDT1rrLD+/8zBXDp7BwNAQcysLPvy+B9ZOdsRGRLNj2koUtYI6VUWtDl7UaNs4z/UrisK8GX6cPhGCqakxY6d0p4KnR5ZyIUH3mDzGh6SkFBo2qciQkV0QQhAbG8+Yn9bz8GE0bm52TJ3zOVbW5uzfc5ENqwMAMDMvwvCxXSn/XrG07alUavp2m4ejkzXzfhmQ63ifBgbyj882UKtxbtIY9w8/0Fn+6OgxHh85ijAwwKBIEcr26YW5mxsA8ffuc2vDRlITExFCUG3MaAyMjfPcZi+dOxXKz7N2o1aradelrt7cnzZmCze0OTZ+Zi9ci9kRci099xWg71et8WpRhYjHMUwds4XoqOcYCEGHj+vRtWeT147vpcirQYRs2oaiVnBv2ogy7d/XWR52+Dh3A44hDAwwKlKESv16YlnMlZhbdwhcu0lTSFEo27k9LrWr57n+MydDmT9T08d3/Kgeffrr9vHJyalM9N7M9eD7WFkXZcrs3rgVswNg3coAfvc7h4GBAUNGdqZ+owoATBm3hVPHQrC1s2CzX/p3z69LDrB7x1lsbC0A+N93H9KwScVXxnj2VCgLZu5GpVbToUtd+vTPui8ne28hVNuPTZ6l2ZexMfF4D91ASNA9PuxYm6Gju6Stk5KSytzpO7l04RbCQDDo2w9o3ur1+4vLZ0NZu2AnapWaFh3q0bmPbjsGX7rFuoW7CLv1iO8n9qJ+C8135Z0bD1g5ezsJLxIxMDCgy+ctadiqxmvH8a8rwJujhRAfAAsBQ2CloigzMi0vDqwDbLRlRiqKsjenbcqBg1SonToRSNjdCHbtm8q1q/8wfdIm1m8ZnaXc9Ekb8Z7Qm6rVSvPtV4s4fTKQRk00B3GPH0Vz9nQwLq52aeWfP3vB9MmbWLz8e1zd7ImOevZa8alVatbN28HI+V9h52TNuC/nU6txJYqVckkrY+9sy6DR3dnrc1TvNnx/3UeF6mVeq/43seG3Yyxbd4CV87/+1+s+fvwid+485ODB5Vy5cp0JE5by229zs5Rr3rwuPXu25/33B+m83qFDU7p3bwtAQMA5pk9fxapVE/Mch0qlZuEMP+YsHYijszVf9VxIo6aelCyTvv/27jyHhaUZm3ePImD/JVYs9Gf8zN6UKuPC8k3fY2RkSFTkM/p/NpcGXp6E3Ylgz46zLNvwPUbGhgwfvJIGjSviXsIxT3H9PMOPmUsG4uBszTe9F9KgqSclSqfHtX/nOSyszFi3axRHDlxi5SJ/xszoDYCbuz3LfYZk2e7mVQHY2Fmw1m8karWa57EJeW6zjNQqNQeX/Ua3yYOxtLdh7ZA5lKtXGYfirmllnEu703feMIxNTfhr7wmOrNlF5xH9sLC1ovfsHzEyNiY5IYmV30ynbN0qWNpb5ymG0ydCuHc3El//0QRevcusKb6s3vxjlnKzpvgyavynVK5Wgh//t4IzJ0Np2KQi61cFULteOT7/shXrVh5i/aoAvhnSATd3O5au+QYra3NOnwhhxsRtOtvduvE4JUs5Ex+fmOtYFbWafzb5UGnID5jY2nJlynTsqldNGxgAONari2uzpgBEXb7C7a2/UenH71FUKm6sXE35L/tR1MODlLg4hKFhntoqI5VKzYLpfsxdpsn9QT0X0ahpJUqWcU4r4+93HksrMzb/PpKA/ZdZvnAvE2b1olRZF5ZvTs/9Lz6dR0MvTwwNDRg8tD3lK7rzIj6RAd0XUrt+eZ1t5pWiVhO0fgt1h3+HqZ0tpyfMwKlGVSyLpeeYa4M6FG+hGZyH/3WFUB9f6vz0LZbubjScMBIDQ0MSY2I5NWYKTjWqYJCHdlOp1MyZtoNFKwbh5GxNv+4LaNKsEqUy9BG7d5zDysocX//R/LHvEr8s2MPU2X24fesxf+y/xGa/4TyJiOXbgcvZ9vtIDA0NaNexDl27NWaSt0+WOrv18qJn3+Z5jNGPhcsH4uRsTf8ei7Qxprf779p9+duekfyx7zJLFuxl8uxemJgYM2Dw+/zz92P++fuxznbX/RqArZ0FW38fgVqt5tkb9BdqlZrVc3bgvXAQ9k7WjOq/gNpNKuGe4bvSwcWWr8d04/fNR3XWNTE1YfC47rh6OBIdGcuoL+ZTrV4FilqavXY8/wVCCEPgF6A1cB+4IITYrShKcIZiY4BtiqIsFUJ4AnuBkjltV97jIOkQQqwVQnTNYflKbXL9K44evkz7jvURQlC1WhmeP39BZGSMTpnIyBji4xOpVr0MQgjad6zPkYDLacvnztzKD0O76sxA7PM/R4tWNXB1swfAzt7qteK7FRKGs7sDTsXsMTI2on6rGlw8GahTxtHVjuJl3RB6zjrcDr3Hs6fPqVL3vdeq/02cOh9KdEzcv14vQEDAWTp3boEQgurVK/DsWTwREdFZylWvXgEnJ7ssr1tYmKf9npCQ+Nr3noUGhlHMwx43d3uMjY1o8X51Th0N0ilz6mgQH3SoDUDTVlW5eP4miqJgamaCkZHmACQ5OSUtv8JuR+BZpUTa8uq1SnPiiG5OvMr1oDDcPOxx1cbVrE11TmeK6/SxINq018Tl1bIql7Rx5eTA7vNpMxcGBgZY2xbNU1yZPbp5F1tXR2xcHDA0NsLTqyY3z13TKVOianmMTU0AcHuvJM+jNJ9fQ2MjjLRny1UpqaDOOfbsHD8SSNuOdRBCUKVaSZ4/T+BJZKxOmSeRscTHJVKlekmEELTtWIdjh6+lrd+uUx0A2nWqw7EjmterVi+FlbUmzypXLUFEePo2wx/HcOpEMJ0+rp+nWJ/fvo2pkxOmjo4YGBnhWLc20Zev6JQxMks/GFInJaXdWPk0KJii7sUo6qGZTTG2sEAYvP5XeEhgGMU8HHRy/6Se3H+/Qy0Amraqwl96cz81LfftHa0oX9EdAPOippQo7URkhO6+yKuYf+5Q1NkRcydNm7nWq03EX7ptZpyhzVRJyWm/GxYxSRskqFNSXusm1eDAMNyL21NM206tP6jB8SO67XTiaCAfdtR8Fpu3rsqf5zTtdPxIEK0/qIGJiRFu7va4F7cnODAMgBq1y6Tl15sKDgzD3cMhLcZWH1TnRKZ9eeJIEG071tLGWIU/tfvSzNyEajVLYVIk63nkPTsv0OeL9P7C5g36i7+Dw3B2t8dZ+13ZsFUNLpzQLFt8QQAAIABJREFUjdHJ1Y4SZd0wyPRd6VbcEVcPzYkXO0drrGwteFZA312vRYj8+Xm1usDfiqL8oyhKMrAF6JSpjAK8PACyBh6+aqNyxkHKE0VRvvw364uIeIqzS/qBo5OzLZHhMTg62qS9Fhkeg5OzbXoZF1siIp4CcOzwZZycbSlfQffShbt3wklNVTGg72zi4xPp0asl7Ts1zHN8TyNjsXNKj8XO0YZbwXdzta5arWbT4t38b2wPgi7ezHPd/5+Fh0fh4uKQ9reLiz3h4VF6BwnZ2bTJnzVrdpKSksq6dVNfK47IiFgcndP3n6OzDcGBd7OWcdGUMTIyxMLCjNiYF9jYFiX42l1mTdjG40dP8Z7SHSMjQ0qVcWHl4n3ExsRTpIgxZ0+G8p6ne57iepIpLgdnG0IzxRUVmV7G0MiQohZmPIt5AcDjB9F81WMe5kVN6ff1B1SpUZq455qzheuWHuDKn7dwdbfn2xFdsLW3zFNsGT2PisHSIT1OS3sbHt7IPv+v/nGW0rXSzzs8i3zKb5OW8/RhJM2/6JTn2QbQ7B9nl/QYnJxt+D/2zjssqqPtw/cAKiBKkaaiYlew11iwa2KJLSaxJdH4xmg0do29d2OMRmOLNfYuNjRir7EittgFC8tSBUTK7vn+2HVhYZGivPDmm/u6uNg955kzP2aemXNm5pmDOjgSRydbIxtnF9tkNraGB9qw0CiDraOTLeGhqR9IvHdfpF7DCobvC+buZuDQT3n9Oi5TWuPDI8hrn9RX5bW3J+rR41R2L48d58VfR9Emaqg0QrfK8UalAiG4tWAhCVFRONaujVvrj1OlzSghwa9wdk3u+7bc8Q9IYRNpsLGwMCe/jWUy3w9gzqRtqF6GM3ZGV8NAwvA3PA/j/t0XeFTOWgjhW96ER2DpkFRmlg72RDxMXWZPj57gsY8vikZDnZ+GGI5HPHyM/x9/EhsaRpW+vTK12gCgVkXi7JLcv2y5laKc1KpXuLik7CNiUAdH4lmlRLK0dqhV6Q+ktm85y8F9V6jo6cagEe0pWPDdAwx18CujNuDkbMvtlBqTtZOUdWmKqFe6/mLFEh+uXX5E0WKFGD6mIw5Z7C/C1JEUSlaOhZxseXA74B0pTPPgdgCJCRpcihbKko7/ZxQFApN9fwbUTWEzGTgihPgRyA+0SO+icsUhlyKE2COEuCKEuCWE6Ks/Fi2EmCGE8BNCXBBCuOiPrxVCLBJCnBNCPHq7YiCEaCKE2J/smouFEL30nycKIS4JIW4KIVYIkbHhqxDihBCiVjp6XIQQu/XH/YQQqZ7IhRB9hRCXhRCXV6/0TjtDU5OQKaSammUVCGJj41i14iD9BrZPdV6j0XLn9lMW/T6IJSuGsHLZAZ4+CUpllx4mZ3gzOKt1dPdZqtWrSKFkg57/L5gutszNBvbo0ZajR1cyYsQ3LF269QMp0/mOEe+oYo/KJVi7cyTLNwxm4+pjxMUlUKKUC916NWVE/xWMGrCS0uUKY26Rua42I+WTlus5OBZk44HxLNs0jH7D2jNr3EZiot+gSdSiVkXiWdWdpZuG4lGlBMt/3ZcpXamFmjiWRj3ePH6JoAcB1O2cFHtd0MmePr+N5vsVE7np+zcx4ZkPGTS9ypKxssoIl/++z75dFxg49FMAzpy8hYNDASp6pt5HkRVM6SjcrCk1Z83AvUtnAvfrwo0VrZZXDx5Q7j99qPzTKMKuXSPizp0s55uRvutdJh6Vi7Nu1wiWbRzExlXHiYtLMNi8fh3HxBHr+XFke/LbWGZZY1oiTPUVJVo0ocnP0yj/RUceeieFaNuVLonXrInUn/wTj/b7oIlPSJX2ndmbOpiqizCtMSv3h85f1mfngbH8uX0YhRwLsujnd9wfDQIyUEaZlKLRaAlWRVKlujtrtw6hUpXi/DZ/f9oJ0pNo6mAmF4DCQ16xeOom+o/ritl7rLb91xHZ85P8OUr/09dEzilJWRXdgLWKorgBbYA/hRDvLFy54pB7+VZRlDAhhBW6uLSd6EaDFxRFGSeEmAt8B0zX2xcGGgIVAG9gRzrXX6woylQAIcSfQDsgs08RaelZBJxUFKWTPsbOJmVCRVFWACsAYhJPGTny1k3H2b3jFACelUqiCkoKYQlWhePkbDwr6exqT7AqPMkmKBwnZzueBap5/jyErp2nGtL26DKd9VvG4uJij529DVbW+bCyzkeNWmW5988zSri7khkcnO0IC04KnQpTR2DvmLGwpwc3n/KP3yOO7j7Lm9h4EhMSyWeVj67922VKw/8KGzceYNu2wwBUrlyWoKAQw7mgoMytNiSnbdtGTJ68NEtpnZxtUauS6k+tisDRybj+nFxsUQdF4OxiR2Kihujo2FQhBiVKuWBplZfHD4Ko4FmMtp3q0raTbmJn5W8HcXLJ3Ey6k4uxrhBVBIVS+JWjXruTix2aRA0x0bEUsLVGCEHevLquvVxFNwq7FeJZgJpyFd2wtMxDg6aVAGjUoio+e//OlK6UFHC0IyokSWdUaAQFHFL7/5Pr/3B+2xG6zxpkCE8yuk4hWxyLFybw9kMqNEh/0+P2zWfYu/M8AB6ViqMKStIQrIrAydlYg7OLrVGoUbAqaUXCoVABQtS67yHqSOwLJXVX9/95wcxJW/l1aV9s7XQzs37XHnPq+E3Onb5NXFwiMTFvmDR6A3RKec9OTV57O+LDk/qq+PBw8trZpWnvWLsWDzds1Ke1x7ZcOfIU0Omzr1yZ6KcB2FVMf+OsKZxcbAkOSu77kSZ9PziZ78dEv0nl++4pfD8xQcPE4etp0aY6jZpXzpK25Fg62PMmLKnM3oSFk88u7fZUuG4tbq1LvW/ApkhhzPPlI/r5C2xLpn7BRlrofCe5f0Xi5GSbykalisDZ1biPcHaxMypjU76ZkkLJZvQ7fPYRIwauSlejk4utURtQB0fi6Jy6LlXp1GVybO2ssbTMQ+Nmuv6iWauq7N99KV0taVHIyZbQZOUYqo7E3jHj/eLrmDfMHvEHX/ZtTblKGa+/XEE2bY5O/hyVBs+A5DMcbqQOReoDfKK/3nkhhCXgCASnddH/oSHb/zsGCSH8gAvoKr4sEA+8HfJfwXgDyx5FUbT6TS8Z2YnWVAhxUQjhDzQDPLOgMS09zYClAIqiaBRFyVSQ65fdm7Jl1yS27JpEk+bV2O99AUVRuOH3EBsbK6MwJQAnJzusrfNxw+8hiqKw3/sCTZpVo2w5N3xP/8KBv2Zz4K/ZOLvYs3HHeBydbGncrBrXrtwnMVFDbGwcN288pmSpwmkoSptSFYoRFKgm+EUoiQmJXDh6jRoNKmUo7Q+TerJw10R+3TGB7gM+xeuTWv/aQQPoVgj27l3E3r2LaNHiI/bsOYaiKFy/fpcCBawzNXB48iSp7ztx4jIlShR5h3XalPcsxrOAEF4+DyUhIZFjh69Tv4lxU6jf2BOffZcBOHn0BjVql0EIwcvnoSQmagAIehFG4BM1rkV0f0N4WBQAqpfhnDrmT/NPMvcGkPIexXgemKTrxJHr1GtsrKteY0+O7NfpOuV7g2p6XRHh0Wg0WgBePgvleUAIhYsWQgjBR4088bv8EIBrf9+neMmsb1oFKFy2OGEv1EQEhaJJSOT2qauUqWP8sBj0MBCfJVv4bMJ35LdLeih6FRJOgj4e/U30a57deYRD0Yzp+bxbQzbsGMmGHSNp1KwSh7wvoSgK/n5PsLGxMgpTAl0IknX+fPj7PUFRFA55X6KRfgDl1aQSB/bqHogO7E06HvQynNFD1zB5Vg+KuzsbrjVgSDv2+05mz+GJTJ/3NbXqlGXK7J4Z0l3A3Z1YVTBv1CFoExNR/30Zh6rGb1mLVakMn8Nv+GPprMvb3tODmGfP0MTFo2g0RN67Z7SpOrNUMPh+mMH3GzQ23r7WoLEHh/ddAeDkUX+qG3w/LJnvhxP4VOf7iqIwZ8o2SpR05suvGmdZW3JsS5YgRhXMa32Zvbx4Gefqxm/2iQlKesYJ9ruJtYuuzF6rQ9BqdDpjQ0KJCVJh5Zi5EJeKnsUIfBrCi2e6tviXzzW8UvQRXk08Oeita4vH/7pBrTplEULg1cSTv3yuER+fyItnoQQ+DcGj0rtDt0LUSatuJ4/5U6ps+pNZFfV1+eKZri6P+lynYYq69GriwSHvK3qN/tSsU+adq7xCCBo09uDqpUcAXL54/702uZeuWIygZyGGe+W5o9eo1TBjjx2JCYnMH72GRq1rUa9Z1fQTSN5yCSgrhCgphMgLdEU3sZycAKA5gBCiImAJqN91UbnikAsRQjRBF2dWT1GU10KIE+gqM0FJWvvUYFx/yYNt3/YGiRgPDi3117cEfgdqKYoSKISY/PZcJnmXng9Cw0aVOXPKnw6tx2FpmZfJ03sZznXtPIUtuyYBMHZiTyaNW6N71WLDSjTwevfDe6nShanfsBJfdpqCmZmg42delClb9J1pTGFuYc43wzozd9gKtFotjdvWwa2UKzv+OETJCsWo2bASD+8E8OvYNbyOiuXa2VvsXOXDnA0/ZTqvD826337Eq15FHO0L8ODiYqb9soN1W0/8V/Ju3LgWJ09epmXLvlhZ5WPmzMGGcx06DGLv3kUAzJ27hv37TxIbG0ejRr34/PNW/PhjdzZs2M/589exsLCgYEEb5swZklZW78TCwpzBP3Vi5A8r0WoVWneoTcnSrqz+3YfyHsVo0MSTNh3rMHP8Zrq3n0XBgtZM1D8k+l97wqY1xzC3MMfMTDBkbGdDvPDEEet5FRGDhYU5Q0Z3pkA6McopMbcwZ+CoTowZuBKtRuHjDrVxL+3K2qU+lPMoRv3GnrTuUIfZEzbzTYdZFLC1ZtxMva6rj1i37DDm5maYmZkxeOxnhpnF/wxqw5wJm1k63xtb+/yMnPRllsrtLWbm5rTq14Wtk35H0Wqp0uIjnEoU5tSGAxQuW5yydStzfM1e4t/Es2f2GkAXntRlQl9CA1UcW73HcK26nZrh7J75B+EGXh6cO3WHz9rMwNIyLxOmdzWc69llHht26F51+dOELkwdv5m4NwnUa1jR8IrLb/o0Z+yIdXjvvohrYXtmzv8GgFXLDhMZEcPc6brFW3NzM9ZtHZ61gtIjzM0p1b0rt35dCFotzg0aYF20CE/3eGPjXoJC1ary8tgJIu7cwczcHHNra8p92xsAi/z5KdKyBX4zZiIQ2FeuhEOVrM/o63yzIyP6r0Sr1dKmQx1KlnFl1e+HqeDhpvP9TnWYMW4L3T+dTYGC1kya0wOAG9ces2n1cSwszBBmZgwd0wk7+/zcuPaYI/uvUqqsK32++AWA735szUcZeJ1oWpiZm+PxVVcuzfsNRavFrVF9CrgV4d6ufdi6F8elRlWeHj1B6K27CAtz8lhbU+U7XR2G33vIo/2HERbmCCHw/LoreQukWgBPt5xGjO3M4P4r0GoU2nWsQ6kyrqxY4kMFDzcaNa3Ep53qMmXsJrq0nUlBW2umzdW93axUGVeat6pGt45zMTc3Y8TYzpib627JE0b9ydXLD4mIiOHTFlP57oePad+5LosX7Of+3ecgBIWL2DN64ucZ0jhsTEeG9l+JRqs1aFy55DAVPN3wauJJu051mDpuC5+3m03BgtZMndvDkL5z65nERL8hMUHDqeO3+HXZd5Qs7cIPQ9oyddxmFs7bi529DeOmfpGpskuOuYU53w7rzMyhunJs0q4OxUq5sm2lD6UquFHLqxIPbgcwf8xaYqJiuXLmNttXHWb+xlGc9/XjzvVHRL16zcmDukH+D+O64l4u8/fsHCGH3saqKEqiEGIgcBjdq1ZXK4pySwgxFbisKIo3MBxYKYQYiv7tyorp+E8DIr23cEj++wghOgD/URTlUyFEBeA6uqWk/Yqi2OhtugDtFEXpJYRYqz+3Q38uWlEUGyFEMeA0UB7dwOA6MAXYA/yDboXAHN2qxg5FUSanvJYJbSeAEYqiXH6bjwk9W9CFMP2qD1XKryhKmsHLKUOVcgu3w6NyWoJJGtXckNMS0iQ2IPOvRP1v8PL1PzktwSQJ2pxWYBrfF3lzWkKadHLX5LQEkwy7+GHekPOhmVkra6+azm5m+2XuAf6/yaTqr3Nagkm0Su7sMAJjcm/wSrVC7XL836+Vbb06W55x7h/6Nkf+ttxb2/+/8QEshBA3gGnoHuwzjaIogcA24AawEbimPx4BrAT80Q0ish64aJrB6EKh/NGFMGUlDEoikUgkEonkfxpFiGz5ySlkqFIuRFGUOKC1iVM2yWx2oN8ArShKrxTpk9uNAlL9W2BFUcaj+8cfKY/3SnksxfkmaeSTXI+K1O8KlkgkEolEIpH8DyMHDhKJRCKRSCQSSXaQTW9VyinkwEFiEiHEbqBkisM/KYpyOCf0SCQSiUQikfzP8e8aN8iBg8Q0iqJ0ymkNEolEIpFIJJLcgxw4SCQSiUQikUgk2UEObmTODuRblSQSiUQikUgkEkm6yBUHiUQikUgkEokkO5CboyUSiUQikUgkEkm6/LvGDTJUSSKRSCQSiUQikaSPXHGQ5DjRCRE5LcEkLla5c5rgn9vdKW5TPqdlmMSq+KSclmAS9cPvc1qCSeK1r3Jagkk6lIhjvn/+nJaRBtqcFmCSb8q8zmkJJll/3yqnJZikiLUGJ8vcWZdmInc+GinE57QEkxS2zp31mGuQm6MlEklOklsHDZJ/D7l30CD5t5BbBw0SieTd5M5htUQikUgkEolE8r/Ov2zFQQ4cJBKJRCKRSCSS7OBfFtvzL/tzJBKJRCKRSCQSSXYgVxwkEolEIpFIJJLs4F8WqiRXHCQSiUQikUgkEkm6yBUHiUQikUgkEokkO/h3LTjIFQeJRCKRSCQSiUSSPnLFQSKRSCQSiUQiyQYUs3/XkoMcOEgkEolEIpFIJNmB3BwtkUgkEolEIpFI/r8hVxwkuZqLZ++yaK43Wq2Wtp3q0PPbZkbn4+MTmTF+C/fuPKOgrTWT5/SkcFEHLp2/x/JFB0lI0JAnjzn9h7ajZp0yvI55w8DevxvSq4MjadmmBoNGdciUrkvn7vL7z3vRarS07liXrr1T65o7cTP39brGzf4K1yIOBL0Io0+XubiVcAagYuXiDBnbBYCEhEQWz9mN35WHmAlB7wGt8WpeJSvFZkBRFGbMWMHJk1ewtMzH7NmD8fQsk8puwYL17NlznFevorl2bbvh+ObNh9i06QBmZmZYW1sybdpAypQp/l6a0mPZvO9p3bw66tBX1Go5KlvzAl0ZzZu1lbOnb2JpmZfJM3pR0SP133jn1lMmjV9L3JsEGnhVYuSYLxFC8Ptvezl5zA8zM4G9QwGmzOiFk7Md61cf5tCBvwHQaLQ8fvSSo6fnY2ubP0O6zp+5y69zvNFotbTvXIev+6T2sanjtnD39jNsba2ZPk/n+5ERMYwd/id3bgbSpkMtRoztZEizbNEhDu27QtSrWI5dnPEepWaaIL9bXP9zO4pWoWST+lRo/7HR+YdHT/Hwr1MIMzMsLPNRs093CroVfq88FUXhl9m7OHf6DpaWeZgwvTsVPIqlsrtzK5Bp4zcRF5dAfa+KDBvdGSEEkZExjB+xjhcvwihSxIEZP/eioK21Id3tmwH06bGA6fO+oXmrarq/82U4MyZtITgoHIRgwe99wdIhQ3pvXrzD1sW70WoUGratS+seLYzO3/N7yNbFu3n+8CXfTfyKmk2qGc6FqsJZP28L4cERCCH4cXZfHAtnLN/0eHbtNhfW7ECr1VK+eX2qdmpldN5/ny/3fM8jzM2wLGiD1w89KeDkwIub97i4dqfBLvKFiiZDeuNep+oH0QXw6Mptjq7chVarpWrLetT7vKXR+b/3HMPvyHnMzM2xLmhDm8HdsXV2IDI4jF0z/0DRKmgTNdT8tBHVWzd8Ly2KojB/9i7Onb6NpWUeJk7vkaa/TR2/Ue9vHgzX+9vRw9dYudSHJ49UrNk8DA9PXV9z8dxdlvy6z3DP+nF4B2rXLZcljdnRd2SVD30PB/A9fJ0///BFq1Go51WB/kPbvbfObOXfteAgBw6S3ItGo2XBrN38sqwvTi629O2xiIaNPXEv7WKwObD7bwoUtGLzvtH4+lxn2cKDTJnbE1v7/Mxe2BtHZ1sePQhiRP+V7PprAtb5LVm9bZgh/X+6/Uqj5pUzreu32buZ83tfHF1sGfjVQuo19qBEKVeDjc+ei9gUtGLd3jEcP3yNPxYdYPzsrwAo4laI5ZuHpbruplW+2DnYsHb3aLRaLVGRsZktslScOnWFJ09ecOTIcvz8/mHy5KVs3z4/lV3TpnXo0aMdH3/8vdHxTz9tTLdurQHw9b3IrFmrWLVqynvrehd/bj/JsnWH+WPBD9maz1vOnr5JYEAwew5O4+aNx8yatpH1m8eksps1bRPjJ/WkctVSDOr/G+fO3KKBVyW+7t2KH37UDTw3bzjGyqUHGDupB19/+zFff6t7cD51wo+N630zPGjQaLTMn7mbhSv64uxiy7fdFuHVxJOSyXx/3y6d7+84MJq/Dl1nya8HmT6vJ3nz5qHvgI95+CCIRw+CjK7bsLEHXbo14It2c7JaXGmiaLVcW7sVrzGDsHaww3fCHIrUqGI0MChevzalWzQC4MWVG/ht3InXTwPfK99zp+8Q+FTNjgPjuHnjKXOnb2f1ptTta+707YyZ9AWVqroztP9yzp+5Q30vD9av8qVW3XJ8858WrPvjKOtXHWXgsPaArh4WL9hH3foVjK41ZewGen3Xirr1y/P6dRxmQqB+nb5WrUbLpoU7GfpzP+yd7JjZbwFVG1SiiHtS3+HgbE/v0d05svV4qvRrZm6kzVct8ahVnjev4xAfKHZaq9FybtU2PpkwkPwOdniPmUfxWpWxL5ZUd4VKFqPDHC8s8uXlzuHTXPpzD82GfUuRSuXo9LOuvcRFxbDtxym4Va34QXS91XZk2Xa6ThtAgUJ2rB32M2XrVsKxeJI2l1Ju9PplJHks83L14GmOr9lLx596Y2NfkK/mDcUiTx7iY+P4Y+AsytSpTIFCtlnWc+70bQKfqtl5YDw3bzxlzvTtrDHhb3Omb2PMpC+pXNWdIcn8rXTZwsxd8C2zpm4zsrezt2H+4r44Odvy8P4LBvVbxgHfqZnWl119R1bIjnt4ZEQMSxcc4I9Ng7FzsGHG+C1cuXifmnXLvrdeScaQoUrviRBishBixDvOrxVCdDFxvJoQok06124ihKifRV39hBBfZyVtbuHOzQCKFnOkiFsh8uSxoPnH1Thz4paRzZkTt/jk05oANG5Rmat/30dRFMpVKIqjs+7mULK0C/HxicTHJxqlDXyqJjwsmqo1SmZK1z+3AihSrBCF9bqatKrGuRS6zp28Rat2tQBo1LwK1/S63sVh778NKxdmZmbY2mfsIfNd+PpeoGPHZgghqFatAq9exRAcHJbKrlq1Cjg7p565tLFJmnmNjX3zXwnVPPv3XcIiorM/Iz0nj/vRtv1HCCGoXLUU0VGxqNWRRjZqdSTRMbFUqVYaIQRt23/EiWPXAbCxsTLYxcbGmZxd8jl4iY/b1M6wpts3A3Ar7khRvY+1+KQap44b+9jpE7do017n+01bVubyRZ2PWVnnpWqNkuTLl3peqFLVEjg6FcywjswQ9vAJNi5O2Dg7YmZhQbGPavLiip+RTR7rpLJKjIv7IPmeOu5P6/a19fXnTlRULCEp6i9EHUlM9BsqVyuJEILW7Wtz8pi/IX3bDrq6aduhNieP+xvSbdt0iqYtquDgYGM49uhhEIkaLXXrlwfA2jofllZ5M6T18d0AnIs64lTEEYs8FtRuVh2/szeNbBwLO+BWuggiRWN78SQIjUaLRy1dvpbW+chnmbF800P94AkFXR0p6OKIeR4LSjWoQcDlG0Y2RSqVwyKfLj+ncu7EhEWk/vsuXKNYdQ+D3Yfg5f2n2Bd2ws5Vp82jUQ3uX/Q3silRpRx59GVRpLw7UaE6beZ5LLDIkwcATUIiaN/dB2eEU8dv0iaD/lZF729tkvlbyVKulCjpkuq65Su64aS/Z5UqU5i4uIRU96yMkF19R1bIjnv4i2dhFCvhiJ2+Tdb6qCwnjxr7Q67DTGTPTw4hVxxyjmpALeDgO2yaANHAucxeXFGUZVmTlXsICX6Fs6ud4buTiy23/QNS2EQabCwszMlvY0lkxGvskj10nzzqT9kKRcib19jdfX2u0+zjqqlu0OnrisTJJUmXo4sdd28+NbIJVSfZmFuYk9/GilcRuinJoOdh9Ov+C9b5Len9wydUrq57WAVYt/QwfpcfUtitED/+1An7QgUypS0lKlUorq6Ohu+uroVQqUJNDhLSYuPGA6xZs4eEhETWrfvw4S05TbAqAhfXpPJwdrFDrQrHySlpVlKtCsfFxd7w3cXFnmBV0oPTkoV7OOB9AZsCVixfbTz7GBsbz/kzt/hpXLcMa1KrXuGczMecXWy5lcL31apIXFySfN/GhO//N4kNi8CqUFIZWTnYE/bwSSq7B0dOcv+QL9rERBqNG/Le+aqDI3FxTcrX2cUOdXAkjsnrLzgyRXnqbADCQqMMto5OtoSH6gatwaoITvr6s2TVAGbcTCr7wCfBFChgxU9DVvPieSi1PyrHgCGfkpF4hAh1BA5OSTrsnGx5fDvgHSmSUAWqsbaxYumE1YS8DKNizXJ07tsOM/P3n/97HRZJ/mR1Z+1gj/r+kzTt7/mex626R6rjj85epdKnTd9bT3KiQiMo4JhUZgUK2fHi3tM07W/8dYFSNZO0vVKHs33qcsJfqGn6bYf3Wm0ACA6OwMXVuG0Gp/C3YBP+FhyceqCVFsf+8qN8BbdU96yMkJv6juy4h7sVL0TAYzUvn4fh5GLL6eM3SUzQfFDdHxy5OVoihBgnhPhHCHEUKK8/VloI4SOEuCKEOC2ESL623UJ/7J4Qop0QIi8wFfhSCHFdCPGliTzcgX7AUL2NlxDbiytpAAAgAElEQVSihBDCVwhxQ/87zWDz5CshQogTQog5Qoi/9Rq89MfNhRA/CyH89df8UX+8uRDimv74aiFEPv3xJ0KImUKI80KIy0KIGkKIw0KIh0KIfsnyHimEuKS/ZpbjWkzN0Kd8yDc1iZ/c5PGDIJYtPMCI8Z+lsvM9fJ0Wn1TPgi5TeWZMl4NjQTYeGM+yTcPoN6w9s8ZtJCb6DZpELWpVJJ5V3Vm6aSgeVUqw/Nd9mdaWFa3p0aNHW44eXcmIEd+wdOnW99aU2/gQfjZgcEcO+s7mk7Z12LrJOMTk9Ak/qlYvneEwJQCFDGgykS7X3Z9M6CnTqjGtF0ylctdO3N1z6L2zML2Ql5H6e3dhLZizmwFDP8U8xYN5okbL9auPGDS8PWs2D+P5s1AO7P07Y1pNKc1gnWk1Gu77P6JL//aMXTYU9ctQzvlkLN+sKEtL14NTfxPyKIAq7ZsbHX8dHkl4wAvcqqYeUHxgaWmKu3n8EkEPAqjbOSmOvqCTPX1+G833KyZy0/dvYsJffXA9IqWjZ6BPSYuHD16yeIE3YyaleizIELmp78iOe3iBgtYMG9eZyT9t4Mdvf8e1iEOqNirJXuSKQyYRQtQEugLV0ZXfVeAKsALopyjKfSFEXeB34G3v5Q40BkoDx4EywESglqIoJgN8FUV5IoRYBkQrivKzPu99wHpFUdYJIb4FFgEdMyjdQlGUOvrwqElAC6AvUBKorihKohDCQQhhCawFmiuKck8IsR7oD/yqv06goij1hBAL9HYNAEvgFrBMCNEKKAvUQXf39hZCNFIU5VSKcuyrz595v/3AV32MN1GCbnYiOChplkatikwVZvHWxtnFjsREDTHRbwwbG4NVEYwbto5x07pStJijUboH/7xAk6ilvIdbBovPOE91stnmEFUEhRyNdTk662ycXOzQJGqIiY6lgK01QgjDLFK5im4UdivEswA15Sq6YWmZhwZNKwHQqEVVfDL4MJKSjRsPsG3bYQAqVy5LUFCI4VxQUOZWG5LTtm0jJk9emqW0uY1tm4+ze8cZADwquaMKSgrfClZF4OhsZ2Tv7GqPShVu+K5SheOUwgagdds6DP5hMf0GtjccO3zoMh+3qZMpfc4utkYrGsEmfN/ZxRaVKgJnV53vRyfz/ZzAysGO2NCkMooNC8fKLu3Z3WL1anJ1zWYyHsCVxPbNp9m78zwAHpWKowpKyjdYFYGTc+qyMi7PCEN5OhQqQIhaN2Mcoo7EvpAuBOLO7UAmjFoHQER4DOfO3MHC3AxnFzvKVyhq6FMaN6vMTb+nlGhcN13d9k52hKmTdESoI7FzzNgMuL2THcXLFMWpiC7fag0r8fh22jPvmcHawY6YZHX3Oiwca4fUup7fuMv1XYdpO2UI5voQoLc8OneVEnWqYGZh/kE0vaWAox1RIUllFhUaQQGH1OF2T67/w/ltR+g+a5AhPMnoOoVscSxemMDbD6nQIHMTRts3n2aPkb8Zt83U/maXyt+Sr2CmhSooglFDVjF5Zk/cUtyzMkpu6juy6x7eoLEHDRrrBqjeOy5gntv/T0Iul5dZ5DAt83gBuxVFea0oyivAG92Dc31guxDiOrAcSP6qkG2KomgVRbkPPAIqpLxoBqkHbNJ//hPIzOshdul/X0E3kAHd4GGZoiiJAIqihKFbQXmsKMo9vc06oFGy63jrf/sDFxVFiVIURQ28EULYAa30P9fQDaoqoBtIGKEoygpFUWopilLL1KABoIJnMZ4FhPDieRgJCYn4Hr5u6Cze0qCxBz77rgC65cwatcsghCDqVSw//biavoNaU7l66j0MR32u0+KTaqmOZ4TyHsV4HhjCy+ehJCQkcuLIdeo19jSyqdfYkyP7LwNwyvcG1fS6IsKj0Wi0ALx8FsrzgBAKFy2EEIKPGnnid/khANf+vk9xE3GwGaFHj7bs3buIvXsX0aLFR+zZcwxFUbh+/S4FClhnauDw5MkLw+cTJy5TokSRLGnKbXzRrSmbd05g884JNGlWjQPeF1AUBX+/R9jYWKW6yTs52ZLf2hJ/v0coisIB7ws0bqp7a0zAU5XB7uRxP9xLJm10jYqK5erlezRpmrk3zFT0LEbg0xBePNP5/lGf63g1Mfb9hk08OOit8/3jf/lTs06ZTK8mfUjsS5UgOiiYmOAQtImJBF64QuGaxm8FiwoKNnx+ef0mBVyds5TX59282LBjFBt2jKJRs8oc8r6kr78n2NhYGYWNgC4EyTp/Pvz9nqAoCoe8L9Goqe6lCF5NKnFg7yUADuxNOr7HZyJ7Dk9iz+FJNGtZlZHjutC4eRU8KhXn1atYwsN0IU2XL9432nj6LtzLFyP4mZqQl6EkJiRy6dg1qtb3TD8h4F6hOK+jY4nS7//55+oDCpdwTSdVxnAqU4JXL9VEqULQJCTy6OxVitcyrruQx4GcXbGFlj99j5Vt6hDKR2evUKphrQ+iJzmFyxYn7IWaiKBQNAmJ3D51lTJ1jF9oEfQwEJ8lW/hswnfkt0vS9ioknIS4eADeRL/m2Z1HOBTNfL/6eTcvNu4YxcYdo2jcrDIHjfzNMl1/O+h9iUb6SaG0iHr1mqEDljNgcDuqVi+VaY1vyU19R3bdw9+2vahXr9mz7RztOqc/aJd8OOSKQ9ZIubhmBkQoipLWk2hK+/ffoZX567zdiaghqd6FiWuk13u8vY422ee33y306WcpirI8E9pMYmFhzpDRHRnRfyVarZY2HepQsowrq34/THkPNxo28aRtpzrMGLeFbp/OpkBBaybP6QHArq1neR4QwvoVR1m/4igA85f1xV6/oer4ET/mLu6TJV3mFuYMHNWJMQNXotUofNyhNu6lXVm71IdyHsWo39iT1h3qMHvCZr7pMIsCttaMm9kTAP+rj1i37DDm5maYmZkxeOxnhtmV/wxqw5wJm1k63xtb+/yMzOJSdXIaN67FyZOXadmyL1ZW+Zg5c7DhXIcOg9i7dxEAc+euYf/+k8TGxtGoUS8+/7wVP/7YnQ0b9nP+/HUsLCwoWNCGOXPePyY9Pdb99iNe9SriaF+ABxcXM+2XHazbeiLb8mvYqBJnT/vTofV4LK3yMnnaN4Zz3T6bxuadEwAYM6E7k8ev482beBp4VaKBl+5B4LcFu3n6RIUQgsJFHBg7sYch/XHfa3xU3wMr63yZ0mRhYc7wsR0Z0n8lWo2Wdh3rUKqMKyuWHKaihxteTT35tFMdpozdQpe2syloa820uUn5dvpkJjHRb0hM0HDq2C0WLv+OkqVdWPzLfo4cvM6bNwm0bzGd9p3r8J8fWr1DScYxMzenWq8vOT1nMYpWi3vjeti6FeHWjn3YlyxBkZpVeHjkBME3/0GYm5M3vxW1+r3/+xsaeHlw7tQdPmszHUvLvEyYnrSXpGeXuWzYoXul708TPmfq+E3EvUmgXsOK1PfSvfnnmz4tGDtiLd67L+Ba2J6Z83u9Mz9zczMGDe/AwP8sQVGggocbHbvU43YGImDMLczpNvgzfh25HK1WS4PWdSlSsjB7Vx+iRPliVGtQiSd3A/h9/GpeR8dy4/wtvNf6MGXtaMzMzejSvz2/DPsdRYES5dzwavdRlsstOWbm5tTr8wU+M5agaBXKNf0I+2KFubJlP46li1OidhUu/bmHhDdxHJu/CgAbR3tajtZFqEYFhxITEk5hj9Svev4Q2lr168LWSb+jaLVUafERTiUKc2rDAQqXLU7ZupU5vmYv8W/i2TN7DaALT+oyoS+hgSqOrd5juFbdTs1wdn+/yQ+dv92mc5tpen/rbjjXo8tcNhr87Qvd61jfJFC/oQf1vXQPzMd9/Zg/cyfh4dEM+2E5ZSu48dvy/mzbfJpngSGsWn6EVcuPAPDb8v44ZHKfW3b1HVkhu+7hi+bu5cE93aRWr74tKVbCKUv6/mvk9hWRTCLSe9OLxBghRA10ITp1SQpVWg50BhYoirJd6IbuVRRF8RNCrAWcgXbowoJOogtVagu0VxTlm1SZJOU1HCioKMok/XdvYLuiKH8KIXoBHRRFMfmiZSHEZPRhTkKIE8AIRVEuCyEcgcuKorjr9yW0ALq+DVUCXgP3gGaKojzQ67+mKMpCIcQTdOFVIfr8DaFWb88BNYBp6EKdooUQRYEERVGSphpToIr1zpVOGKfJnY29uE35nJaQJlbFJ+W0BJOoH36fvlEOEK99z3jrbGK+f85ssM4II6vE57QEk/iF5spujIvq1GE7uQEnS21OS0iTzu65sy41Su70/YTcW5W4WLXP8Rt56T7bs8WhHq76PEf+NhmqlEkURbkKbAWuAzuB0/pTPYA+Qgg/dPH+yf+j2D/oBgyH0O2DeINur4NHWpuj9ewDOr3dHA0MAnoLIW4AXwGD00iXUf4AAoAbet3d9dp6owu78ke3kpDhNzQpinIEXTjVeX36HcD7vRpIIpFIJBKJRJLjyFClLKAoygzA1HspPzFh2yuNa4TBu/cF6vcZpPzXwc1M2ZpIOznZ5ybJPoeg3+Og39swTP+TPK0vus3fKa/pnuzzWnQrL6bOLQQWZkSnRCKRSCQSyb8VJcfXPD4scsVBIpFIJBKJRCKRpItcccgFCCF6kzrs6KyiKAMykHYc8HmKw9v1qyISiUQikUgkkpziX7Y5Wg4ccgGKoqwB1mQxbVphUxKJRCKRSCQSyQdDDhwkEolEIpFIJJLsIAf/v052IAcOEolEIpFIJBJJdvAvC1WSm6MlEolEIpFIJBJJusgVB4lEIpFIJBKJJDv4l03R/8v+HIlEIpFIJBKJRJIdyBUHiUQikUgkEokkO5CboyWSD0tu3TdkaaHktASTvHz9T05LSBP1w+9zWoJJnEovz2kJJnl0t3tOSzDJIM+YnJaQJvHanFZgmpqONjktwSS1nfLltASTPI8Jz2kJaaLIYIxMkddMltc7ya0POVlE1rZEIpFIJBKJRCJJF7niIJFIJBKJRCKRZAPKvyxUSa44SCQSiUQikUgkknSRKw4SiUQikUgkEkl28C+bopcDB4lEIpFIJBKJJDuQm6MlEolEIpFIJBLJ/zfkioNEIpFIJBKJRJIdyM3REolEIpFIJBKJ5P8bcsVBIpFIJBKJRCLJDv5lexzkwEEikUgkEolEIskO/l3jBjlwkORuLpy9y8I53mi1Wtp1qsNXfZoZnY+PT2T6uC38c+cZBW2tmTq3J4WLOnDp/D2WLjxIYoIGizzmDBjajpp1y/AmNp4JI//keWAoZmZmNGjsQf8hbTKt62IKXT1N6JqRTNeUZLqWJdP1g14XwPD+KwkNiUKTqKVqjZIMHdsJc/PMRRNePHuXxfP2otFqaduxLj2+Ta1r1oTN/HPnGba21kyc8xWFizhw52YAP0/boTNSFHr1a4VXs8oA7Nh0mv27LoACbTvX5fMejTJdXrrLKsybtZWzp29iaZmXyTN6UdGjeCq7O7eeMmn8WuLeJNDAqxIjx3yJEILff9vLyWN+mJkJ7B0KMGVGL5yc7Vi/+jCHDvwNgEaj5fGjlxw9PR9b2/xZ0pkWy+Z9T+vm1VGHvqJWy1Ef9NrpkdV6fYvqZTjffDaPXv1a0fXrJh9c26K5urbQtlMdeprQNmP8Fu7p28LkObq2cNs/yecUoHe/ljTS+9z7aPnQ7fLHPksJVUeRz1J3u/xlaV/sC9lkSpfO97dx9vQtve9//Q7fX6/3fU9GjvlC7/venDx2I5nvf42Tsx2PHwUxZcJ67t4O5IdB7fm6d8tM65o7axNnT/ljaZWXKTP6UNGjRCq727eeMGncKp2uRpUZNaY7QgiWLdnDrh2nsLcvAMDAIZ/h1aiKId3LF6F81n48/QZ04Oven2RK25Xzd1kxfw9arZZWHery+TfNjc4nxCfyy+RNPLj7jAK2+flpxle4FHEgMVHDounbePjPMzQaLc3a1OKLXs2Jj0vgp++XkBCfiFajpUHzKvTomzFNiqLwy+zdnDt9B0vLPEyY3o0KHsVS2d25Fci08ZuJi0ugvldFho3uhBCCyMgYxo9Yz4sXYRQp4sCMn7+hoK01J4/5s2LxIYSZwNzcjKE/daJajVKG60VHv6Frh9k0blaZkeM+y3DZnT9zl1/neKPRamnfuQ5fm2gHU8dt4e5tXX8xfZ6uHURGxDB2+J/cuRlImw61GDG2U4bzTJn/gjm6umvfuS5f9zGuu/j4RKaM28Q/t59R0DY/0+d9RZGiuv5q3R++7Nt9ETMzM4aN7shHDSqgCgpnyrjNhIZEYWYm6PjZR3zZU3cfunf3OXOm7SA+PhFzczNGjvsMz8qp25bkwyH3OEhyLRqNll9m7ubn3/uwYfcIjvpc5/FDlZHN/t1/U6CgFVv3j+bLno1Y+utBAGzt8jN3UW/W7xzO+GldmTZusyFNt68bs2nvKNZsG4L/9SecP3M3y7r+TEPXAb2uLftH80XPRixLpmvOot6s2zmccdO6Mj2ZrqnzvmLt9mGs3zWciPBojh+5kWldC2fvZs7i/7Bu50iO+VzjycMgI5uDey5iU8CKTd5j6NKjESsWHgCgZGlXlm8czKqtw5i75DvmT99BYqKGRw9esn/XBZb9OZg/tg7j/Kk7PHuqzpSut5w9fZPAgGD2HJzG+Mk9mTVto0m7WdM2MX5ST/YcnEZgQDDnztwC4Overdi6eyKbd07Aq3EVVi7Vaf/624/ZvHMCm3dOYOCQjtSoVe6DDxoA/tx+kg5fz/7g102P96nXtyz52Zu6DSpki7YFs3Yzb0kf1u8aga/PdZ6k0RY279O3hYW6tlCqjCsrNg1m9bZhzFvyH36etpPERM17acmOdgkwcVY31mwbxpptwzI9aAA4e/qW3venMH5yd2ZN22zSbta0zYyf1IM9B6ek8P2WbN09ns07x+HVuBIrl+p121ozcvQXfNWrRaY1AZw57U/AUxV7D81i/ORvmDl1vUm7mVP/ZPzkb9h7aBYBT1WcPeNvONfz61Zs3TWFrbumGA0aAH6es4UGXpkfDGo0WpbO3cWUhd/x+9ZRnDx8jYBHxj5/xPsi+QtYs3LXWDp0a8Taxft1f9NRPxISElmyeSS/rh+Kz+7zqF6EkSevBTN/78/iTSNYtHE4V87/w13/pxnSc+70HQKfqtlxYCyjJ33B3Ok7TNrNnb6DMZO+YMeBsQQ+VRvuLetX+VKrbll2HhhHrbplWb/KF4DaH5Vjw86RbNgxkvFTuzFz0laj6y1ffJDqNUtnuuzmz9zNL0v7sHnPCP46lLod7Nulawc7Doym61eNWKJvB3nz5qHvgI8ZOLxdpvJMmf/PM3exYOl3bN4ziiOHrvE4RX/lvesiBQtas+PAWLp91Yglv+rq7vHDIP7yucam3aP4del3zJuxC41Gi7m5OYOGt2fr3p/4Y8Mgdmw9a7jm4gX76dOvFX9uH07fAZ+weMH+LGvPLhQzkS0/OYUcOORChBCThRAjMnJeCDFVCJG1u4bpaxcTQhwXQtwRQtwSQgz+UNfOLHduBuBWzJGiboXIk8eCFp9U48yJW0Y2Z47fonX7mgA0aVmZK3/fR1EUylUsiqOzLQAly7gQH59IfHwillZ5qVFHN5OYJ48F5SoWRa2KzLSuosUcKaLX1dyErtPHb/FJJnQB5LexBECTqCUhQZPpFzHcvRlA0WKFDLqafVyNsyl0nT1xi08+rQVA4xZVDLosrfJiYWEOQHx8AkKfecDjYDwqlzCcr1azFKeP38ycMD0nj/vRtv1HCCGoXLUU0VGxqNXGZa9WRxIdE0uVaqURQtC2/UecOHYdABsbK4NdbGycyeVfn4OX+LhN7SzpS4+zf98lLCI6W679Lt6nXgFOH79JYTcH3Eu7fHBtqdrCxyba6IlbfPJpTb22ylw16XOJBp/7YFo+ULv8EKT2/ddp+P4bqlQrlcz3/YCUvh9v8H2HQgXxrOxuKMdM6zp2jXbt6yOEoErV0kRFvUatjkihK4KYmFiqViuDEIJ27etzwvdautc+7nsVt2JOlC5TJNO67t0KoLBbIVyL6uqyUavqXDhlXJcXTt6keVudzzdsVgW/S7q6FALexMajSdQQ/yYBCwtzrPNbIoTAyjofAImJGjSJGe9jTx2/Sev2tfX1505UVCwhKeovRB1JTPQbKldzRwhB6/a1OXnM35C+bQddv9S2Q21OHtcdt7bOZ/D7N7HxRnru3AokLDSauvXLZ6rsbt8MwK248X3z1PEU7eDELdro20HTlpW5fFFXdlbWealaoyT58mU9GEWXfyFD/i0/qW4i/5u0aV9Ln38VQ/6njt+i5SfVyZvXgiJuhXArXojbNwNwdCpIBQ83APLnt8S9pAvBwbryFwJiYt4AEB0Vi5NTwSxrl2QMOXD4H0dRlImKohz9gJdMBIYrilIR+AgYIITwyGhiIUTW7mAmUAe/wtnVzvDdydk21UO+OjjSYGNhYU5+G0siI14b2Zw46k/ZCkXIm9e4M4x6FcvZk7cNIQnvoyskha6QLOoa1m8lnzadgnX+fDRpaTx7l76uSJxckulysUv9cBIciVMyXTY2VgZdt/2f0uuzefT+fD7Dxn2GhYU5JUu7cuPqIyIjYngTG8+FM3cJDjJ+sMgowaoIXFyTwmecXexQq8KN9anCcXGxN3x3cbEnWJWU35KFe2jTfDQ+B/6m/8D2RmljY+M5f+YWzVvWyJK+3Mr71GtsbByb1xznm+9bZYu2kJRtwcUWdXDG28Jt/wC+7vwzvbvMZ/j4zll+AIbsbZezJm6j9xe/sHb5X4YBWWbQ+X6SXzu72KNWpXhAV0XgkqyeXVzsUvj+Xto0H6v3/U8zrcGkruBwXJO1SRcXB4JTtMlgVTjOydukqwPBwUk2Wzb58kWniUwev5pXkTEAxL6OY82qQ3zf37iNZpRQtbHPOzrbEprC50PVrww25hbmWNtY8SoyhgbNq2JplZev2kyhd/vpdO7ZhAK21oBuNvzHHvPp+fEkqtUpR/lKqcOyTKEOjsQlmW85u9il8nN1cCTOLrbJbJLaQlhoFI5OunOOTraEhyZNQJzwvcEXn85i2ICVjJ/aDQCtVsuin/cyaHjm61mteoWzS3KtqdukWhVp8DVdf5G6HWQVtSoyA/m/SpG/FZERMUb3c11au1T3/BfPw7h39zmVKuvqbsiojiz+ZT/tW07lt1/20X9w5kOPsx0zkT0/OfXn5FjOEiOEEOOEEP8IIY4C5fXHSgshfIQQV4QQp4UQqWINhBBrhRBd9J+fCCGmCCGuCiH839oLIQoJIY4IIa4JIZYLIZ4KIRxN6VAU5aWiKFf1n6OAO0BRvZaryfItK4S4kizfiUKIM8DnQohBQojbQogbQogtWS0TUzfolLOSpu7hyU0ePQhi6a8HGDXBOD40MVHD5NEb+bx7Q4q6FcqssHdnmgGTxw+CWPbrAUam0PXLsu/Y4zuBhPhErv79IHO6TCBSTsu/Q5dH5RKs3TmS5RsGs3H1MeLiEihRyoVuvZoyov8KRg1YSelyhTG3yFq38SHqc8Dgjhz0nc0nbeuwddNxI7vTJ/yoWr10toQp5TYyWq9rlh7h855eWOtnWj8071unHpWLs37XCJZvHMSGVceJi0t4HzFpZ5RBE1PtcuLM7qzbOZwla37gxtXHHN5/JTukpVuWAwZ34KDvTL3vn8i0hozryoBv6f3v8y+bss9nDlt2TsbRyZZf5ulCbZYu2UPPr1tind8yi8JM5ZnSxkR5Ibh3KwAzM8H6g5NYtWcsuzeeJOh5KADm5mb8tnE4a/dP5N7tAJ48fJkxOSYHi5nzrbRo0rwK2/aNYe7Cb1m+WBcytHPLWep7VTQabGYUxUThpWqTJtJ9qH81YHJYncqlTGs0Wc7JhL1+HceYYesYMqqDYYV+17ZzDB7ZAe+/JjJ4ZAdmTNr2HuolGUFujs4FCCFqAl2B6ujq5CpwBVgB9FMU5b4Qoi7wO9AszQvpCFEUpYYQ4gdgBPAfYBJwRlGUqUKItkDfDOpy12u6qCjKKyFEpBCimqIo14HewNpk5m8URWmoT/cCKKkoSpwQwg4TCCH6vtXx8+If+LrPx6lsnF1sjWa31cGRODoXNGnj7GJHYqKGmOg3FNTPLgWrIhg7dB3jp3elaDHjcdLcqTspVtyRL3p6ZaQojHDKgC6nDOgaZ0IXQL58eWjQxJMzx29Ru165jOtytjWaxVSrInB0Sq1LnUxXdHSsQddbSpRywdIqL48fBFHBsxhtO9Wlbae6AKz87SBOyWbV0mPb5uPs3nEGAI9K7qiCwgznglURODobu4ezqz2qZDOeKlU4Ts6pXah12zoM/mEx/ZKtOhw+dJmP29TJsLb/Fd6nXu/cDODk0Rss+/UA0VGxmJkJ8ua1oHPXhh9GW8q2oIo0qS2ttvAW91IuWCXzuQ+i5QO1y7f+bp3fkhZtqnPHP9AQFvYutm0+we4dZwHwqFQCVVCSXwerwtPw/ST9KlUETs6p21rrtrUZ/MMS+mVx1WHrJl927TgFgGelkgQla5MqVViq9ubsam+0CqEKSrIp5Jikr3OXxgz6YSEAN2884uiRy/w6fztRUa8xE2bkzZuHrj2MN8mmRaEUPh8SHImDk61JG0cXOzSJGl5Hx1LA1pqTh69Ss14FLCzMsXMoQMWq7ty/HYhr0aQJIpsCVlSuUZqr5+/iXrqwSQ3bN59h787zAHhUKo4qmW8FqyJwMnUvSjY7HqyKNKwyOBQqQIha9z1EHWlyn0z1WqV59iyUiPBo/P2ecP3qI3ZuPcvr1/EkJCRibZ2X/kNap1t2Oh3JtaZuk84utqhUETi7vu0vUrfJrGIqf6cUdZc6f11/5exiZ9SGk5dzYoKGMcPW8nHbGjRtkbQaf9D7MsN+6ghA81ZVmTk5Fw4c5D+Ak2QDXsBuRVFeK4ryCvAGLIH6wHYhxHVgOWC6hzNml/73FcBd/7kRsAFAUZQDQHjqZMYIIXc51mkAACAASURBVGyAncAQvSaAP4De+nCkL4FNyZIk39V1A9gohOiJLvQpFYqirFAUpZaiKLVMDRoAKngWIzAghBfPwkhISOSoz3UaNDaOmmrQxIND3roZwBN/+VOjji4ON+pVLCMHrqbf4NZUqV7SKM2KxT7ERMcyaFTWltEreBbjWTJdvj7XaZhCV8MmHvikoWvUwNV8n0LX69dxhKh1xZyYqOHC6bsUL+mcKV3l9bpePg8lISGRY4evU7+Jp5FN/cae+Oy7DMDJozeoUVun6+XzUMPG1KAXYQQ+UeOqfytPeFgUoHszz6lj/jT/pHqGNX3Rralh43KTZtU44H0BRVHw93uEjY1VqhuKk5Mt+a0t8fd7hKIoHPC+QOOmVQEIeJq0we/kcT/cS7oavkdFxXL18j2a6G3/TbxPvf62egBbD45j68FxdOnhRY8+zT/YoAGStYXn+rZw2EQbbeyBz74rem3+Bm0vnocl87lwAp4m+dx7afmA7TIxUUNEuC78JjFBw7lTdyhZxpWM8EW3JmzeOY7NO8fRpFnV9/T9YIPdyeM3jHw/s3zZvblhM3PT5tXZ730ORVG44fcQGxtrnJyMBw5OTnZYW1tyw+8hiqKw3/scjZvp+oDk+yGOHb1K6bJFAVj95xgO/jWPg3/No8dXLenTt22GBw0A5TyK8SIwhCC9z586co26XsY+X7eRJ74HdD5/5tgNqtQqixACJxd7blx+gKIovImN45+bAbi5OxMZHk10VCwAcW8SuP73fdxKpL3v5/NuDdmwQ7dxuVGzShzyvqSvvyfY2FgZBgVvcXSyxTp/Pvz9nqAoCoe8L9GoaSUAvJpU4sDeSwAc2Jt0PDBAbZhlv3s7kMQEDbZ2+Zk65yu8/5rEnsMTGTS8PW0+rc2AoRkbKFb0LEbgU+P7pleT1O3goL4dHP/Ln5r6dvAhSMpfV3d/+VzDK0V/5dXEk4Pel/X536BWHV3deTXx5C+fa8THJ/LiWSiBT0PwqFQcRVGYMWkr7iVd6P51Y6NrOToV5OrlhwBcvnifYsWdPsjf8UExy6afHEKuOOQeUq7RmQERiqJUy+R14vS/NRjXb4YDc4UQedANGjYqirIr2amd6FYvjgFXFEUJTXYuJtnntugGK+2BCUIIT0VRMr3T0MLCnGFjOjKs/0rdqx471qFUGVf+WHKYCp5uNGziSbtOdZg2bgtftptNwYLWTJ7bQyd0y1meB4SwdsVR1q7QbQFZsLQvCf/H3n1HR1W8DRz/zm4IIaR3IEBoCglNgaBAQkeKdFQ6qIii/gTpLdTQBURABBRFhYB0lN6bSJMSShBpoaZBAgkJSXbn/WOXJJtsGhASeedzTg5kd/beJ/c+O7NzZ+ZucjI/L95F6TJufND5awA6dq5L6w61cxXXlyPaMShNXGXSxdWqvS+Bo1bQOV1ca41xLV20k6XGuGYt6ItEMqL/jyQmJqPXSV73LU/bd97I9fHqP6w9Qz5djF4vadG2FmXKebDk26286l2Sug18aNnOl8mjg+jaZgp2dtaMmdodgOCT11j+4260Flo0GsGAkR1wcDRM+Rkz+GceRMdhYaFlwPAO2No93ZWpev6VOXQgmLYtRmNVxJJxE3ulPNel40SC1gQAMCKgK+NGLyUhIZG6fpWp62doZOfOXsf1a2EIIShW3ImRY7qlvH7PrpO8Ucc7ZfFjXlg693/4vVkJF0db/j0yj4mzVrN05d48298Tz3JeX0RsA4a3Y7DxvdCyreG98MO323jVO/W9MGnUCrq0noqtnTXjphnOW/DJqyxbsgcLCw1Co2HgiPYpOfe0sTzv96VVEUsG9VtMcrIOvU5S840KtO6Y87riCUPun6VtizHG3O+Z8lyXjpMIWjMKgBEBXYy5b7gda13jh+XU3NcYc78rAJGRMfR4bypxsQkIjSDo192s2jDGZDF11nFV5eD+M7RpMdxwm9jAD1Kee6/DWFauHQ/AyDE9GDtqCY8fJ1K3XhXqGe+UNGfmKi6GhBrfky6MHtfT7H5yS2uh5ZMhHRjzxSL0eknT1r6ULufBrwu3UqGSJ7X9K9OsTW1mjl3ORx0mY2NnzbBJPQBo9U5dvp6wgs86z0ACTd6uRZkKxbl66Tazxweh10v0eolfk2r4+uVs+V5dP2/+3H+Bji0nYWVlSUBg55Tnuneawa+rhwAwLKATE0YH8TghiTfrVaKOXyUAen3YmJGDl7Jx3RE8ijkyeaah7tuz4wybfz+GhYWWwoULETij5zN/gLew0DJoZDsG9FuMXqfnbWO7uWj+Nip5e+LX0IfW7X0ZP3IFnVpNxc7emonTU+vS9s0nExebQHKSjv27zzFn4UeUycWNFSwstAwe2YH+/Rah18k0+99KRW9P/BtWpnX72owfuZxOrSYb9284d2XLe9C4WXW6tJuOVqth8MgOaLUaTv19hS1/nKBchWL0eGcmAP2+aEkdv0qMGPsOs6dtQKfTYWlZiBFjOz3T8VOyJ55moZfyfAkhXscw7ac2qVOVFgIdgNlSylXCUJtUlVKeFkKMA2KllF8JIX4C/pBSrhZCXANqSikjhRA1ga+klA2EEN8A4VLKQCFEC2Az4CqljDQTiwCWAveklAPMPD8X6Ah8KKXcYnws7X41QCkp5TVjB+Qm8KqUMtMVtREJGwtkEhbIoACdvuAOe9oWss3vEMxyLbcwv0Mw60pI1/wOwSyNKKjZX3BH/a21ub9N64ugEXnXmX4Wt+KyHfjON65FCuZkDH3ur7+9EKIAT15xLPx2vtcYXmO35kmFem1883z52wru2f5/xLgYeSVwCsNV/QPGp7oBHwohTgPngLZPuYvxgL9xcXMzIDSLsnWBHkAjIcQp40/a2xQsw/CZensmr9cCvwohgoGTGDo+T3cbHkVRFEVRFKXAUFOVCggp5SRgkpmnMny1pZRyXJr/907zf680/z8ONDD+PwpDhwEAIUSmXwcppTxI1l+QXg9YIqVM+aamdPtNMpZRFEVRFEX5/y0fb52aF1THQckxIcQ6oBzZ39lJURRFURRFUR0H5b9OSull/G6HU2aebpxu0XPa12U6UqEoiqIoiqK83FTH4f8pY+cgt3dsUhRFURRFUXJIFtQ7OjwltThaURRFURRFUZRsqY6DoiiKoiiKouSFfPwCOCFEcyHERSHEv0KI4ZmUeVcIcV4IcU4IsdxcmbTUVCVFURRFURRFyQv5NFVJCKEF5gNNMXyn1jEhxEYp5fk0ZSoAI4C6Usr7Qgi37LarRhwURVEURVEU5eXiC/wrpbwipUwEVpDx+8A+AuZLKe8DSCnDs9uo6jgoiqIoiqIoSl7QiDz5EUL0FUIcT/PTN92eSwA30vx+0/hYWq8ArwghDgkh/hJCZPjusPTUVCVFURRFURRF+Q+RUi4CFmVRxNwcKZnudwugAoYvDPYEDgghKkspozPbqOo4KPmukKZgpqFAm98hmBWTnJjfIWQqUf8gv0Mw60pI1/wOwayyFbNdh5YvTp7plt8hZMraIn27VzAk6uLyOwSzHCwL5sSCgnkWDfRSl98hmKUVlvkdglkFNa4CI/++AO4mUDLN757AbTNl/pJSJgFXhRAXMXQkjmW20YJZoyiKoiiKoiiK8rSOARWEEGWEEJZAZ2BjujLrgYYAQggXDFOXrmS10YJ5qVdRFEVRFEVR/uvyacBBSpkshPgc2AZogSVSynNCiAnAcSnlRuNzzYQQ5wEdMMT4BcGZUh0HRVEURVEURckDMv+mKiGl3AxsTvfYmDT/l8BA40+OqKlKiqIoiqIoiqJkS404KIqiKIqiKEpeyKcvgMsrasRBURRFURRFUZRsqREHRVEURVEURckL+bjGIS+ojoOiKIqiKIqi5IWXq9+gpiopiqIoiqIoipI9NeKgKIqiKIqiKHlA85JdolcdB6VAkFIya+o6/jxwASurQgQEdqGid8kM5S6cu8HE0UE8fpxEHb9KDBzeHiEEMTFxjB78M7dv36N4cScmfdULO3vrTLf7T8gtpk1cRVxcAlqNht59m9K0+WsAHPvrH+bO2oheD9bWhRkT2I2SpVwzxDtz6hr+PHAeKytLxgR2yyTeUCaMXmaM15tBwzsihGDntpMsXrCFa1fC+DFoEN4+pQC4fSuK99pOppSXGwCVq3oxYsx7OT6Ox/4M4duvNqDX6WnRrjad329k8nxiYjLTxwRx6cJN7OytGTW1Bx7Fnbh7+x4fdpqOZ2nDfitVKcWAkZ0ASEpKZt60dZw+cRmNELz/WQv8GlfNcUxPHD4YwtfTNqLT62nTwZeeH2aMbcKoFYScv4m9vTWBM7pTrIQTMdFxjBz0CxfO3qBl25oMHtk+5TXffbOFLb+f4OGDeHYfmZTrmNI7ciiEeTM2oNPradWuNt0+yBjjlIAgLl4wxDhmWg+KFXdKeT7szn16dZxB70+a0blng2eOJ6e+m/ExLRq/RkTUA2o2HfrC9gvw9+EQFs9aj16vp2mb2nTq1djk+aTEZGaPX87lkJvY2hdlSGAP3Is7kZSUzLdTVnM55AZCCPoMbEeVGuWfKZa8yP9Bfb/lXuRDLAsXAmDq/I9wdLLNVVxHD4Uw3xhXy/a16WImrmkBQfxz4SZ2DtYEGON6IuzOfT7oNINeHzfjXWNexT6M56sJv3Ht8l0EgsFj38Wnmleu4pJSMmPKSg4dOIuVlSXjJvWmknepDOUunLvO2NE/8Tghibp+lRky4j2EEHw7dwP7dp9GoxE4OtkyflJvXN0cADh+9CIzp/1GcrIOB0cbFv80OFexnTgcwuKZxrxqW5t3zOTVrHGpeTV0kiGvkpN1zA38jcsXb6LT6WnUsibv9E59rU6nZ2Cv2Ti52jN2dp8cxWKouzYY667amdRdQWnqrh4UK2E4f0u/38Xv646i1Wj4cng73qj7KtevhhMw9NeU19+6GcVHn75F5x7+7Np+mh8WbOfalXB+WP4FlXwytivmGNqktcY2qVAWbdKNdG1ShzRt0lZjmzQwpU2Kjo5jxMAlnD8bytttazNkVKccxZM2rhlTfuPQgXPGHOuZRY79bMwxH4aMeNeYYxvZt/tMmhzriaubA1ev3GV8wM+EnL/Bp1+0oef7TXMVl/L0XrJ+kPJf9eeBC9y4HsHqTSMZPvZdpgeuNltueuBqRox9l9WbRnLjegSHD4YA8PMPu6hZuwJrNo2iZu0K/PzDriy3a2VViLGTu7Fi/XC+/u5jZk9bx8MH8QBMC1zN+Kk9WLZ6GG+1rMGShdvMxHueG9cjWLMpgBFj32Na4G9m450W+BsjxnZmzaYAY7wXAChXoRjTZ3/IazXKZXhNiZIuLFs9jGWrh+Wq06DT6Zk7dR2Tv+nD96uHsGfbSa5fuWtSZuv6I9jYFWHphhF06ObP999sSnmuuKczC4MGsjBoYMqHJoDlP+zCwcmGn9YN5/vVQ6j6esaYcxLbzMnrmLXgQ4LWD2bHllNcvRxmUub3tUextSvC6k3D6dzDn/lfG76zxtKyEH0/e4vPB72dYbv16nvzw/Ivch1PZjHOmbqOafP6sHTNEHZvPcm1y6bHb/P6I9jYFmH5xhF06ubPojmbTJ6f/9VGatet+FziyY1fVu2jbc+pL3y/Op2ehTPWMvbrj5i3YigHtp8kNF3O7dh4BBtbaxauGUmbzv4snf8HANvX/wXAN8uHMH7ux/w453f0ev0zxZIX+Q8wPLBrynO57TTodHq+mbaOKXP7sORJXqWLa4sxrl82jqBjN38Wp8urBTM34psur+bNWE+tOhX5ae0wFq0cSOmy7rmKC+DQgbPcCA1n/eaJjB7XnSkTl5ktN2XickaP7c76zRO5ERrOnwfPAdDz/WasXDeGoDUB+NWvyuIFhrgfPnjE1MAgZs37jFUbxjFtZt9cxaXT6flu+lrGzfmI+SuHsn9bxrzabsyrRWtH0raLPz/NM+TVwZ2nDRc7goYw++cv2bruMGG376W87vcVB/D0yvmxSq27+hC0fgg7tpzkarp64fe1R4x11whj3WU4Dlcv32Xn1lMsXzeE2Qv68NWkteh0ekqXcePnVQP5edVAflwxACsrS+o3rgxAufIeTJnVi+o1yuTqmKW2SaMZMbYz0wJXmS1naJPeY82m0WbapA8ytEmFLS34+POWfDG4ba7ieeLQgXPGHBvP6HFdmTIxyGy5KRODGD22G+s3j0+XY01ZuW40QWtG4Ve/MosXGNoFe3trhgx/lx69mzxVXC+SEHnzk19Ux+EZCSH+fM7b6y2EmPcUr/MSQnTNQbmqQojDQohzQohgIYRVLvZRXQjRMs3v44QQubuMlIn9e87Sok0thBBUqebFw4fxREbEmJSJjIghLjaBKtW9EELQok0t9u0OTnl9q7a1AGjVthb79gRnud1SXm6UKm0YRXB1s8fRyZb792ONfxfExSYAEBsbj6ubvZl4g2nZxte43TJZxlu1ehmEELRs48u+3WcAKFPWg9Jlct/QZ+XiuVCKl3SmmKczhQpZ0KBZdf7ce86kzJ/7ztHs7ZoA+DeuysmjlzB8cWTmtm08mnLlVqPRYO9YNNexnT8bimcpF0oYY2vSvDr795jGdmDvOVq2qQFAw6ZVOH7EEFsRa0uqvV6GwoUzDpBWrlYaF1e7XMdjTsjZUEqUdKa4McZGb1XnULrjd2jvOZq3Nhy/+k2qciLN8Tuw5yzFPJ3wKvd8z2tOHDoawr3o2Be+30vnQ/HwdMajhOGY+TV9jaP7TY/Zkf1nadTKcMzqNqrKmWOGY3bjahjValUAwMHJlqK2Vvx74eZTx5JX+f+sQs6GUsIzNa8avmUmrr2pcdVvXJW/j6XGdXDPWYqVcMIrTccgLjaB4L+v0LKdLwCFCllgY1sk17Ht23OaVm3eMNZjZYl9GE9EunosIiKG2Lh4qlYvhxCCVm3eYO/uUwDY2KTuMz7+ccoi0C2bj9KoSXWKFTNcdXdyzt179NK5UIqlySv/Zq9xJH1e7TtL4zR5ddp4zISAhPhEdMk6EhOSsLDQYl3U0MxFhkVz7NB5mrWtneNYDHWXcw7qLkMsDZtWTam79u85R5Pm1bG0tKC4pzOepZw5fzbU5LXHj1yiREnnlJFLr7LulC7jlqvjBYa2rmUO29DUNim1Dc2sTSpiXZjqr5ejsGWhXMcE5nLsUSY5lkDV6mXT5NhpIH2OJabkmJOzHT5VvLCw0D5VXC+S6jgoJqSUdfI7BiMvIMuOgxDCAvgV+ERK6QM0AJJysY/qQMtsSz2FiPAY3D0cUn53c3cgIjwmQxk3d/s0ZexTytyLeoiLq+E5F1d77kfF5ni754Kvk5yUjGdJZwBGjnuPLz9dxNuNA9jy+zF6fpjxika4me2Gp9tueHgMbu5ZlzHn9q0our8zjY97z+HkicvZln8iMjwG1zT7c3F3yNBwREWkltFaaClqU4QH0Y8AuHvrHp90ncXAj74l+OQVwDAdAmDpgm306zqbCUN/5n7UwxzH9ERE2IN0x8I+4/kNi8HdWMbCQouNjRUxxthehIh0x8/V3SFjAxceg6tH2hiLEBP9iPj4xwT9uIdeHzd7YfEWBFHhMbikOWbObvZEpTtm9yIe4OJmmnMPY+IoU6E4R/afRZesI+x2FJdDbhIZFv3UseRF/j/x1biVfNxlFr8u3pHrjkZkRGrOALi6ORAZnvEDnZtHxrji4x+z4qc99EyXV3duRWHvaMN0Y1xfTfjN8ME9l8LDonH3SJ0S5ebuQETYfZMyEWH3cXd3TPnd3d2R8DTnaf6c9bRsPJytm47S7/M2AIReC+PBg0f07T2Tbu9O4o8Nh3MVV1RE9nkVFfEgpUzKMYuJo27jalgVsaRny/F80CaQ9t0bYGtvDcDi2Rt4/39vo8nF7TEjwjLW49nXXYZ6IX374+ruQESY6Wt3bD1F0xbVcxxPZsLDo9O1SfY5bJOe/j2Xo7jConH3SM0fN3dHItK9zyPColOOH4C7u0O6HNtAy8YjjTnWOk/jVbKnOg7PSAgRa/y3gRBirxBitRAiRAixTAhDn1AI0dz42EEhxDdCiD9yuO3WQogjQoiTQoidQgh34+P1hRCnjD8nhRC2wFTAz/jYl5lsshlwRkp5GkBKGSWl1D35O4QQ04QQJ4z78jX+PVeEEG2EEJbABOA94z6ezKHxTlPuC+O2igohNgkhTgshzqYpmynzjbFIV8bcMXq27UZGxDBu5DJGT+yCxriCacUv+5j9bV/+2DWRt9u9wdcz1pnbcDbRZlImm3hdXO3YuH08v64axoAh7QkYtpTY2PisX5T57hAiZ8fQycWOZZtG893ygXwysA1TRi0jLjYBXbKeiLAYfKp5sWD5l3hXLc3Cr3/PUTwm+8XcsUgXm5nX5fcXbor0ZzWT4/fjgu28090Pa+vCLyawAiz9OTP7HhSCJq19cXZzYFDvr/l+1gYqVvFCq336Jikv8h9gRGA3Fv82mNnff0rwyavs3HQil4E9XVwIWPrddjp186NIurzS6fRcCrlFm05vsjBoIFZFLFnx457cxYX5c5PTY/bEZ/3bsXnXVJq38mXl8j0p8V04H8qcbz9n3sL+fL9wM9evhWXcUKZxmdlnTmJH8M+5UDQawdLNY/l+/UjWL9vH3VtRHD1wHntHG8pXytmagZT9mHksp3VXdjmZlJTMwb3naNysWq5iMsvsMcvwZswynryQk3Y7uzz8rH9bNu+abMyxvc83wBdACJEnP/lFLY5+vl4DfIDbwCGgrhDiOLAYaAT8C6zMxfYOAm9IKaUQog8wFBgEDAY+k1IeEkLYAAnAcGCwlDLjRPBUrwBSCLENcAVWSCmnG58rCuyVUg4TQqwDAoGmgDewVEq5UQgxBqgppfwcDFOVgIpAQ8AWuCiEWAA0B25LKVsZy2WY6yOE6Ovk5DTKzs7OtVhxZ+rV9yHsbuoVhvCwaFzdTIe33dztCU9ztSY8LCZllMHJ2ZbICMPvkRExODrbGF/jkOl2Y2MTGPjZYj75vCVVjIsK79+L5dLF21SuWhqAps1fo/8nCwBYFbSf9WsMV868K5cys13TP9Mt3VWT8LBoXF0zTntKy9KyEJbGIeFKPqXwLOlC6PWIlIVqWXF1tze5khMZFo2zi+kxdHEzlHF1d0CXrCMuNh5be2uEEFhaGqqDVyp5UszTmZuhEbxSyRMrq0LUbWiYf+vfpBpbNxzNNpb0DOcu7bGIyTDFyM3dnrCwaNw8HEhO1hEbm4Cd8Urhi+DqZnr8IsKiM8To6m5PxN1o3NyfxBiPnb01F86Gsm/nGb77ehOxD+PRaAzHs0Pnei8s/vzg7GZvMkoQFR6Dk4t9xjLh0bikzTk7Q871+TJ13vTQPt9QrKTLU8eSF/n/qndJXIzva+uiVjRq/hoh50JpapxWlBMuboaceSIiPBrn9HnlZk/4XdO47OytuRAcyv6dZ1g0xzSv/JtUxdXNnkpVDPWUf+OqrPhpd47i+S1oD+tWHwTAu7IXYXdT5/+Hh0WnjA494ebhSFiaUYiwsPspC6DTatHKl/6fzuOTz9vg5u6Ig4MNRawLU8S6MK/XqMA/F29SOodrC1zM5VW6uvNJGZd053Lftr95/c2KWFhocXCypVI1Ly6dv8GVf25x9MA5Tvx5gcTHyTyKS2DmmGUMmtAty1gy1l0Z64WMdZfh/Lm525u0ExFh0bikadcOHwzh1UqeODnnbt3ME6uCDmTRJsWYaUNz3yY9jd+C9rJu9SFjXKUJu5uaP+Fh9zPJsdS4wsy0pwAtWtWi/6fz+USNOuQrNeLwfB2VUt6UUuqBUximD1UErkopL0lDt/rXrDaQjiewTQgRDAzB0CkBQ6dklvEKv4OUMjmH27MA6gHdjP+2F0I8ud1EIrDV+P9gYJ+UMsn4f68strlJSvlYShkJhAPuxtc0MY5g+EkpM8zPkVIuioqKKn316lXrzXsm4N+oMls2HkNKSfDpa9jYFEnpFDzh4mqPddHCBJ++hpSSLRuP4W/8QOvXoDKbNhwzBLQhzeMNfcxuNykpmWEDltCidS0av5U6TGxrV4TY2ARCr4UDcOTwRbzKegDwThf/lEXL9RtVZfPGo8btXsXGxiqTeK0IPn0VKSWbNx7Fv2GVLA4l3L/3EJ3OsED01o1IboRGUMLTOcvXPPGqd0lu3Yjkzq0okpKS2bv9FG/W9zEp82Z9H7b/cRyA/bvOUL1WeYQQRN+PTdnvnZtR3AqNpFgJZ4QQvOHvw+njhilTJ49eotRTrM2o5FOSG9cjuX3zHklJyezcegq/Bt4mZeo18GbzRsPV3D07gqnhW/6FXlV51ackN0NTj9/ubaeo08D0+NWp78PW3w3Hb9/OM7xuPH5zl3zGys2jWLl5FJ26+dHtw8YvfacBoEKlkty5EUnYbcMxO7DjJL7+psfM18+H3ZsMx+zQ7jNUrVkBIQSPExJJME6vOXXkIlqtllLG99rTyIv81yXriLkfB0Byko4jB8/jVS53MVb0MY1rz7ZT1Mkirn27zvCaMa45Sz5j+aZRLN80io5d/ej6QWPada6Hk4sdru4O3DDWUyePXsrxmql3uzQkaE0AQWsCaNCoOps2/mWsx65gY1MkwwdJV1d7ilpbEXz6ClJKNm38i/oNDVfIQ6+njiLs23MarzKGY9OgYTVO/n2J5GQd8fGJnA2+SplcnNsK3iW5fSOSu8Zjtn/7SXz9TI9ZbX8fdpnJK1d3R84c/xcpJQnxj7l4NhRPLzd6fdaKn/4Yww8bRjN0Uneq1iyfbacB0tZdUWnqLtNY6jXwYfNGQyx7dpxJqbv8Gviwc+spEhOTuX0zihvXI/GunHoRaMeWZ5um9E4XP5atHsqy1UOp36gKm03auszapNQ2dHOaNvR5erdLA4LWjCJozSgaNKr2jDkWnlJu354zKTn2X/KyrXFQIw7PV9pJpjpSj+/Trr6bC8wyXu1vAIwDmCodYgAAIABJREFUkFJOFUJswrDe4C8hRE5vK3ATQ4cgEkAIsRl4HdgFJMnU8UL9k79FSqk3ro3ITIa/WUr5jxCihjG+KUKI7VLKCVkFVtfPmz/3X6Bjy0lYWVkSENg55bnunWbw6+ohAAwL6MSE0UE8TkjizXqVqONXCYBeHzZm5OClbFx3BI9ijkye2SvL7e7ceoqTJy4TEx3HJuMV9DGBXXmlYglGjnuX4V/+hNAI7OysCZiQcemIYbvn6NBygnG7qQ1Qt07TWLZ6mDHedw23vktIpE49b+r4GT4s79l1mpmTV3P/fiwDP11IhYolmLvwU06euMzC+ZvRajVotRqGB7yLvX3OFiNrLbR8PrQ9Iz5fjF4neattLbzKefDTgq284l2SOvV9aNHWl6kBQfRqOwVbe2tGTe4OQPDfV1j63Ta0Wg0ajYb+IzumXO3v80VLpgUEsWDmRuwdizJkbM7v9PSEhYWWQSPbMaDfYvQ6PW+386VseQ8Wzd9GJW9P/Br60Lq9L+NHrqBTq6nY2VszcXrqMW3ffDJxsQkkJ+nYv/sccxZ+RJly7syb9QfbN58iISGJNk0CadPBlz6fPt06AwsLLf2HtWfIp4vR6yUt2taiTDkPlny7lVe9S1K3gQ8t2/kyeXQQXdtMwc7OmjFTuz/Vvp63pXP/h9+blXBxtOXfI/OYOGs1S1fuzfP9ai209B3cgXFfLEKvlzRu7Uupsh4sW7iV8pU8qe1fmaZtajN73HI+7jgZWztrBgf2ACD6Xizj+i9CoxE4udrz5bguzxzL887/+PjHjPh8EcnJevR6Pa/5VqBl+zdyHdf/hrVn2GfGvGpjiOvHBYa8qlPfkFdTAoLo0cYQ1+gp2efV/4a1Y/Ko5SQl6Sjm6cTQcbl/X9bzr8yhA8G0bTEaqyKWjJvYK+W5Lh0nErQmAIARAV0ZN3opCQmJ1PWrTF0/w4fNubPXcf1aGEIIihV3YuQYw3u2TLli1KnrQ+cOE9FoBO061qV8hRI5jktroeWTIR0Ya8yrJq19KV3Og18XbqVCmryaNXY5fTtMxsbOmqGTDHnV6p26zJmwgs86zwCgydu1KFOheK6PzROGuqu9se6SvN2ulrHu2kol75Jp6q4gOrWaYqy7DOevbHkPGjerRtd2M9BqNQwe2T5lOl5CfCJHD//DsICOJvvbuyuYWVPWE30/lkGf/cArFYvz9XfZ35XK0Cadp0PLicY2KbXd6tZpOstWG27TnNomJZlpk9akaZM8mbuwHwBt3xpPXGwCSUnJ7Nt9hm8WfUrZHHagDTl2lrYtxhhzrGfKc106TiJozSgARgR0MeaY4XasdY0dxdQc0xhzzPB3RUbG0OO9qcTFJiA0gqBfd7NqwxiTxdRK3hB5fUeJl50QIlZKaWP8YJ8yVUgY7ox0HFgB/AM0lFJeFkIEAbaZTSkSQvTGOB1ICHES6COlPCGE+BEoI6VsIIQoJ6W8bCy/HvgJuIGhk1E/i1gdMXQS6pE6wjBbSrnpyd9hLDcOiJVSfpXub+wItJFS9sqk3FngbeO270kpE4QQ7YDeUsp2mcUVnbi5QCahoGDerSEmMTG/Q8iUTaECeSp5rMvnxRKZKFtxeX6HYNbJM9lfic0v1hYFM8dysd72hXKwfLppMHnt9qMXfxewnHKxKpg5phVPd2ejvKYVlvkdQqZsCjXK93dmhYX78yShLn3sny9/m5qqlMeklAlAX2CTEOIgcD0XLx8HrBJCHAAi0zw+wLjo+DQQD2wBzgDJxgXJZhdHSynvA7OAYximUv0tpdxkrmwm9mBYDJ12cbQ5VYCjQohTwCgM6yUURVEURVH+XxGavPnJt79HjTi8WOlHJhQ14pBbasQh99SIQ+6oEYfcUyMOuaNGHHJPjTjkXkEYcXhlcd6MOPzzUf6MOKg1DoqiKIqiKIqSB/L7tuLPm+o4vGBSyr3AXiHE+0D/dE8fklJ+9qz7EEK8BUxL9/BVKWX7Z922oiiKoiiK8v+T6jjkEynlj8CPebTtbcC2vNi2oiiKoiiKkjMFdRrj01IdB0VRFEVRFEXJAy/bVCV1VyVFURRFURRFUbKlRhwURVEURVEUJQ+oEQdFURRFURRFUf7fUSMOiqIoiqIoipIHxEs25KA6DoqiKIqiKIqSB/LzW57zguo4KPmuoH5D861HSfkdgllHwgvut3T++6BgVilf+MTldwhmFdRvaH6t6rL8DiFTty51ye8QzNpwvXB+h2BW13LW+R2CWc2HRuV3CJn6e27BPGZ6mZzfIZgVl1ww20oAm4L5Zdv/aQWzlVcURVEURVGU/7iXbKaSWhytKIqiKIqiKEr21IiDoiiKoiiKouQBNeKgKIqiKIqiKMr/O2rEQVEURVEURVHywMs24qA6DoqiKIqiKIqSBzQvWcdBTVVSFEVRFEVRFCVbasRBURRFURRFUfLAyzZVSY04KIqiKIqiKIqSLTXioCiKoiiKoih54GUbcVAdB6VAk1Iyc+oa/jxwHisrS8YEdqOid8kM5S6cC2XC6GU8fpxEHT9vBg3viBCCndtOsnjBFq5dCePHoEF4+5Qyed3dO/d4r+1kPvq0Bd17N37meP8+HMIPs9aj1+tp0qY2HXuZbvPcycssmb2Ba//eYdDE7tRpXO2Z95mVKyfOs3PxWvR6PdWavsmb7zQ1ef7o+t2c3n4YjVaLtZ0NLft3xd7NiZjwe6yd/D1SL9En66jR2p/XWtTLkxjvnj7HqV9WIfWSMg3qULHNWybPX965n8s79iM0GiysClPjw67YeRbLk1iOHArhm+kb0ev1tGrvS/cPGpk8n5iYzKTRK/jnwk3s7K0ZN607xUo4cT44lK8mrgZAAu9/0hT/RlWeW1x/Hw5hsTGvmrapTad0eZWUmMzs8cu5HHITW/uiDAnsgXtxJ5KSkvl2ymouh9xACEGfge2oUqP8c4srO9/N+JgWjV8jIuoBNZsOzfP9HT4YwtfTNqLT62nTwZeeH2Y8fxNGrSDk/E3s7a0JnGE4fzHRcYwc9AsXzt6gZduaDB7ZPvVv+GYLW34/wcMH8ew+MumZYyxI70kpJdMm/8KB/aexKlKYiZP74u3tlaHc+XNXGT1yEY8TEvHzr8awkT0QQjBk4DyuXb0DwMOHj7C1tWbVutRjdOd2JO1aD6ffZ+3p/UGrp47T38edMe9WQ6MR/HbwKt9t+ydDmZY1StD/bW8kEHIzmgE/HANgWIfKNKjsAcC8zSFsOn4z1/uXUjJr6lr+PHABK6tCBAR2zaQdusHE0cuN7VAlBg7vgBCCmJg4Rg9eyu3b9yhe3IlJX/XGzt6aE8cuMeSLHyhewgmABo2r0qdfcwAePnjEpHEruXLpDkLA6AldqFzNtP06fDCE2dMM9UKbDrXp+aFpvZCYmMz4Ucu5eP4mdvZFCZzRI2VfS7/fxe/rjqDRaBg4vB1v1K3I48dJ9Ht/PomJyeh0eho1qcpHnzVPOQbfzd3C7h2n0Wg0dHi3Du9188v22B09FMK8GRvQ6fW0alebrmbq1CkBQSl16thpPfAo7pTyfNid+/TuOIPenzTjvZ4NCL8bzZSAIO5FPUQIwdsd36BT1+zjyE/iJVsdrToOSoH254Hz3LgewZpNAZw9c41pgb/x4/JBGcpNC/yNEWM7U6WaFwP6fcfhgxeo4+dNuQrFmD77Q6ZMWGl2+7Onr+PNet7PJVadTs+iGWsZN/djnN3sGdr7a3z9fChZ1iOljKu7I/8L6MyGZXufyz6zotfp2f7dKjpP/AxbZwd+GvgVFWpXxqVU6odu97Ke9J41hEJWlvy9+QB7ftxAu2HvY+NoR48ZX2JRqBCJ8Y/5/vMplPetgq2z/XONUer1nPxpJX4jvsDayYFdAdMo/npVk45BqTq1KNfEH4DbJ85wetka/IZ9/lzjAMP5mz1lHbO+64uruz19u31Dvfo+eJVzTymzad1RbO2KEPT7cHZtPcV3czYzfnp3ypb3YNHy/lhYaImMeMAH786ijr83Fhba5xLXwhlrGW/Mq8HGvCqVJq92bDyCja01C9eMZP/2kyyd/wdDJ/Vk+/q/APhm+RCi7z1kwoDv+eqn/mg0L2aW6i+r9vHd0m18P/vTPN+XTqdn5uR1zFnUFzd3ez7o8g1+DXwok+b8/b7WcP5WbxrOji2nmP/1ZgJndMfSshB9P3uLy//e5cq/d022W6++N5261OXdt6c9c4wF7T15cP9prl8P44+tX3HmzGUCx//I8pXjM5QLnPATY8d/QNVq5fn04684eOAMfv7VmDEr9X341bTl2NgWMXnd9GnLqOdX9anjA8MdacZ3qU7Prw9y9/4j1o9oxM4zd/j3zsOUMl5uNvRrXpF3ZuzlwaMknG0LA9Cwsgc+JR14O3AXlhYaVgyuz76zd4lNSM5VDH8euMCN6xGs3jSKs2euMz1wFUuWD8xQbnrgKkaMfZfK1bz4st/ClHbo5x92UbP2K/Tq04Sl3+/k5x928vnANgBUf70ss+b3zbCtWdPW8Wbdikyd9T5JSckkxCeaPK/T6flq8lq+WfQxbu72vN/la2O+p9YLG9cewc7OmtWbRrJjy0nmf/0Hk2b05Orlu+zYepLl64YSGR7D//ou5Lffh2NpacG87/thbV2Y5CQdfXvN4816lahcrTSbNhwj/G40KzcMQ6PRcC/qYfqQM9Dp9MyZuo4ZCwx16ifd5lCnvjdeaWLcvP4ItrZFWLZxBLu3nmThnE2MndYj5fn5X22kdt2KKb9rtRr6DWzNK5U8eRSXwMddv6Zm7Qom21TyllrjoBRo+/cE07KNL0IIqlQrw8OH8URGxJiUiYyIIS42garVyyCEoGUbX/btPgNAmbIelC7jbm7T7N11hhKezpQt/3wqnEvnQynm6YxHCWcKFbKgXtPXOLr/nEkZt+JOeFUo/kKuQNy5dB3HYq44eLigLWSBt//rXDoSbFKmdNVXKGRlCUDxV714GBUNgLaQBRaFCgGgS0oGvcyTGO9dvoaNuys2bi5oLCwo+UYNbp84bVKmkHXqh5Hkx4/zJA6AC2dDKVHSheKehvPX+K3qHNxrev4O7j1H89Y1AKjfpAp/H72ElBKrIpYpnYTExGTEcxybvnQ+FI80eeVnJq+O7D9Lo1Y1AajbqCpnjhniunE1jGq1KgDg4GRLUVsr/r2Q+yuuT+vQ0RDuRce+kH2dPxuKZykXShjPX5Pm1dm/x/Q4Hdh7jpZtDOevYdMqHD9iOE5FrC2p9noZChfOeC2tcrXSuLjaPZcYC9p7cs/uv2ndth5CCKpVK8/Dh4+IiIg2KRMREU1sbDzVqldACEHrtvXYs+uESRkpJdu2HaFFyzdTHtu98zienm6UK+/5TDFWK+PE9fA4bkTGkaST/HH8Jk2rFTcp8149L37Ze5kHj5IAiHpoqCfKF7fjyKVIdHpJfKKOCzei8fcx3x5kZf+eYFq0qWVsh7yybIeqGNuhFm1qsW93cMrrW7WtBUCrtrXYtyc4wz7Sio1N4OSJy7Tp8AYAhQpZYGtnbVLGkO/OKfnetPlrZvL9LC3bGOqFhk2rpuT7/j3naNr8NSwtLSju6YxnKWfOnw1FCIG1taHTlZysIzlZB8aqbO1vf/LBJ81SLjo4Odtme9xCzoZSvKRzSp3a6K3qHEpXpx7ae463WhtirN+kakqdCnBwz1mKezqZXLxxdrXjlUqGnLIuakWpMu5ERjzINpb8JETe/OQX1XFQCrTw8BjcPRxSfndzdyA8PCZDGTf3rMukF//oMT8v2Umffi2eW6z3wmNwSROHs5s9URFZx5GXHkZFY+uSGo+tswMPozKP58yOvyhbI3X05UHEfX7431Tmvz+G2p0aP/fRBoD4e9EUcXZM+b2IkyPx9zPG+O/2fWz5cgzBQeuo3uvd5x4HQGT4A9zS5Jqruz0R6fIoMjwmpYyFhZaiNlbERD8C4HxwKD07fMX7nWYyaHSH5zLaABCVg7y6F/EAFzdDGa2FlqI2RXgYE0eZCsU5sv8sumQdYbejuBxyk8gw0w+GL4uIsAfp6oGM5y8iLAZ399TzZ5Pm/L0IBe09GR5+Hw+P1Gkh7u5OhIfdMy0Tdg9393Rlwu+blDlx4iLOzvaU9jJchHn0KIElP2yi36fteVYeDkW4cz/1HN25H4+7g+nIRhl3W8q42/DbkPqsGdYgpXNw4UY09X3csSqkxbGoJW+86kYxR9MP4DkRER6Du0dqPeXm7pAxt8y0Q0/K3It6iIur4Vy5uNpzPyq1Mx18+hrdOk5nwCffceVfw7Sv2zcjcXS0YeLo5fR4ZwaTxq4g/pHpRZOIsPT7M5fvD9LlexFiouMMsaZrVyPCDK/V6fT0eGcmLRqMxffNV6hctTQAN29EsXPrKXp3ns2AfosJvR6R7XGLTHdMXN0dMna40sSiNcb4IPoR8fGPCfpxD70+bpbp9u/evse/F29RqXKpTMsoz5/qOPwHCSEGCiHOGn8GCCG8hBAhQoilQogzQojVQghrY9kaQoh9QogTQohtQohixsf3CiGmCSGOCiH+EUJkOknQuP0DQoi/jT910jw3VAgRLIQ4LYSYanysvBBip/Gxv4UQ5Z76j5UZr6pl6GibK5NNb3zRt1vo0qNBytWV58Hc9b98XRSVi4DO7jnG3X9Dqd0hdf6pnasjH84dzseLxnB211Hi7r+gqzpmQizfrD4tZk+gSuf2hKzfkie7lWbzSKQrk/F1T4p4VynFz2sHs3DZF/z6wx4eP07KizBN9pkal/nAmrT2xdnNgUG9v+b7WRuoWMULrfblrPalmYTPcP7MvO6FvkcL2HvyaXM+/Xt0y6bDtGj5Rsrv385bS4+ezbEuavVM8WUm/bm20Ai83GzoOnM//b8/ypQer2NbpBAHL4Sz9+xdVg9rwJw+vpy8EoXuKUZqzB4DclI3ZJ1cr1YqyYbtY1m2ZijvdPVnSP8fAMOH94sXbtLhvbr8smoIVkUsWfrDLtP9ZR9Spu+JzOoLMEwF+mXVIDbuGMP5s6FcvmTozCQlJmNZ2IKfVnxJ2461mTTG/PTf7GIUOThuCPhpwXY6dfejSCZtdPyjx4wZvJTPBrelqE3e5Nnz8rKNOKg1Dv8xQogawPtAbQzVxBFgH/Aq8KGU8pAQYgnwqRBiDjAXaCuljBBCvAdMAj4wbs5CSukrhGgJjAWaZLLbcKCplDJBCFEBCAJqCiFaAO2A2lLKR0KIJ5ellgFTpZTrhBBWmOmgCiH6An0Bvp7/Bb37tEx5blXQftavOQyAd+VShN1NvUIaHhaNq5vpVTY3dwfCw9KVcc36StzZ4Gvs3nGKebM38vBhPBohsLQsxLtd/bN8XVac3exNruZGhcfg5PL8r9LnlK2LAw8jU+N5GBWNrVPGKRfXTl3k8G/b6Trli5SpECbbcbbHpVQxbpy/TMW6rz3XGIs4ORAflXr1Mv7efYo4ZH7MSr5Zg79/DKLWc43CwNXdnvA0uRYRFpNhisqTMm7uDiQn64iLTcDO3vQKpldZd4oUseTqv3ep6JNxAWVu5SSvnN3siQyPxsXdAV2yjrjYeGztrA0Lor9sm1JuaJ9vKFbS5ZljKojc3O3T1QMZz5+buz1hYdG4eRjOX6yZ85eXCsJ7csXyHaxZtRcAnypluXs3dYQhLOwerm6OJuXdPZwICzMt4+aaWiY5WceuncdZsWpiymPBZy6zc/sxZs9cwcOHjxBCULiwJV26mS4Ez4m70fEmowTFHIsQHp1gWuZ+PCev3iNZL7kZ9YirYbGUcbPhzPX7fLvlIt9uuQjA1x/W4lp4zqbOrQo6wAaTdii1njK0QxlzK3079CT/nJxtiYyIwcXVnsiIGBydbQCwSfOBt66/NzMmrSL6fixu7g64udtTuaoXAI2aVuPndB0Hc/mevt3LmO/x2NlbG9rMDO2q6d9ja1eE12uW469DIZSrUAw3d3saNjGsV2nQuAqBOeg4uLqZxhgRFo1zJnWqq7HuehLjhbOh7Nt5hoVfbyL2YTwajcDS0oL2neuRnKRjzOClNGnxOv6Nn99NKPLKy3ZXpZfz0tPLrR6wTkoZJ6WMBdYCfsANKeUhY5lfjeVeBSoDO4QQp4DRQNoJp2uN/54AvLLYZyFgsRAiGFgFPBk7bwL8KKV8BCClvCeEsAVKSCnXGR9LePJ8WlLKRVLKmlLKmmk7DQDvdPFn2ephLFs9jPqNqrJ541GklASfvoqNjVXKkO8TLq72WBe1Ivj0VaSUbN54FP+GWVcmi5cOYMO2cWzYNo7O3evT+6Omz9RpAKhQqSR3bkQSdjuKpKRkDu44SS1/n2fa5rMoVqEU925HEH03Cl1SMuf3/015X9PjcvfyDbbOX0HHgI8o6pA6Z/VB5H2SHhsW4yXEPuLmhSs4lcj93ODsOJYtTezdcOLCI9EnJ3PjrxMUq2G6mPLh3fCU/985dRZbD7fnHgdARZ+S3AyN5PateyQlJbNr2ynq1jddOF+3vjdbfzfM7963M5jXa5VHCMHtW/cM84GBu7fvE3o9wuTOIM8ifV4d2HES33R55evnw+5NxwE4tPsMVWsa5qM/TkgkId4wxeHUkYtotVqTRdUvk0o+JblxPZLbNw3nb+fWU/g1MD1/9Rp4s3mj4fzt2RFMDd/yz3U9SnYKwnuyc9emrFo3iVXrJtGocQ1+33AQKSWnT/+Lra01rq4OJuVdXR0oWtSK06f/RUrJ7xsO0rDR6ynP/3X4HGXKFDOZ8rT01wC27pzN1p2z6dbjLfr0bf1UnQaAM9fu4+Vmg6ezNYW0grdrerLz9G2TMttP3+aNV10BcCxqiZebDaGRcWgEOBQ1rBepWMKOV0vYc+B8WI72+04XP35dPZRfVw/Fv1EVtmw8ZmyHrmFjUySTdqgwwaevIaVky8ZjKe2QX4PKbNpguMvTpg2pj0dFPki5+n8u+Dp6vcTeoSjOLna4eThy/aoh1uNH/jFZ5A9p891QL+zYehK/Bqb1gl8DHzZvNNQLe3acoaavoV7wa+DDjq0nSUxM5vbNKG5cj8S7cinu34vl4YN4ABISkjj216WUNYL+jSpz4uglAP4+fplSpV2zPYYVfUpyKzSSO7cMMe7edoo66WKsU9+Hbb8bYty38wyvGevUb5Z8xorNo1ixeRSduvnR7cPGtO9cDykl08f/Ruky7rzbo362MSjPnxpx+O/JrJVLP+AnjWXPSSnfNFMe4MmkSR1Z58KXQBhQDUNn88nlHmFmv8+1Fa7r582f+8/RoeUErKwsCQjslvJct07TWLZ6GADDAt413I41IZE69byp42f4wLBn12lmTl7N/fuxDPx0IRUqlmDuwry5w4vWQstHgzsw/otF6PWSxq19KVXWg+ULt1K+kie+/pW5dD6UaUN/IvZhPMcOnGfF4m18syJvblOp0Wpp9kknVo79FqnXU7XJG7iWLsb+XzdRrEIpKtSuwp4fN5CYkMj6qT8ChqkQnQL6EnUjjN1L1qdsq3b7Rrh5Fc9sV88UY/Xe73Fg2jykXo9X/Tex9yzOudW/41imNMVrVOXy9r2En72I0GqxLFqEmp/0fO5xgGEO8IDh7RjcbzF6vZ6WbX0pU96DH77dxqventRr4EOr9r5MGrWCLq2nYmtnzbhphnwMPnmVZUv2YGGhQWg0DBzRHgfHos8lLq2Flr6DOzAuXV4tM+ZVbf/KNG1Tm9njlvNxx8nY2lkzONBwV5Loe7GM678IjUbg5GrPl+O6PJeYcmrp3P/h92YlXBxt+ffIPCbOWs3SlXvzZF8WFloGjWzHgH6L0ev0vN3O13C3q/nbqOTtiV9DH1q392X8yBV0ajUVO3trJk5PrU/aN59MXGwCyUk69u8+x5yFH1GmnDvzZv3B9s2nSEhIok2TQNp08KXPp5nPu85KQXtP+vlX48D+U7RqPhgrK0smTvoo5bl32o9KubXq6DG9DbdjfZxEPb+q1PNPvY301i2HTRZFP286vWTcilMs7V8PjUaw6tA1Lt15yIDW3gRfv8+uM3fYfy4MP293to1til5Kpq4JJjouEUsLDSsHGz5cxiYkMXDJsaeaqmRohy7QsWWgsR1KfR917zSdX1cb6vBhAe8wYfRyHick8Wa9StTxqwRArw+bMHLwT2xc9xcexRyZPLM3ALu3n2bNb4fQajUUtipE4IxeKR3ZwSM6MGb4ryQnJVPc05mAiV1NYrKw0DJ4ZAf691uEXifT5PtWKnp74t+wMq3b12b8yOV0ajXZmO+GeqFseQ8aN6tOl3bT0Wo1DB7ZAa1WQ2TkAyaODkKnk0i9pPFb1ahnvHjS84PGjB2xjBW/7KeIdWFGjst+rZnWQssXw9oz9NPF6PWSFm1rUaacB0u+3cqr3iWp28CHVu18mTw6iG5tpmBnZ03A1O5ZbvPsqWvs2HSCshWK0ee9WQD0+bwFbxiPdUH0kt2NFWF2rptSYAkhXgd+At4gdapSD+BvoI6U8rAQYjEQgmGa0nmgh/HxQsArUspzQoi9wGAp5XEhhAtwXErplck+ZwM3pZQzhRDvA0uklEII0RwYAzR5MlXJOOrwF4apSuuFEIUBrblRhydiErcVyCS89Sjv5qg/iyPhGacuFBT/PiiY1yK+8InL7xDMuv+4YA76vlZ1WX6HkKlbl15s5yenNlx/fuulnqeu5RyzL5QPKn16I79DyNTfc1/c9LXckFKX3yGYFa8rkE04AMWtW+f7x/Y6aw/myQH6s0O9fPnbCmarpWRKSvk3ho7DUQydhu+B+8AFoJcQ4gzgBCyQUiYCnYBpQojTwCmgjrntZuNb47b/Al4B4oyxbAU2AseNU6EGG8v3AL4wxvIn8HLOjVAURVEURcmCWhyt5Dsp5Sxg1pPfhRBegF5K+YmZsqeADJP3pZQN0vw/kizWOEgpLwFpJ56PSPPcVGCqmfKmXw+pKIqiKIqi/KepjoOiKIqiKIrjEyluAAAgAElEQVSi5AHxks3tUR2Hl4CU8hqGuyc9EyHEW8C0dA9flVI++7f4KIqiKIqi/D/zst2OVXUclBRSym3AtvyOQ1EURVEURSl4VMdBURRFURRFUfLAi/yumBfhJZt5pSiKoiiKoihKXlAjDoqiKIqiKIqSB16yAQfVcVAURVEURVGUvPCydRzUVCVFURRFURRFUbKlRhwURVEURVEUJQ+8bCMOquOg5LsE3eP8DsGsohYF893e3kuX3yFkQZ/fAZiVWDDDwtpC5ncIZt261CW/Q8hUiQpB+R2CWRGXP87vEMyKSAjL7xDM+nuudX6HkIWC+b4UBfSbxIpaaPM7BOUFUh0HRVEURVEURckDmoJ5DfKpqY6DoiiKoiiKouSBl63jUDDHvRRFURRFURRFKVDUiIOiKIqiKIqi5AGNKJhrZp6WGnFQFEVRFEVRFCVbasRBURRFURRFUfKAWuOgKIqiKIqiKMr/O2rEQVEURVEURVHywMt2hV51HBRFURRFURQlD6jF0YqiKIqiKIqiFGhCiOZCiItCiH+FEMOzKNdJCCGFEDWz26YacVAKtCOHQvhm+kb0ej2t2vvS/YNGJs8nJiYzafQK/rlwEzt7a8ZN606xEk4cO/wPC7/ZTFKSjkKFtPT78m1q+JYHYNe2U/zy/S70OsmbfhXp9+XbzxTjsT9DWPDVBvQ6Pc3b1abz+xljnDEmiEsXbmJrb82oqT3wKO4EwJVLt5kzaQ2P4hIQQjDvl/5YFi6Uq/1LKZk1dR1/HriAlVUhAgK7UNG7ZIZyF87dYOLoIB4/TqKOXyUGDm+PEIKYmDhGD/6Z27fvUby4E5O+6oWdvTVb/zjBL0t2AVDEujBDAzrxyqslUran0+np3XkWrm72zJr/URaxrU0TW9csYlueJrYOaWJbmia23tjZW6e87vzZUD7sNpvAGb1o3Kw6AHfv3GfS2BWE370PQjD72764FLPL9PgdORTCnGmGHHu7vS/dPzSTY6NWcNGYY+Onp+bYd3M2k5ykw6KQlk+/fJsatQ059r8PFxAV8ZDCVoYqdtaCvjg622QagznH/gzhW2Netcgkr6Yb88ouTV7dvX2PDztNx7O0GwCVqpRiwMhOAAzq+y33Ih+m5NjU+R/h6GSbq7gOHwzh62kb0en1tOngS08zx2vCqBWEnL+Jvb01gTMMxysmOo6Rg37hwtkbtGxbk8Ej26e85rtvtrDl9xM8fBDP7iOTchXP0/huxse0aPwaEVEPqNl0aJ7vT0rJjCkrOXTgLFZWloyb1JtK3qUylLtw7jpjR//E44Qk6vpVZsiI9xBC8O3cDezbfRqNRuDoZMv4Sb1xdXMA4PjRi8yc9hvJyTocHG1Y/NPgHMd19FAI84051rJ9bbqYybFpAUGG+tXBmoA0dRdA2J37fNBpBr0+bsa7PRsA0LXVJKyLFkaj0aDValiwbECOj1Fe1BW//LibbZuOA4Y669qVMLbuD8Tevijt3hqPtbUVGq1Aq9WydOWgLGJ7sXVs0M972bD2L4QQlKtQjICJXSicrm3Iq7j27Q5m0bwtCI1Aq9Xw5bD2VH+9bMr2YmMT6Nx2KvUbVWHIqI7ZnteZU9fw54HzWFlZMiawWyYxhjJh9DJjjN4MGt4RIQQ7t51k8YItXLsSxo9Bg/D2Mbxvbt+K4r22kynlZajnKlf1YsSY97KMJb/k1+JoIYQWmA80BW4Cx4QQG6WU59OVswW+AI7kZLtqxOH/2DvvqKiONg4/A4iAIB3EFuyKPSpW7CaxYY2xlxSTqCn23nuLMbEba4xYY0mwJCr2HhsgRmMDo8JSFaTu3u+PXRcWFgQRMX7znLOH3Z33zvx25p2ZO+0ieWNRqzUsmr2L+Us/YeOvIzh84Ar3boca2PjuOo9NYUt8fhtDt96NWbF4HwC29oWYs3gAG3YMZ9z07swc7wNATHQcyxf58v3Kz9n46wgiI2L569ytXGlcMmcXM3/4lNU7RnL04GXu33lsYHNg9zmsC1uyfs9YOvdqzJoffLXXpqiZO8GHr8d1YfX2kSxY9SWmZqY51nD6RBAh91Xs8B3HmMndmDdjh1G7eTN2MHZyN3b4jiPkvoozJ28AsHHNYWrXLcdO3/HUrluOjWu0HVnR4g4sXzeEX34dxcefv8ecqdsM4tu66TjupVyzqW08YyZ/xLwZ2zPRtl2nbbxOW1AabeXZ6TuB2nXLs3HNIf01arWGJYt+o26DigZxTR23id79m7N17zjW+QzDIYsbY7Vaw3ezdrFg2Sf8vGsEhw5c4W4mPrbld52Pfa/zMbtCzP1hABt2Dmf89O7M0PnYcybN7sG6bcNYt21YjgcNarWGH+fsYtYPn/LTjpH4ZeFXG3R+9ZPOrwCKFndkpc8wVvoM0w8anjNmRk99WE4HDWq1hoWzdvHd8k/w2T2CP/dnzK/fftXm1w7fMXTv05iluvwyNy/AwMHvM2R4xoF6oyYerNn8dY605Iaftx+jQ985ry29UycCCAkOY/e+6UyY0pvZ038xajd7+mYmTO7N7n3TCQkO4/TJQAD6DniPrbsm4bNzIl5NqrF6ubasnz55xpwZPny3ZDDb90xh7sKB2dakVmv4Ye4uZv/4KWt3juTIgcvcS+dj+3U+9vPesXTp1ZjVi30Nwpcv3ItnQ8P6B7Bw5Zes2jIs24MGyLu2os+A5mzaMYpNO0Yx6Jt21KxdFlvbQvr4lq0dzKYdozIdNBhqez1tbFhoNFs3n2D9lmH47BqNRq3hz/2XX5uuOvXKs2nnSDbtGMmEaT2YNXmrQXwrl+yjZq0ymeaXocbrhNxXsdN3ImMnf8TcGduM2s2dsY2xk7uz03eiQbmWKefGvEWfGE2vWAknftkxml92jH5jBw35jCfwj6IodxRFSQK2AB2M2E0H5gEJ2YlUDhz+zxFCTBFCZH+K6jUSFBBMsRJOFC3uSIECZrR4vwYnjwYa2Jw8GsgH7WsB0KRlVS6dv4WiKJSvWAwnF1sASpVxJSkphaSkFB4+iKTEO07YOWhv5GrXK8exQ/4vrfHvwGCKlnDETaexyXs1OJ1O45ljgbRqp139a9yiGpd1Gv86e5NS5dwoU74oAIXtCmFqmvMqedwvgNbedRBCULW6O0+fxhOuijGwCVfFEBebQNUa7gghaO1dh2NH/PXXt+1QB4C2HepwzE/7fbUapfSz+1WqvUNYaGqcoY+jOXXiOh261HuBNv8caCtlRJu/UW0A2zYfp1nLajg4pN6U37n9mBS1hroNKgBgZVUQC0vzTPVl8LEPMvrYCb9APvDW+ljTVlX567mPVUrjY2VTfexVkN6vmhrxq9PHAnnPiF/lJdcDgile0oliOl0tP6jBcb90+XU0kDa6/GrWqioXz2l1WVqZU/3dUhQsmHGhu0r1d3ByznxV6FVz6vwNIqNjX1t6x/yu0ta7nq4elCb2aTyqdPVApYohNi6eajXKIISgrXc9jh65AoC1taXeLj4+EXQzmPv3nad5yxq4uWlXARwcs5+HNwKCKVbcUe/7zd434mNHU32sSYtqXLqQ6mMn/QJwK+aAe+msJw+yS162Fc/5Y98l3mv97ktoe/1trDpFQ2JiMikpahISknFyyVi2eaXLyqogQmidLCE+CZFmxjwoMITIiFh9G/vivPOnjbenTmOpLDVW05VrG29Pjh25BkCp0kV45wUTVG86Jnn0EkIMFEJcTPNKP3NQDAhJ8/mB7js9QoiaQAlFUX7Pye+RSHKMbgksTwkPe4JLETv9Z2dXW1Rh6RqcsBi9jZmZKYWsLYiJfmZgc+yQP+UqFsXc3IziJR0Jvqvi0b+RpKSoOeEXQFhodC40xuDsmlajHRFGGsXnNqZmphSytuRJ9DMeBKsQAsYOXsWgnovYtsHvpTSowmJwTZNPLq52GfJJFRaDi6ttGpvUvIyMeIqTszbMydmWqIiMN1R7d52jfqPUmcVF83YxZGh7xAvWYLXa7LOhzbj+zLSFhUZz7LA/nbs1NIgr5F4YNjaWjP52LX0+nM8PC/egVmuy0JfOx1xsCQ/NuY8dTeNjz5k9aRsDun3H+pV/5viGPr1fObnaZehsIzLxK4DH/0byRc/vGPbZMvwv3zG4bsGUrXze4zs2rc65LlXok3RllbFOqkJjcHVNzS9rI/n1/0ZYaDSuRVK3+Li42qEKjTKwUYVG4eqaWldcXe0N2qali3fTpsUYDvie58sh3gAE3wvlyZNnDOy/kF7dZvL7njPZ1hSuisHZwPftCE/fvqpSfT+tj8XHJ7JlvR99P38vQ7xCwKjBq/ii5yJ+33k223ryqq14TkJ8EmdP3aBZq2oGYr/+fAV9uy1g1/bTL9D2+tpYF1c7evVvSodW02jbfDLW1hbUa5BxZScvdR09fI1u7WczbPBqJkzrAYBGo+GHBXv4enj7TPMqPWFGNIal0xhmpFzT2xjj4b8R9P5wLp/3X8zlv25nW9PrxkTkzUtRlFWKotRO81qVLmljHbS+0RdCmACLgMyX24wgzzi8ZQgh3IEDaPeq1QRuAn2B60BtRVHCdYdfFiiK0lR3WXUhxBGgBDBPUZTVmcTdFJgMPAJqAB5CiN5o98aZ69IcpCiKWgjxATALMAXCFUVpkdPfYuymRgiRzsaYztT3d/95zIrFvixcrt2Db1PYimHjOzNl9CZMTASVq7vz6EFETqWlEWAsfZENG+2MUsCVuyzZ+C0FLQow+suVlKtUnJqe5XImwejNX87yKSsunr/Fb7+eZdVG7VaSk8cCcXCwoVLlEvx14Z8XaDP2bXa0ZS1u0dxdDB7aPsMKTYpaw5VLd/h52whc3ewZP3IDvnvO80HHWtkX+DI+9r0v361IPecxaVZPnF1teRaXwIRhGzn4+1980P6FZ85ekGb2dDk4FeYX3wkUtivEzaAHTBm+jtXbRlLI2oKxM3rh5KLVNXXkRg75/qVfDcuWLiPOnEGXkeuy62tvK6+iLRv8TUcGf9ORtav3s3WzH18M8Uat1hB0PZgVPw0lITGZAb3mUrV6ad5xz8YM7Uv6GAI2rPiDrr28sLQqmCF48boh2pvQyKeM+nIVJd2dqZaNbS151VY858SxAKrVLGWwTWn1xm9wdrElMuIpXw1cjnspV2rWzqj1dbexT2KecdwvgF0HJmJjY8nY4evZ/9tFWqdrQ/JSV9MW1WjaohqXL95m5ZJ9LPlpEDu3nKKBVyWDAd4LMeb72bF5gUYn58Ls/WMqdnaFCAoMZuQ3P7Fl91iD1TkJD9De1z2nOPAwzWcboApwVFePigB7hRDeiqJczCxSOXB4O6kAfKIoyikhxFpg0AvsqwH1gELAZSGEr6IoDzOx9QSqKIpyVwhRCfgIaKgoSrIQYhnQSwixH1gNNNbZOaSPRLekNhBg/o+D6PPJ+xkScna1Jexx6oybKjQmw3aG5zYurnakpKiJi03QL/2GhUYzftgGxk/vTrESTvprGjbxoGETDwD27jiLaS5OLjm52qIKTasxGgcnQ41OLlobZ1c71Clq4mLjsbG1wsnVlmrvlsHWXtuR1WlYkVs3HmRr4LDd5yR7dmpnFz2qlCQ0TT6FhUbjnG5Z28XV1mAZPCw0Rj/T5OBoQ7hK+zlcFWOwH//W3w+ZNXkr3y8fiK2dVufVy3c57hfA6RPXSUxMIS4ugcljNjF1Tm+dthPptEWlSTczbYb6n5dzZtqCrocwcdQGAKKj4jh9MggzUxNcXO2oULGYvrybNK9KwNX7mQ4cMvhYWEyGLQEv8rFxQzcwfoahjznrZvisClnQsk1NgvxDcjRwcE7nV+Gh0Thm06+EEPqVj/KViuNW3JEHwSoqeJTQb62yKmRB8w9qciMwOEcDh4xllbFOurjaEhoajUsRbX7Fpsmv/ye2+fixa8dJADyquBP6OFIfFhYajZOLnYG9SxF7QtOsQoSGRukPQKeldVtPvhm0hC+GeOPiao+dnTWWVgWxtCrIu7XKcfPvB9kaODi52KIy8P1oHNO3ry5a30/rY4VtrQjyD+b4oWusWuxL7NN4TEy0PtexeyN9u2LvYEOjZlW4ERiS6cDhdbQVz/lz/+UM25ScXVLbwKYtqhIYcF8/cMjPNvbC2ZsULeaIvW4bZrOW1fC/eo/W7Wu/Nl3PqVm7DA8eRBAdFYv/1XtcuXSHnVtP8exZEsnJKVhZmTNkaEeDa7b7HGd3lhptDexdXO0ylKuzs6FNeszNC2Burj0sXqlySYqXcCL4vkp/ePpNQuTf41gvAOWEEKWAf4HuQM/ngYqixAD6jksIcRQYkdWgAeRWpbeVEEVRTunebwIavcB+j6Io8YqihAN+aAcHmXFeUZS7uvctgFpoT+pf0X0ujXYQcvy5naIokekjSbvEZmzQAFCxcgkeBIfz8N9IkpNTOHzwiv6G/zkNm3hw4Le/AO2WpHfrlEUIwdMn8Yz+ai0Dv25N1ZqlDK6JitQuxz598ozd207TrnPdLDMnKyp4lODfkHAe/RtBcnIKx/64Qv0mlQ1s6jepzJ+/a+vh8cPXqKHTWLt+Be7eekRCfBLqFDX+l+5key/nhz0asWmH9vBa4+ZV2L/3Aoqi4H/1HtbWlvqO4TlOzrZYFSqI/9V7KIrC/r0XaNysCgBeTavgu+cCAL57Ur9//CiKMUPXMWV2L/2TKwAGf9uO3w9PYffBScyY35fanuX0gwatNi/9YcTGzau+pLaqmWjTfr/7wCR2H5zM7oOTad6qOiPHd6VJi2p4VCnJkyfx+jK+eO4Wpcpknqd6H3ug87EDV2iUzscaNfXgwF6tjx390593PVN9bNSQtXz+TWuqpfGxlBQ10VFx2vfJak4fD6JU2SKZF6YR0vvV0Uz86g8jfhUdFavfnvXoQQT/BofjVswRdYqamDS6zp28jnuZnOmqVLkEIfdT8+vQgSt4Nc2YX/t0+eX3pz+1dPn1/0a3Hs3w2TkRn50Tadq8Br57z+rqwR2srS0z3Bg5O9tSyMoC/6t3UBQF371nadKsOgDB91MPoB/zu4p7KW25NW1WncuXbpGSoiY+PokA/7uUKp29Mq1Y2dDH/A5eoUEWPnbs8DVq6nxs8drBbPYdz2bf8XTp6UXPj1vQsXsj4uMTeRanPV8ZH5/IxbM3s/Sx19FWAMQ+jefyxdv6tg0g/lkicc+1Pkvk3Om/KVPWLY22/GtjXd3sCbh2j4T4JBRF4cK5m7iXcnltukKCVfrVjBvXQ0hJVmNrV4hpc/uw98/J7D44ia+He9OmfR0GD824benDHo31h5abNK/Gvr3ndRrvYm1tkYlGC/yv3kVRFPbtPW9QfsaIinyqb+f+DQknJFhFseKOWV7z/4aiKCnAEOAgEARsUxQlUAgxTQjh/bLxyhWHt5P0w1sFSCF1oGiRDfvMiEvzXgAbFEUZm9ZA55C5HmKbmZny7ZiOjPhyNRqNhjYdPClVtghrlh2kgkdxGjWtTNtOnswcv4Ue7edgU9iKKXN7AfDr1lP8GxzOxlWH2LhK+3SNhSsGYu9gzQ/z9vDPTe2CSv+BrSjxjvNLazQ1M2XIqE6MG7IajVrh/Q51cC9ThA3LD1DeowT1m1Tmgw6ezJ3oQ/8Os7GxtWLcLO1Ntk1hKzr3bsxXfReDAM+Glajr5fGCFDPS0MuD08eD6NJmJhYW5kyc0V0f1rvrfDbtGAnA6IldmTbBh8SEZOo3qkQDr0oA9PukBeNGbGDvrnMUcbNn1sJ+AKxZcZCY6Dj9kzpMTU2yfPJI1tpm6LT1SKNtHpt2jNJp+5BpEzYb0daScSPWs3fXWZ22/lmmZ2pqwtfDOzDk06UoClT0KE7HrvWNbrEBrY8NHduR4Tofa9tR62M/LT1IxcqpPjZj/Ba6t5tD4cJWTJmn87EtWh/bsOoQG3Q+9t3ygVhYmjP8y9WkpKjRqBVq1ytH+y45G5w+96ux6fxqvc6vGjSpTOsOnsyZ6EM/nV+N1/mV/6U7bFhxEFNTE0xMTPhmXBcK21oRH5/I2CGrSEnRoNFoqOlZjjadsj7cbiy/ho/ryLdfrkaj1tCuoyelyxZh1dKDVPIojlezyrTv5MnUcVvo2nYOhW2tmK7LL4BOH8wiLjaBlGQ1x48EsnjlZ5Qq48qS737nj31XSEhIxrvlDLw7e/LpoIz7518VG378Cq/6lXCyt+Gfc0uY/t0ONmw9mmfpNWpchVMn/OnQegIWluZMmd5PH9ajy3R8dk4EYOzEnkyZsIGEhCQaelWhoZf2Ru7HRbu4fy8UIQRuRR0YN0mbp6XKuNGgYWW6d56OiYmgY5eGlC1XLKMAI5iamfLV6E6MHrwajUahtbfWx9YtP0AFnY+16ejJ7Ik+9PHW+tiE2b2zjDMqIpbJw9cD2qc2tfigptGnLhkjL9uKo4ev4dmggsHWqsiIp4z6dq1e6/tt3qV+o0ov0PZ62tgq1d6heavq9O22EFMzE8pXLEbHDxu8Nl1+f15j328XMDMzpWDBAsyY3/elB/9ajYF0bjNNpzG1PejVdS6/7Bit09hN+zjWhCQaNPKgga4v9Dt8lYWzdhAVFcuwQSspV7EYP64cxOW/brNy6T5MTbWP/R0zsZvBNrQ3ifx6HCuAoij7gH3pvpuUiW3T7MQp8vopHJLXi+6Mw12ggaIoZ4QQq4EbQGtgoaIo+4UQi4CaiqI0FUJMATqSZqsSUM/YViXdGYcRiqK00332APag3aoUptuSZAM8Ay6RZquSsVWH54TG730jnTBB/WbOktqa5/m59FzwZuZZkiY5vyUYJSHlzcwv6wJvZJUEoFg5nxcb5QOq25/ntwSjRCc9zW8JRrEu8CbPW765/v8mInhz+yRb8/fzvZHt7nc8TxxqS7PG+fLb5Falt5MgoJ8Q4hrgACwHpgKLhRAnAHU6+/OAL3AWmJ7F+QYDdP9EZALwhy6tPwE3RVFUaM8v/CqEuApszSIaiUQikUgkEsl/gDd5yC95eTSKonyR7rsTQPn0hoqiTMlupIqiHAWOpvtuK0YGBoqi7Af2ZzduiUQikUgkkrcNk/w7HJ0nyBUHiUQikUgkEolE8kLkisNbhqIo99A+l/elEUJUBX5O93Wioigv//ghiUQikUgkkv8z8vNwdF4gBw6SDCiK4o/2H7xJJBKJRCKRSCSAHDhIJBKJRCKRSCR5wtt2JkAOHCQSiUQikUgkkjzgbduq9LYNhCQSiUQikUgkEkkeIFccJBKJRCKRSCSSPEA+jlUikUgkEolEIpH83yFXHCQSiUQikUgkkjzgbTvjIAcOknzHwrRgfkswiiohOb8lGGXqZav8lpAp/co+y28JRqnlZJ3fEoySpI7LbwlG2XP/zayTAKrbn+e3BKM4l1mZ3xKM8vOxfvktwSiP4t/cDQ99yqrzW4JR1Jo3s09KUVLyW0Km2Oa3AN6+rT1v2++RSCQSiUQikUgkeYBccZBIJBKJRCKRSPIAeThaIpFIJBKJRCKR/N8hVxwkEolEIpFIJJI8QB6OlkgkEolEIpFIJC/kbRs4yK1KEolEIpFIJBKJ5IXIFQeJRCKRSCQSiSQPeNtm6N+23yORSCQSiUQikUjyALniIJFIJBKJRCKR5AHycawSiUQikUgkEonk/w654iB5o1EUhYVzdnL6xHUsLMyZNKMXFT1KZLALCgxm2oRfSExMpoGXB8PHdEEIwaGDl1m9fD/37oSyzmc4HpVLGlz3+FEkH3WYxWeDWtO7f4uX0nj5zA3WLtqNRqOhhXddOvc1jCfw8m3WLdrD/duPGDa9N/WbV9eHTf92FTcD7lOpeinGLfz0pdLPiqiAAO74bAONBlevRhRv84FB+KOjx3jsdxRhYoJJwYKU7dsbq6JFAYgLecDtnzeRkpCAEILqE8ZhUqDAK9EVcC6IrUt2oVErNGpbl9a9WhqE37x6m61LdvHv7Ud8NqkPtZrW0IdFhEaxcf4WosKiEULw1ZyBOLk5vLQWRVGYP3sbp04EYmFhzpSZfankUTKDXVDgfSZP2EhiQjINvSozcmw3hBAs+3Evx45cw8REYO9gw9SZfXF2sePuncdMnbiRG9dDGPS1N30HtMqRrvOnbrB0wR40ag1tOtWlx4DmBuFJSSnMnejDzaAHFLazYuKcPhQpmpoPoY+i+LjrfPp9/h7d+jYFIPZpPAumbePe7ccIBCMmd6Nydfcc51la7vx1nUOrf0Wj0VC9VX3qf2j4O8/vPsLVP85gYmqKVWFr2nzTE1sXB2LCIvl11k8oGgVNippa7RtTs3WjXGnRluVWTp0I0JVl/yzKcr2uLKswcuxHurLcw7EjV9OUZX+cXewAuHj+bxbO3UZKiho7e2tWrx+RK63GWDH/c1q3qIkq4gm1W4165fFnxc2LQfgu15Zj7Q/q0eQjw3I8udOPiwfPYGJiQiE7azoP7Ym9q9bf1o9fTsiN+7xTuRR9p33+yrXdv3SdE2t2omg0eLSsT60u7xmEX95zhOuHzmBiaoJlYWuaD+lFYRettqVdvsaxpLZNs3a2p9243OlTFIXv5vzK6RNBWFgUYOKMnpn0SSFMn7BZ1ydVYtiYzgghiImJY8KIDTx8GEnRog7MXNCfwrZWAPx14RaL5u4iJUWDnV0hVqz/Ktu6zp66wfdz96LWaGjfyZO+n2RsL6aP38KNoAfY2loxfV5v3Io5EBMdx/jhPxMUGEIb79oMH9dJf83gT5YToXpKQQvtreKi5QNxcLR+mWwD4NypG/wwby8ajYa2nTzp/XFGjTMnbNG2abZWTJmr1XjdP5gF03cAoAADvmhF4+ZVX1rH6+Zte6qSHDhI3mhOn7hOyH0VO30nEnDtHnNnbGPd5uEZ7ObO2MbYyd2pWt2db79cwZmTQTTw8qBMOTfmLfqE2dO2Go1/0bxd1G/k8dL61GoNqxf8yqQfPsfRxZbRA76njldlSpQqordxdrVnyMTu7N18NMP1HXo1JTEhmT93n/GYONgAACAASURBVHlpDZmhaDTc+cWHysO+xdzenqszZuNQo5p+YADgXNcTt6ZNAIi4cpW7W7dTeeg3KGo1N39aS/lPB1CoRAmSY2MRpqavRJdGrWHz4p0MXfAF9s52zPpiEdUbVqGoe2qeObjYM2BMT/7Y6pfh+nWzfqFNn1Z41K5AwrNERC5b5VMnAgkJDmP3vqkEXLvL7Ok+bPQZncFu9nQfJkzuRdXqpfj6yyWcPhlIQ68q9B3QikFfeQPgs+kIq5fvY9zkntjaWjFyTDeOHrmaY01qtYYf5u5i3rKBOLvaMqj3Yuo38cC9dGoe7d99DuvClvy8dyxHDl5m9WJfJs7tow9fvnAvng0rGsS7ZP5u6jSoyJT5/UhOTiExITnH2tKiUWv4Y8V2uk8fjI2jHeuHLaBc3So4lXTT27iWLk7/70ZSwMKcS/tO4LduDx1HD8DavjB95g/FrEABkuIT+WnIbMp6VsXG0fal9Zw6EaAry+m6svyFjT5jM9jNnr6ZCZN7U7V6ab7+8sc0Zfkeg77qADwvS1/GTe7F0yfPmDPDhx9Xfo2bmwOREU9eWmNW/Lz9GCs2HOSnRYPyJP7M0Kg1/LZ0OwNmDaKwkx3Lv15IpXpVcXkn1d+Kli3OoLYjMLcw59zvJzm4Zi/dx/UHwKtrc5ISk7mw71SeaDu2ajsdpgzG2tGObaPmU8qzKg4lUn3MuXRxui0YSYGC5vgfOMHpjbv5YMTHAJiZF6D7ojGvTM/pE0GE3Fexw3c8AdfuM2/GdtZuHpbBbt6M7Yyd3I0q1d0Z+uVKfZ+0cc1hatctT79PW7Lhp0NsXHOIIcO8efrkGfNm7GDxii8o4mZPZMTTbGtSqzUsmLWLxSsH4uJqyyc9f8CraWVKlXHV2/y26zw2hS3Z/vsY/tx/hWXf72P6/N6Ymxfgs8Hvc+efx9z553GGuCfP7kGlyhkHRjlFrdawaPYuvluhbdMG9vqBRk0q455Go69Oo89vYzh84AorFu9j6rzelC5bhFWbv8HMzJRw1RM+7vYdDRp7YGb2avqkvOZt29rztv0eSS4RQtwTQjhlEuYuhAjIYXzrhRBdX1bPcT9/2nh7IoSgavVSPH0aT7gqxsAmXBVDXGwC1WqUQghBG29Pjh25BkCp0kV4p5Srsag5evgaxYo7UrpsEaPh2eGf68EUKe5IkWKOFChgRqNWNblwPNDAxqWoA+7liiJExhvcanXKY2lV8KXTz4qnd+9i4eKChbMzJmZmOHvWJvKK4U2smaWl/r0mMRF0GqMCr1OoeDEKldB2GAWsrREmr6a5uHsjGJdiTjgXdcKsgBl1mtfk6ilDt3Jyc6B4mYx59vDeY9RqDR61KwBgYVWQghbmudJzzO8qbb3r6XysNLFPn6FK52MqVQyxcQlUq1EaIQRtvevpBwTW1ql5GB+fBDrJDo6FqVzV/aU6txsBwRQr7kjR4lq/avZ+DU4fNfSr00cDea9dbQCatKjGpQu3UBTtXtqTfgG4FXPAvXSq78fFJuB/6Q5tOnoCUKCAGdY2luSGR7fuY+/mjF0RJ0wLmOHR+F1unfM3sHmnWnkK6MqoaAV3nkZEA2BawAwz3QqWOjkFNLnfB5yxLOMzKct4qtUok6YsrwDpyzJRX5b7952necsauOlWthwcC+daqzFOnb9BZHRsnsSdFQ/+vo+DmzMObto6Wa3JuwSdMSzH0tXLYa4rxxIV3YkJj9aHlalZgYKWedOOhd66j62bE7Y6HyvXqBZ3zhtqK161PAUKarUVKe9ObES0saheCcf9/GntXUfnY+5Z9klVdX1Sa+86HDvir7++bYc6ALTtUIdjftrvD+67RLMW1SjiZg+Ag6NNtjVdDwimeAkniunai5Yf1OBEuvbihF8grb1rAdCsVVUunte2F5ZW5lR/txTmBfN2HjkoIJhiJZz0bVqL92twMp3Gk0cD+aC9VmOTllW5pNNoYWmub0eTklKM9qWS14dccXgLENpaJBRF0eS3lldNWFgMrkXs9J9dXO0IC4vBydnWwMbFNaNNVsQ/S2Tj2kMsWT2YTesPv7S+SFUMTi6paTu42HIrMPil43uVJEVFY25vr/9sbm/P0zt3M9g9OuLHwz8PoUlRU2XEUAASQkNBCAIXLSb56VOc6tSheOv3X4muaFU0Ds6peWbnbMvd69nLs9AQFVbWliyfuJbwR5FUqlWezgPbYWL68oOasNBoXIuk5pOLqz2q0Gic0/iYKjQa1zQ+5upqR1ho6s3J0sV78N17DmsbC1auHfrSWp4TrorBOY3fO7vYERRwP4ONi87G1MyUQtaWPIl+hrmFGVvW+zF/+UC2bTyqt3/0bwS29tbMm7KVOzcfUq5ScQaP7IBlLm74nkZEY+OUqtPG0Y6HN+9nan/tz7OUrpW6wvdEFcX2aSuJeqii2ccdcrXaAM/LMnW7lourHarQqHRlGYWra2p5u7rapyvL3fjuPYu1jSUr12pnkoPvhZKSomZg/4XEPUugR6/mtOtQP1da3ySeRMRgm6ZOFnayI+TvzMvx4sGzlK9d6XVIIy4yGhun1PKydrQj9Oa9TO2vHzrDO++m+lhKUgpbR8zDxNSUWp1bUrpu9UyvzQ6qsJh07YUdqnR9kspIn6TS9UmREU/1tk7OtkRFaAeKwffDSEnW8OWAH4mLS6R778a08fbMpqYnBv2ks4st1/2D09mk9qVmZqYUsrYgJvoZdvaFsox75qRtmJoKmraoSv+BLV/6pj087Im+vQJwds2oMTwstU1Lr/G6fzBzJm8j9FEU42d2/8+sNsDbt1VJrjj8R9HN/gcJIZYBl4A+QogzQohLQojtQghrIURrIcS2NNc0FUL8pnvfQwjhL4QIEELMzUHSZkKIDUKIa0KIHUIIK118k4QQF3TxrRKvakpAyTgLmSFiYzYvSH3Vsv306NMUq1zO9htJOqO+Nwhj+eLWvBm1Zs/EvWtnQn7fB2i3OT355x/Kf/oJVUePIvLyZaKDgl6JBmPzytn1Fo1azS3/O3T90ptxK4aiehTB6QPnc6fHWBmK9DbGfCzVaPA3Hdh3eBYftPVk6+ajudKjTdCYJkNRxnQjYMOKP+jayyvDSpZareHWjX/x7lqflT7DsLA0Z8u6jFvBcqszs8IM8LvA43+Cqds5dV9zYWd7PvlxDJ+vmkTA4fPEReVuC9CLyklrk7Xkwd90ZN/hObqy1OaPWq0h6Howi5cNYcnKb/hp5T7u3wvNldY3CeP5Ztz2yuELPLwVjFfXlzsTlmNy4GN/H71A2O0Q3u2Yqq3f6ml8tGAU7w3tx4k1vxLzSJU7OUYXxrLjY1k3cuoUDTeCQvhu6UB+WPkFa1b+QfC9sJcWlSG9bLRz6Zkyqyebdg5n2bpBXLl0lwO//5U9PUYl5q5uelQtycZfR7Dyl6/ZtMaPxMTcbbOUvDxy4PDfpgKwEWgFfAK0VBTlXeAiMAz4E6gnhHg+pfARsFUIURSYCzQHagB1hBAdc5DmKkVRqgFPgOebcZcoilJHUZQqgCXQLqtIhBADhRAXhRAX1/+0zyBsu89xenWdS6+uc3FysSX0cepsYFhoNM4uhrOSLulmf8PSzRYbI8D/HksW7aXD+1PYsukY61f/ybbNx1/w0zPi6GJLeFhq2pFhMTi8IO3Xhbm9HUlRUfrPSVFRmNvZZWrvVKc2kVeu6K61x7Z8eQrYWGNa0Bz7qlWJvf9qVlLsne2IVKXmWbQqBjun7OWZvbMdJcsWw7moE6ZmptRoVIXgWw9yrGGbz1F6dJlJjy4zcXaxJfRxaj6FhUYZrCIBuBSxJzSNj4Ua8UOA1m3rcOTQ5RzrSY+Tiy2qNH6vCovG0dlwe4yziy1hOht1ipq42HgK21oR5B/MqsW+9Gw7k52bT7B57WF2bzmJs4stzi62VKr6DgCNW1Tj1o2c511abJzseJpmy8rTiGhsHDJu47l35W/ObPuDLhMG6rcnGcTjaItTSTdCrt/OsYZtPn706DKdHl2m4+xiR+jjSH1YWGh0JmWZWt6hoVH6A9Bpad3WU1+WLq72NGhYGUurgtjbW/NurXLc/Dt3efcmYetkR0yaOvkkPJrCDhn9+59Lf3N0y5/0nvIZZuavZ8NCIUc7noanlldsRDSFjGgLuXqDizsO0nbsQEzT+Ji1zta2iBPFqpRFdTfn5bbd5wS9u86jd9d5OLsUTtdeROPsYujzLq62GfokJ139dXC00W9tClfFYK87bOziakf9hhWxtCqInb01NWuV4dbfD7Olz9nVsJ9UhcXglE5TWpuUFDVxsQn6Q9lZxQtQqJAF77WpyXX/kGzpySyusLQaQ2P0eWLMJjON7qVdsbQ0566R8xhvKkIoefLKL+TA4b/NfUVRzgL1AA/glBDiCtAPeEdRlBTgANBeCGEGtAX2AHWAo4qiqHQ2vwCNs5lmiKIoz0/AbQKePwalmRDinBDCH+2ApHJWkSiKskpRlNqKotTu/2kbg7APezTmlx2j+WXHaJo0r8a+vedRFAX/q3extrYwWBIG7XKvVSEL/K/eRVEU9u09T+NmWT9xYfWGb9lzcAp7Dk6he+8m9P+sFd16ZjcLUilbqQSPQsIJfRhBcnIKJ/+8TG2vLH/6a8PG3Z340DASVOFoUlJQnb+IQ3XDZfr40NRZ06hr/li4uABgX9mDuAcPUCcmoajVxNy8aXCoOje4VyhB2AMV4Y8iSElO4cKRy1RvkL08c69Ykmex8TzV7QP/+9I/uL2T8zMq3Xo0xWfneHx2jqdp8+r47j2r87E7WFtbZhh4OjvbUsjKAv+rd1AUBd+9Z2nSTJuXwfdTZwWP+V3DvdTLn5l5TsXKJfg3JJxH/2r9yu/gFRo0Mcyj+k0q88fvF7XpHr5GzTplEUKweO1gNvuOZ7PveLr09KLnxy3o2L0RDk6FcXa1I0Q3i3n5/K1Mz/9kF7dyJYl8qCL6cQTq5BSuH79EWU/Duvf4dggHlm6hy8TPKGSXum/7SXgUyYlJACTEPuNB0B0ciuVcT7cezfDZORGfnRNp2rxGLssytT4c87uqL8umzapz+dItUlLUxMcnEeB/l1Klc1/ObwrFKpQk4qGKyMfaOnnt2CUq1qtiYPPwnwfs+XErvad8irVd9vff5xbXciWJeaTiSWg46uQUbp38i1J1DH1MdScEv+VbaTtuIFZptCXEPkOdrJ2Zjn8Sy6Mbd3EokfNy+7CHF5t2jGLTjlE0bl6V/Xsv6HzsHtbWlpn0SQXxv3oPRVHYv/eCvk/yaloF3z0XAPDdk/p94+ZVuHLpDikpahLikwj0v29wRikrKlUuwYPgcB4+iCQ5OYVDB67QqInhQz+8mnqwf692xcDvT39qeZbNchUkJUVNdFSc9n2ymlPHg3J1HrDic43/ajUePniFhuk0NmziwYHftBqPHfLnXV2b9vDfSFJS1AA8fhhF8H2VwRPk3nRMRN688gt5xuG/TZzurwD+VBSlhxGbrcBgIBK4oCjK01xuI0o/zFWEEBbAMqC2oighQogpgEUu0tDT0MuD08cD6dxmGhYW5kyc0Usf1qvrXH7ZoX36zeiJ3bSPY01IokEjDxp4aRskv8NXWThrB1FRsQwbtJJyFYvx48pX98QSUzNTPh3RmenfrEKjUWjezpOSpYvgs+oAZSsWp07jKvxzPZi5o9cT9zSeiyevs2X1QRb7aB+1OOHzJfx7P4yE+EQ+az+NQeO7UbNexRekmj2EqSmle3Yn8PvFoNHg0rAhVsWKcn/3Xqzd38GxRnUeHTlKdFAQJqammFpZUf7jAQCYFSpE0VYtuTpzFgKBfdUqOFR7NY+/MzUzpcc3Xfh+5Eo0Gg0NW9elaCk39qzdzzsVSlCjYRXu3Qhm2YS1PIuN59qZQPauP8DU9WMwMTWh65fefDdsGYoC75Qvjle7ernS06hxFU6dCKBD60lYWJozZXpffViPLjPx2TkegLETezBlwgYSdI9jbagbIP64aBf374UihAluRR0YN6knAOHhMfT5aA5xsQkIE4HPpiNs3zPJ4ABuVnn01ehOjB68Go1GobV3HdzLFGHd8gNU8ChBgyaVadPRk9kTfejjPRsbWysmzO79wni/Gt2RWeM3k5ysxq24A6OmfPQyWabHxNSU977oytbJy1A0Gqq1rIfzO24c3+SLW7mSlKtbFb91e0hKSGL3nHWAdntS14kDiQgJ5cja3fq46nZqjot77gan2rL0p0PrCbqy7KcP69FlOj47JwIwdmJPXVkm0dCrCg29tDfJqWUpdGWpbW9KlXGjQcPKdO88HRMTQccuDSlbrliutBpjw49f4VW/Ek72NvxzbgnTv9vBhq1HX3k66TE1NaX9oC6sH78cRaPh3ffq4eruxqGN+yhWrgSV6lflwE97SIxPxGfmegDsnO3pM/UzAFYNX4zqQShJ8UnM7T2Jzt/2oNwrOgNhYmpK488+ZM/UZSgaBY8W9XAs6ca5zb64lC1JKc+qnNqwm+SERA7MXwukPnY16sFj/JZvQZgIFI1Crc6tDJ7G9DJo+6QgurSZoeuTUrvd3l3nsWmHtm0fPfFDpk3YTGJCMvUbVaKBlzY/+n3SknEj1rN311mKuNkza2F/QPsgj3oNK9GryzxMTATenetRplz2tJqZmTJsbEeGfrkatUZDu46elC5bhNVLD1KxcnG8mlamXSdPpo3fwoft5lC4sBXT5qX2pZ1bzyIuNoGUZDXH/QL5fsVnFHGzZ+iXq0lJUaNRK9SuVw7vLnVfOt/MzEz5dkxHRny5Go1GQ5sOnpQqW4Q1yw5SwaM4jZpWpm0nT2aO30KP9nOwKWzFlLlajf6X7/LLWj/MzEwQJiYMG9vphWczJHmHMLbvTPLmI4RwB35XFKWKEMIZ+AtorijKP7pzB8UVRbkphDAFbgMXgO2KomwTQrgBZ4FaQBRwEPhRUZQ9Qoh7aAcA4ZmkeRdooCjKGSHEauAGsAb4G3AHTHVx71AUZYoQYr1O547MfktM0sE30glD4t7MPZTfBbz8c7Tzmn5ln+W3BKPUcnol49hXTnRS3IuN8oE//83dk6rykg9L5c3Te3KLc5mV+S3BKD8f6/dio3zgUfybu+GhT1l1fkswilrzZvZJKW9kD67F1dI7348djr94OE9yaGbtFvny297cmivJNoqiqID+gI8Q4hraG/eKujA18DvQWvcXRVEeAWMBP+AqcElRlD3ZTC4I6KdLxwFYrihKNLAa8Ad2ox2kSCQSiUQikUjeIuRWpf8oiqLcA6qk+XwE7dkFY7ZDgCHpvtsMbDZi6/6CNI3+tzRFUSYAE4x83z+z+CQSiUQikUjeZkzy8SBzXiAHDhKJRCKRSCQSSR7wtv0fBzlwkGRACOEIGPuvaC0URYl43XokEolEIpFIJPmPHDhIMqAbHNTIbx0SiUQikUgk/2XethUHeThaIpFIJBKJRCKRvBC54iCRSCQSiUQikeQBpvkt4BUjBw4SiUQikUgkEkke8LY9VUluVZJIJBKJRCKRSCQvRK44SCQSiUQikUgkeYA8HC2RSCQSiUQikUj+75ArDpJ8JzQ+Ob8lGMXVUpPfEowyq/aT/JaQKRtvWea3BKPUcS6Y3xKMYmf+Zs7d9Cxjld8SMkWVEJrfEozy87F++S3BKH2abMhvCUaJuDMovyVkSpImNr8l/KdQK2/ZlPorRq44SCQSiUQikUgkkv875IqDRCKRSCQSiUSSB5i+ZSsOcuAgkUgkEolEIpHkAXKrkkQikUgkEolEIvm/Q644SCQSiUQikUgkeYD8B3ASiUQikUgkEonk/w654iCRSCQSiUQikeQBb9sZBzlwkEgkEolEIpFI8gDT/BbwipFblSQSiUQikUgkEskLkSsOEolEIpFIJBJJHiC3Kkkkr5G/ztxg9cLdaDQaWnWoy4f9WhiEJyel8N2Uzdy+8QAb20KMmtkH16IOpKSo+XHGNm7//QC1WkPzNrX5sL/22t2bj/HHnnMIIXAvW4RvJnbHvGCBHOk6e+oGi+fuRaPR0K6TJ30+aW4QnpSUwozxW/g76AGFba2YNq83bsUciImOY8Lwn7kRGEJr79oMG9dJf83hA1fY+NNh1GqFBo0rMmhouxzn17lTN/hxnlZX206e9Po4o65ZE7ZwU6dr8lytriD/YBZM3wGAAvT/ohWNm1cl7HE0MydsITLiKSZC0L5LXbr28sqxrvQ8uHyds+t2oNFoqNCiAdU7vWcQ7v/bYW4ePoMwNcGisDVeg3pj4+zAw4CbnFu/U28X8zCUpt8OwN2z+ktrURSFebM3c+q4PxaW5kyd+QmVPN7JYHc98B6Tx68hMSGZho2rMmpsT4QQrFi6m193HMfe3gaAId92watxNf11jx5G0MV7Al8M7kDfAR/kSNf82Vs5dSIACwtzpszsTyWPkhnsggLvM3nCeq0uryqMHPsRQgiW/biHY0euYmIisHewYerM/ji72AFw8fzfLJy7jZQUNXb21qxePyLHeTZ31s+cOH4VC8uCTJ81EA8PdyN5dpcJ41aRmJCEV+PqjB7XByEEI4ct4d7dRwA8ffoMGxsrtu+amSbPwunYfgxfDu5E/4/bZlvX+VM3WLpgDxq1hjad6tJjQEb/nzvRR+v/dlZMnNOHIkUd9OGhj6L4uOt8+n3+Ht36NgWgZ9uZWBUqiImJCaamJiz/5dsc5FRGbl4Mwnf5r2g0Gmp/UI8mH7UyCD+504+LB89gYmJCITtrOg/tib2rVuP68csJuXGfdyqXou+0z3OlI6esmP85rVvURBXxhNqtRuV5etp66ZOmXn6cRb1cR2JCkq5e9kCI1Du1jesOsmjBdo6cXIS9vQ1PYuKYMnE9D0LCMDcvwJQZAyhbrtgLtXw351dOnwjCwqIAE2f0pKJHiQx2QYEhTJ+wmcTEZBp4VWLYmM4IIYiJiWPCiA08fBhJ0aIOzFzQn8K2Vqm/ISCYT3otYsb8frR4r4b++9jYBLp3mE2T5lUZOb5rlhrPnrrB93P3otZoaN/Jk75G+qTp47dwI+gBtrZWTE/TJ40f/jNBgSG08a7N8DR9UnJyCgtn7+byhdsIE8HnX31As5bV0iedJedP3WDJ/D2oNRradqxLTyN90uznddLWislzM9bJ/l3m0/+L9/hIVycB1GoNX/T6HicXW2b/8EmONElyh9yqJHljUas1rJj3K1MWf8bSraM4fvAywXceG9j8sfcc1jZWrPp1HB16NGb9kt8BOHnoKsnJKSzxGcmijUM5sOsMoQ8jiQiL4betJ1m0YShLt4xErVY4/uflHOv6btYuFiz7hE27RnDowBXu3g41sPl913lsCluy9fcxfNS7Mcu/3weAuXkBPh38PoOHGQ4KYqLjWLrIl+9Xfc6mXSOIjIjl4rlbOdb1/exdzFv6CRt+HcHhA1e4l06Xr07X5t/G8GHvxqxcrNVVqmwRVm7+hjXbhjF/6acsnL6TlBQ1pqYmDB7ejp93jWT5z0PYtfV0hjhzikat4fSabbw3fhBdFk3gzqm/iAp5ZGDjWKoEHeaOovPCcZSqV5MLP+8GoGiV8nRaMJZOC8bSZvLXmJqbU7x6pVzpOXnCn+D7oezZP5sJU/oxa9pGo3azpv3MhCn92LN/NsH3Qzl10l8f1rvve2z9dSpbf51qMGgAWDB3Cw29quZY16kTAYQEh7F733QmTOnN7Om/GLWbPX0zEyb3Zve+6YQEh3H6ZCAAfQe8x9Zdk/DZORGvJtVYvdwXgKdPnjFnhg/fLRnM9j1TmLtwYI61nTx+lfv3Q/n9wAImTf2YGVPXGbWbMW09k6d+zO8HFnD/fignT1wDYP53Q9i+aybbd82kZas6tGhV2+C6eXN/oZFXzm5Q1GoNP8zdxewfP2XtzpEcOXCZe+nai/27z2Fd2JKf946lS6/GrF7saxC+fOFePBtWzBD3wpVfsmrLsFwPGjRqDb8t3U6/GZ/zzaqxXDt6ibD7hhqLli3OoB9G8PWKMVRpVIODa/bqw7y6NqfryN650vCy/Lz9GB36znlt6WnrZRh79s9iwpS+zJq2yajdrGmbmDClL3v2zyL4fhinTgbowx4/iuTs6esUcUu9EV2zeh8VKpZg266pTJ/9CfNn+7xQy+kTQYTcV7HDdzxjJn/EvBnbjdrNm7GdsZO7scN3PCH3VZw5GQTAxjWHqV23PDt9J1C7bnk2rjmkv0at1rBk0W/UbZDR71Yu2UfNWmVeqE+t1rBg1i4WLvuEzZn0Sb/p2v7tuj5pWZo+6bPB7zNkWMaJqg2rD2PvYM3W30azedeIbGlJr2vxnF3MWfIp63eO5PCBy9y7bejv+3afw8bGkl/2juXDXo1Zma5OLl2wl7pG6uTOzScoWco1R3ryCxOh5Mkr335PvqUseeMQQtwTQji9xHX9hRBF03z+SQjhkZs4AW4FBuNW3JEixRwpUMCMxu/V5NzxQAObc8cCaNFWe9PRsHk1rl64haIoCAEJ8UmoU9QkJSRjZmaKVSELADRqNUmJyahT1CQmJOHgZJsjXUEBwRQv4USx4lpdLT+owcmjhrpO+gXS2rsWAE1bVeWv81pdllbmVH+3FOYFDRf7Hj6IpMQ7Ttg7WANQu245jh7yJycEBQRTrIQTRXW6mr+fUdepo4G8316rq0nLqlzS6bKwNMfMTHuEKykpRT9j5+hcmPKVigNgVciCd0q7oAqLyZGu9Kj+uUfhIk4UdnXCtIAZpRu+S/DFawY2RauUx6ygOQDO5d2Ji4zOEM/ds5cpUdNDb/eyHDtymXbeDRBCUK16GZ4+fYZKZZieShVNXFw81WuURQhBO+8GHD384gGn3+FLFC/hTJmyRV9om0GX31XaetdDCEHV6qWJfRqPSmWY9ypVDLFx8VSrUQYhBG2963H0yBUArK0t9Xbx8Ymgm4Tdv+88zVvWwE13M+XgWDjH2vyOXKJ9h0YIIahes+UzNwAAIABJREFUvWymeRYbG0/1GuUQQtC+QyP8Dv9lYKMoCgcPnqN1m/r6744cukjx4i6UKVs8R5puBARTrLij3v+bvV+D0+n8//TRQN5rp20vmrSoxiVdewFw0i8At2IOuJfOu5uRB3/fx8HNGQc3J8wKmFGtybsEnTGs56Wrl8PcQuvTJSq6ExOemq9lalagoGXBPNOXFafO3yAyOva1pXfsyBXaedfPRr1MoLrO/9t51zeolwvmbuWb4V0NViDu3H6IZ13tZEOp0m48fBhBRHjWbdpxP39ae9fR1UV3nj6NJzxdXQxXxRAXm0DVGqUQQtDauw7Hjvjrr2/boQ4AbTvU4Zhfaplv23ycZi2r4aBr+58TFBhCZMRT6jao8MK8um6kTzqRzvdPpOmTmrWqysUX9EkAv+++QF/dCoGJiQl29oVeqCUtNwKCKVrC0aBPOmW0T9LVyZbV9H0SaOtk0eIOuJcxrJOq0GjOngyibSfPHOnJL0xF3rzyCzlw+I8jtOR3OfYH9HdGiqJ8qijK9dxGGqGKwcnVTv/Z0cWWiHSNdYTqid7G1MyUQtaWPImJo2GL6lhYmtO3zVQ+9p5Bp95NsbG1wtHFlk69m/Kx93T6tplKIWsL3q334oY5LaqwJ7gUSdXl7GKLKjTdDV1YjN7GzMyUQtYWxEQ/yzTOYiUdCb6r4tG/kaSkqDnhF0DY44w3y1kRnl6Xqy3h6W7yw7PQdd0/mH6dFzCg60KGTeisH0g859G/kdy68RCPqhm3y+SEZ5ExFHK013+2crAnLiLzjvvm4TMUr+mR4fs7py5RulGtXGkBCAuLokiR1BlJV1cHwkKjDG1Co3BxTdXsWsSBsLBUmy2bD9Ot0ySmTFjLk5g4AOKfJbJuzX4+/9L75XSFRuOaRpeLqx2qdLpUoVG4ptXlak9YaKrfLF28mzYtxnDA9zxfDtHqCL4XypMnzxjYfyG9us3k9z1ncq7NaJ5FptMfiatrOpswQ/1//fU3jo62vONeBIBnzxJYu8aXLwd1IqeEq2JwNqiXdhn9X5Xq//r2IvoZ8fGJbFnvR9/PDbfMAQgBowav4ouei/h959kc60rLk4gYbJ1TNRZ2siMmC9+/ePAs5WvnbkXtv0pYWHQ6HzP0bdDWEcN6aU9YmNbm6JEruLjaUaGi4Zai8hVKcPjQJQACrt3h0cMIQtPVq/SowmJwLZKajourXYYJFFVYDC5p+qu0NpERT3Fy1k5QOTnbEhURq9d/7LA/nbs1NIhLo9Hww4LdfD08e22HKuwJrtnok1xz0Cc9fRIPwKqlB+j/0feMH/EzkRFPs6XnOeHp8sTZ1S7jgCvMsE5ap6mTPuv86GekTi6Zv4fPv2mHydt2eOA/Qn7fcEpeAiGEuxAiSAixDLgE9BFCnBFCXBJCbBdCWAshWgshtqW5pqkQ4jfd+x5CCH8hRIAQYm4O0gxI83mEEGKKEKIrUBv4RQhxRQhhKYQ4KoSonXls2UMxshKXvplQjBgJBDcDgzExEWzYN5mfdo9j9y/HePxvBLFPnnHuWCA/7R7Phn2TSYhPwm//XxniyFqXkTSFSGdjRHsWbVzhwlYMH9+ZSaM2MXjAMooUdcDUNGfV05iu9IlmZeJRtSQbfh3Bil++5pc1fiQmJuttnj1LZNKIjXw10ptC1hY50mVE6Ytk6vnn+HnC7wRTzdvwbMuzqBiigh9SvHrGAUWO1RjNk3SCjPqi1ubDj5rx24G5bNk5BSdnW76bvxWA5Ut307tvK/1KV8515d7PBn/TkX2H5/BBW0+2bvYDtNsHgq4Hs3jZEJas/IafVu7j/r2cbT97WW3pK/B+3zO0blNP/3nZkl/p0/eDl8uzbJRjZpo2rPiDrr28sLTKOJu/eN0QVm4eyuwln7Jn2ymu/XU759r06Wff968cvsDDW8F4dW1h3OAtJ1t5ZbT9166wrVnly5dDOmQIH/Bpa54+ieOjzlPZsvkIFSqWxNQ06wdmGvUbslMXs76xXTR3F4OHts/Q1u/ccooGXh4Gg5WcCsxWG5aFPLVaQ1hoDNVqurN+67dUqVaSHxf+nj09mSepbzf1NpnUyfXL/6Br74x18szx69g5WFPBI2crkvmJicibV34hD0f/d6kADAAmAb8CLRVFiRNCjAaGAbOAlUKIQoqixAEfAVt1W4rmArWAKOAPIURHRVF2v4wIRVF2CCGGACMURbkIL24sdTYDgYEA074fzEf9Mx4adXKxJTzNDFNEWAwOzrZGbZxc7VCnqImLjcfG1opjBy/xbv2KmJmZYudgQ6Xq7ty6HoIQAteiDtjaa5eFGzSrRtC1ezRrnf2ZaxdXW4PVAFVYDE4uhY3auLjakZLyP/bOOyyqo+3D97CAiPSOooJdQOwtCnZji1GjsWtMom8SE2PvXdREoyYxppiY2GLvvfcajQ1bYu/SFLCAlJ3vj11gF5ZiQYjf3NfFpXv2OTO/88ycOWdmnplN4snjOKPFcKaoXdeX2nV1L8JrVxxB85xzka5pdYVG4+JqZ9ImM13exdyxym/Jtcv3KeNXmMSEJEYPmE/DZhUJavD8sfppsXZy4Elk6gjf0wcPsXZKHy5258xFTq3aSvNxfdFYGC9ev3roBEWrBWBm/mI7ZC9dtJNVK/YB4Ofvw/37qaPloaEPUhYRJ+Pm4Wg0CxF6P9XG2SDUrU3bOvT57DtAN5q5Y9txvp22nEePnmImzLC0tKBD54xfBJct3s3qFQcA8PX3JtRAV1hoFC4mdBmOloaGPkynHaBp82p8+dkPfPJ5S9zcHXFwsCG/dT7yW+ejUuWS/PvPbYp6Zx6is2TRdlYu3wOAX7liJnxm/JLj7uFEaKixjZtrqk1iYhI7dxxnyfIJKcdCzlxhx7ZjzJi2hEePniKEIF8+Szp2Nl5AbAoXN3vCje7LKJzT1n83Xf13NWgv7OytuRByk307zjD7u408fhSLmZnA0tKcVh1qp4wUOzrZUruePxfP3SLgOWO9k7F3cSDaINwmJiIKOxN1//KJf9izZDsfT/0Cc8v/P4/ppYt2sWrFfgD8/L3T1LH0dTv9famzuX0rnDt3ImjfZhygmzHs1HYCC5aMwMXVnnETPwR0nZPmjYdSyCt9NO3yxftZu1I3G+frX4TQ+6n5hIVG4WqqzTd4XoWFRqW0v07OtkSER+Piak9EeDSOzrrnz4Xztxg1eB4AUQ+fcOjABcw1ZoScvs6pE1dYufQAT5/Gk5CQiLV1Pj750vTmCq7u9oRm8UxKtsnuM8newRorKwvq1PcHoH7j8mxYfSxDe5O63Ix9Eh5q4p50N74nHyffk2dvsnfHGX751viejAiL4dDe8xw9cJH4+ESePolj4ohFjJjY6bm0KV6c/z8t0pvHDSnlESFEC8AXOKh/YbcEDkspE4UQW4B3hBArgObAYKA+sEdKGQ4ghPgTCAJeqOPwokgpZwOzAf6N3mByPKekb2Hu3org/p1InN3s2bftJAMnGC8MrB7kx86NxykT4M3BXWcIqKKLp3Z1d+TM8cvUa1qZZ3Hx/HP2Ji07BBH/LIGLZ28QFxdPvnwWnD52iRJln2/kooxfYW7djODu7Qe4utuxY8spxkw2brRq1fVl87q/8S/vzZ7tIVSqViLLDtXDyMc4OtsQE/OU1csOMX5K1+fWdftmBPfuPMDFzY5dW08xalIaXXV82bpep2vvjhAqVtXpunfnAa7u9piba7h/9yG3boTjUdBJt3vOuGUU9XGjfdc6z6UnI1xLFCXmXjiPQiOwdnLg6sET1P3yAyObiGu3ODh7CW+P+Iz89rbp0rh68G+qdHqxECCA9p0a0L6T7gV+/97TLFm0kybNqhNy5io2Nta4uhq/oLi6OmBtbcWZ01coF1CMDesO0aFzQ0AXZ51sv2vHCYrrd2j5fcGwlPN/nrUGa2urTDsNAO93rMf7HevpdYWwbPFu3m5albNnrmFjkx/XNB1nV1d7ClhbEXL6Kv4BPmxcd4T2nXTn37wRSpGius7A3t2n8fbRhQPVrVeeryctJjExiYSEJM6GXKNTt6xHtTt0akSHTroX+H17T7H4z+00bVaDM2euYGtr2mcFClhx+vRlAgKKs37tAToZdACOHD6Hj4+nUTjKvIWjUv7/4w+rsLbOl61OA+jq/51bEdy7E4mLmz27t55ixKTORjY16/ixbcNx/Mp7s3fnmZT6/93vvVM1/LyV/Nb5aNWhNrGxz5BaiXUBK2Jjn3H8yL907Zk9PaYoVLoIkXfDeXA/Ejtne87sPcH7Q7oZ2dy9fJu1M5fSPfgTbBzS1/03mfad6tO+ky6mfv/eMyxZtIsmzarp78v82bgvD9Ohc31KlvJi1/4ZKXbNGg3hz2UjcXS05VHMU6ysLLGwNGf1iv1UqlLKaD1QMu06BtKuo24HuQP7zrFi0X4aN63E2TM3sLHJn9KhTMbF1R7rAvkIOX0d/4CibF53jHadggAIrOvPxrXH6P5xQzauPUZQPd0AzJoto1POHz/iT2rV8aNOgwDqNEjdGGDDmqNcOHeL3v3eIUmbgCnK6tt+w2fS2DTPpED9M6lceW92bw+hchbPJCEEter4cuLYVapUL8Hxo5fSrTXIijJ+hblzM/We3LX1FCMnG9+Tb9XxY+t6/T25I/We/N7gnpyrvydbd6gNQM8+zQA4dfwyS+fvzfOdhjctokp1HP67PNH/K4DtUsqOJmyWAr2BB8AxKeUjkZ3pANMkYhza9rLxKlmiMdfwyaA2jOkzG61W0vCdahQt7sHCX7ZQsqwX1YP8adSyOtPHLKJXm0nY2FkzeKLuZbt5u1p8N34JvTtMBaBhi6r4lNQtw6jVIIC+Xaej0WgoVroQTVrXzFCDKczNNfQf1or+n/6q2/a0VTWKlfDgt1lbKePnRe26frRoXY0JI5bQvsVX2NlZM3ZKamPZtukknjyOIzEhif27zzH95574FHfn2ylrufLvXQA+6NWIIt6uz62r79BWDNTravZuNXxKeDDnx62U8fWiVl0/mrWuxsQRS+j0zlfY2lkz5mudrjMnr7Ho992Ym5shzMzoN6w1Do4FOHPyGts2nKBYSQ8+en86AD2/aEqNwBePuzbTaKj50ftsmTgLqZWUqlcDx8Ke/L1kAy7Fi1C0agDHFqwhIe4Zu6bNAcDGxZFGQz8B4FFYJE8iHuLpW+KFNRhSOyiAA/vO0LLpUN22p8EfpnzXvs0Ylq7SjVoOH92VMSN+59mzeGrVLkdt/U5J301bzj8XbyKEwLOgCyPHdjOZz/Pr8ufg/hDebToSq/yWjJ3QPeW7ju9NYPFK3Uv2sFGdGDtyHnFx8dQK9KdWoG6EcOaM1dy4HqrX5cTw0bqy9inuyVu1/OjQZgJmZoJW79XKcjvKtAQGlWf/vlM0bzIQKytLJkzsmfJdu9YjUrZWHTn6A912rM8SqB0YQO2g1G1zt2w+bLQo+mXRmGv4YkhrhvT+Fa1W0rRlVbyLe/DHT1so7VuYt+r40axVNSaPWkzXlpOxtbdm5OTMdyh6GPmYMQPmArrQjQZNKprcdSnbGjUa3vnsPeaO+Amp1VKpcQ3cvT3ZMX8ThUoWpmzNcmz5bS3PYp+xeKIuXwdXR7qO0/l39oDvCL8dSnxsPF93GU2bvh0p+ZrWQMyb+QWBNcvi4mjL5aM/MGH6CuYt3ZNj+dUOKseBfSG0bDpcf1/2SPmufZtxLF01BoDho7vo78sEatX2T7kvM+Lq1XuMGjYHjcaMYsU9GTP+gyy11Ar05dC+C7zXLBgrK0tGBac+bru0ncLCFbrtaYeMasf4kYt4FpdAzdpleUvfTnb/qCHDB85l3eojeHg6Mmla1nk+D8nPpH6f/kqSVksL/TPpV/0zKVD/TBo/Ygnt9M+k8QbPpDYGz6R9u8/xrf6Z9Fnf5owfsZjvpq7FwdGGEePffy5dGnMNfYa0ZvBn+nvy3ar4FPfg9x9192Stun40b1WNSSMX07nlZOzsrBn1Ve7sGqbIPsJkXLQiTyOE8AY2SCn9hRCuwN9AfSnlZSGENeAlpfxXCKEBrgDHgOVSymVCCE/gCKmhSluBmVLKtUKI60AVKWWEiTwtgHvoQqQeA3uBLVLKsfq1E9OllLv1tnvQhy5llmYyGc045DaO+bS5LcEkSXnSWzrmX0o/cpcX+Nw38zCx3EIrTY8g5jYWZnnTXwDhcS+3HXBOcSTs+X4L5nXRtc683JZgksirn+W2hAyJ176+3aOeh4xmHHKbZ9q8O6Re0PqdXBe34PLWHHlqdy3xdq5cm5px+I8jpQwXQnwALBZCJK8iGgn8K6VMEkJsQLfrUXe9/T0hxDBgN7rZik1SyrXZyCdBCDEeOApcAy4afD0X+FkIEQu8uiFEhUKhUCgUiv8wmlz8zYWcQHUc/oNIKa8D/gafdwFVM7D9HPg8zbFFwCITtt5Z5Ps98L2J4yuBlQaH6mY3TYVCoVAoFArFfwPVcVAoFAqFQqFQKHKAN+13D1THQWGEEMIZ2GniqwZSysjXrUehUCgUCoVCkTdQHQeFEfrOQYXc1qFQKBQKhULxXyc3t2MVQjQBvgM0wG9Syq/SfN8f+BjdzpnhwIdSyhuZpfmmzaAoFAqFQqFQKBR5gtz65Wj9zpqzgKbofu+roxDCN43ZSXQ7XwYAK4ApWV7P8zpAoVAoFAqFQqFQ5GmqAZellFellPHAEuBdQwMp5W4p5VP9xyNAlr+Iq0KVFAqFQqFQKBSKHCAXt2MtBNwy+HwbqJ6J/UfA5qwSVR0HhUKhUCgUCoXiP4QQohfQy+DQbCnlbEMTE6eZ7MUIIboAVYA6WeWrOg4KhUKhUCgUCkUOkFOLo/WdhNmZmNwGCht89gLupjUSQjQERgB1pJTPsspXdRwUCoVCoVAoFIocIBd3VToGlBRC+AB3gA5AJ0MDIURF4BegiZQyLDuJqo6DItfxKmCf2xJMsu7Gk9yWYJIj4Za5LSFDyjsl5LYEk9x58jC3JZgk1yJfs6DJ4Lz7ky0nZlrntgST3IvNm3uNRF79LLclmMS52I+5LSFD7lzqlLVRLiBycVvPzIhPym0FClNIKROFEJ8DW9Ftx/q7lPKcEGI8cFxKuQ6YCtgAy4Wugt2UUrbMLF3VcVAoFAqFQqFQKHKA3PwdBynlJmBTmmOjDf7f8HnTzJtDJAqFQqFQKBQKhSJPoWYcFAqFQqFQKBSKHECTR0PMXhQ146BQKBQKhUKhUCiyRM04KBQKhUKhUCgUOYBZ7v0AXI6gOg4KhUKhUCgUCkUO8KaF9rxp16NQKBQKhUKhUChyADXjoFAoFAqFQqFQ5AC5uR1rTqBmHBQKhUKhUCgUCkWWqBkHhUKhUCgUCoUiB3jTtmNVHQfFfwYpJVMmL+bgvhCs8lsybuKHlPUtms7u/LnrjBnxB8/i4qkVVI7BwzoihODnWWtZtWI/jo62AHzetzWBQQEvrevS8Qts/mUVUqul0ts1CHy/kdH3h1bt5sTWw5hpzLC2t6FV3044uDsBsGDUT9y+eIMivj50Hve/l9aSlvAz57jw5zKkVuJVpxbFW7xt9P3NXfu4sXMvwswM83z58OvRGdtCnkRduc7ZuX/qjKSkRKsWeFSp8Mp0Xf37PDt+XYVWq6V8o5rUbGfss7/W7OL0tsOYaTRY29nQ7MtO2Ls5ER32gFWTfkNqJdrEJCq/E0TFprVfSsvfhy8ye9oatFotjd+tTrvuDYy+T4hPZPrYRVy+eBtb+wIMmdgV94JOJCYm8X3wMq78c5ukJC31m1Xh/Q8aEP8sgSH/m0VCfCLaJC21GgTQuVeTF9L1q15Xo0x0XdHrGmyga2YaXe0+SD03KUlL/+4zcHK1Z8yMj1/MaQYE+bkz+v3ymJkJlh24xs9b/01n06xyIb5s4YsELt6Oou+cYwAMaeNPXX8PAH7YdJGNx28/d/5SSqZ/tYpD+y9gZWXBqOBOlPEtnM7uwrlbTBi5iGfPEngrsCz9h7ZBCEF09BNGDpzH3bsPKFjQiYnffICdvTUL/tjF1o3HAZ3Prl8NZcu+YOztC9Dq7XFYW1thphFoNBrmLR2Qbb03Tpxn/5yVSK0W34Y1qfxeY6PvT67dxfkduvYiv50N9T/vjJ2brr2Y9V4fnIsUBMDG1ZEWw1+uzXjZNjWZ+X9sZcY3y9l1YAaOjrbERD9h7Ki53L4VhqWlBWODe1CiZKGX0poRP0/9H00bVCQ8MoYqjQbnSB6HD1zk26/XkqTV0rJNdbp9VN/o+/j4RMaPWMzF87ext7cmeGpXPAvpymzebztZv/ovNGZm9Bvaihq1SnPjWhijBi9MOf/O7Uh6fvY2HboGMXPaeg7sPY+FhTmFCjszcnx7bO3yZ6JrnV5XtQx0LTHQ1cVA1y4DXe9So1ZpAJYu3M+6lUeRQMs21enQNRCAX37Ywv7d5zAzEzg62TByQntc3eyz9N2xQxf5+Rud75q2qk77D9JrnDpmMZcu3MbO3prhk7viUVCn8eqlu3w/aSVPnsRhJgQz53+JZT4LBvX6kQcRj7C0sgBg8g89cXCyzVJLbqF2VVIocokD+0O4eSOMtZsnEXLmKpPGL2TBkhHp7CaNX8jIsd0IKF+Mzz/5joMHzlI7sBwAXbo1oluPt9Od86Jok7Rs/HE53SZ+hp2LA7P7TqN0jXK4FfFIsfEs7kWv7wZiaWXJXxsPsO33dbw/7AMAar1Xn4RnCRzfdPCVaUpGarWcm7+EaoP7YOXkyKGxX+FWMQDbQp6p2mpWpUj9IABCT5zm4uIVVB34BbZeBXlr7FDMNBrioqI5ODIYt4rlMNNoXlqXNknLtp+X02FCb2ydHZjb/xtKVvfHpUiqLvdiXnwwfRAWVpac2LSf3X+spdWQHtg42tF1aj/MLSyIj33Gb59PpkS1ctg6Z/0AM0VSkpafpqwi+If/4exmT7/u31I90I8ixVLLb9u6oxSwtebXVcPZu+0kc3/YwJBJ3Tiw4zQJCYnMWjyIuLh4Pms/hTqNK+Lm6cikHz8lv3U+EhOTGNzzByrXLEuZculfyDLT9fOUVUzQ6+qfgS4bW2tmrxrOPhO6ftDr6t1+CkGNK+KufxivX7IfL293nj6JeyGfGWImYFzHCnT79gD3Hz5lzbD67Dhzj8v3HqXYeLvZ8GmTMrSbuoeYpwk42+YDoJ6/B36FHWgRvBNLczOWDKzD3rP3eRyX+FwaDu2/wK0b4azYOIKzZ24wJXg5vy/qn85uSvByho15H//y3vT79BcOH7jAW4G+zJ+zkyrVS9H944bM+20H8+fs4PP+Lenaoz5de+hecvbvOcviBXuxty+Qkt6Pv/fGwdHmubRqk7Tsnb2cd8f2xsbZgWWDp+JTrRxOhVPrvmsxL97/ZhAW+SwJ2bKfQ/PX0GTghwCYW1rQYcbQ58ozM15Fm3r/3gOOHDqPh6dTiv2cXzdRukxhpn/fm2tX7/FV8J/88vvAV6bbkAXL9/LzvK38NuOzHEk/KUnLtEmr+W52L9zc7fmw43cE1vXFp3jqvbh+1VFs7fKzYuMwtm8+yaxvNxI8tSvXrtxnx5ZTLFo9iIiwaPr0ms3S9UMo6uPG/OX9U9Jv2XACdRr4A1CtZik+/bIZ5uYaZs3YwPw5O+ndr0U2dH1PYF0/fIq7G+j6S69rKNs3n2LWt5sIntqFa1dC9boGEhEWQ59ev7B0/RCuXw1j3cqjzFnUB3MLDf0+/Y1aQWUoXNSVLh/U5X+f6wZAlv15gN9/2cGQUe9l6btZX69m8qxeuLjb80W376gR5EtRg3Zs69qj2NjmZ+6aYezZepI5MzcyYnJXkhKTmDJqMYPGd6R4qYLERD1BY576/BkS3IlSJgYIFDmPWuPwH0UI4SCEyLSlFEJ4CyE6ZSMtbyHE2VenLmfYu+sULVrWRAhBQPniPHr0lPDwKCOb8PAonjyJo3yF4gghaNGyJnt2nswxTXf+vYFTQVecPF0wtzDHP6gSFw+HGNn4lC+JpZUlAIXLeBMTkaq5WIXSWObPlyPaoq5ep4C7K9ZurpiZm+NZvQphJ04b2VjkTx3JSnoWn/J/TT7LlE6CNiEBxKuba7136QaOnq44eLigsTDHN6gSl44a+6xoQCks9D4rWNqbR5E6n2kszDG30I0yJSUkgvblRnL+PXcTTy9nPAo5Y2FhTlDjihzZd87I5sjeszRoXgWA2vUDOH3sElJKhIC42HiSEpOIj0vA3FyDdQErhBDkt9aVaWJiEkmJSc/tvksmdB1No+uoga5a2dAFEBEaxbGD52n8bvUXcVc6yvs4cSPsCbcinpCQJNlw/DaNyhc0smlf25sFe64Q8zQBgMhHzwAoUdCOo5ciSNJKYuOTuHAriiA/93R5ZMW+3SE0bVkVIQTlynvz6FEsEeHRRjYR4dE8eRxHuQo+CCFo2rIqe3eFpJzf/N2qADR/typ7d4eky2PbphM0blrpubWlJfTSDew9XbDX1/2StStz9S/j/LzKlcIin67ue5Ty5nFklKmkXgmvok395uulfDmgrdEMxNUrd6lWvSwAPsU8uXs3ksgI4zJ5VRz86yIPoh7nSNoA58/exKuIM4W8dPdiwyYV2Lfb+F7cv+cczVrq7sV6jQI4flR3L+7bfY6GTSpgaWlOQS9nvIo4c/7sTaNzjx+9RKHCznjqO/bV3yqNuf4F2S+gKGGhpv2m0+WSDV2V9brKZaDLCa8iLpw/e5Pr10LxCyiKVX5LzM01VKxSjL07da8GBWysUtKNjY0nO03aP+duUrCwM556jXUbV+DwXmONh/eeo1ELne8CGwRw6i+dxr+P/ItPSU+Kl9K1J3YOBdBo/puvrGYiZ/5y7XpyL2vFS+IAZDXE4g1k2XH4rxAWFoWHR+qolru7I2Ghxg+5sNAo3NwdU208HAkLS7VZsmgX77cew9iRfxAT/eSlNcVERmPv4pDy2d7FgUeRGT8gT2zJBqf0AAAgAElEQVQ9QskqZV863+wQ9zAKK6dUX1g5ORL3MP1LyI0de9gzcBT/LFuNb5f2Kcejrlxj/7DxHBgRjF/3Tq9ktgHgUWQUtgY+s3XO3Gdnth+hWGXflM8x4Q+Z88VXzOoxmuptG7zwbANAZHg0ru6pWlzc7IlM89IZGR6TYqMx12Btk5+Y6CfUalAeq/yWdG02jh4tg2nTpS629taAbqTti87T6PL2GCpUK0Vp/+zPNiTrcjHQ5ZyBLhcDXQXS6OrWbBwftgymtYGuX2espccXLTB7RU8dD4f83Hv4NOXzvYexuDsYh1X4uNvi427DskF1WDmkbkrn4MKtKOr4uWNlocGxgCU1Srvh6Wj93BrCw6Jx90it527uDoSHRaezcTPwp6HNg8hHuLjq6pCLqz0PI41fQuNi4zly8CL1GhmENQpBn//9TLf3v2H18kPZ1vrkQRS2LqlabZwdeJJJx+D8jsMUrZRa9xPjE1k6cArLh0zj6tHTGZ6XXV62Td2z6xRu7g6ULmM88luqdGF27jgBwNkzV7l3N5LQ0IcvrTc3CA/NuO4Y2rjrbczNNdjY5Cc66qm+bqae6+ruQHiajsD2Lado1NR0GOiG1X9Rs3aZDHTFpNFlnw1dVga6UttNV3d7wkNjKF7Cg1MnrhId9YS42HgO779IqIHen7/fzLuNgtm28QQ9e2c9cx8ZlrZ9dSAijcYIA5vUduwpt2+GI4Dhn8+md+cZLJu32+i8aeOW8mmn6fz523akfLNCgfI6KlTpv8tXQHEhxClgu/5YU0ACwVLKpXqbsnqbecBqYAGQPN/+uZQyy6eeEMI7o/OEEIOBroAW2CylHCqEKAH8DLgCSUA7KeWVl7tcTDYO6UZyTdno/23Xvi49P3kHIeDHmWuYPnUZY4N7vKyo9McyeCc7vesYdy/dpMeUPi+XZ3Yx6a/04oo2rEvRhnW5e/gvrqzbRECvDwBwKO5D4OTRPL57jzOz5+Ea4IfG0uIV6DJxLIMh+bO7j3H/8k06TU71mZ2rIx/NHMqjyGhWTfyVMm9VoICj3SvTkk6JyTol+PfcTczMBPM3jeFxzFOG9JpFhWql8CjkjEZjxsw/B/D4USwTB//B9Sv38C7umS6dDGVlQ5fJ+8FA1zy9rqF6XTevhmLvaEOJsoUJ+ftytrU8LzKNU83NBN5uNnSatg8Px/wsHVSHJuN2cOBCGAHejqwYUpcHj55x8mokSS8wg2T6nUFkaWPqXjDF/r1nCajoYxSm9Ov8L3F1s+dB5CO+6PUT3j7u4FAqG2JNSTWt4589xwi7cos2wal1v/uv47Fxsif6fgRrRs/EuUhB7D1ds3UdJuW8RJsaG/uMObM38uOv/dJ93+PjpkydvJj2bcZRslQhSpcpguYVDTy8bkwXmciGTdb1LiEhkQN7zvHZl83S2c2dvQONuYa3m5ue6Up7nz2fLtPl7l3MnS496tGn169YW1tSonRBo1H+T/o05ZM+TZn32y5WLD6YZefhhX2HbvDl7OlrzJzfl3xWFgz99BdKlvWiYrWSDAnujIubPU+fxDFh8Hx2bPw7ZdYiL6K2Y1XkFYYCV6SUFYAjQAWgPNAQmCqE8NTb7JdSVpBSzgDCgEZSykpAe+D7bOZl8jwhRFOgFVBdSlkemKK3/xOYpT/2FnAvbYJCiF5CiONCiOO//7ouw4yXLtpF+zbjaN9mHK6uDty//yDlu9DQh7i6ORjZu3k4EmYwshV6P9XG2cUejcYMMzMz2rQN4mzItWxefsbYuTgQbRB6FB0Rha1T+hHwKyf/Yd/S7XQc0xNzi9fTX7dyciTuQaov4h48JJ9DxqPzntWrEHoi/SimTUFPNPny8fjO3Veiy9bFgUcGPnsUGYWtU/oX/+un/uHwsm28N7JXSniSUTrO9rgU8eTW+Rfvkzq72RNuMMIaERaNk6t9hjZJiUk8fRyLrb01e7eeoHLNMpiba3BwsqVseW8unb9ldK6NbX7KVSrOicMXn0uXi5s9EQa6Ik3oMrRJSkziiYGuSiZ0XThzjb/2n+Ojd4OZMmIhZ45fZtroP59LV1ruR8UazRJ4OuYnLMp47cT9h7HsOH2PRK3kduRTroU+xsdNtzbgx83/0CJ4J92+O4AQcD0seyEnyxfvp0vbKXRpOwVXNztC76fW87DQKFzdjOuTm7u90Uh6WGgULq46Gydn25TQpojwaBydjdctbN98Ml2YUvKiUCdnW+o2KMe5szeypbuAswOPIlK1Po6MooCJ9uLW6YscX7GV5sN6oTGo+zZ6W3sPFwr5lyD82vMvJn9VbertW+HcuRNB+zbjaNZoCGGhD+nUdgIR4dHY2ORn3MQPWbpqDBMmf8TDh48o5OXy3FrzApnVHUObUL1NYmISjx/HYmdvrTt+P/Xc8NAoXAzq5uEDFyld1gsnZ+OFvRvXHuPgvguMm9wpww5uel3R2dAVp9flQOj91JH/8NDoFF0t21Rj3rK+/DT3M+zsrClcJH25NW5WkT070of0pcUlXfsahXMaja5p2tfkdszVzZ6ASsWxdyiAlZUlVWuV4fLF2ynpAlgXsKJek4r8c844/CuvYZZDf7mF6ji8GdQGFkspk6SUocBeoKoJOwvgVyFECLAc8DVhY4qMzmsI/CGlfAogpXwghLAFCkkpV+uPxSV/b4iUcraUsoqUssqHPVtmmHH7TvVZumoMS1eNoV6DimxYdxgpJWdOX8HGJj+ursYPOVdXB6ytrThz+gpSSjasO0yd+rppYMPY3V07TlD8FezyUbBUER7cDefh/UgSExI5u+8EZWr4G9ncu3Kb9TOX0mn0x9g4vL6dH+x9ivIkNIyn4RFoExO5d/Q4bhWNd5F6cj8s5f9hp89i7e4GoDsnKQmA2IhIntwPJb+L8yvR5VlS57Oo+5EkJSRyft8JSlQrZ2Rz/8ottsxawnujelLAwGcxEQ9J0K/FiHv8lNsXruJU6Pnj4pMp5VuYu7ciuH8nkoSERPZtO0n1QD8jm+pBfuzU765zYNcZAqqURAiBq7sjZ45fRkpJXOwz/jl7Ey9vN6IfPubxo1gAnsUlcOqvS3gVfT6NJU3oqpaJroPZ0NW9d3PmbhjNnLUjGTyxCwFVSjBgfOcXdR0AZ64/xNvNBi9nayw0ghZVvNhx2riDue30XWqU1o2KOxawxNvNhpsRTzAT4FBAF8tfppAdpQvZs/98aLbybdcxkIUrBrNwxWCC6pdj87pjSCkJOX0dG5v8KaFHybi42mNdIB8hp68jpWTzumME1dPVucC6/mxcq9vlaePa1OMAjx/FcvL4FYLqpd7TsU+f8US/sDz26TOOHvqH4iWyN5vkXrII0ffCiQmNICkhkUsH/sanqnHdD796i90/LaX58F5YG9T9uMdPSUrQrROJjXnMvYvXcCrswfPyqtrUkqW82LV/Bpu2f82m7V/j5u7IohWjcHG151HMUxLidYvcV6/YT6UqpbCxMb0zUF6nrF9hbt2I4O5t3b24Y8spAusa34u16/qxaZ3uXty9/QyVq5VACEFgXT92bDlFfHwid29HcutGBL7+RVLO2745fZjS4QMXWfjHbqZ83wOr/JbZ0PXAQJfxI712XV82rftbryvEQJevga4HRroe6EP17t97yJ6dITRqptN360Z4SroH9pyjqI9blr4r7VuYOwbt2J5tp6gRZOy7GkF+bN+g893+nWcoX1WnsXLN0ly7dI+4ON16rTMnrlKkmDtJiUlER+nCjBMTkzi6/zzexZ//PlC8OCpU6c0guxNh/YBQdDMTZkB2t1XJ6DxB+pnGHJuUqx1UjgP7QmjZdDhWVpZGYUbt24xj6aoxAAwf3YUxI37n2bMEatX2T9n947tpK/jn4i2EAM+CLowc2/WlNWk0Gpp9+h4LRv6EVqulYuMauBX1ZNeCTRQsWZgyNcqxbc5a4uOesWzyXADsXR3pNKYnAHMGfUfErVDi4+KZ1nU07/btSInKr2YNhJlGg2/XDhybOhOp1eIV9Ba2XgX5d9V67L2L4F6pPDd27CHy3EWEuQYLa2sCenYH4OG/V7i6YSvCXIMQAr9uHbC0fb4dZDLT1fiTtiwd8yNSqyWgYQ1ci3qyb+FGPEsWoWT1cuz+Yy3xcfGs+eoPQBee1HZULyJvhbLr9zUpaVVvXR8374IZZZUlGnMNnwxqw+g+s9FqJY3eqUbR4h4s/GULJct6UT3In8YtqzNtzCJ6tpmEjZ01Qybq6k3zdrX4dvwSeneYigQatqiKT8mCXLt0lxnjFqPVSrRaSWDD8lQLzG4f3VjXGL2uhiZ0NWpZneljFtFLr2uwga7v9Low0JUTJGklY5ecYt6XtTEzEyw/eJ1L9x7R9x1fQm48ZOeZe+w7F0qgrztbxzRCKyVfrQwh6kk8luZmLB1YB4DHcQn0//3YC4Uq1Qr05dC+C7zXLBgrK0tGBXdM+a5L2yksXKHbonPIqHaMH7mIZ3EJ1KxdlrcCdfdZ948aMnzgXNatPoKHpyOTpn2Qcv6enWeo9lbplMXuoFsTMbjv77rrT9LydrNK1KxdlsvZiP4y02gI6tmOteN+RGolvg1q4FzEk6OLNuJWogg+1cpxcN4aEuKesWWqLo/kbVcf3r7P7p+WIMwEUiup3KaR0W5ML8LLtqkZcfXqPUYNm4NGY0ax4p6MGf/BS+nMjHkzvyCwZllcHG25fPQHJkxfwbyle15Z+ubmGgYMb03fT39FmyRp0aoqxUp4MHvWFsr6Fiawnh/vtK7GuOGLadt8Mnb21kyY0gWAYiU8aNC4PJ1aTUWjMWPg8NYpoT9xsfH8dfjfdDsTTZu8moT4RL7832wA/AKKMGRU2wx0tdLr0tKiVTW9rq2U9fUy0LWEts2/0uvqbEKXxkjX8P7ziY5+grm57ridnW5G8cdvN3HzejjCTODh6cjgLHZUAl071ntQa4Z/ofNd45ZV8S7uwbyft1CqbGFq1vGjybvVmDJ6MR+0moytnTXDJ+l8Z2tnTZvOQXzR7TsEUK1WWarX9iUu9hnDP59NUqKWJK2WStVK0rR1jRco2dfHK9xbJE8g1KKS/yZCCGfghJSyqBCiDfA/oBngBBwHqgOFgOlSyjr6c2YAt6WU04QQPYDfpZRCv4Zhg5TS30RWmZ3XBBgNNJRSPhVCOOlnHY4AX0kp1wgh8gEaU7MOyTxN3J8nK+G6Gy+/eDonOBKe8ShUblPeKSG3JZiktnve1JUnKz7QZPCz3JaQISdmPv8C6tfBgst5M4b/o1J5c6TfudiPuS0hQ+5cyqt7iuTNFiMmPu++GXvbvpPr4v4K35gjBVfNtXmuXJsKVfqPIqWMBA7qt1GtCZwBTgO7gMFSyvv6Y4lCiNNCiH7Aj0B3/Yt9KSC7b8Ymz5NSbgHWAcf1C7CTN+ruCvQRQpwBDgFqHlGhUCgUCsX/O0QO/eUWKlTpP4yUMu2wyKA03ycADdLYGAa5D9PbXQdMzjbov79k6jz9d1+h270prb3xz0MqFAqFQqFQKP7TqI6DQqFQKBQKhUKRA7xpaxxUx0GRghDibeDrNIevSSlb54YehUKhUCgUiv8yb9qaANVxUKQgpdwKbM1tHQqFQqFQKBSKvIfqOCgUCoVCoVAoFDmAEHlzN6wX5U2bQVEoFAqFQqFQKBQ5gJpxUCgUCoVCoVAocoA3bG206jgoFAqFQqFQKBQ5wZu2q5IKVVIoFAqFQqFQKBRZomYcFAqFQqFQKBSKHOANm3BASPlmrfZW/Pd48GxdnqyEQk3IPTdmIm+ORUi0uS3BJFqZlNsSTJJXy1FHnmwuePNeD3IWrUzMbQkZUqjkotyWYJL7l7vntgST5NX2FcDBslmu35hnHmzIkUYrwKlFrlxbXn46KBQKhUKhUCgU/1nMcr3r8mpRHQeFQqFQKBQKhSIHeMP6DSoWQ6FQKBQKhUKhUGSNmnFQKBQKhUKhUChyALUdq0KhUCgUCoVCofh/h5pxUCgUCoVCoVAocoA3bMJBzTgoFAqFQqFQKBSKrFEzDgqFQqFQKBQKRQ7wps04qI6DQqFQKBQKhUKRA7xpv+OgQpUUCoVCoVAoFApFlqgZB0We5vCBi3z79TqStFpatqlGt4/qG30fH5/I+BFLuHj+Nvb21gRP7YJnISeio54wfMACLpy9RbN3qzBweOuUc37+fjOb1//No5hYdh2d+FxaZny9Bq1WS8s21en2UYN0WsaNWMQ/529jZ1+A4KldKVjICYB5v+1k/eqjmJmZ0X9oK2rUKgNA8OglHNx7AUcnGxatHpSS1ohB87l5PRyAR49isbXNz4LlA3Jd168/bmXdqiM4ONoA8GmfZrwVWDZb/pNSMu2rVRzafx4rKwtGB3emjG/hdHYXzt1i/Mg/efYsgbcCfRkwtA1CCHZsPcmvP23h+tVQ/ljcH1+/IgAcPXSRWd+uJyEhCQsLDV8MeJeq1UtlqWX6V6s5tP8CVlYWjArumKGWCSMX67WUpf/Q1gghiI5+wsiB87l79wEFCzox8Zvu2Nlbs3dXCLN/2IwwE2g0ZvQb0poKlYqlpPf4cRwd3v2KOvXLMWjEe+ny09X3tfr6Xj2D+r7YoL53xdOoLP9CY2ZGv6GtqFGrNDeuhTFq8MKU8+/cjqTnZ2/ToWsQO7edZs5P27h+NYw5i/pQ1i/99Rv7a5WBvzpl4q9FBv5qY+CveQb++gA7e2v+PnaJQX3mpNTHug0C+PjTJgA8innKxLFLuXrpHkLAyPEdKVfB57WV5ZYNf7Pg950A5LfOx+BRbSlVuhAAi+fvYe2qIwghKF7Sk1ETOpIvn+Vr9x/A38cuMePr1SQmanFwKMDPc7/IUEdOawE4f/YmH3WeQfDU7jRoXCHluK7uT9bX/bbp8nuddX/mtPUc2HseCwtzChV2ZuT49tja5c/Ub8/Lz1P/R9MGFQmPjKFKo8GvNO1kXrZNjY5+woiBc7l39wGeBZ2Y9E0P7OytiYl+yoTRi7hzKwLLfBaMGt+R4iULAjBh1CIO7DuHo5MNS1YPy1DX625f7997yMQxSwi7HwVCMOPHXintSm7zhk04qBkHRd4lKUnLtEmrmf7TRyxeM5Dtm09x7Uqokc36VX9ha5efFRuH0qFrELO+3QSApaUFvXq/zecDWqRLt3YdX+Ys6vPcWr6ZtIoZP/Vk8ZrBbNt8kmtX7hvZrFt1FDs7a1ZsHE7HrkHM+nYDANeu3Gf7lpMsWj2Yb3/qydSJq0hK0gLQvGVVZvzUM11+E6d2Y8HyASxYPoB6DQOo26BcntAF0KFLUIq27HYaAA7tP8+tG+Gs3DiSYWM68HXwcpN2XwcvY9iY9qzcOJJbN8I5fOACAMVLejJlxodUrFzcyN7B0YZpP/Ri8eqhjJnYmbHDF5pKNo2WC9y6Ec6KjcMZOuZ9pgSvMGk3JXgFw8a8z4qNw/VaLgIwf85OqlQvycqNI6hSvSTz5+heMKvWKMXClYNYuGIQI8d3ZNKYpUbp/fLDpnT6k0mt7x+zeM0gtpsoy/Wrjurr+zB9fd8I6Mpyx5ZTLFo9iBk/fcw3+rIs6uPG/OX9mb+8P38s6YuVlSV1Gvjr/FnCg8nTu1OhcvqX8Yz9NYKhY9ozJYOymxK8XO+vEUZlp/NXKVZuHEmV6qWYP2dHyjkVKhVj4YrBLFwxOKXTADD969XUrFWGZeuHs3DlYLyLuWeh7dWWZUEvJ37643P+XDWYD//XmK/GLQMgLDSKpYv2M3dJfxavHoI2Scv2zSdzxX+PYp4yJXgF38zsyZI1Q5k07YNMdeSkFtDV4R9mrKf6W2XSpZeX6n61mqX4c9VAFq4cQJGiLill/ipZsHwv73b76pWna8jLtqnz5uygavVSrNw4iqrVSzFPX5Zzf9tOqTKFWLRqKGMndmHa16tS0mr+bjW+++mTLHS9/vZ13PA/6fJBfZauG8Yfi/vh5GSTTS8qnpdX0nEQQtQVQrxl8HmuECL9kMLL5zNeCNHwVadrIp89QogqL3BeKyGEb05oMshjkxDC4RWn+YEQ4odXmear4PzZm3gVcaGQlzMWFuY0bFKBfbvPGdns33OOZi0rA1CvUTmOH72ElJL81paUr+RDvnzpJ9X8yxfFxdXuBbQ4p2hp1KSiCS1nadayil5LQIqWfbvP0ahJRSwtzSno5YxXEWfOn70JQMUqxY1G69IipWTn1lM0aloxT+l6EfbtPkuzllURQlCuvDePHsUSER5tZBMRHs2Tx3EEVPBBCEGzllXZuysEAJ9iHhT1Sf/yWLqsF65u9gAUK+HJs2cJxMcnZqmlaTa1lKvgjRCCpgZa9u0+S/N3qwLQ/N2q7N2tO25tnQ+h/7WfuNh4ox/+uXDuFg8iH1P9rdImNaUty4zru+mybNikgsmyTOb40UsUKuyMZ0HdKJx3MXeK+rhl6qdUf4U8h798TPgrxKS/MuLx4zhO/n2Flm1qAGBhYY6tnen6mFNlGVDBJ+Ue8A8oSlhoappJiVqePUsgMTGJuLgEXNwyb09yyn9bN52gXoMAPDwdAXByts1UR05qAVi2aB/1Ggake2nT1f1HeabuV3+rNObmGgD80pTtq+LgXxd5EPX4ladryMu2qbq6Xw3QdQiSy/Lalfsps7bexdy5d+cBkRExAFSqUiLLZ8Prbl+vXrlPYpI2pX5ZW+fDKn/GM4CvGyFkjvzlFq9qxqEu8FZWRi+LlHK0lHJH1pa5RisgRzsOUspmUsqo7NgKHa98VkkI8VpC3MJDY3BzT+0jubnbEx4WncYmGne9jbm5BhsbK6KjnuaAluhsaIlJoyU/0VFPCA+Lxs3D8FwHwrP5oDr191WcnG0pUtQ1z+havuQgnd/7huDRS4iJyb6vw8KicPcw1hqWRmtYWNrrcSAsLFvVHYBd209TuowXlpaZV9HwsOg0WhzS+y0sGjd3eyO9yTYPIh/h4qr7zsXVnoeRqS8Ie3ae4f13JtO/96+MHN8RAK1Wy/ffrKXPgHcy1pSuLE1oSlff8xMd9TTd9biaKMvtW07RqGkFXgRd+o6ZazNRdtnxV8jp63R+bwp9P/mZq5fvAXD3dgSOjjZMGLmIru2mMnHMEmKfPstEW86UZTLrVh+lZu0yKel3/qAu7zYaT/P6Y7CxsaKGiRH29Bpfvf9u3ggjJiaWT3vMpNv737Bp3V+Z6shJLWGhUezdGUKb92sZpaWr+2voM6Blxppyse5vWP1XStn+13jZNjV9WT4CoGTpguzecQaAcyE3uH/v4XN1rl53+3rreji2tvkZ0vd3urb7hu+nrUuZPc8LiBz6yy2yfKkUQngLIS4KIX4TQpwVQvwphGgohDgohLgkhKgGfAL0E0KcEkIE6k8NEkIcEkJcTZ59EEJ4CiH26e3OGtimzVOjn7U4K4QIEUL00x+fa5DWdSHEOCHECb1NGf1xGyHEH/pjZ4QQ7+mPNxZCHNbbLxdCZGseSwjxkxDiuBDinBBinMHxr4QQ5/V5fKOfcWkJTNVfn8k5Wf1sxgy9Hy4IIaoKIVbpfRlsYLdGCPG3Pt9eBsevCyFc9P/vr/fRWSFEX4PyuiCE+BE4AZgMXBZC9BBC/CuE2AvUMjjuKoRYKYQ4pv+rpT8+VggxWwixDZgvhLAy8PNJIUQ9vZ21EGKZ3i9LhRBHX2T2BkCSvkct0vx2u6k+d078vLvJvr1Ia2Nar5Qmzs6myG2bT2Y425Abutq0f4uVG4ezYHl/nF3s+P6bdZnaZyVWpBObdZlnxJXL9/hhxjqGjWmftRRT155Gy4sWW90GASxbP4wp333ILz/oQudWLjnIW4FljV7Y0mkypSib9d201tRzExISObDnHA0al8/6Akxpy0ZFy0qDKUqXLczabWP4c+Vg2nUKYtCXcwBd6Mo/F27Tpn0tFiwfhFV+S+ZlEE6Sk2UJcPyvS6xfdYTP++k6fTHRT9m3+yyrt4xi485xxMbGs3n98UzTyCn/JSVquXjhFtNn9eL7Xz5hzi/buHk9LFe0zPh6Nb37vYNGY/xaoav7vnmy7s+dvQONuYa3m1fKUFueJofa1G4fNeJRzFM6t53CskX7KFWmEBrz7I9Bvu72NTEpiVMnrtJnQEv+WNyPO7cj2bg260604sXI7shxCaAd0As4BnQCaqN7UR4O/Aw8llJ+AyCE+Ajw1NuUAdYBK/TnbZVSThRCaICM5rsqAIWklP769DIKzYmQUlYSQnwGDAQ+BkYB0VLKcvpzHfUv2iOBhlLKJ0KIIUB/YHw2rn2ElPKBXu9OIUQAcBtoDZSRUkohhIOUMkoIsQ7YIKU0HdCXSryUMkgI8SWwFqgMPACuCCFmSCkjgQ/1+eYHjgkhVuqPo7+uykAPoDq6O/KovhPwECgN9JBSfmYqcyGEJzBOn280sBtIDtL9DpghpTwghCgCbAWSA9krA7WllLFCiAEAUspy+k7bNiFEKeAz4KGUMkAI4Q+cykBDL3T1iek/fEb3j99OZ+Pmbk9YaOpoc1hodLoQIzd3e0JDo3DzcCAxMYnHj+NeeYhNRlpcXe3T2RhricXO3lo3wnPf8NwoXLMIbQBITExiz84Q5i3pl2d0ORuEQrz7Xg0Gfj4nU/vli/ezZuVhAHz9ixB6P41Wt7Tl6ZDmeqLSXY8pQu9HMbjvHMZO6oJXYZcMtBxgbYZa0l+7zrfRBjbRKaNgTs62RITrPkeER+PonH4comKV4ty+HUnUw8eEnL7OqRNXWbn0IE+fxpOQkIi1tSWf9m2WJj9jTVnX9+SytDe6nvDQKKPwmcMHLlK6rFe2QllS/bU/jb8eZsNfpvVn5C8bG6sU+1pBvkyduJyoh49xc3fAzd0e/wBvAOo3Km8Uh/66yvLSP3eZNGYp3/7UC3uHAgAcO/IvBQs546gPx6nXMICQ09dp+k7V1+4/N3cHHBwLkN86H/mt81GxcnEu/XOXIt7GIWivQ8uF87cYNXgeAFEPn2mKMB8AACAASURBVHDowAXMNWb6un+FlUsPGNT9fHzat2m28jO0eZV1f+PaYxzcd4GZv/4v24MTeYFX2aamL0udj2xsrBgd3BnQdQJaNRlPwULOWejKvfbVzd2B0mUKUUjf9tep78/Z0zdo2SZTya+N/1D1yhbZ7UJek1KGSCm1wDlgp9R1KUMA7wzOWSOl1EopzwPJgcnHgB5CiLFAOSnlowzOvQoUE0LMFEI0AWIysEtesfO3gY6GwKxkAynlQ6AGuhCig0KIU0B3oGgm12vI+0KIE+herP306cQAccBvQog2wPPGxiQP04YA56SU96SUz9Bdd/IMQR8hxGngiP5YyTRp1AZWSymfSCkfo/NF8gzODSnlkUzyrw7skVKGSynjAcMVnA2BH/R+WgfYCSGSW9x1UspYg/wXAEgpLwI3gFL640v0x88CZ0wJkFLOllJWkVJWMdVpACjrV5hbNyK4e/sBCQmJ7NhyisC6xpFgtev6smnd3wDs3h5C5WolcuQhkKolkoSERLZvOUlgXT8jm8C6fmxad1yv5QxVqpVECEFgXT+2bzlJfHwid29HcutGBL7+RbLM89iRS3j7uBmFE+W2rojw1Ftx764QipX0yNS+XcdA/lwxmD9XDKZO/XJsWncMKSUhp69jY2OV8qBIxsXVHusC+Qg5fR0pJZvWHSOonn+meTyKeUq/3r/Q+8sWlK9YLEO7dh1rs3CFbmFdUH1/NhtpyZ+lls0GWgLr+rNx7TFA9wKSfPzWzfCU0baL52+RmJCEvUMBxn/dlXXbx7Bm62j6DGhJs3eq0rufcdhS2rLU1XfjsqydpiyT63tgXT92bDmVYVlu3/z8YUrtOgamLFoOql/uBf1VLgN/6Y5HRsSk+OtcyA20Wom9QwGcXexw83DkxjXdZgjHj/6LT/HU9S2voyzv33vI0H5/MHZyZ6MXcXdPR86euU5cbDxSSo4d/RdvE2tFXof/gur7c+rEVd1ai9h4zoXcMLmI/HVoWbNlNGu2jmHN1jHUb1SeQSPaUqdBgL7uj2XN1jF5pu4fPnCRhX/sZsr3PfJULHx2eJVtalBd/5SR+Y1r/0o5/ijmKQkJunVia1cepkLl4kadfNO6cq999fUvQkxMLA8f6EKajh+9jE/xzJ9NihcnuzMOhsGlWoPP2kzSMDxHAEgp9wkhgoDmwAIhxFQp5fy0J0opHwohygNvA72B94EPM8kjyUCHIP0EngC2Syk7ZqDVJEIIH3QzGVX1muYCVlLKRKEL0WoAdAA+B+pnnFKGug19mfzZXAhRF90LfE0p5VMhxB4g7V2b2dvxk2xoyGhljZk+31jDg/qXccN0M8r/lb21m5trGDC8FX0//RVtkpYWrapRrIQHs2dtpayvF4H1/HindTXGDV9C2+ZfYWdvzYQpnVPOb91kEk8ex5GYkMS+Xef47pee+BR354fpG9i26RRxcQm0bBhMyzbV+PizxllqGTi8DV9+OhttkjTQsoUyvl4E1fPnndbVGTd8EW2bT9Jr6QpAsRIeNGhcgY6tpqDRmDFweJuU6fxRgxdw4vgVoqKe8E7D8fT87G1atqkOwPYtmYcp5YauH2Zs4NLFOyAEngUdGTq6XbbLs1agL4f2nadNswlYWVkyKrhTyned207hzxW6LQuHjHpft3VgXAJv1fblrUBdZ3H3ztNMm7SShw8f0/+zXyhZxouZv3zKssX7uX0rgjm/bGPOL9sAmPnLp5mOruu0XOC9ZhP1WjqkfNel7VQWrhik19KW8SMX8ywugZq1y6bsItX9owYMHziPdauP4uHpyKRp3XUat59h0/pjmJtryJfPguCp3bLdkdXV99b6+i5p0apqSlmW9S1sUN8X07b5ZH1ZdgGSy7I8nVpN1Zdl65SyjIuN56/D/zJklPH2r3t2hjB98hqiHj5mQO85lCpTkG9/7pVOl7G/gvX+Sm1Ku7SdwsKUsmvH+JGLTPirIcMHzmXd6iN6f30AwK5tp1m57CAajRn5rCwInto9xV8Dh7Vh9NCFJCYkUtDLmVETOmGKnCrLOT9vJTrqScqOMBqNGfOWDsA/oCj1G5Wn2/vT0JibUapMIVq1y3yJX075z6eYBzVqlaXze1MwMxO0bFOD4iU9c0XLy/C66/60yatJiE/ky//NBsAvoAhDRr3a/VzmzfyCwJplcXG05fLRH5gwfQXzlu55pXm8bJva7aOGDB/4B+tWH8Hd05HJ03oAcO1qKONGLMTMzAyf4h6MHJdaR0YOnsffxy4TFfWYFg1G07N305RnlrGu19e+ajSCPgNa8vnHPyIllPH1olXbGq/U1y/Dm7Z9qTAdi2ZgIIQ3uvCb5LChufrPK5K/A/4A7KSUY9La6D8/llLaCCGKAnf0L959AW8pZV8TebqgC+eJEUJUAOZKKSukyfs6UEVKGaGPof9GSllXCPEVupf75Jh/R3Sdir+B+lLKy0IIa8BLSvlvBte8B12HIQGYD1QEXNGNng9BF3ZlLaUME0I4AZellE5CiJnACSnlH5n4cw8wUEp5XN9BGCilbJEm30LAx1LKd/RhQKeAJlLKPcnXDRQB5qKbTRHAUaArulCllPLKQIMnupmMSuhmT3YBp6WUnwshFgEnpZRT9bYVpJSn9LNEhuFo/QE/KeVH+hCl7ehmHPoAxaSUnwrdDlOn0XVEMgwCfvBsXe5tD5AJ4o273XMes9ezbv65keSdhXKGaGVSbkswSV4tRx15srngzdutPWfRysx3PstNCpVclNsSTHL/cvfclmCSvNq+AjhYNsv1G/PG4/U50mgVtXknV67tVb0ZrQdaC+PF0aaoC5wSQpwE3kMXT2+KQsAefbjMXMD0r4yYJhhw1C8YPg3Uk1KGAx/8H3vnHV5F0cXh9yQQIARCC6FXUbqgFAUpgiiggiAWBLGCWD5UqnSpSrOCiNhQIAIBBARBOggKivRiBUKRJJQEgkCSm/P9sZtwk9w0IOw1zsuTh3t3Z3d/9+zM7J6ZMzNAiIjswnppznAaBVXdiRWitBf4FNhk7yoAfGOfaz2QGIT+FdDPHizsecLqzLEcq+dhFzDK1ptCmv6CZZutWE7Dx6qa/mTilw/+G3gd+AFYhTWIOpFeQD17cPM+rIHvnvgA8BWR3VihTk/a4VYfAEG29gFYzta1n+vOYDAYDAaDwXBdybDHweA92AO0I4ASqhrntB5P2Bpzq+pF23laDdxoj6XwiOlxyDl4a0u1t7aImR6HK8ErqwtMj0PWMD0OWcf0OGQdb+hxCMumHodyDvU4ePPTwZCavVg9C17pNNj4A2tFJDfWk/T59JwGg8FgMBgMBsO/A8cdBxHZAuRJsflxVU1/adFrc+2FQMUUmweo6oprcO4puK2PYPNueuMfMkJVs7xKzfW2rz1T1hWt22AwGAwGg8GQk8hp07E67jioasOMU2XbtTtk47lfzK5zZwUn7WswGAwGg8FgyDk47jgYDAaDwWAwGAw5kRzW4WAcB4PBYDAYDAaDITvwyWGeg5k2xmAwGAwGg8FgMGSI6XEwGAwGg8FgMBiygRzW4WB6HAwGg8FgMBgMBkPGmB4Hg8FgMBgMBoMhGxDx1kUrrwzjOBgc55LLOzvy/HPldlqCR+ITLjktIU0Us9ZfVvAVP6cleMSbV/UV8c6OcleCN6/L6X1489z23rpCc4kbZjgtwSPHfu/stASvxouz+hXhnTWwwWAwGAwGg8Fg8CpMj4PBYDAYDAaDwZANeHPv2pVgehwMBoPBYDAYDAZDhpgeB4PBYDAYDAaDIRvIYR0OxnEwGAwGg8FgMBiyg5wW2pPTfo/BYDAYDAaDwWDIBkyPg8FgMBgMBoPBkA2YwdEGg8FgMBgMBoPBqxGR1iLyq4j8ISKvedifR0Tm2Pu3iEiFjM5pHAeDwWAwGAwGgyFbkGz6y+CqIr7AFKANUB3oLCLVUyR7BjijqjcAbwPjMjqvcRwMBoPBYDAYDIacRQPgD1X9S1Vjga+A9inStAcSlyQPBVqKpB9cZcY4GLyaLZsOMHnCIlwJCdz7QEO6PN0i2f7Y2HjeGBrCr/uPEhjoz7Bxj1OyVBH27wlj4qhQK5EqT/a8myYtagEwb+YGli7cAgKVbijJgBGPkCdP7izpUlUmvTmfzRv3kTevH8NGd6Fq9bKp0u3fG8bIIbO4dCmORk2q0+e1BxERVq3YzvSp33Lor3A+C+lD9RrlADh+7BSPtB9LuQrFAahZuwIDhz2SaV0/bjrAO+MW40pI4P4ODej2TGp7jRr8FQdse40a35WSpYsQHXWewX2+ZP/eI7RtV48+gzokHRMXF8+kN75m+09/Ij7Cc/9rzZ131c6SvVLyw/eXdbbr6FnnyMFfcWCfpXP0hMs6B/X5kv17jtC2fT36uum8FniTLiuPLbDzWO508tiRFHmso1seW27nsd5JeSwq6jwDe3/Kvj1h3Ne+If0Gd8qUXd4e9zUJCQm069iQbs+0TGWXEYNn8+u+oxQMzM/oCY9TqnQRAGZ8vJolC7fg4+ND79ce4LbGVbl0KY7nn5pCbGw8LlcCLe6qTfcXWyf97g/f/5Y1K3fi4+NDx4cb8UiXJuna6a03F7J5437y5s3N0NGd07TTqCEhtp2q0fu1DogI0dHnGdL3C44fP02pUkUYM/EJCgb6s37Nbj6a/C3iI/j6+vDqgA7UuaVS0vliYi7yaPs3adaiFv0GP5iu/bKjXL74zFRORZ4jT17rMf721B4UKRqQro7roetK64srLXsAMz5ew5KFW/H18eHV19pzW+ObAJgzcyOL529BgXYdG/Lo41Y+mjZ5ORvX7sXHRyhcJIAhox4hqHhgmtqutixGR59ncN/P+fv4aUqWKsLYiU9RMNCfs9H/MGrYbI4dOYlfntwMHdmZylVKATBq6Gy+37CXwkUC+GrhwAztlxU+nPAcbVrWJfLUWeq16n9Nz52S7KhTX+k5nVMnz+FyJXDzLRXpO6gDvr7e2w4uzk3IWho44vb9KNAwrTSqGi8i0UBR4GRaJ/VeSxv+87hcCbz75kLGTX6WGfP7sWb5dg79eSJZmmVfbyGgQD5mLx5Ipy5N+ejdpQBUrFyCabNe5pM5vRk/pTuTRocSH+8iMiKa+SEbmTbrFT4P7UdCQgJrVuzIsrbNG/dx5HAk85cOZeDwRxg3eq7HdONGz2Xg8EeZv3QoRw5H8sP3+wGoXKUk499+hrq3Vk51TOmyxZgVOoBZoQOy5DS4XAlMHLuQSR88w+yFfVm1fAcH/wxPlmbJwq0UKJiPed+8xiNdm/LBO8sA8PPLTfcX7+Gl3velOu+M6aspXCSAOUsGMHthX4+as4LLlcCksQt5a+ozhHzdl5XfetC5wNIZuvQ1Hn28KVPcdPZ48R5e6pNa59Xibbou57EhDBz+KONGz/OYzspjjzB/6RAPeezpVPcrj18unnupLb36pmx48oyVrxbw9tTuhHzdn+++3c7BFOVw8YItFCzoT+jSQXR+vClT3vkGgIN/nmDl8u3MXtifd6Z2Z8KYBbhcCfj55WLyx88zM7QvX87tww+bfmXPzsMALF30ExEnopizaABzFg2gVes6GdhpP0cORxK6dBCvDX+Y8aNDPaYbPzqUgcMfJnTpINtOBwD44pPV1GtYhflLB1OvYRW++GQ1APVvu5GZ8/sxM7QfQ0Z2ZuzwOcnON23yskyVhewqlwDD3+jMjLm9mTG3d5adBm+qL66m7B38M5xVy3cwe2Ff3p76LBPtPPbn7ydYPH8Ln8zuxRfzXmXTBqs8AXR9sjkz5/fhi3m9ady0Op9OW5WuvqstizM+WUX9hjcyf+lQ6je8kRmfWNf7/OOV3Fi1NLMXvMbrY7oyadyCpHPd274B707tmaHtroQv562nfbc3s+Xc7mRXnTpm4uN8GdqbWQv6EHU6hjXf7cr233I1iPhk05/0EJGf3f56pLy0Bzl6BWmSYRyH/yAiMugqjl0nIvWupZ60OLAnjNJli1KqTFFy585Fi3vqsGnd3mRpNq3bS+v7LTnN7qrNtq2/o6rkzedHrly+AMTGxuHe8+ZyJXDpUhzx8S4uXoyjWFDBLGvbsHY3bds1QESodXNFzp27wMnI6GRpTkZGcz7mIrXrVEREaNuuAevXWBVcxUolKF8xOMvXTY99e8IoU7YYpW173dW6DhtT2Gvj2r20aXcrAHe2qsXPtr3y+ftx8y0V8cuTuhPym69/opvd0+Pj40OhwvmvXme55Do3rE2hc91e2rrr3JJcZx4POq8Wb9O1Ye0e2rarb+exCpnMY/VZv2Y3kHYey+efhzq3VCaPX+Z62Sy7FE2yS6vWdT3YZQ9t21nl8M5WtZPssmHtXlq1roufXy5KlSlKmXJF2bcnDBHB3z8PAPHxLuLjXUmPrwVzN/N0z7vx8bEeT0WKFsjQTm0yaadadSogIrRxs9OGtXu4t319AO5tX5/1a63t/v55kuqNixdik82Msn/vEU6fiqFho5syZ79sKJdXizfVF1dT9jas3ctdrevYeawIZcoVY9+eMA4dDKdG7fJJz4K69SqxfvUeAPIH5E0674ULsRm2B19tWbTyWAPAcggS89jBP09Qv+GNAFSoFMzfx05z6uRZAG6pdwMFA/0ztN2VsGnrAU5HxWTLud3Jrjo18f654hOIi3PluFmLMouqfqSq9dz+PkqR5Cjg3jVWBjieVhoRyQUEAqfTu65xHP6bXLHjcD2JjIgmKLhQ0veg4EJEpqisIyOiCSphpcmVy5eAgHxER/0DwL7dh3nywQk89dAkeg9+kFy5fAkqHsgj3ZrzcJvRPNhqJAEBeal/e8YP/5REREQTXOKytuLBhYiIiE6Vpnhw+mk8cfzYKbo+NI7nnnyX7dv+zLSmyIizyTQFFQ8kMjy1vYLd7JU/IG+SvTxx7uwFAD6aspwnH3mHwX2/5PSpc5nW5FFn+NkUdgkkMoVdIsOjCQ52v6/p67wWeJuuiIioFHksMJN5LOqa6ogMT3kNT3Y5m8Iu+YiOOk9kRDTFU5STxDzpciXw+EOTaNN8OA1uv5GatcsDcPTIKVYt38GTj77NK89PJ8xuJU5Tn4eymEpfRDTFgwPd0lz+DadPnaNYkLWvWFAgZ05dfqFat3oXD9//Br1fnM6QkZ0BSEhI4L2Ji+jV5/50dV2+9rUvl4mMGTaXJx5+i8+mrUQ13UbC66LrSuuLqyl7lsbL9zYoOJDI8LNUvqEEO375i+io81y8EMsPGw8Q7vb7PnzvW9q3Gs13S3+h+4v3pKvvasti6jxm2aTKTaVYu8pqTNq7+zAn/j5DRHjGz4h/C9lZp77Sczptm4/AP38e7mx1daGz2Y8zg6OBn4AqIlJRRPyAR4HFKdIsBp6wP3cC1mgGlYlxHLwAEakgIgdEZIaI7BKRUBG5V0QWuqVpJSIL7M8xIjJORLaJyCoRaWD3BPwlIu3sNE+KyAIRWS4iv4vIeHv7m0A+EdkhIrOyoCdV04eITLW7x/aKyAi37YdEZISI/CIiu0Wk6jWzVcrC4iF7J7Y+VK9Vns/n92PazJeZ9ekaLl2K49zZf9i0bg9ffTOI+d8N48KFWL5bui3rQjyUq1TF2FOaDMp6saCCLP5uBDPnDeCVfh0YOmAGMTEXrlxTygumYy9PuFwJRIRHU7tuBT6f8wo1a5fj/UnfZE5PWjI9iEip01Otld2tSl6ny9O9SpX/M3HPr72MVJk9Ldt5fP7Y+nx9ffhyXh8WrxzGvj1h/Pn73wDExcbjlycXn3/1Ku0fbMiYYXNSn8P92h6fcSnuWxbzfSLNW9Zm7pKBjH/3aaZNtkIo5n+1iUZNqhFconDGJ0jj4ldbLgFeH/sYM+f34YPPXmDHLwdZ/k0W6zEvqi+upux5uv8iVgt+16fupFeP6bz6/MfccFOpZHHwPXu1YdHKIdx97y2EhmzKSGDqa1yDstjtmVacO/sPXTqNZ+7sDdxYtTS+uXLOa1l21qnvfNidJWuGEhcbz7atf1yhwpyNqsYDLwErgP3AXFXdKyIjE98VgU+AoiLyB9AbSDVla0pyTg7993MT8JGq1gbOYk2dVU1Eguz9TwGf2Z/zA+tU9VbgHDAaaAV0AEa6nbMO8AhQC3hERMqq6mvABVWto6pdsqDnBQ9pBqtqPaA20ExE3N3+k6p6CzAV6JvyQPfYvJmfLvcowGoBu9x6GhkelSqsKCg4kMgTVpr4eBcxMRdSde+WrxRM3nx+HPzjBNu2/E7JUkUpVCSAXLl9adqiFnt3HkrHDJeZF7KBLp3G0aXTOIoVDyT8xGVtEeFRqQbXFQ8uRER4ijRBaQ/AAyuus1Ahq2u/Wo1ylClbLMMW10SCgpNrioyIpljx1PYKd7PX+ZiL6XaHBxbyJ2/e3DRrUROAFnffzG/7j2VKT1oUDw5MYZfoVPe1eHAg4eHu9zV9ndcCb9A1L2QjXTqNp0un8R7yWDRBxVPqyXoeyyqe7JLyGqntYpXD4sGFiEhVTpL/hgIF83FLvcr8uOlA0rkSB9M2b1mLP2yHwp15Id/TtdMEunaaQJDHspj6vrm35Fr31voNRYoWSAo7ORkZTWEPYwXq1qvM0aOniDoTw+6dh5gX8j0P3DOS9yYtZtmSn5jy9pK0zJct5TLxGID8+fNyd9u67Nt9JN3010PXldYXV1P2igcXIvzE5XsbGX75d7Tr2IAZc19h6ucvULCgP2XLFUt17bvb1mXdqt2ptl/Lspg6j1nhdwEBeRk2uguzQvvz+tiuRJ05T6nSRTO017+F7K5T8+TJzR3Na6QKf/I2JJv+ZQZVXaaqN6pqZVUdY28bpqqL7c8XVfUhVb1BVRuo6l8ZndM4Dt7DEVVNbPaYCTQGvgS6ikgh4HbgW3t/LJD4tr0bWK+qcfbnCm7nXK2q0ap6EdgHlL8KPXd4SPOwiPwCbAdqYDk7iSSO8tqWQhOQPDav69OtPQq4qUZZjoad5O9jp4iLi2fNih00al4jWZpGzWqwfMnPAKxftYtb6t+AiPD3sVNW3DRw4vhpjhyKpESpIhQvUYh9uw9z8UIsqsovW3/P9FiDhzo3TRq03KxFbZYt3oqqsnvnQQIC8ia9iCRSLCgQ//x52b3zIKrKssVbaXpnrXSvcea0NVMEwLEjJzkSFknpMpl7kFSz7XX86Gni4uJZtXwHdzRLPmVzk+bV+Xax1TK5duVubm1wQ7qtYiJC42bV+eUnqy75ecvvVKh8dWMzqtUoy5HDyXU2aZ5c5x3Nq7MsCzqvBd6g66HOTZgV2p9Zof1p1qIWyxb/ZOexQ+nksTzs3nnIzmM/0fTOmtdMD7jbxSqHK5dvp0mKctikeQ2WLbbK4dqVu6jXoAoiQpPmNVi5fDuxsfEcP3qKI4dPUr1mOc6cjkkKa7l4MY6ffrxcDpu2qMm2rb8D8MvPf1KufBApeajzHcwMtQYuN21Rk2+T2Slfhnb61s1OTZrXZOminwBrYHbi9iNhkUmt2Qf2HSE+zkVgofyMHPc4i1cO5+sVw+jVpx1t76/Pi6+mHbaUHeUyPt5F1Jnz1uc4F5s27KfSDSXSTH+9dF1pfXE1Za9J8+qsWr7DzmOnk/IYwGk77OzE32dYt3o3rdpaA+2PuDXGfL9uL+UrFk+l6VqWxabNa7J00VYAli7amrT93Nl/iIuLB2DR/B+oc2tlAtzGX/zbyY469Z9/LnEy0hoHEh/v4ofvD3i8f96FY6FK2YJkNS7ScO2xV+pbr6rl7e8tgP8BLwJLgI+Biqra394fo6oB9ufXgRhVnei+T0SeBOqp6kv29m+Aiaq6zv34rOhR1Q4isg6rB+EUsBKor6pnRORzrF6Qz0XkkH3tk/ZA6omq2jyt6/39z5I0M+GPG/czeeIiEhKUNu3r8/izd/HpB8u5qXpZGjevwaVLcYwdEsLvvx6jYEF/hr3ZlVJlivLdN9uY/dkafHP54uMjdOvRiiZ2Zf3Z1BWs+W4Hvr4+VKlamn7DHsbPL/UALP9cfmnJQlWZMGYeP2zaT968fgwd3SVpussuncYxK3QAAPsSp2O9GEujO6rTd1AnRIS1q3cyaWwoZ87EUKCAP1Wqlub9aS+wZuUOpk1Zhq+vD76+PvR4oQ1Nmid3NuITLqWpa/PG/bw73pr67r4HGvBk95ZMn7KCqjXK0MS218jBX/HbActeI8d3SXJMOrYZy/mYi8THuQgokI93PuxOxcrB/H38DCMHhxBz7gKFCgcweOTDlCjpOUwjs+/Qmzfu553xi0lw2Tp7tOSjKSuoVr0MTe60dI4YZOsM9GeUm84OrZPrfHeapfNacL11+UpGeSzULY895pbHxjMr1JpG8XIei7Pz2INueWy+ncfyUaVqGd6f9jwA7e8ZwfmYi8TFxVOgQD7e++gFKlW+/OKZoPGp7PL2+K9JcCn3PdCAp3rcxUdTllO1ehma3lnTtstsN7s8nmSXzz5axTdfb8XX14dX+renUZNq/P7bcUYNCcHlUjRBaXnPzTzT827AipMfPnAW4X+fIZ9/HgYM7USVm0olaRFJ3t5l2Wk+P246YNvpUarZduraaQIzQ/sBiVMjh3DpYhy331GNvoPsqTKjzjOo7wxO/H2GEiULM3bSEwQG5ueLT1azbMlP5MrlS548uflfn3bJpmMF+Obrrezfe4R+gx/ElZDcZintdy3LZYmShXnh6Q+Ij3eR4FLq3VaFXn3vz/KUlE7WFynriqspe59/tNrOY7680r8dtzexomN7PvEB0dHnyZXLl15976f+bVUAGPjqDMIORSI+QomShek/9MFkY2BSlsurLYtRUecZ1Pczwv8+Q3DJwrwx6SkCA/Oza8dBRgyeiY+PDxUrl2DIiM5Jre1D+s9g209/EBUVQ9EiBej+Yhue6/9blu5vWsx4/380ub0axQoXIOJkNKPeCmXGnHVXfL5jv3dOc9+1rlMDC/nT96VPiY2NJyFBubXBVNJOegAAIABJREFUDbzc7/6kyVBSUiRPO8eHTkfHrsiWF+1Av3sc+W3GcfAC7Bf1g0AjVf1BRKYDB1R1kogsAW4BWqnqPjv91ToOZ4Didi9FVvWsw3Ic4oAvgLpAELALGHCtHQcnSc9xcJL0HAen+a/ObnGlpOc4OElKx8GbSOk4eAvpOQ6G1HhzXeGt5bLEDTMyTuQA6TkOTuMNjsPZuJXZ8o5TMHcrR36bd9bA/032A0+IyC6gCNbYAIBZWGFD+67htT4CdqU1ODoDPQCo6k6sEKW9wKdABqPLDAaDwWAwGAz/ZkyPgxdgt/B/o6qpgpNFZDKwXVU/8QY92YHpccgapsch5+CtLZumxyHrmB6HrOHNdYW3lkvT45B1vKPHYVU29Tjc5chvu/aryhiuGSKyDTgP9HFai8FgMBgMBoMha2R2BqR/C8Zx8AJU9RCQqnXfnm412xCRosBqD7taXq/eBoPBYDAYDAbDvwPjOPyHUdVTWGs9GAwGg8FgMBiuMTmtx8E7g0UNBoPBYDAYDAaDV2F6HAwGg8FgMBgMhmwhZ7XRG8fBYDAYDAaDwWDIBtJbCfvfSM5ygwwGg8FgMBgMBkO2YHocDAaDwWAwGAyGbMH0OBgMBoPBYDAYDIb/GKbHweA4cQlOK/DM+fhYpyV4JOKC9/r7Jf2982b6+Xinzbx1hdrz8XFOS0iT/Ll8nZbgkXgvXW3bpd7Z2hnrclpB2hTK4531mLeu0Fy6SojTEtLkQlg7pyWY6VgNBoPBYDAYDAbDfw/T42AwGAwGg8FgMGQLOauN3jgOBoPBYDAYDAZDNmBClQwGg8FgMBgMBsN/DtPjYDAYDAaDwWAwZANmATiDwWAwGAwGg8Hwn8P0OBgMBoPBYDAYDNlCzupxMI6DwWAwGAwGg8GQDUgOC+7JWb/GYDAYDAaDwWAwZAumx8FgMBgMBoPBYMgWclaokulxMBgMBoPBYDAYDBliehwMXs1Pmw/wwcRFJLgSaPNAQx59qkWy/bGx8YwfFsLv+49SMNCfwW8+TolSRThx/DTPdBpPmfLFAahWqxyvDOqU7Nihr37KiWOnmD63X5Z1bd10gMkTFuFKSODeBxry2NOpdb0xNITfbF3Dx1m6Egn/+wxPPjiBJ3vezSPdmgMw7vU5/LhhH4WKBPBZaNY1pWTHjwf4/J2vSXAl0OL+hjzQrWWy/fu2/8mMdxcR9uffvDyiK7e1uBmAQ78d4+MJ87nwz0V8fHzo8ERLGt1V96r1bNl0gPfGLyYhIYF7OzSgqwebjRnyVZLNXh/XlZKli/DTD78x7b1lxMW5yJ3bl+dfvY9bG9wAwOoVO/jy49UkuJTbm1Tl+Vfvy5SWH74/wNvjviYhIYF2HRvS7ZnktomNjWfE4Nn8uu8oBQPzM3rC45Qqbd2/GR+vZsnCLfj4+ND7tQe4rXFVwk+cYcTgEE6dPIePj/DAg7fxSNemAPx24BjjRoUSGxuPr68P/QY/SI1a5TLUqKpMeGMumzbuJW9eP14f041q1VMft3/vYYYP+YJLF+No3KQG/QY+jIjwwfuLWb9mFz4+QuEiBRgxphtBxQtx8K8TjBj6BQf2HeGFXu3o9lSrTNkskWud9yNORPHG0BBOnzqHiHDfg7fR6bEmWdLkbrNJb85n88Z95M3rx7DRXahavawHm4UxcsgsLl2Ko1GT6vR57UFEhFUrtjN96rcc+iucz0L6UL2GZe/jx07xSPuxlKtg1Sc1a1dg4LBHrkjjlZaDfbvDmDgq1PqdwFM9W9G0Ra0r0pBIdtRjAC5XAj27vEOx4oG88d4zWdb10+YDfDjR0tXmgYY88mRqXROGX673B71xWddfvx/nvbHzOX/+Ij4ivP/Fy/jlyU2/Hh9w+uQ5/PLmBuCNyd0pVKRApvSoKm+9uZDNG/eTN29uho7unEa+OsKoISF2vqpG79c6ICJER59nSN8vOH78NKVKFWHMxCcoGOjP+jW7+Wjyt4iP4Ovrw6sDOlDnlkoAnPj7DGOGf0XEiSgQ4e0PelCiVME0Nf7w/QHeGbcYV0IC7To2oNszqW02cvBXHNh3lMBAf0ZPsPJVdNR5BvX5kv17jtC2fT36DuqQdMwrPadz6uQ5XK4Ebr6lIn0HdcDXN/vamz+c8BxtWtYl8tRZ6rXqn23Xud6Y6VgNSYjIMhEpZH/uJSL7RWSWiLQTkdeu8JyDUnzffC20ZnDNB0Sk+rVKd61wuRJ4/82FjH3vWT4O7cfaFds5/NeJZGmWf72FgIL5mLFoIB27NOXj95Ym7StVpijTQnozLaR3Kqdh45rd5MuX54p1vfvmQt6c/Cyfz+/H6uXbOfRncl3Lvt5CgQL5mLV4IA91acq0d5cm2z9l4mIaNq6abFvr++sxbkr3K9KUkgRXAp9OXMDASd15a3Z/Nq3aztGDyTUWK1GYF4Y8SuNWyZ0Cv7x+vDisM5Nm9WfgW92Z8e4izp+7cFV6XK4E3n5jIROmPMMXC/qyevkODv0ZnizN0oVbKVAwHyFLXuPhrk358N1lAAQWzs+b7z7FjNA+DBr1KGMGhwAQHXWeqW8v5Z1pz/HFgr6cPhXDti2/Z0rLxLELeHtqd0K+7s93327nYIr7t3jBFgoW9Cd06SA6P96UKe98A8DBP0+wcvl2Zi/szztTuzNhzAJcrgR8fX3p1acdcxYN4OOZvQidsynpnJPf/oZnet7Nl/P60OPF1kx++5tM2WzTxr0cCYvg62UjGPL6Y7wxKsRjujdGhTBkeBe+XjaCI2ERbP5+LwDdnmrFnIVDCJk/mCbNajJ9qm3PQH/6vfYwjz95V6Z0pLTdtc77vr4+PN/7fmYs6M8HX/yPRXM2pTpnZtm8cR9HDkcyf+lQBg5/hHGj53pMN270XAYOf5T5S4dy5HAkP3y/H4DKVUoy/u1nqHtr5VTHlC5bjFmhA5gVOuCKnYarKQeVbijBR7Nf5tO5vZkw5VkmjppPfLzrinQkasmOegxg/uyNlKsYfMW6poxbyOj3nmX6PM/1/opFWwgokI/Pvx5Ix8ea8sn7li5XvIvxQ0P438AHmT63HxOmPY9vLt+k4waMfoyps3szdXbvTDsNAJs37ufI4UhClw7iteEPM350qMd040eHMnD4w4QuHWTnqwMAfPHJauo1rML8pYOp17AKX3yyGoD6t93IzPn9mBnajyEjOzN2+Jykc40YNIuuT7ZgzuKBfBbyKkWKBKRrs0ljF/LW1GcI+bovK7/dwcEU+WrJAitfhS59jUcfb8qUd6x85eeXmx4v3sNLfVI3uoyZ+DhfhvZm1oI+RJ2OYc13uzJtsyvhy3nrad/tzWy9hjNINv05g3EcrgCx8FHVtqoaZW9+AWirql1UdbGqXmnuT+Y4qGqjqxKbOR4AMuMQZDbdNeHXvWGUKluUkmWKkjt3LprfXYfN6/YmS7N5/V7uvq8eAE1b1mb71t9R1XTPe+GfS8yfuZ4uz7ZMN11aHNhj6Spl62pxTx02pdC1ad1e7rnf0tXsrtr84qbr+7V7KFWmCBUqJ3+w3nxrZQoG+l+RppT8sS+M4DJFCS5dlFy5c9Horrr8tDG5xuIli1D+hlL4+CSvgEqVC6Jk2SAAigQFUrBwAGejYq5Kz/49YZQuWyzJZi3vqcP3KWz2/bq9tL7/VgCa3VUryWY3Vi1NseKBAFSsHExsbDyxsfEcP3qasuWLUch+oNa7rQrrV+3OUMu+PWGUKVeU0raWVq3rsmFtci0b1+2hbTvr/t3ZqjY/b7G0bFi7l1at6+Lnl4tSZYpSplxR9u0Jo1hQQapWLwNA/vx5qVAxmIiIaABE4Pz5iwDEnLtAUFDarYburF+7k3vb3YaIUOvmSsSc+4fIyOhkaSIjo4k5f5HadSohItzb7jbWrdkJQEBAvqR0Fy7EJj1nihQtSI1aFcjl9kKVWbIj7xcNKsiN1Szb+efPS7mKwZyMPJtlbQAb1u6mbbsGts0qcu7cBU6msNnJyGjOx1ykdp2KiAht2zVg/RrrhahipRKUv8IX3sxwNeUgbz6/pHsWGxt/1a2Y2VWPRYZH8eP3+7m3Q4Mr0uWp3v9hfXJdP6zfSyu73m/SsjY7bF3bfvyNilVKUvnGUgAULJT/mrSQb1i7hzbt6tv5qkK6+apWnQqICG3a1Wf9mt1Jx9/bvj4A97avz/q11nZ//zxJ9/HihVgSb+lff54g3pVAw0Y3JaXLm88vTX1WnVYsqU67q3UdD3XaXtq2s/LVna1qJdVp+fz9uPmWiuTJkzoAJX9AXgBc8QnExbnI7obzTVsPcPoqnzWG7Oc/7TiIyDgRecHt++si0kdE+onITyKyS0RG2Psq2D0KHwC/AGVF5JCIFBORD4FKwGIReVVEnhSRyfZxwSKyUER22n+N7O1fi8g2EdkrIj3sbW8C+URkh4jMsrfF2P+LiEwQkT0isltEHrG3NxeRdSISKiIH7B6PNIu3iLwpIvvs3zbR1tMOmGBft7KIdLd//04RmS8i/mmkWyci9ezzFhORQ/bnGiKy1U63S0SqXMn9ORkRTVBwoaTvxYILpaqsT0VeTuOby5f8Afk4G/UPACeOnabnY2/Ru/sH7N7+V9Ixn09dTqeuzciTN+2KOCNdxd10BXnQdTIimuIlLusKsHVduHCJkM/W8sRzd1/RtTPL6choirppLBoUyJkUGjPDH/vCiI9zEVy66FXpORlxNskeAEHBgURGpG2zXLl8yR+Ql2j7XiayftVuqlQthZ9fLsqUK0rYwUj+Pnaa+HgXG9fuISI8ioyIDE9+/4p70BIZfpbg4MtaAgLyER11nkg3jdaxhYgMT37s8WOn+e3AMWrWKg/AK/0fYPJb39Cu1Ujef2sJz7/cNkONABHhUQSXKOx2rcJEpvh9keFRSToBgoMLJbPBlHcX0bblIJYv3crzL92fqeumR3bn/RPHT/PHr8eoVjPjUC5PREREE5zi/kSkuLcRESnvf+o0njh+7BRdHxrHc0++y/Ztf16RvqstB/t2h9Gt40Se6jSJPkM6XpHzl+w62XAvJ09YxHMv35eqQSKznEpZ7xcvxEkPNkpV70f/w9GwSAQY9NJHvNjlbebOWJvsuEkj5vD8Y28x6+OVGTYwuRPpIV+lqjMioikeHOiW5vK9PX3qHMWCrH3FggI5c+ryy/G61bt4+P436P3idIaM7AzAkUORFCiQjwGvfMrjD03kvUmLcbkS0tYXfjYTdVp0ijotdf3qiVd6Tqdt8xH458/Dna1qZ5jekBrBJ1v+nOI/7TgAXwHufc4PA5FAFaABUAe4VUSa2vtvAr5Q1bqqejjxIFXtCRwH7lTVt1Nc4z1gvareDNwCJDYDPK2qtwL1gF4iUlRVXwMuqGodVe2S4jwdbT03A3dhvcCXtPfVBV7B6g2oBDT29GNFpAjQAaihqrWB0aq6GVgM9LOv+yewQFXr25r3A8+kkS4tegLvqmod+/cd9aClh4j8LCI/z/50uceTeKrXU/pEntNAkWIFmbV0CB/O7k3P3u14Y/Aszsdc5I9fj3H8yEnuuIrYYE+PGyFjXQh8PvU7OnVtQj7/KwuTyiweH4lZfI6fOXmWySNn8/zgR/HxubqqwtNDOrP3MpGDf5zgw3eX0nfIgwAUKOhP78EdeX3ATP739AeUKFUkU62LmbGNekglIp5fNtxE/vPPJQb2nsEr/dsntdYtmLuZl/u1Z/HKYbzcrz1jhnsOn0mlMwN7WGnSt+uLL7dn2eqxtL63AXNmr8vUddPV5GHbtcr7F/65xLC+M3ix72XbZV2gB3tkJk0GZaNYUEEWfzeCmfMG8Eq/DgwdMIOYmKyH711tOaheqxxfLOjLtFm9mPnJWi5disuyhqTreNh2tffyB3uM1k1279s105XSRp5l4XIlsGfnQQaM7sKkT15k87o9bN9qhS8OGN2FaXP6Mmn6C+zZfpBVS7dlXlNahkiWxpPujM/dvGVt5i4ZyPh3n2baZCt8KN7lYscvf9GrTzs+C3mVY0dPsXTR1rT1pVFfJU9zZfre+bA7S9YMJS42nm1b/8j4AEOO5z89OFpVt4tIcREpBQQBZ4DawN3AdjtZAJYjEQYcVtUfs3iZFkA3+3ouILEZoJeIJI5CKmtf41Q657kDCLHPES4i64H6wFlgq6oeBRCRHUAF4HsP5zgLXAQ+FpGlQFrB1jVFZDRQCOv3r8jE73TnB2CwiJTBckJSBZ6r6kfARwBhMUs8vssFBQcma2E9GR5F0WLJwzyKFbfSBAUXwhXv4nzMBQoE+iMi+PlZ2fvGamUoWaYoR8Mi+W3vEX7bf4yu943B5Uog6nQMfXp8wKSPXiCzBBUPTNaqGxkeRdEU4SdBwYFEnLisKybmAgUD/dm/J4z1q3Yx7Z2lxJy7gI+PpbPDo3dk+vqZoWhQIKfcNJ6KjKZwscB0jkjOP+cv8mbfj3mkRxturFn+qvUk2iORyPBoiqVhs+LBhYiPd3E+5mJS6FZEeBSDe89g8KhHKV22WNIxjZtVp3EzK3puceiP+GailbN4cPL7FxEeTVBQYKo04eFRFC9haUm8f8WDCyX7HRHhUQQVt35HfJyLgb0/5557b+HOuy63zC1b/DO9BzwAQMu7b2bs62k7DnND1rEwdBMA1WuWJ/zEGbdrnaFY8ULJ0hcvUZhwt98SHh5FUPHU97nNvfV5+YUp9LzKXofsyvvxcS6G9Z3BXW1uoWnLrDn180I28PX8HwCoXrMc4anuT8p7WyjF/Y9Kdf9T4ueXGz8/a1BttRrlKFO2GGGHI5MGT2eWqy0HiVSoFEy+fH4c/OMEVWukHqSbKS3ZcC9PRpxl8/p9bPn+ALGx8fxz/iJjBs9m8JjHMq0rsU5P5GSEB11p1PtBxQOpfUtlAgvlB6B+46r8ceAodRtUSQp39M+flztb1+XXvWFJ4U6emBfyPYvSzVfJNVn1SrRbmuikXoYiRQtwMtL6fjIymsJFU49XqFuvMkePniLqTAzFgwtxU9XSSXVdsxY12bPzMPd18KzXU52WMl+lrtNS56u0yJMnN3c0r8GGtXtpcPuNmTrG4I4ZHJ3TCAU6YfU8fIV1h9+wW9XrqOoNqvqJnfb8tbigiDTH6jW43W7V3w5k1MSWXs675PbZRRoOoarGY/WkzMcar+C5qR8+B15S1VrAiHS0xXM5DyWlUdXZWGFNF4AVItLCw7EZclP1shw7cpK/j50iLi6edd/t4PZmNZKlub1ZDb775mcANqzeRZ36NyAiRJ2JSera/fvoKY6FnaRk6aLc/1Aj5qwYxsxvBvP2Jy9SpnyxLDkNAFVrlOVY2GVda1bsoFHz5LoaNavBiiWWrvWrdlHX1vXepy/y1bLBfLVsMJ26NKHLMy2vudMAULlaWU4cPUnE8VPEx8WzedV26t1RI+MDgfi4eCa99hlN29Tjdnumpaulao2yHA07yfFjp4mLi2f1ih1JL/yJNG5WneVLrFbA9at2c4tts3NnLzDgf5/So1cbatWtmOyYM6etLv9zZ//h67mbua9jwwy1VKtRliOHT3L8qHX/Vi7fTpMU969J8xosW2zdv7Urd1GvQRVEhCbNa7By+XZ7jMUpjhw+SfWa5VBVxgyfQ4WKwTzWrVmycxULKsgvP1sddD9v+Z2y5YLS1PZw5+aEzB9MyPzBNG9xM0sX/4iqsnvnXwQE5Ev1ghsUFEh+/7zs3vkXqsrSxT/S7E7rnoUdjkhKt37tLipULJGhbTIiO/K+qjJ+xFzKVwzm4cebebpsujzUuWnSoOVmLWqzbPFW22YHCQjIm/TylkixoED88+dl986DqCrLFm+l6Z3pOytnTp9Lqk+OHTnJkbBISpfJevje1ZSD43ZIHsCJ42cIOxyZbIajK9Fyre9l915tmbdiKF8tG8ywN7tQt/4NWXIa4HK9f8Kt3r+taXJdtzWtwUq73t+4ehc327puvf0mDv7+NxcvxuKKd7Hrl78oVykYV7yL6Cjr8R0f72LLxn1UqJx+eXio8x3MDLUGLjdtUZNvF/9k56tDBATkSyNf5WH3zkOoKt8u/ommd9YEoEnzmixd9BMASxdd3n4kLDKpN+PAviPEx7kILJSf6jXLcfbshaT67ectf1AxHb2X6zQrX61avoMmzZPnqzuaV2fZYitfrV25m1sb3JDuOJl//rmUNNYoPt7FD98foHzF4unazPDf4D/d42DzFTAdKAY0A2oBo0RklqrGiEhp4Mr7g2E18Dzwjoj4AvmBQOCMqv4jIlWB29zSx4lIblVNec0NwHMiMgMoAjQF+gGpp7RIAxEJAPxVdZmI/Agk9jueA9ynmCgA/C0iuYEuwLE00h0CbgW2YjlfidepBPylqu/Zn2sDazKrMxHfXL681L8DA1+aToJLuad9fSpULsHnU5dzY/WyNGpWgzbtG/Dm0BCeaP8GBQL9GTy2KwC7f/mLGR+uwNfXBx8fH14e9OA1G3jsm8uXXgM60P+F6SQkKG3a16di5RJ8+sFybqpelsbNa3DvAw0YOySELu3eoGBBf4a+2TXD8456bSY7tv1JdNR5HrpnFE/2vJt7O2T8IpyWxqd7d2Tsqx+R4FKa39eAspVKMHf6cipVLUO9JjX5Y18YkwZ+zvlzF9j2/T7mfbKCSbP688Pqnezf8Rfnzv7D+mXWw+6FwY9S4cbSV6QFrJjaV157gL7PTychIYG27RtQ8YYSfPLBCm6qXoY7mtfg3g4NGDP4Kzrf/yYFCvrz+jgrWm/BnE0cCzvJFx+t4ouPVgEw6cMeFC4SwHvjF/HHb8cBeLJHK8qWT/ul3F1L30Edefl5yzb3PdDAmrFmynKqVi9D0ztrcn+HhowYNJtO946lYKA/o8Y/Dlgz27S8uw6dHxiPr68PfQd1xNfXhx2//MW332yjcpWSPP7QJACe79WWRk2qMXD4Q7w9bhEulws/v9wMHN4pPXlJ3NG0Jps27qF9m2HkzefH66O6Je3r/OAYQuYPBmDg0M68PmQGF+3pWBs3sV6y3n97IYcPhSPiQ8lSRRg0zHqBO3kymscfeZPzMRcRHyFk5hrmLRqWbDB1WmRH3t+z4xArl26jUpWSPPvIWwA8+1IbbmtSLVN2cqdxk+ps3rCXjm1HkjevH0NHX4747NJpHLNCBwAwYOjD1nSsF2NpdEd1GjWxXrLWrt7JpLGhnDkTQ+8XplGlamnen/YC27f9ybQpy/D19cHX14fXhj5MYGD+LOu7mnKwe/tBZn26lly5fBAfH3oP7EChwlnXkEh21WNXi28uX17s14FB/7Pq/bvbWfX+jA+Xc2O1stzerAat2zdg/LAQnnzgDQoU9GeQXe8XKOhPxy5N+V+3dxGgQeNqNLyjOhcvXGLQSx/hik/AlZDALQ2q0KbDbekLccPKV/t5sO0YO189mrSva6cJzLSnzx4wtBMjh4Rw6WIct99RjUZ2Hn7imZYM6juDxQu3UKJkYcZOegKwGiWWLfmJXLl8yZMnN6MndENE8PUVevVpx0vPfoAqVK1ehgc6pa03Vy5f+gx6gFeen06CK8GtTltBteplaHJnDe7v0IARg76i071v2nXa5bLRofVYzsdcJD7OxYY1e3l3WncCC/nTv9dnxMbGk5Cg3NrgBjo8lHmbXQkz3v8fTW6vRrHCBfhjy2RGvRXKjDnrsvWa14OUIYD/diQrA4RyKiKyGzipqnfa318GnrV3xwBdsVryv1HVmm7HHQLqqerJFJ+ftD+/JCLBWCE5lexzPI81uPproDTwK1aY1Ouquk5ExmG11v+iql1EJEZVA+wBz+OBNljhiqNVdY7de9FXVe+zNU0GflbVzz38zpLAIqzeAQEmquoMEWmM5TxdwnIA7gb6A4eB3UABVX3SQ7rcwFzbRmuArqpaQUQG2jaLA04Aj6nq6bTsn1aoktPk8tL+uIgL3lsJlfRPewCfk/hd5RiN7CK3z7VxZq81Z+OuSedqtpA/15VNapDdXHRdyjiRA7jUO+uL2CufSTbbKZTnygedZycJGu+0BI+UruJ5qmhv4EJYiOMFwKW7suUdx1dqO/LbjONgcBzjOGQN4zhkHeM4ZA3jOGQd4zhkDeM4ZB3jOGQd4zhce0yoksFgMBgMBoPBkC14Z8PVlWIchxyKiCwEKqbYPEBVszpDksFgMBgMBoPBYByHnIqqdsg4lcFgMBgMBoMhu8hpg6ON42AwGAwGg8FgMGQLOctxyFmBVwaDwWAwGAwGgyFbMD0OBoPBYDAYDAZDNpDeQnv/RkyPg8FgMBgMBoPBYMgQ0+NgMBgMBoPBYDBkCzmrjd44DgaDwWAwGAwGQzaQ02ZVyllukMFgMBgMBoPBYMgWRDVbVsI2GBxBRHqo6kdO6/CEt2ozurKOt2ozurKGt+oC79VmdGUNb9UF3qvNW3UZLEyPgyGn0cNpAengrdqMrqzjrdqMrqzhrbrAe7UZXVnDW3WB92rzVl0GjONgMBgMBoPBYDAYMoFxHAwGg8FgMBgMBkOGGMfBkNPw5rhIb9VmdGUdb9VmdGUNb9UF3qvN6Moa3qoLvFebt+oyYAZHGwwGg8FgMBgMhkxgehwMBoPBYDAYDAZDhhjHwWAwGAwGg8FgMGSIcRwMBoPBYDAYDAZDhuRyWoDBkNMREV8gGLfypqphzikCEbkN2Kuq5+zvBYDqqrrFSV22ljuAKqr6mYgEAQGqetBpXYmIiA+WprNOawEQkYeA5ap6TkSGALcAo1X1F4d1VQT+VtWL9vd8QLCqHnJSlzciIh3T26+qC66XFndEpEh6+1X19PXS4glvzmMicouHzdHAYVWNv956vB0RqQwcVdVLItIcqA18oapRziozpMQMjjb8qxGRc0CamVhVC15HOakQkf8Bw4FwIMHerKpa2zlVICLbgVvUrgDsl+GfVdXTw+566hoO1ANuUtUbRaQUME9VGzusazbQE3AB24BA4C1VneCkLgAR2aWw2EcoAAAgAElEQVSqtW2H6w1gIjBIVRs6rOtnoJGqxtrf/YBNqlrfSV22lpXAQ4kvJSJSGPhKVe9xSM9n6exWVX36uolxQ0QOYtWv4mG3qmql6ywpGV6ex37EcuJ3Ydmvpv25KNBTVb9zSNeNQD+gPMkbs1o4oScREdmBVfdXAFYAi7GeA22d1GVIjelxMPyrUdUCACIyEjgBfIlVSXcBCjgoLZGXsSq/U04LSYGoW6uBqiaIiDfUBx2AusAvAKp63O4NcZrqqnpWRLoAy4ABWA6E444DljMDcC8wVVUXicjrDupJJFfiCx2AqsbaL3beQDH3lkxVPSMixZ0So6pPOXXt9FDVik5ryABvzmOHgGdUdS+AiFTHemEfBSwAHHEcgHnAh8B0Ltcd3kCCqsaLSAfgHVV9327gMngZ3vCiYDBcC+5J0cI6VUS2AOOdEmRzBKt72tv4S0R6AVPt7y8AfzmoJ5FYVVURSewJye+0IJvcIpIbeACYrKpxiRq9gGMiMg24CxgnInnwjvFrkSLSTlUXA4hIe+Ckw5oSSRCRcokhgyJSnnR6Lq8nInIvUAPIm7hNVUc6pKWqqh5II+wGp8Ph8O48VjXRaQBQ1X0iUldV/xLx1IFz3YhX1akZJ7vuxIlIZ+AJ4H57W24H9RjSwDgOhpyCy24N/grrBaAzDramiEhv++NfwDoRWQpcStyvqm85IuwyPYH3gCFY9loN9HBUkcVc+yW4kIh0B57Gahlzmg+xWhB3AhvsF02vGOMAPAy0BiaqapSIlMRq2XSansAsEZlsfz8KdHNQjzuDge9FZL39vSlekP9F5EPAH7gT+BjoBGx1UFJvLLtM8rBPAUfDW/DuPPariEzFeiYBPAL8Zjv2cc7JYomIvAAsJPkzydHxKsBTWPdzjKoetMevzHRYk8EDZoyDIUcgIhWAd4HGWA+0TcArTg2Ss2P100KdakH8NyAirYC7sULOVqjqSof1+ACdVHWu2zYBfL1lkKM3DsBPREQCsJ4155zW4o6IFANuw8pnP6iq4y3VbuNVEv8PABao6t0O68qbOAA5vW1O4Y15zB6o/QJwB1Ye+x74ALgI+KtqjEO6PE004fh4FcO/B+M4GAzZiIg8pKrzMtp2vbFnK+qONRDN/WXTkUGYKRGRgiTX5fTsLRtUtamTGtLCiwfgjwXGpxiA3EdVhzipy9aSOA6qkqqOFJFyQAlVdbJ1HxHZoqoN7YG1HYFTwB5VreKwrl9STpzgadv1xpvzGCQN1r4JqzHrV1V1sqfBq3EbiJ8M49B4H8ZxMOQIRCQv8AypY4MdfRH24gfuZmAj1gDfpJAuVZ3vmChARJ4DRgIXsF6CBS9oDRORobamOcD5xO1OOzQAIvIH0NDbBuCLyHZVrZtim+N539YxFSt/tVDVavYL53dOz8Zj57P3gZbAFKwXqemqOswhPSWA0lghI49xeXalgsCHqlrVCV2JeHkeaw7MwApxFKAs8ISqbnBQFgAiUhOoTvJn5RfOKQIRKer2NS/wEFDEqbxvSBszxsGQU/gSOADcg/Xi2QXY75QYEWkDtAVKi8h7brsKAt4Q3uKvqgOcFuGBvkANbwgbSUGiA/qi2zYFvKE1zFsH4PuKSB5VvQRJoRt5HNaUSENVvSVx1hZ7ViXHZ+NR1VH2x/ki8g2QV1WdvLf3AE8CZQD3cVnngEFOCEqBN+exScDdqvorJE2DGgLc6qQoO4y2OZbjsAxogxVG5ajj4KHh4x0R+R4wjoOXYRwHQ07hBlV9SETaq+oMe979FQ7qOQ78DLTDatVP5BzwqiOKkvONiLRV1WVOC0nBn8A/TotIiTdOS/kvGIA/E1htr1GgWM7XDGclJRFnjwtJnL0riMthXo5h95wmxsUr1gDuqU6NJVDVGcAMEXnQ6d7INPDmPJY70WkAUNXf7JnZnKYTcDOwXVWfEpFgrIH4jpJi5i4frDUdvGEqbkMKjONgyCkkxo5G2d2wJ7Di9x1BVXcCO0VktpfGtb4MDBKRS1i2SwwJcnTBPGAgsNmeStf9JbiXc5KSFpr6FJit3rOSaeJDNcz+87P/wAumFlXV8SKyGyvsRoBRquqkM+/Oe1izyhQXkTFYL1PeEBf/BVbjwvv2985YvakPOabIoqaI1Ei50elJHrw8j/0sIp9g3T+wesG3pZP+enHBXrcn3h5LFoF39Jy6z9wVDxzEmjHO4GUYx8GQU/jIjlMeirXiZID92Wl+8TDffzRWb8Rop+LS1V44zwuZBqwBduMFLcBuPIo1XeDPthPxGVZMvGMv6Ko6AtIegO+MquSo6rfAt07rSImqzhKRbVx+4XxAVR0LbXTjJlW92e37WhHZ6Ziay7jPAJQXuA8HQ0Hd8dY8BjyPFdrYCyuPbcCaVclpfhaRQljTXG/DureOTgpg84yqJltLyJ6S1eBlmMHRBkM2IiLjsQYfz7Y3PYr1EIkG7lDV+9M6Npv0ePWCTiKyWVUbOakhPeypWe/DWjgvAasX4l0nB0l78QD827Bazqth9YT4Aued7tWy7+EuVa3ppA5PiMjnWIOOf7S/N8QaUPuCo8JSYK9FsFhV73FYh7fmMV9ghqp2dVJHRtjTmBdU1V0OS0mrHtumqo6OCTGkxvQ4GHIE9owMr3N5HYeNWN3WTs8001hVG7t93y0im1S1sYg48VDx9gWd1opID2AJ3rU4ESJSG6vXoS0wH5iFFYu+BqjjgB5vH4A/GctRnocVr9wNuMFRRYAdprFT3FaOdho73EaxVsrtJiJh9vfywD4ntaWBP94R3uKtecwlIkEi4qeqsU7rgVRjCFLtc6rRSESqYs2GGCgiHd12FcRt1ieD92AcB0NO4SusruAH7e9dsKbOvMsxRRYBItJQVbcAiEgDrDAqcODlTlV72P/fmV46EWmlziy89pj9/0C3bY7PXmSHtUQBnwCvJc7iAmwRkcZpH5mtePsAfFT1DxHxVVUX8Jk9DbA3UBLYKyJbST69bjuH9NyXmUQiUlhVz2S3GA/XTXRswGrVD8Kavc5xvDiPHQI2ichikucxpyYt8NRYlIiTjUY3YeX/QoB7D/w5rLWGDF6GCVUy5Ag8dWmKyM+qWs8pTbaG+ljhLAFYIUpngWeBvcC96rYasTfhDaEu3oSIVEoZf+stiEhubxyALyIbsBz3j7EmK/gbeDJFDL8jiEgzT9tVdf311pIVnCqXIlLe7Ws8EK5uq6Y76NB4cx4b7ml74tgkQ3JE5HZV/cFpHYaMMY6DIUcgIhOxWl8TX8Q7Ya0H4LHyvt6ISCBWefOWGXnSxdPCStfpurmxBhUmrtK8Dpjm5Iux3ZVeGtiiqjFu21ur6nKndLnpuA8YhRXWkgsvmSHLftkMx4o9fxUIBD5Q1T+c1JUZROQHVb3daR0pcapcZoTDDo1X5zERya+q5zNOeX3wMOXvRqxxNY5M+ZtCl9ct4mpIjXEcDP9qROQcVuUnQH4ur4LsC8R4wctTHqzwqQq4hQY6PY1hRjj4IvAxVpx34lzsjwMuVX32emux9fTCmhllP9Y4hpdVdZG9zyt6ZcRaObojsNvJWZ6yiojMV9UHM055/TEv6FnDi+3lWB4TkduxQhsDVLWciNwMPOf0QHcRmYsVBjTT3tQZKKyqjs7EJiLzsBZxfQy3RVxV9WUndRlSY8Y4GP7VZHZaURGpoap7s1uPBxZhzaC0DbfBvoY0qZ8izGCNw9NRdgduVdUYewaSUBGpoKrvYjmr3sARYM+/yWmw8YbBtWnxb7Ol03irvZzMY+9grby9GKy1fUSkafqHXBe8dcpfb1vE1ZAGxnEw/Ff4EnCipa6MqrZ24LpXyyGHrusSkcqq+idYYwu43IvkBL6J4UmqekhEmmM5D+XxHsehP7BMRNbjXStHZ4S3vmx6M96S5/4tOJrHVPWISLJb5mRdlsh2EbktxZS/mxzWBF62iKshbYzjYPiv4NQDd7OI1FLV3Q5dPxkpprtLhaousP9PN1020g+rBewvrHtWHmsKVKc4ISJ1VHXH/9u78yg7yzrb498dRAElDIraDiCwBBqQSWhGRaPkKgLKJI2iCEq3wxKc0EbvarEbG5VuupH2Ak5RAb1ACw6oiCISAZEhCTOuqwxKt0rToomChMC+fzzvSZ2qVKoiOXWep5L9WatW1XlPFbVXpTj1PtPvB9CtPOxHOfD+goq5+n2U0sRpLUY6R8fKGerrhaQNJ3q+rxzxy4YQ5/HIgGZZv5S0B2BJT6Q0gmuhad6ujJT8BdgYuL1XOcv2dpVy9Zq4/m/aauIaY+SMQ6wWKu7Zv41SV/wuymxw7+BqlRdnSXMmeNotHETrzoVsSflZ3dFX+rRGlucAS2z/epzn9rR9Vfdxlaoy3feuXj3s8ai9L17SM4G/osxKX9f/byxpW9u3DDHLXYyc1RrLtqtsuVnRAY2kDVvotTJWzd8xSU8DTqNUfRJwKeWMVNXeQmMqZI1nYaUKWZvavmuya1FfBg6xWmikjOFStu8ZdpbpQNI7gHN71ae6GajDbf+fuskmVvPQqqSPAT+wfWmN7/94SZpdK7OktwB/T2neJ2Bv4B9sf75Gnla1OqBZUTV/x6arin8r0zl6msjAIVYLkq6xvVul770X8HzbcyRtRKmyUX0WRdKrWLb0XdVqT5IW2N5hzLUmK7b0qzyzuYhSUexhRpoKtlCOdU9KN/exZWKr32xK+imwR2/2V6Xz/NW2t6ybDCQdQF85YtsX18zTojEN6UY9Rd3tNkg6nQnOVtg+dohx/mzDfi3TSOfoT1C2qvbMBI63vc2wssSKyRmHWCV0NykLbP9R0hGUg9Cn9Wb2Kw4aPgzsTNl6M4dSavQcoFa34V6uM4F1gJdSmicdAlxbM1NnhiT1KgRJWoPpsW+/2gzMilYWq+BzlNr6N9DGodB+91JKUvYsolSnqqpbPdoFOLe7dFy3Je6ECb5sKBob0KxQp+1Kru/e7wlsDZzXPT6U0R3eWzXs17J0jp5msuIQqwRJNwHbA9tRKih9DjjI9rgdYoeYawGwIzCvN4sj6aaaM2L9GfrePwW40PbsyrlOoVTSOJPyB+ytwC9tv7dmrsnUWN7vDlw+0jfIeillwHyr22hM9xPbu9bO0U/Se7oPd6Acbv865ffs1cC1tt9aKxssfR3bwfZj3eM1gPkNvF6MHdAcDlzfwoCmVZIuB2a7a16p0tzyUtsvrZtsYhW3KqVz9DQxo3aAiAFZ0t1AvZqy0nAa0MJM7OIuV+/m7smV8/Q81L1/UNKzKKXwNq2Yp+cDlH3nb6M0XruMUm60dTWqylxHmaVD0vGU6kprA+/tbvRqu1zSKZJ2l7RT761ypnW7t58DX2NkdvXrwK9qhRpj/b6P16uWYrR9gX1sf747B/IK4FWVMyFpN0nXSfqDpMWSHpW0sHauzrMY/TfoKd211tWqkHWgpJmS1pR0maT7u90D0ZhsVYpVxSJJJwBHAC/uZurWrJwJ4HxJZwHrSzoGOBr4TOVMABdLWh84BZhHuYH6bN1I0M20ntG9NWOy6jLUKZO5Rl/1k8OAF9l+qBs0zAP+rkKmfr3Vhv6KTwZmVchSvrn9kVrfewWdTKmzfznlBu7FQCuz+usDvcpJrQxo/h34a+ACyu/ZGylV7FrwMUb+LaEcwD+xXpxC0tm23zDBtVolf2fbfr+kAylbCQ8FLmekw3U0IluVYpXQlVZ8HaWs4o8kbQy8xPaXKkdD0j7AbMqNwHdtf69ypFG68qdr2f59A1maPFAr6W7gucADXab1gV4d9Cr5JF0N/I3tWyRdQqk+9YCktSjbSLYddqbporuZW+aPn+1qg5oeSX9B2RYk4CfjlQIeNkmHU26ERw1obP/fyrmut71z//ZPSVfb3qNmrp7u71JvAD3q31LSNrZvrZBp1FakbpLtZttbDztLP0m32t5G0meAr9q+RNKNHt3lOhqQgUPEakjSG8e7XnugJekOxjlQ20Dt8zOBb9j+dvf4lcDLa569kNQ7z3Njd2lP4ArKOZ9TbX+5VjYASc8A/gl4lu1XStoa2N3252rmApDUX+JxLeBgynbHqtviJH0D+Arld+2PNbOM1eiAZi6lT8JnKZ2GfwW8aTrcbA77LEG3Iv9BynbGB3uXgcXAp2ufV+lWSl9D2Ub7V5TJmYtbOycVGTjENCfpStt7dSUp+3+ZezPVVUpSjpNn6VO0USrz9L6Ha1GWp+fZPqRSJKDNA7Uwfj1xNdB4rZstnA1sQVmhuZeyqvW7mrkAJH2HUknsQ7a3l/QEykHfVjpujyLpigaKKexN2Xb2KkqVs/MoN09/qpyryQGNSp+c31Aqr72bsoXqU7Z/XjXYCqhVwlnSybUHCcuj0rdnoe1Hu/OA6/YGqJL2aW21fnWVgUNERarYcXhMjvWAs20fUDnHx4A1gAspfQkAsD2vWihA0neBH1H225ruLI3t/1Uz14qQ9FXbB1f4vtfZ3qX/Bknj9OmoYcyZlRmU/fGntdDHAZYOCGdRylG+ooGJhlYHNMd1hTAmvNaiWtWLuu/9bEa2gwJge26NLCuq5s8rRsvh6Ii6LqOU0KztQeD5tUPQ4IHazuHAh4GLusdzu2vTQa3zIX9UaazWqyi2G1D9HE3nBkZWBJcAdwNvrpamj6S1KfXsD6O8NnyxbiKwfQVwxZgBzecpTbpqOhIYO0h40zjXotNNzvw1cBsj20FNeU1rWa1qTzFGBg4RdVV5MZT0TUZunGZQGhWdXyNLv1ZrnNv+LXBc7RyPU61l5fcA3wA2l3QVsBGl0WALtgbeDuxF+fn8iJHGXdVIOo8yeL4E+BSl0dpjdVMVLQ1ousParwM27bZR9cwEqp6HApAk4Dm2J2oquHhYecY4ENjS9sOTfmZbsj2mERk4RNRV68Xwn/s+XgLcY/veSlmQdITtc/oadI1i+9RhZ+onaQvgfZTmdP3L+7VXQpple163xWVLygD5p71mWA34IrAQ+GT3+HDKQfNDqyUq5gCvs91Up+0GBzRXUw5CPw34l77ri4CbqiTqY9uSvga8cILP2W2IkfrdSSlVPt0GDtGIDBwiVkPd1oOW9BrjtdC0bzwXULpZf5a+ak/TRK1VrbUYM6sv6cza++I7W46pvHO5pBuX+9nDMxc4QdLGtv9G0vMpWS+unKupAY3te4B7gN276l27dE/dbntJvWSjXCNpF9vX1Q4yxoPAAkmXMfoc2bH1Iq2Qu2sHiCKHoyMqqlhZ4yDg48DTKTeWTVR7moykE2yfXOH7LlNVqRWTHRCVNNv2pRVynU+ZAe41cDoc2MB27Vl9JH0BONP2Nd3jXYEjbb+9cq7zKOcv3mh722570I9rHyiXtA5l61lTAxpJh1JWT39IeQ17EXC87f+omQtA0m2Uamf3AH9k5DV2u8q5jhzvuu3qZ2kk7cGyq7rVezHFaBk4REwxSTsxMut6VX+FIEkbdvvnh53pZ8D+tm8f9vdeGbUqa0g6EbiPcji6f5Zu6P92Y433M6k1IB2TYZnmTa00dJJ0O2ULVa+J38bA7cBjVLy562to1l+JqvrPrOEBzY3APrbv6x5vBHy/9s+ry7LJeNe71ZIYQ9LZwObAAvoObU+DlZDVTrYqRUwhSX9P2Td9YXdpjqQLbJ8EVW88fzPdBg2dWpU1erN0x/ddM/UqFjV/QBSYL2m3MbP6V1XO1POK2gGWY3F3U96rRLU5bexF39z2Yd3vHLYf6g4A1zajN2jo/A+l2EN1tu+RtD1lFQTgR7arb4eTtB/wj4yUY21ltXlnYGtnNrt5GThETK3DgR17+7q7UnjzgJOqpoLru1nErzF6Bv3C5X9JE6r8UbG9aY3vO4mmD4hSDtO+UdIvKP9umwC3S7qZyls2Wpz17W7Ez6QcQH6upHMp3cDfVDNXp9UBzXe6Hitf6R4fBny7Yp6lJB1HKVvbe009R9KnbZ8+wZcNw78BBwE3N3aTfgvwTMprWjQsA4eIqXU3pTNz70Dok4AWuprOpBySm913zYz8kWvVUGc5Jc2y/YPuTMgyag60egdEJb0ceMj2Y131p62Am2vl6vMKYANGZlznAtU7Wreqq8RzHOX/yd0ov+vH2b6/Zq7GBzQGzqJsBRXwacrPrgVvBnbtddqW9HHgx0DtgcMvgVsaGzRAmQC5TdK1jJ7MqtqUNJaVgUPE1HoYuFXS9yh/5PYBrpT0SahXycL2UTW+7wBcMOTvtzfwA0r9+rFaGWjNBV4kaQNKQ8HrKTOvr6+aCl4DvIXyMxKl3OlnGphxbdk1wGa2v1U7SE+rA5rOPrY/QN//h5I+AnygXqSlxOgKbI/SRhOz9wPflnQFo2/Qq5a8Bk6s/P1jBeVwdMQUWl4Fi55alSy6Q4THsGwFi6Nr5OmR9BzKjNxelIOqV1JuUqr1mGhd73C0pHcCa9v+RCOHo28Cdu+bcX0y5UBt1aoyLWu4Es+ngC+0UlpU0tsopX43Y/QK7rqUAhRHVAnWp+tJcyQj3eZfQ/kZ/lu9VCDpUuAPlFXJpb04bH+kWqjOmNK61445vxKNyMAhYjUk6WpKt9wb6JsVs/3VaqGAbmXmy5TZaYAjgNfb3qdSnnEb0vU0MEuHpPmUm6h/Bd5s+1ZJN9t+QeVcNwO79J3vWQu4rnaulrVaiae1AY2k9Sjb4E4G/q7vqUUtVDrr6auoJ2Cu7fmVIy2t3FU7x1iSXgucQoOldWO0bFWKmEINV7BYp1vib81Gtuf0Pf6CpHdVS9NuQ7p+xwEnABd1g4bNgMsrZ4LSNOwnkvpnXD9XMU/zag8QJvDK2gH62f498HtK8YmmSJppe6GkDSln3O7ue24DYKHrNtL7fq3eLpP4EGWiYVRpXSADh8ZkxSFiCnX9EpqrYCHpJOBq201UIOmR9H3gC4xUSTkcOMr2y6qFisetxRnXiKkk6WLb+0m6i9FV4HrnG55COevzweGnA0mLgCdTzjc8QiOTWWNXSSXNAG7MCmV7MnCImEKSLgdeZvuxST95iBr+47Ex8O/A7pQ/ulcDx9r+xYRfOPW5tgDOAJ7RNcDaDjig14+jpm5m7v3ANpQKXgDYnlUtVESMS9IalKpGf1k7S0sknQJsx+jSujc1ujK+WsvAIWIKSdqFslWptQoWdEvpz2f0zeYV9RKBpD1tXzXZtWHrKpAcD5zV19H3Ftvb1szV5bgUOA94H/BWyoHM/84f3Ii6uq1JY19j59ZLBJL+A/g8cEmDE1oHU0r99lYoL5rkS6KCDBwiplCrFSwkvYWyN/45wAJKmcWra28J6lUImuzasEm6zvYu/dWKJC2wvUPNXF2OG2y/UNJNvcOqkq6wvXftbBGrq+W8xv649kpg1/flqC7PBZRKT3fUzBTTSw5HR0ytDW3PnvzThu44Stm7a2y/VNJWQLXBjKTdgT2AjcZUMpoJrFEn1Sj3d91ye51zD6GdDqePdO9/JelVwH9RblYiop6mXmN7bH+fckB6PcoZsu9J+iXwGeAc249M+B8YMElX2t6r2z479kxI9e2zsawMHCKmVqsVLP5k+0+SkPQk23dI2rJinidSDg0+gdGVjBYCh1RJNNo7KF1pt5L0n8Bd1G+w1nNSdxPwXkoPjJnAu+tGiljttfYau5SkpwJvoJS7ng+cSylicCTwkmFmsb1X9346VLALslUpYkp1syjrAItp6xDyRZTl6ncBs4AHgDVt71s51yYTlaSUdLrtdw4xz9g+DmsDMyi17Js4qxIR7Wn4NfZCYCtKr5w5tn/d91y1Hg+Szrb9hsmuRX0ZOERMoa6k3OuBTW3/Q1c16C9s/6RytKUk7Q2sRzkst7h2nokM+7yDpA93H25J2Xbwdcrgb3/K4b23DCvLONlOZ/TS/ii2jx1inIhYjpZeYyXtC2xNOYT8GHAlcEavUWPFXKNe2yU9gVJVaeuKsWIcGThETCFJZ1BenGfZ/suuysaltnepHG1aqnVQujvkfrDtRd3jdYELbL9i2Fn6Mh050fO2vzisLBGxrO71/rn0bQu3Pa9eIpB0PmUL6LndpcOBDWwfWinPCcAHKau5D/YuU1bpP237hBq5YvlyxiFiau1qeydJ8wFsPyDpibVDxZ9tY8ofsp7FwPPqRClWdGAw7O1dEQGS/hF4E3AnIxX1TNm2VNOWtrfve3y5pBtrhbF9MnCypJMzSJgeMnCImFqPdA1/etV4NqKvLGv82TT5p0yJs4Fru33LBg4EpsuM/p61A0Sshl4LbF57a9I45kvazfY1AJJ2Bar2yQGwfUKLfS9iWTNqB4hYxX0SuAh4uqSPUvaT/lPdSO2StMxy+Zhrpw0xzlK2P0o56PgA8DvgqG6mLCJiPLcA69cOMY5dgasl3S3pbuDHwN6SbpZ0U61QXd+LucB3KWVrvwucWCtPLF/OOERMsa5+98sos+WX2b69cqRmtdoAbjrLzy9i+CTtTCmmcAvwcO+67QOqhaJUrpvo+Ymq2k0lSTcz0vdih17fC9uH1cgTy5etShFTrOvKmc6cE5D0SmBf4NmSPtn31ExgSZ1Uq4xa27siVmdfBD4O3ExD21NrDQxWQLN9L2K0DBwiogX/BVwPHADc0Hd9EWlmtrKqbO+KWM3db/uTk39adO6VtD7wNUo36wcofxeiMdmqFBHNkLQmZYZ8K8oh5J82eLiwKZK+ycT9HKpujYhYHUk6lbJF6RuM3qpUtRzrdNBS34tYVlYcIqIl+wBnAT+nDCA2lfS3tr9TN1bT7gSeCZzTPT4cuJtyuDAi6tixe79b37UWyrE2SdJuwK22F9m+ouuVsyPQTLPUKLLiEBHNkHQHsJ/tn3WPNwe+ZXurusnaJWmu7RdPdi0i2iHpyDRpHNH1OtrJ3U2ppBnA9Sns0J6UY42IltzXGzR07gTuqxVmmthI0ma9B5I2BTaqmCciJndc7QCNkftmsm0/RnbFNCn/KBFRnaSDug9vlfRt4HzKsv6hwB0RqokAAAliSURBVHXVgk0P7wZ+KOnO7vHzgL+tFyciVkCqnY12p6RjgTO6x2+nTBxFY7JVKSKqkzRngqdt++ihhZmGJD2JcqAc4A7bD0/0+RFRV/qrjCbp6ZSGqbMok0aXAe+ynRXnxmTgEBExzUnag7LSsHQV2faXqgWKiAlJmm97x8k/M6It2aoUEc2QtAVlqfoZtreVtB1wgO2TKkdrlqSzgc2BBcCj3WUDGThEVCJpU9t3TXDtqgqxmiPp/bY/Iel0xikrbfvYCrFiAllxiIhmSLoCOB44qzcbJ+kW29vWTdYuSbcDWzsv5hHNGG8rkqQbbL+wVqYWSdrP9sWSjhzv+VSeak9WHCKiJevYvlYadW5wSa0w08QtlD4Ov6odJGJ1J2krYBtgvb6iDwAzgbXqpGraYcDFwPq20+V+GsjAISJacn/Xu6FXy/sQckM8macBt0m6ltEdatMxOmL4tgT2A9YH9u+7vgg4pkqitr1Q0ibA0ZK+xJhqU7Z/WydWLE+2KkVEM7p+BJ8G9gAeAO4CXm/7nqrBGiZp7/Gu275i2FkiopC0u+0f187Ruq4E69uAzYD/ZPTAwbY3G/cLo5oMHCKiOknvGXNpbUqDyj8C2D516KEiIh4nSZ8ATgIeAi4BtqeUFz2narBGSTrD9ttq54jJpXN0RLRg3e5tZ8rs0waUpf63AltXzNUsSVd27xdJWtj3tkjSwtr5IlZzs20vpGxbuhfYglL4IfpImtl9+CFJG459qxouxpUzDhFRne2PAEi6FNjJ9qLu8YnABRWjNcv2Xt37dWtniYhlrNm93xf4iu3fjin6EMWXKYOrGyhn20ZtVaJsYYqGZOAQES3ZGFjc93gxpbFZRMR08k1Jd1C2Kr1d0kbAnypnao7t/VRGVHvb/kXtPDG5nHGIiGZI+hDwWuAiymzTgcB5tk+uGiwi4s8kaQNgoe1HJa0DzLT969q5WpQeF9NHBg4R0RRJOwEv6h7OtT2/Zp6IiMdD0raUM1pL+zfYTkf3cUj6FPAF29fVzhITy8AhIiIiYoAkfRh4CWXg8G3glcCVtg+pmatVkm6j9MC4m1JNT5RyrNvVzBXLysAhIiIiYoAk3UwpwTrf9vaSngF81vb+k3zpaqlrAreM9PBpT8qxRkRERAzWQ7YfA5Z0JUfvIxWClqsbIDwXmNV9/CC5R21SqipFREREDNb1ktYHPkMpNfoH4Nq6kdrVbe3ambJdaQ6lnO05wJ41c8WyslUpIiIiYopIeh6lotJNlaM0S9ICYEdgnu0du2s35YxDe7LiEBERETEAXVW45T5ne94w80wji21bkgEkPbl2oBhfBg4RERERg/EvEzxnYNawgkwz50s6C1hf0jHA0ZRtXtGYbFWKiIiIGCJJ+9j+Xu0crZD0HsoB8u27S5fm59OmnFiPiIiIGK6P1w7QmHWBE4DdKL0cch6kUVlxiIiIiBgiSfN7h4BjhKTtgMOAg4F7bb+8cqQYIysOEREREcOVWdvx3Qf8Gvgf4OmVs8Q4MnCIiIiIiGokvU3SD4HLgKcBx6QUa5tSVSkiIiJiuO6uHaAxmwDvsr2gdpCYWM44RERERAyQpHWA9wIb2z5G0vOBLW1fXDlaxErJVqWIiIiIwZoDPAzs3j2+FzipXpyIwcjAISIiImKwNrf9CeARANsPAaobKWLlZeAQERERMViLJa1NVz1J0uaUFYiIaS2HoyMiIiIG68PAJcBzJZ0L7Am8qWqiiAHI4eiIiIiIAZP0VEonZAHX2L6/cqSIlZatShEREREDJOlAYIntb3WVlJZIek3tXBErKysOEREREQMkaYHtHcZcm297x1qZIgYhKw4RERERgzXe/VXOlca0l4FDRERExGBdL+lUSZtL2kzSvwI31A4VsbIycIiIiIgYrHcCi4HzgAuAPwHvqJooYgByxiEiIiIiIiaV/XYRERERAyRpC+B9wPPou9eyPatWpohByIpDRERExABJuhE4k3Ku4dHedds55xDTWgYOEREREQMk6QbbL6ydI2LQMnCIiIiIGCBJJwL3ARcBD/eu2/5trUwRg5CBQ0RERMQASbprnMu2vdnQw0QMUAYOERERERExqVRVioiIiBgASbNs/0DSQeM9b/vCYWeKGKQMHCIiIiIGY2/gB8D+4zxnIAOHmNayVSkiIiIiIiY1o3aAiIiIiFWJpOMkzVTxWUnzJM2unStiZWXgEBERETFYR9teCMwGng4cBXysbqSIlZeBQ0RERMRgqXu/LzDH9o191yKmrQwcIiIiIgbrBkmXUgYO35W0LvBY5UwRKy2HoyMiIiIGSNIMYAfgTtu/k/RU4Nm2b+qe38b2rVVDRjwOGThEREREDJGkebZ3qp0j4s+VrUoRERERw5XzDjEtZeAQERERMVzZ7hHTUgYOERERERExqQwcIiIiIoZrce0AEY9HBg4RERERAyRpT0lP7j4+QtKpkjbpPW97t3rpIh6/DBwiIiIiBusM4EFJ2wPvB+4BvlQ3UsTKy8AhIiIiYrCWuNS7fzVwmu3TgHUrZ4pYaU+oHSAiIiJiFbNI0gnAEcCLJa0BrFk5U8RKy4pDRERExGAdBjwMvNn2r4FnA6fUjRSx8tI5OiIiIiIiJpUVh4iIiIgBknSQpP8n6feSFkpaJGlh7VwRKysrDhEREREDJOlnwP62b6+dJWKQsuIQERERMVi/yaAhVkVZcYiIiIgYAEkHdR/uDTwT+BrlkDQAti+skStiUDJwiIiIiBgASXMmeNq2jx5amIgpkIFDRERExABJ2tP2VZNdi5huMnCIiIiIGCBJ82zvNNm1iOkmnaMjIiIiBkDS7sAewEaS3tP31ExgjTqpIgYnA4eIiIiIwXgi8BTK/dVT+q7/Hji4SqKIAcpWpYiIiIgBkrQL8EHgeYxM0tr2dtVCRQxABg4RERERAyTpp8D7gFuAx3rXbd9TLVTEAGSrUkRERMRg/bftb9YOETFoWXGIiIiIGCBJLwMOBy4jDeBiFZIVh4iIiIjBOgrYCliTka1KBjJwiGktA4eIiIiIwdre9gtqh4gYtBm1A0RERESsYq6RtHXtEBGDljMOEREREQMk6XZgc+AuyhkHkXKssQrIwCEiIiJigCRtMt71lGON6S4Dh4iIiIiImFTOOERERERExKQycIiIiIiIiEll4BAREREREZPKwCEiIiIiIiaVgUNEREREREzq/wO5BPeZc3mP0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4850" y="242888"/>
            <a:ext cx="45720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83779" y="809295"/>
            <a:ext cx="34053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Clr>
                <a:schemeClr val="dk2"/>
              </a:buClr>
              <a:buSzPts val="14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 Uses P-value to check the </a:t>
            </a:r>
            <a:r>
              <a:rPr lang="en-US" b="1" dirty="0" err="1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corelation</a:t>
            </a:r>
            <a:r>
              <a:rPr lang="en-US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 and remove the correlated variables one by one</a:t>
            </a:r>
          </a:p>
          <a:p>
            <a:pPr algn="just">
              <a:lnSpc>
                <a:spcPct val="90000"/>
              </a:lnSpc>
              <a:buClr>
                <a:schemeClr val="dk2"/>
              </a:buClr>
              <a:buSzPts val="1400"/>
            </a:pPr>
            <a:endParaRPr lang="en-US" b="1" dirty="0" smtClean="0">
              <a:solidFill>
                <a:schemeClr val="dk2"/>
              </a:solidFill>
              <a:latin typeface="Calibri" pitchFamily="34" charset="0"/>
              <a:ea typeface="Raleway SemiBold"/>
              <a:cs typeface="Calibri" pitchFamily="34" charset="0"/>
              <a:sym typeface="Raleway SemiBold"/>
            </a:endParaRPr>
          </a:p>
          <a:p>
            <a:pPr algn="just">
              <a:lnSpc>
                <a:spcPct val="90000"/>
              </a:lnSpc>
              <a:buClr>
                <a:schemeClr val="dk2"/>
              </a:buClr>
              <a:buSzPts val="14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 Uses VIF to check the multi-</a:t>
            </a:r>
            <a:r>
              <a:rPr lang="en-US" b="1" dirty="0" err="1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collinearity</a:t>
            </a:r>
            <a:r>
              <a:rPr lang="en-US" b="1" dirty="0" smtClean="0">
                <a:solidFill>
                  <a:schemeClr val="dk2"/>
                </a:solidFill>
                <a:latin typeface="Calibri" pitchFamily="34" charset="0"/>
                <a:ea typeface="Raleway SemiBold"/>
                <a:cs typeface="Calibri" pitchFamily="34" charset="0"/>
                <a:sym typeface="Raleway SemiBold"/>
              </a:rPr>
              <a:t> in the data set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538</Words>
  <PresentationFormat>On-screen Show (16:9)</PresentationFormat>
  <Paragraphs>241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Raleway</vt:lpstr>
      <vt:lpstr>Raleway SemiBold</vt:lpstr>
      <vt:lpstr>Raleway Light</vt:lpstr>
      <vt:lpstr>Simple Light</vt:lpstr>
      <vt:lpstr>Lending Club Case Study </vt:lpstr>
      <vt:lpstr>Business Objective</vt:lpstr>
      <vt:lpstr>Data Understanding</vt:lpstr>
      <vt:lpstr>Exploratory Data Analysis – Univariate Analysis</vt:lpstr>
      <vt:lpstr>Exploratory Data Analysis – Bivariate Analysis</vt:lpstr>
      <vt:lpstr>Exploratory Data Analysis – Segmented Bivariate Analysis</vt:lpstr>
      <vt:lpstr>Correlation Matrix</vt:lpstr>
      <vt:lpstr>Feature Selection</vt:lpstr>
      <vt:lpstr>Top Features</vt:lpstr>
      <vt:lpstr>Confusion Matrix Comparison for Test Data</vt:lpstr>
      <vt:lpstr>ROC Curve Comparison for Test Data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Interview Exercise</dc:title>
  <cp:lastModifiedBy>6597813085</cp:lastModifiedBy>
  <cp:revision>34</cp:revision>
  <dcterms:modified xsi:type="dcterms:W3CDTF">2020-04-03T08:11:08Z</dcterms:modified>
</cp:coreProperties>
</file>