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5" r:id="rId6"/>
    <p:sldId id="322" r:id="rId7"/>
    <p:sldId id="292" r:id="rId8"/>
    <p:sldId id="297" r:id="rId9"/>
    <p:sldId id="316" r:id="rId10"/>
    <p:sldId id="314" r:id="rId11"/>
    <p:sldId id="319" r:id="rId12"/>
    <p:sldId id="298" r:id="rId13"/>
    <p:sldId id="304" r:id="rId14"/>
    <p:sldId id="317" r:id="rId15"/>
    <p:sldId id="318" r:id="rId16"/>
    <p:sldId id="320" r:id="rId17"/>
    <p:sldId id="321" r:id="rId18"/>
    <p:sldId id="259" r:id="rId19"/>
  </p:sldIdLst>
  <p:sldSz cx="9144000" cy="5143500" type="screen16x9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294682"/>
    <a:srgbClr val="FF6600"/>
    <a:srgbClr val="FCBB34"/>
    <a:srgbClr val="323232"/>
    <a:srgbClr val="1E1E1E"/>
    <a:srgbClr val="999999"/>
    <a:srgbClr val="808080"/>
    <a:srgbClr val="666666"/>
    <a:srgbClr val="004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1974" autoAdjust="0"/>
  </p:normalViewPr>
  <p:slideViewPr>
    <p:cSldViewPr>
      <p:cViewPr varScale="1">
        <p:scale>
          <a:sx n="147" d="100"/>
          <a:sy n="147" d="100"/>
        </p:scale>
        <p:origin x="108" y="108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notesViewPr>
    <p:cSldViewPr snapToGrid="0" snapToObjects="1">
      <p:cViewPr varScale="1">
        <p:scale>
          <a:sx n="67" d="100"/>
          <a:sy n="67" d="100"/>
        </p:scale>
        <p:origin x="-22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2549C91-ED4F-7043-A967-9380CFA13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106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Cliquez pour modifier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2A97CE-D0F5-CA45-B1C5-AAB3E33451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9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44598"/>
            <a:ext cx="8077200" cy="430887"/>
          </a:xfrm>
        </p:spPr>
        <p:txBody>
          <a:bodyPr anchor="b"/>
          <a:lstStyle>
            <a:lvl1pPr algn="r">
              <a:defRPr sz="2800" baseline="0"/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57625"/>
            <a:ext cx="8077200" cy="496491"/>
          </a:xfrm>
        </p:spPr>
        <p:txBody>
          <a:bodyPr anchor="ctr"/>
          <a:lstStyle>
            <a:lvl1pPr marL="0" indent="0" algn="r">
              <a:buFontTx/>
              <a:buNone/>
              <a:defRPr sz="2400" baseline="0">
                <a:solidFill>
                  <a:srgbClr val="4C4C4C"/>
                </a:solidFill>
              </a:defRPr>
            </a:lvl1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auto">
          <a:xfrm>
            <a:off x="152400" y="4876006"/>
            <a:ext cx="86106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GB" sz="700" dirty="0">
                <a:solidFill>
                  <a:srgbClr val="404040"/>
                </a:solidFill>
              </a:rPr>
              <a:t>© 2014 KUDELSKI GROUP / All rights reserved.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20048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9646" y="114300"/>
            <a:ext cx="954107" cy="4629150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"/>
            <a:ext cx="6477000" cy="4629150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3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571500"/>
            <a:ext cx="43434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"/>
            <a:ext cx="43434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077"/>
            <a:ext cx="8229600" cy="47705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5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60772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5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727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7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5798"/>
            <a:ext cx="8839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 </a:t>
            </a:r>
          </a:p>
        </p:txBody>
      </p:sp>
      <p:sp>
        <p:nvSpPr>
          <p:cNvPr id="1032" name="Text Box 8"/>
          <p:cNvSpPr txBox="1">
            <a:spLocks noChangeAspect="1" noChangeArrowheads="1"/>
          </p:cNvSpPr>
          <p:nvPr/>
        </p:nvSpPr>
        <p:spPr bwMode="auto">
          <a:xfrm>
            <a:off x="683568" y="4948014"/>
            <a:ext cx="287997" cy="1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74998"/>
              </a:srgbClr>
            </a:outerShdw>
          </a:effec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fld id="{BE5A2A85-E133-3747-B26F-DA245ED91410}" type="slidenum">
              <a:rPr lang="fr-FR" sz="1400" smtClean="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2" name="Image 1" descr="bck_globa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47500"/>
            <a:ext cx="8694353" cy="396000"/>
          </a:xfrm>
          <a:prstGeom prst="rect">
            <a:avLst/>
          </a:prstGeom>
        </p:spPr>
      </p:pic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2196657" y="4968791"/>
            <a:ext cx="568771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fr-FR" sz="700" dirty="0">
                <a:solidFill>
                  <a:srgbClr val="BFBFBF"/>
                </a:solidFill>
              </a:rPr>
              <a:t>© 2014 KUDELSKI GROUP / All rights reserved.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4301" y="4948595"/>
            <a:ext cx="11525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dist">
              <a:spcBef>
                <a:spcPts val="0"/>
              </a:spcBef>
              <a:defRPr/>
            </a:pPr>
            <a:r>
              <a:rPr lang="fr-FR" sz="800" dirty="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  <p:pic>
        <p:nvPicPr>
          <p:cNvPr id="4" name="Image 3" descr="righ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17" y="4779124"/>
            <a:ext cx="1187624" cy="372913"/>
          </a:xfrm>
          <a:prstGeom prst="rect">
            <a:avLst/>
          </a:prstGeom>
        </p:spPr>
      </p:pic>
      <p:pic>
        <p:nvPicPr>
          <p:cNvPr id="7" name="Image 6" descr="lef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7500"/>
            <a:ext cx="1109809" cy="3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rgbClr val="00307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38400" indent="-302400" algn="l" rtl="0" eaLnBrk="0" fontAlgn="base" hangingPunct="0">
        <a:spcBef>
          <a:spcPct val="20000"/>
        </a:spcBef>
        <a:spcAft>
          <a:spcPct val="0"/>
        </a:spcAft>
        <a:buClr>
          <a:srgbClr val="003072"/>
        </a:buClr>
        <a:buSzPct val="70000"/>
        <a:buBlip>
          <a:blip r:embed="rId16"/>
        </a:buBlip>
        <a:defRPr sz="2800">
          <a:solidFill>
            <a:srgbClr val="00439F"/>
          </a:solidFill>
          <a:latin typeface="+mn-lt"/>
          <a:ea typeface="+mn-ea"/>
          <a:cs typeface="+mn-cs"/>
        </a:defRPr>
      </a:lvl1pPr>
      <a:lvl2pPr marL="655200" indent="-302400" algn="l" rtl="0" eaLnBrk="0" fontAlgn="base" hangingPunct="0">
        <a:spcBef>
          <a:spcPct val="20000"/>
        </a:spcBef>
        <a:spcAft>
          <a:spcPct val="0"/>
        </a:spcAft>
        <a:buClr>
          <a:srgbClr val="003072"/>
        </a:buClr>
        <a:buSzPct val="80000"/>
        <a:buBlip>
          <a:blip r:embed="rId17"/>
        </a:buBlip>
        <a:defRPr sz="2600">
          <a:solidFill>
            <a:srgbClr val="4C4C4C"/>
          </a:solidFill>
          <a:latin typeface="+mn-lt"/>
          <a:ea typeface="+mn-ea"/>
          <a:cs typeface="ＭＳ Ｐゴシック" charset="0"/>
        </a:defRPr>
      </a:lvl2pPr>
      <a:lvl3pPr marL="1000800" indent="-302400" algn="l" rtl="0" eaLnBrk="0" fontAlgn="base" hangingPunct="0">
        <a:spcBef>
          <a:spcPct val="20000"/>
        </a:spcBef>
        <a:spcAft>
          <a:spcPct val="0"/>
        </a:spcAft>
        <a:buClr>
          <a:srgbClr val="003072"/>
        </a:buClr>
        <a:buSzPct val="75000"/>
        <a:buBlip>
          <a:blip r:embed="rId18"/>
        </a:buBlip>
        <a:defRPr sz="2400">
          <a:solidFill>
            <a:srgbClr val="666666"/>
          </a:solidFill>
          <a:latin typeface="+mn-lt"/>
          <a:ea typeface="+mn-ea"/>
          <a:cs typeface="ＭＳ Ｐゴシック" charset="0"/>
        </a:defRPr>
      </a:lvl3pPr>
      <a:lvl4pPr marL="1314000" indent="-266400" algn="l" rtl="0" eaLnBrk="0" fontAlgn="base" hangingPunct="0">
        <a:spcBef>
          <a:spcPct val="20000"/>
        </a:spcBef>
        <a:spcAft>
          <a:spcPct val="0"/>
        </a:spcAft>
        <a:buClr>
          <a:srgbClr val="003072"/>
        </a:buClr>
        <a:buSzPct val="81000"/>
        <a:buBlip>
          <a:blip r:embed="rId19"/>
        </a:buBlip>
        <a:defRPr sz="2000">
          <a:solidFill>
            <a:srgbClr val="808080"/>
          </a:solidFill>
          <a:latin typeface="+mn-lt"/>
          <a:ea typeface="+mn-ea"/>
          <a:cs typeface="ＭＳ Ｐゴシック" charset="0"/>
        </a:defRPr>
      </a:lvl4pPr>
      <a:lvl5pPr marL="1580400" indent="-231775" algn="l" rtl="0" eaLnBrk="0" fontAlgn="base" hangingPunct="0">
        <a:spcBef>
          <a:spcPct val="20000"/>
        </a:spcBef>
        <a:spcAft>
          <a:spcPct val="0"/>
        </a:spcAft>
        <a:buClr>
          <a:srgbClr val="003072"/>
        </a:buClr>
        <a:buChar char="»"/>
        <a:defRPr sz="2000">
          <a:solidFill>
            <a:srgbClr val="999999"/>
          </a:solidFill>
          <a:latin typeface="+mn-lt"/>
          <a:ea typeface="+mn-ea"/>
          <a:cs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072"/>
        </a:buClr>
        <a:buChar char="»"/>
        <a:defRPr sz="2000">
          <a:solidFill>
            <a:srgbClr val="9999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072"/>
        </a:buClr>
        <a:buChar char="»"/>
        <a:defRPr sz="2000">
          <a:solidFill>
            <a:srgbClr val="9999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072"/>
        </a:buClr>
        <a:buChar char="»"/>
        <a:defRPr sz="2000">
          <a:solidFill>
            <a:srgbClr val="9999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072"/>
        </a:buClr>
        <a:buChar char="»"/>
        <a:defRPr sz="2000">
          <a:solidFill>
            <a:srgbClr val="9999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ebpack.js.org/concepts/#browser-compatibility" TargetMode="External"/><Relationship Id="rId3" Type="http://schemas.openxmlformats.org/officeDocument/2006/relationships/hyperlink" Target="https://webpack.js.org/concepts/#entry" TargetMode="External"/><Relationship Id="rId7" Type="http://schemas.openxmlformats.org/officeDocument/2006/relationships/hyperlink" Target="https://webpack.js.org/concepts/#mode" TargetMode="External"/><Relationship Id="rId2" Type="http://schemas.openxmlformats.org/officeDocument/2006/relationships/hyperlink" Target="https://webpack.js.org/concepts/dependency-grap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pack.js.org/concepts/#plugins" TargetMode="External"/><Relationship Id="rId5" Type="http://schemas.openxmlformats.org/officeDocument/2006/relationships/hyperlink" Target="https://webpack.js.org/concepts/#loaders" TargetMode="External"/><Relationship Id="rId4" Type="http://schemas.openxmlformats.org/officeDocument/2006/relationships/hyperlink" Target="https://webpack.js.org/concepts/#outpu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3363838"/>
            <a:ext cx="8077200" cy="430887"/>
          </a:xfrm>
        </p:spPr>
        <p:txBody>
          <a:bodyPr/>
          <a:lstStyle/>
          <a:p>
            <a:pPr algn="ctr"/>
            <a:r>
              <a:rPr lang="fr-FR" dirty="0" err="1"/>
              <a:t>Webpack</a:t>
            </a:r>
            <a:endParaRPr lang="fr-FR" dirty="0"/>
          </a:p>
        </p:txBody>
      </p:sp>
      <p:pic>
        <p:nvPicPr>
          <p:cNvPr id="5" name="Image 4" descr="new_screen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66975"/>
          </a:xfrm>
          <a:prstGeom prst="rect">
            <a:avLst/>
          </a:prstGeom>
        </p:spPr>
      </p:pic>
      <p:pic>
        <p:nvPicPr>
          <p:cNvPr id="6" name="Image 5" descr="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07654"/>
            <a:ext cx="1427841" cy="14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2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31CA-E0E6-4ACA-A50C-CED389C3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3478"/>
            <a:ext cx="8839200" cy="675596"/>
          </a:xfrm>
        </p:spPr>
        <p:txBody>
          <a:bodyPr/>
          <a:lstStyle/>
          <a:p>
            <a:r>
              <a:rPr lang="en-US" sz="3200" dirty="0"/>
              <a:t>Cache busting and </a:t>
            </a:r>
            <a:r>
              <a:rPr lang="en-US" sz="3200" dirty="0" err="1"/>
              <a:t>HtmlWebpackPlugin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571C-4B9C-4532-AC76-B584A07F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800" lvl="1" indent="0">
              <a:buNone/>
            </a:pPr>
            <a:endParaRPr lang="en-US" sz="1800" dirty="0"/>
          </a:p>
          <a:p>
            <a:pPr marL="352800" lvl="1" indent="0">
              <a:buNone/>
            </a:pPr>
            <a:r>
              <a:rPr lang="en-US" sz="1800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Cache Busting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HtmlWebpackPlugin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2800" lvl="1" indent="0">
              <a:buNone/>
            </a:pP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46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CCE2-287B-47E1-96F4-78BC84D6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306"/>
            <a:ext cx="8839200" cy="907941"/>
          </a:xfrm>
        </p:spPr>
        <p:txBody>
          <a:bodyPr/>
          <a:lstStyle/>
          <a:p>
            <a:r>
              <a:rPr lang="en-US" sz="2800" dirty="0"/>
              <a:t>Add prod and dev configs, dev-server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8AC7-EBEA-4E06-81E8-76A0259C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Broke our </a:t>
            </a:r>
            <a:r>
              <a:rPr lang="en-US" sz="1800" dirty="0" err="1"/>
              <a:t>webpack.config</a:t>
            </a:r>
            <a:r>
              <a:rPr lang="en-US" sz="1800" dirty="0"/>
              <a:t> file into 3 files - webpack.common.js, webpack.dev.js, and webpack.prod.js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Installed webpack-merge to share the common functionality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our </a:t>
            </a:r>
            <a:r>
              <a:rPr lang="en-US" sz="1800" dirty="0" err="1"/>
              <a:t>package.json</a:t>
            </a:r>
            <a:r>
              <a:rPr lang="en-US" sz="1800" dirty="0"/>
              <a:t> to use the new config files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Installed webpack-dev-server and added it to start script in </a:t>
            </a:r>
            <a:r>
              <a:rPr lang="en-US" sz="1800" dirty="0" err="1"/>
              <a:t>package.json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412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49E2-03A0-4DB2-82F5-87E47908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39501"/>
            <a:ext cx="8839200" cy="644237"/>
          </a:xfrm>
        </p:spPr>
        <p:txBody>
          <a:bodyPr/>
          <a:lstStyle/>
          <a:p>
            <a:r>
              <a:rPr lang="en-US" sz="2800" dirty="0"/>
              <a:t>Add html-loader, file-loader, and clean-webpack-plugin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A43E-8F9B-4CF2-AE3A-05957B45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1590"/>
            <a:ext cx="8839200" cy="35283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Added html-loader to automatically require the files we reference in </a:t>
            </a:r>
            <a:r>
              <a:rPr lang="en-US" sz="1800" dirty="0" err="1"/>
              <a:t>img</a:t>
            </a:r>
            <a:r>
              <a:rPr lang="en-US" sz="1800" dirty="0"/>
              <a:t> tags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Added file-loader to handle the </a:t>
            </a:r>
            <a:r>
              <a:rPr lang="en-US" sz="1800" dirty="0" err="1"/>
              <a:t>svg,png,jpg,gif</a:t>
            </a:r>
            <a:r>
              <a:rPr lang="en-US" sz="1800" dirty="0"/>
              <a:t> files from our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Configured file-loader to add our images to an </a:t>
            </a:r>
            <a:r>
              <a:rPr lang="en-US" sz="1800" dirty="0" err="1"/>
              <a:t>imgs</a:t>
            </a:r>
            <a:r>
              <a:rPr lang="en-US" sz="1800" dirty="0"/>
              <a:t> directory in </a:t>
            </a:r>
            <a:r>
              <a:rPr lang="en-US" sz="1800" dirty="0" err="1"/>
              <a:t>dist</a:t>
            </a:r>
            <a:r>
              <a:rPr lang="en-US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Also configured it to add a hash to their filenames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Lastly, added clean-webpack-plugin to our production config to clean out the </a:t>
            </a:r>
            <a:r>
              <a:rPr lang="en-US" sz="1800" dirty="0" err="1"/>
              <a:t>dist</a:t>
            </a:r>
            <a:r>
              <a:rPr lang="en-US" sz="1800" dirty="0"/>
              <a:t> directory each time we build</a:t>
            </a:r>
          </a:p>
        </p:txBody>
      </p:sp>
    </p:spTree>
    <p:extLst>
      <p:ext uri="{BB962C8B-B14F-4D97-AF65-F5344CB8AC3E}">
        <p14:creationId xmlns:p14="http://schemas.microsoft.com/office/powerpoint/2010/main" val="70001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49E2-03A0-4DB2-82F5-87E47908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6872"/>
            <a:ext cx="8839200" cy="523220"/>
          </a:xfrm>
        </p:spPr>
        <p:txBody>
          <a:bodyPr/>
          <a:lstStyle/>
          <a:p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A43E-8F9B-4CF2-AE3A-05957B45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5566"/>
            <a:ext cx="8839200" cy="37444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Why Multiple Entry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Configuration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40A2B-E28D-4CE9-AEB3-5F00745ACE3A}"/>
              </a:ext>
            </a:extLst>
          </p:cNvPr>
          <p:cNvSpPr/>
          <p:nvPr/>
        </p:nvSpPr>
        <p:spPr>
          <a:xfrm>
            <a:off x="152400" y="176872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Multiple Entry Points</a:t>
            </a:r>
          </a:p>
        </p:txBody>
      </p:sp>
    </p:spTree>
    <p:extLst>
      <p:ext uri="{BB962C8B-B14F-4D97-AF65-F5344CB8AC3E}">
        <p14:creationId xmlns:p14="http://schemas.microsoft.com/office/powerpoint/2010/main" val="131547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49E2-03A0-4DB2-82F5-87E47908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45572"/>
            <a:ext cx="8839200" cy="907941"/>
          </a:xfrm>
        </p:spPr>
        <p:txBody>
          <a:bodyPr/>
          <a:lstStyle/>
          <a:p>
            <a:r>
              <a:rPr lang="en-US" sz="2800" dirty="0"/>
              <a:t>Minify JS, CSS, and HTML in production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A43E-8F9B-4CF2-AE3A-05957B45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1590"/>
            <a:ext cx="8839200" cy="35283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Extracted CSS into own file in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Minified CSS in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Added </a:t>
            </a:r>
            <a:r>
              <a:rPr lang="en-US" sz="1800" dirty="0" err="1"/>
              <a:t>TerserJS</a:t>
            </a:r>
            <a:r>
              <a:rPr lang="en-US" sz="1800" dirty="0"/>
              <a:t> back in to minify JS in production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Minified HTML in production as well</a:t>
            </a:r>
          </a:p>
        </p:txBody>
      </p:sp>
    </p:spTree>
    <p:extLst>
      <p:ext uri="{BB962C8B-B14F-4D97-AF65-F5344CB8AC3E}">
        <p14:creationId xmlns:p14="http://schemas.microsoft.com/office/powerpoint/2010/main" val="161876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6" descr="K0-20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1259" r="6429" b="2673"/>
          <a:stretch>
            <a:fillRect/>
          </a:stretch>
        </p:blipFill>
        <p:spPr>
          <a:xfrm>
            <a:off x="107950" y="123825"/>
            <a:ext cx="8928100" cy="4535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spc="300" dirty="0"/>
              <a:t>Q&amp;A </a:t>
            </a:r>
            <a:endParaRPr lang="fr-FR" spc="300" dirty="0"/>
          </a:p>
        </p:txBody>
      </p:sp>
    </p:spTree>
    <p:extLst>
      <p:ext uri="{BB962C8B-B14F-4D97-AF65-F5344CB8AC3E}">
        <p14:creationId xmlns:p14="http://schemas.microsoft.com/office/powerpoint/2010/main" val="8142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7FC8-7C95-446D-B6C3-4C0CD831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8881"/>
            <a:ext cx="8839200" cy="430887"/>
          </a:xfrm>
        </p:spPr>
        <p:txBody>
          <a:bodyPr/>
          <a:lstStyle/>
          <a:p>
            <a:r>
              <a:rPr lang="en-IN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0DBA-1BDD-4DA1-9391-B216B8FF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Why webpack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Install webpack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Build your code through Webpack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Add Webpack Config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CSS loader &amp; Style loader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/>
              <a:t>Saas</a:t>
            </a:r>
            <a:r>
              <a:rPr lang="en-IN" sz="1800" dirty="0"/>
              <a:t> loader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Cache busting and </a:t>
            </a:r>
            <a:r>
              <a:rPr lang="en-US" sz="1800" dirty="0" err="1"/>
              <a:t>HtmlWebpackPlugin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 prod and dev configs, dev-server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 html-loader, file-loader, and clean-webpack-plugin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Multiple entry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Minify JS, CSS, and HTML in production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6000" indent="0">
              <a:buNone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30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63C5-89DC-4963-9002-65ED233E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8103"/>
            <a:ext cx="8839200" cy="492443"/>
          </a:xfrm>
        </p:spPr>
        <p:txBody>
          <a:bodyPr/>
          <a:lstStyle/>
          <a:p>
            <a:r>
              <a:rPr lang="en-IN" sz="3200" dirty="0"/>
              <a:t>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D0908-1BE0-4E34-B652-5CE9F687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859246"/>
            <a:ext cx="8596064" cy="38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6818-E6F3-4E11-A18B-442E0282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8881"/>
            <a:ext cx="8839200" cy="430887"/>
          </a:xfrm>
        </p:spPr>
        <p:txBody>
          <a:bodyPr/>
          <a:lstStyle/>
          <a:p>
            <a:r>
              <a:rPr lang="en-IN" sz="2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C53B-C92A-466B-8FD7-A323A3EE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webpack</a:t>
            </a:r>
            <a:r>
              <a:rPr lang="en-US" sz="1800" dirty="0"/>
              <a:t> is a </a:t>
            </a:r>
            <a:r>
              <a:rPr lang="en-US" sz="1800" i="1" dirty="0"/>
              <a:t>static module bundler</a:t>
            </a:r>
            <a:r>
              <a:rPr lang="en-US" sz="1800" dirty="0"/>
              <a:t> for modern JavaScript applications. When webpack processes your application, it internally builds a </a:t>
            </a:r>
            <a:r>
              <a:rPr lang="en-US" sz="1800" dirty="0">
                <a:hlinkClick r:id="rId2"/>
              </a:rPr>
              <a:t>dependency graph</a:t>
            </a:r>
            <a:r>
              <a:rPr lang="en-US" sz="1800" dirty="0"/>
              <a:t> which maps every module your project needs and generates one or more </a:t>
            </a:r>
            <a:r>
              <a:rPr lang="en-US" sz="1800" i="1" dirty="0"/>
              <a:t>bundles</a:t>
            </a:r>
            <a:r>
              <a:rPr lang="en-US" sz="1800" dirty="0"/>
              <a:t>.</a:t>
            </a:r>
          </a:p>
          <a:p>
            <a:pPr lvl="1"/>
            <a:r>
              <a:rPr lang="en-US" sz="1600" dirty="0">
                <a:hlinkClick r:id="rId3"/>
              </a:rPr>
              <a:t>Entry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Output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Loaders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Plugins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Mode</a:t>
            </a:r>
            <a:endParaRPr lang="en-US" sz="1600" dirty="0"/>
          </a:p>
          <a:p>
            <a:pPr lvl="1"/>
            <a:r>
              <a:rPr lang="en-US" sz="1600" dirty="0">
                <a:hlinkClick r:id="rId8"/>
              </a:rPr>
              <a:t>Browser Compatibility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306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783B-D7D1-413C-BA16-05E10E81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webpack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9825-304D-4F87-90BF-C1E011AE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Installed webpack and webpack-cli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Added a start script in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package.json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which calls webpack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Made an index.js file, which is the file webpack looks for by default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Webpack spits out our code in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dist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/main.js by default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Currently our main app code has nothing to do with webpack, but it will soon</a:t>
            </a:r>
          </a:p>
        </p:txBody>
      </p:sp>
    </p:spTree>
    <p:extLst>
      <p:ext uri="{BB962C8B-B14F-4D97-AF65-F5344CB8AC3E}">
        <p14:creationId xmlns:p14="http://schemas.microsoft.com/office/powerpoint/2010/main" val="32573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998F-90E2-4DBC-9324-2A25C3B1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050"/>
            <a:ext cx="8839200" cy="65953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sz="2800" dirty="0"/>
              <a:t>Build your code through Webpack</a:t>
            </a:r>
            <a:br>
              <a:rPr lang="en-IN" sz="3200" dirty="0"/>
            </a:br>
            <a:br>
              <a:rPr lang="en-IN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B612-A61D-4E53-8955-64E342E6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5566"/>
            <a:ext cx="8839200" cy="3827884"/>
          </a:xfrm>
        </p:spPr>
        <p:txBody>
          <a:bodyPr/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 use import/export to indicate dependencies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Webpack makes sure everything loads in the correct order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 can remove all our additional script tags in index.html</a:t>
            </a:r>
          </a:p>
        </p:txBody>
      </p:sp>
    </p:spTree>
    <p:extLst>
      <p:ext uri="{BB962C8B-B14F-4D97-AF65-F5344CB8AC3E}">
        <p14:creationId xmlns:p14="http://schemas.microsoft.com/office/powerpoint/2010/main" val="224091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5E22-EE8E-4E5D-939E-63FAE9A6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5486"/>
            <a:ext cx="8839200" cy="603588"/>
          </a:xfrm>
        </p:spPr>
        <p:txBody>
          <a:bodyPr/>
          <a:lstStyle/>
          <a:p>
            <a:r>
              <a:rPr lang="en-IN" sz="3200" dirty="0"/>
              <a:t>Add Webpack Config</a:t>
            </a:r>
            <a:br>
              <a:rPr lang="en-IN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D9B7-A5C1-499C-9E4F-86EEE085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800" lvl="1" indent="0">
              <a:buNone/>
            </a:pPr>
            <a:endParaRPr lang="en-US" sz="1600" b="1" dirty="0"/>
          </a:p>
          <a:p>
            <a:pPr marL="352800" lvl="1" indent="0">
              <a:buNone/>
            </a:pPr>
            <a:endParaRPr lang="en-US" sz="16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Created webpack.config.js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Added some basic configuration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52800" lvl="1" indent="0">
              <a:buNone/>
            </a:pPr>
            <a:endParaRPr lang="en-US" sz="1800" b="1" dirty="0"/>
          </a:p>
          <a:p>
            <a:pPr lvl="1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4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616F-CFDE-4F73-9C78-7D408A2E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39502"/>
            <a:ext cx="8839200" cy="451877"/>
          </a:xfrm>
        </p:spPr>
        <p:txBody>
          <a:bodyPr/>
          <a:lstStyle/>
          <a:p>
            <a:r>
              <a:rPr lang="en-US" dirty="0"/>
              <a:t>CSS loader &amp; Style loader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601F-FD4C-4DFE-AE05-E9B817A1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400" lvl="1">
              <a:buSzPct val="70000"/>
              <a:buBlip>
                <a:blip r:embed="rId2"/>
              </a:buBlip>
            </a:pPr>
            <a:endParaRPr lang="en-US" sz="1800" dirty="0">
              <a:solidFill>
                <a:srgbClr val="00439F"/>
              </a:solidFill>
              <a:cs typeface="+mn-cs"/>
            </a:endParaRPr>
          </a:p>
          <a:p>
            <a:pPr marL="338400" lvl="1">
              <a:buSzPct val="70000"/>
              <a:buBlip>
                <a:blip r:embed="rId2"/>
              </a:buBlip>
            </a:pPr>
            <a:endParaRPr lang="en-US" sz="1800" dirty="0">
              <a:solidFill>
                <a:srgbClr val="00439F"/>
              </a:solidFill>
              <a:cs typeface="+mn-cs"/>
            </a:endParaRPr>
          </a:p>
          <a:p>
            <a:r>
              <a:rPr lang="en-US" sz="1800" dirty="0"/>
              <a:t>CSS loader- Turns </a:t>
            </a:r>
            <a:r>
              <a:rPr lang="en-US" sz="1800" dirty="0" err="1"/>
              <a:t>css</a:t>
            </a:r>
            <a:r>
              <a:rPr lang="en-US" sz="1800" dirty="0"/>
              <a:t> into </a:t>
            </a:r>
            <a:r>
              <a:rPr lang="en-US" sz="1800" dirty="0" err="1"/>
              <a:t>commonjs</a:t>
            </a:r>
            <a:endParaRPr lang="en-US" sz="1800" dirty="0"/>
          </a:p>
          <a:p>
            <a:r>
              <a:rPr lang="en-US" sz="1800" dirty="0"/>
              <a:t>Style loader- Inject styles into DOM</a:t>
            </a:r>
          </a:p>
        </p:txBody>
      </p:sp>
    </p:spTree>
    <p:extLst>
      <p:ext uri="{BB962C8B-B14F-4D97-AF65-F5344CB8AC3E}">
        <p14:creationId xmlns:p14="http://schemas.microsoft.com/office/powerpoint/2010/main" val="263607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6069-B213-40CA-93C1-71FE7F1B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loader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5A7564-132F-4C89-B938-7593C82B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057650"/>
          </a:xfrm>
        </p:spPr>
        <p:txBody>
          <a:bodyPr/>
          <a:lstStyle/>
          <a:p>
            <a:r>
              <a:rPr lang="en-US" sz="1800" dirty="0"/>
              <a:t>Sass loader- Turns sass into </a:t>
            </a:r>
            <a:r>
              <a:rPr lang="en-US" sz="1800" dirty="0" err="1"/>
              <a:t>css</a:t>
            </a:r>
            <a:endParaRPr lang="en-US" sz="1800" dirty="0"/>
          </a:p>
          <a:p>
            <a:pPr marL="35280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0440342"/>
      </p:ext>
    </p:extLst>
  </p:cSld>
  <p:clrMapOvr>
    <a:masterClrMapping/>
  </p:clrMapOvr>
</p:sld>
</file>

<file path=ppt/theme/theme1.xml><?xml version="1.0" encoding="utf-8"?>
<a:theme xmlns:a="http://schemas.openxmlformats.org/drawingml/2006/main" name="NAGRA Kudelski">
  <a:themeElements>
    <a:clrScheme name="NAGR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54E4C"/>
      </a:accent1>
      <a:accent2>
        <a:srgbClr val="333399"/>
      </a:accent2>
      <a:accent3>
        <a:srgbClr val="32569C"/>
      </a:accent3>
      <a:accent4>
        <a:srgbClr val="D2AB00"/>
      </a:accent4>
      <a:accent5>
        <a:srgbClr val="518D57"/>
      </a:accent5>
      <a:accent6>
        <a:srgbClr val="DC791C"/>
      </a:accent6>
      <a:hlink>
        <a:srgbClr val="009999"/>
      </a:hlink>
      <a:folHlink>
        <a:srgbClr val="99CC00"/>
      </a:folHlink>
    </a:clrScheme>
    <a:fontScheme name="NAGRA Kudelski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NAGRA Kudelsk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GRA Kudelsk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GRA Kudelsk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GRA Kudelsk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GRA Kudelsk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GRA Kudelsk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GRA Kudelsk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GRA Kudelsk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GRA Kudelsk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GRA Kudelsk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GRA Kudelsk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GRA Kudelsk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59AB014143142916730CED8FA8124" ma:contentTypeVersion="0" ma:contentTypeDescription="Create a new document." ma:contentTypeScope="" ma:versionID="8cdc578b0b94422cd7bf8275324ce6c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CADFD9-9113-41BB-AAB9-F05787FDE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9BA6FC-CC98-4432-8C56-0AAADFB5D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DACC89-6DDC-4B1E-BBE0-930C6165FD8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107269</TotalTime>
  <Words>437</Words>
  <Application>Microsoft Office PowerPoint</Application>
  <PresentationFormat>On-screen Show (16:9)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NAGRA Kudelski</vt:lpstr>
      <vt:lpstr>Webpack</vt:lpstr>
      <vt:lpstr>Agenda</vt:lpstr>
      <vt:lpstr>Introduction</vt:lpstr>
      <vt:lpstr>Introduction</vt:lpstr>
      <vt:lpstr>Install webpack</vt:lpstr>
      <vt:lpstr> Build your code through Webpack  </vt:lpstr>
      <vt:lpstr>Add Webpack Config </vt:lpstr>
      <vt:lpstr>CSS loader &amp; Style loader </vt:lpstr>
      <vt:lpstr>Sass loader</vt:lpstr>
      <vt:lpstr>Cache busting and HtmlWebpackPlugin </vt:lpstr>
      <vt:lpstr>Add prod and dev configs, dev-server </vt:lpstr>
      <vt:lpstr>Add html-loader, file-loader, and clean-webpack-plugin </vt:lpstr>
      <vt:lpstr> </vt:lpstr>
      <vt:lpstr>Minify JS, CSS, and HTML in production </vt:lpstr>
      <vt:lpstr>Q&amp;A </vt:lpstr>
    </vt:vector>
  </TitlesOfParts>
  <Company>NAGRA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NAGRA DTV TEMPLATE 2014 - format 16-9</dc:title>
  <dc:creator>Balasubramaniam Raghunandan</dc:creator>
  <cp:keywords>Template</cp:keywords>
  <cp:lastModifiedBy>Pandey Siddharth</cp:lastModifiedBy>
  <cp:revision>982</cp:revision>
  <dcterms:created xsi:type="dcterms:W3CDTF">2010-06-07T19:07:42Z</dcterms:created>
  <dcterms:modified xsi:type="dcterms:W3CDTF">2019-12-02T12:27:02Z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0x010100F5D59AB014143142916730CED8FA8124</vt:lpwstr>
  </property>
  <property fmtid="{D5CDD505-2E9C-101B-9397-08002B2CF9AE}" pid="3" name="PageNumberOfTotalTag">
    <vt:lpwstr>unknown</vt:lpwstr>
  </property>
</Properties>
</file>