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2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2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0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7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16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8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5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9048B1-4221-8647-945E-9F3ADE1A4627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A94681-0532-5A4A-8A65-66CEE5E5C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amsouravbanerjee/indian-food-images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19E2AA-8671-DE4D-A0B7-DF2B505242AC}"/>
              </a:ext>
            </a:extLst>
          </p:cNvPr>
          <p:cNvSpPr txBox="1"/>
          <p:nvPr/>
        </p:nvSpPr>
        <p:spPr>
          <a:xfrm>
            <a:off x="2318657" y="2128775"/>
            <a:ext cx="78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Springboard – Capstone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71D90-D493-8B4A-B59E-F8E9DB288C4D}"/>
              </a:ext>
            </a:extLst>
          </p:cNvPr>
          <p:cNvSpPr txBox="1"/>
          <p:nvPr/>
        </p:nvSpPr>
        <p:spPr>
          <a:xfrm>
            <a:off x="6232071" y="34290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Sidharth Ramanan</a:t>
            </a:r>
          </a:p>
        </p:txBody>
      </p:sp>
    </p:spTree>
    <p:extLst>
      <p:ext uri="{BB962C8B-B14F-4D97-AF65-F5344CB8AC3E}">
        <p14:creationId xmlns:p14="http://schemas.microsoft.com/office/powerpoint/2010/main" val="1589835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56" y="2000930"/>
            <a:ext cx="8741227" cy="377734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Inspected best model’s predictions to look for interesting patterns</a:t>
            </a:r>
          </a:p>
          <a:p>
            <a:r>
              <a:rPr lang="en-US" sz="2800" dirty="0"/>
              <a:t>Noticed that best model made very reasonable mistakes, such as: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Mistaking chicken tikka with chicken tikka masala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Chapati with naan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Imarti with Jalebi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Aloo Shimla </a:t>
            </a:r>
            <a:r>
              <a:rPr lang="en-US" sz="2800" dirty="0" err="1"/>
              <a:t>Mirch</a:t>
            </a:r>
            <a:r>
              <a:rPr lang="en-US" sz="2800" dirty="0"/>
              <a:t> with other Aloo based dishes in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Modeling</a:t>
            </a:r>
            <a:endParaRPr lang="en-US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B9A956-BC2E-9547-8BAC-06CF81F26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083" y="70917"/>
            <a:ext cx="2815997" cy="27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EFF7AE2-5B93-FF4D-A9D1-5EF4BE89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236" y="3392520"/>
            <a:ext cx="2919602" cy="28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8B16D0-6504-7B4C-BFB0-AB56E9E30FA9}"/>
              </a:ext>
            </a:extLst>
          </p:cNvPr>
          <p:cNvSpPr txBox="1"/>
          <p:nvPr/>
        </p:nvSpPr>
        <p:spPr>
          <a:xfrm>
            <a:off x="10001781" y="2913354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Imarti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2F6EE-EEF5-774A-B930-AE83779DA7BC}"/>
              </a:ext>
            </a:extLst>
          </p:cNvPr>
          <p:cNvSpPr txBox="1"/>
          <p:nvPr/>
        </p:nvSpPr>
        <p:spPr>
          <a:xfrm>
            <a:off x="10001781" y="6394326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Jalebi</a:t>
            </a:r>
          </a:p>
        </p:txBody>
      </p:sp>
    </p:spTree>
    <p:extLst>
      <p:ext uri="{BB962C8B-B14F-4D97-AF65-F5344CB8AC3E}">
        <p14:creationId xmlns:p14="http://schemas.microsoft.com/office/powerpoint/2010/main" val="325707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9" y="1540328"/>
            <a:ext cx="10461170" cy="3777343"/>
          </a:xfrm>
        </p:spPr>
        <p:txBody>
          <a:bodyPr>
            <a:normAutofit/>
          </a:bodyPr>
          <a:lstStyle/>
          <a:p>
            <a:r>
              <a:rPr lang="en-US" sz="2800" dirty="0"/>
              <a:t>Decided to make a pipeline for other images to be predicted by best model</a:t>
            </a:r>
          </a:p>
          <a:p>
            <a:r>
              <a:rPr lang="en-US" sz="2800" dirty="0"/>
              <a:t>Challenging because of inflexibilities of </a:t>
            </a:r>
            <a:r>
              <a:rPr lang="en-US" sz="2800" dirty="0" err="1"/>
              <a:t>Keras</a:t>
            </a:r>
            <a:r>
              <a:rPr lang="en-US" sz="2800" dirty="0"/>
              <a:t> models – needed to batch even a single image and store it in directory</a:t>
            </a:r>
          </a:p>
          <a:p>
            <a:r>
              <a:rPr lang="en-US" sz="2800" dirty="0"/>
              <a:t>Wrote code to randomly select image from test set (for now), render image, and make prediction on that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Modeling</a:t>
            </a:r>
            <a:endParaRPr lang="en-US" sz="24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5FA1258-7954-FB43-90DA-FC1580D6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4428887"/>
            <a:ext cx="3362779" cy="24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0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986642"/>
            <a:ext cx="10461170" cy="3777343"/>
          </a:xfrm>
        </p:spPr>
        <p:txBody>
          <a:bodyPr>
            <a:normAutofit/>
          </a:bodyPr>
          <a:lstStyle/>
          <a:p>
            <a:r>
              <a:rPr lang="en-US" sz="2800" dirty="0"/>
              <a:t>Major takeaways: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Learned how to setup efficient workflow with </a:t>
            </a:r>
            <a:r>
              <a:rPr lang="en-US" sz="2800" dirty="0" err="1"/>
              <a:t>Colab</a:t>
            </a:r>
            <a:r>
              <a:rPr lang="en-US" sz="2800" dirty="0"/>
              <a:t>/Google Drive/Kaggle for Deep Learning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Understanding </a:t>
            </a:r>
            <a:r>
              <a:rPr lang="en-US" sz="2800" dirty="0" err="1"/>
              <a:t>Tensorflow</a:t>
            </a:r>
            <a:r>
              <a:rPr lang="en-US" sz="2800" dirty="0"/>
              <a:t>/</a:t>
            </a:r>
            <a:r>
              <a:rPr lang="en-US" sz="2800" dirty="0" err="1"/>
              <a:t>Keras</a:t>
            </a:r>
            <a:r>
              <a:rPr lang="en-US" sz="2800" dirty="0"/>
              <a:t> API better for NN building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Appreciating nuances/challenges of training neural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Appreciating preprocessing involved with image learning tasks – morphological, base model preprocessing, </a:t>
            </a:r>
            <a:r>
              <a:rPr lang="en-US" sz="2800" dirty="0" err="1"/>
              <a:t>etc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41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986642"/>
            <a:ext cx="10461170" cy="3777343"/>
          </a:xfrm>
        </p:spPr>
        <p:txBody>
          <a:bodyPr>
            <a:normAutofit/>
          </a:bodyPr>
          <a:lstStyle/>
          <a:p>
            <a:r>
              <a:rPr lang="en-US" sz="2800" dirty="0"/>
              <a:t>50% + accuracy on dataset with 80 classes is a good milestone</a:t>
            </a:r>
          </a:p>
          <a:p>
            <a:r>
              <a:rPr lang="en-US" sz="2800" dirty="0"/>
              <a:t>Model was making reasonable mistakes, so that’s evidence that is was able to learn meaningful features</a:t>
            </a:r>
          </a:p>
          <a:p>
            <a:r>
              <a:rPr lang="en-US" sz="2800" dirty="0"/>
              <a:t>Hard to increase accuracy beyond this</a:t>
            </a:r>
          </a:p>
          <a:p>
            <a:r>
              <a:rPr lang="en-US" sz="2800" dirty="0"/>
              <a:t>Learning task was also challenging because Indian foods are rich both ingredient-wise and aesthetically – model needs to detect subtle and specific differences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57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986642"/>
            <a:ext cx="10461170" cy="3777343"/>
          </a:xfrm>
        </p:spPr>
        <p:txBody>
          <a:bodyPr>
            <a:normAutofit/>
          </a:bodyPr>
          <a:lstStyle/>
          <a:p>
            <a:r>
              <a:rPr lang="en-US" sz="2800" dirty="0"/>
              <a:t>More systematic parameter tuning with </a:t>
            </a:r>
            <a:r>
              <a:rPr lang="en-US" sz="2800" dirty="0" err="1"/>
              <a:t>Keras</a:t>
            </a:r>
            <a:r>
              <a:rPr lang="en-US" sz="2800" dirty="0"/>
              <a:t> Tuner to find better hyperparameter combinations</a:t>
            </a:r>
          </a:p>
          <a:p>
            <a:r>
              <a:rPr lang="en-US" sz="2800" dirty="0"/>
              <a:t>Other base model CNN architectures?</a:t>
            </a:r>
          </a:p>
          <a:p>
            <a:r>
              <a:rPr lang="en-US" sz="2800" dirty="0"/>
              <a:t>Gradient boosting with </a:t>
            </a:r>
            <a:r>
              <a:rPr lang="en-US" sz="2800" dirty="0" err="1"/>
              <a:t>XGBoost</a:t>
            </a:r>
            <a:r>
              <a:rPr lang="en-US" sz="2800" dirty="0"/>
              <a:t>?</a:t>
            </a:r>
          </a:p>
          <a:p>
            <a:r>
              <a:rPr lang="en-US" sz="2800" dirty="0"/>
              <a:t>Vision Transformers?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Scope for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771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43455-BEB7-F843-926F-9FF3D2580BA0}"/>
              </a:ext>
            </a:extLst>
          </p:cNvPr>
          <p:cNvSpPr txBox="1"/>
          <p:nvPr/>
        </p:nvSpPr>
        <p:spPr>
          <a:xfrm rot="20586189">
            <a:off x="3156857" y="1817913"/>
            <a:ext cx="9514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904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3" y="1698171"/>
            <a:ext cx="10131425" cy="3668486"/>
          </a:xfrm>
        </p:spPr>
        <p:txBody>
          <a:bodyPr>
            <a:normAutofit/>
          </a:bodyPr>
          <a:lstStyle/>
          <a:p>
            <a:r>
              <a:rPr lang="en-US" sz="2800" dirty="0"/>
              <a:t>Goal was to build a model that can classify Indian foods across 80 different classes</a:t>
            </a:r>
          </a:p>
          <a:p>
            <a:r>
              <a:rPr lang="en-US" sz="2800" dirty="0"/>
              <a:t>Used a dataset from </a:t>
            </a:r>
            <a:r>
              <a:rPr lang="en-US" sz="2800" dirty="0">
                <a:hlinkClick r:id="rId2"/>
              </a:rPr>
              <a:t>Kaggle</a:t>
            </a:r>
            <a:endParaRPr lang="en-US" sz="2800" dirty="0"/>
          </a:p>
          <a:p>
            <a:r>
              <a:rPr lang="en-US" sz="2800" dirty="0"/>
              <a:t>Deep Learning project, so will be exploring image classification with CNNs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4" y="785727"/>
            <a:ext cx="431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85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6" y="2275114"/>
            <a:ext cx="10798627" cy="2068286"/>
          </a:xfrm>
        </p:spPr>
        <p:txBody>
          <a:bodyPr>
            <a:normAutofit/>
          </a:bodyPr>
          <a:lstStyle/>
          <a:p>
            <a:r>
              <a:rPr lang="en-US" sz="2800" dirty="0"/>
              <a:t>4000 images</a:t>
            </a:r>
          </a:p>
          <a:p>
            <a:r>
              <a:rPr lang="en-US" sz="2800" dirty="0"/>
              <a:t>80 different types of Indian Foods, ranging from things like Chicken Tikka Masala to </a:t>
            </a:r>
            <a:r>
              <a:rPr lang="en-US" sz="2800" dirty="0" err="1"/>
              <a:t>Rasogulla</a:t>
            </a:r>
            <a:r>
              <a:rPr lang="en-US" sz="2800" dirty="0"/>
              <a:t> </a:t>
            </a:r>
          </a:p>
          <a:p>
            <a:r>
              <a:rPr lang="en-US" sz="2800" dirty="0"/>
              <a:t>50 images per class – balanced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431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540328"/>
            <a:ext cx="10798627" cy="37773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Used Kaggle API to download dataset onto Google Drive</a:t>
            </a:r>
          </a:p>
          <a:p>
            <a:r>
              <a:rPr lang="en-US" sz="2800" dirty="0"/>
              <a:t>Dataset already had images divided into subdirectories</a:t>
            </a:r>
          </a:p>
          <a:p>
            <a:r>
              <a:rPr lang="en-US" sz="2800" dirty="0"/>
              <a:t>Divided each subdirectory into train, validation, and test and put in new folders with those names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431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Wrangling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067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7" y="1540328"/>
            <a:ext cx="6531428" cy="3777343"/>
          </a:xfrm>
        </p:spPr>
        <p:txBody>
          <a:bodyPr>
            <a:normAutofit/>
          </a:bodyPr>
          <a:lstStyle/>
          <a:p>
            <a:r>
              <a:rPr lang="en-US" sz="2800" dirty="0"/>
              <a:t>Verified that classes were balanced by building a bar chart</a:t>
            </a:r>
          </a:p>
          <a:p>
            <a:r>
              <a:rPr lang="en-US" sz="2800" dirty="0"/>
              <a:t>Randomly chose 5 classes and 3 images from each class to inspect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Exploratory Data Analysis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EAA715-EE61-9B43-A846-0910795F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14" y="562140"/>
            <a:ext cx="3821113" cy="40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49B206-8F88-BC49-8C11-E4389378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33" y="3835400"/>
            <a:ext cx="4669096" cy="280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7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986642"/>
            <a:ext cx="6531428" cy="3777343"/>
          </a:xfrm>
        </p:spPr>
        <p:txBody>
          <a:bodyPr>
            <a:normAutofit/>
          </a:bodyPr>
          <a:lstStyle/>
          <a:p>
            <a:r>
              <a:rPr lang="en-US" sz="2800" dirty="0"/>
              <a:t>Some of the randomly selected images had text – potentially troublesome for model fitting</a:t>
            </a:r>
          </a:p>
          <a:p>
            <a:r>
              <a:rPr lang="en-US" sz="2800" dirty="0"/>
              <a:t>Inspected image resolutions in anticipation of building </a:t>
            </a:r>
            <a:r>
              <a:rPr lang="en-US" sz="2800" dirty="0" err="1"/>
              <a:t>ImageDataGenerator</a:t>
            </a:r>
            <a:r>
              <a:rPr lang="en-US" sz="2800" dirty="0"/>
              <a:t> with </a:t>
            </a:r>
            <a:r>
              <a:rPr lang="en-US" sz="2800" dirty="0" err="1"/>
              <a:t>Keras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Exploratory Data Analysis</a:t>
            </a: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E76908-BF39-B24E-B7CD-4D8ABD676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0" y="1079212"/>
            <a:ext cx="4061054" cy="23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0C8485-32A8-8A42-B644-CE1EAA42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0" y="3865074"/>
            <a:ext cx="4088320" cy="251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1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986642"/>
            <a:ext cx="10461170" cy="3777343"/>
          </a:xfrm>
        </p:spPr>
        <p:txBody>
          <a:bodyPr>
            <a:normAutofit/>
          </a:bodyPr>
          <a:lstStyle/>
          <a:p>
            <a:r>
              <a:rPr lang="en-US" sz="2800" dirty="0"/>
              <a:t>Used well-established CNN architectures that performed well on ImageNet challenges</a:t>
            </a:r>
          </a:p>
          <a:p>
            <a:r>
              <a:rPr lang="en-US" sz="2800" dirty="0"/>
              <a:t>Transfer Learning with these base models by adding additional layers on top of them for training, but freezing all other learned weights</a:t>
            </a:r>
          </a:p>
          <a:p>
            <a:r>
              <a:rPr lang="en-US" sz="2800" dirty="0"/>
              <a:t>Decided to explore VGG-16, ResNet-50, </a:t>
            </a:r>
            <a:r>
              <a:rPr lang="en-US" sz="2800" dirty="0" err="1"/>
              <a:t>AlexNet</a:t>
            </a:r>
            <a:r>
              <a:rPr lang="en-US" sz="2800" dirty="0"/>
              <a:t>, and VGG-19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16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986642"/>
            <a:ext cx="10461170" cy="3777343"/>
          </a:xfrm>
        </p:spPr>
        <p:txBody>
          <a:bodyPr>
            <a:normAutofit/>
          </a:bodyPr>
          <a:lstStyle/>
          <a:p>
            <a:r>
              <a:rPr lang="en-US" sz="2800" dirty="0"/>
              <a:t>Did not need to do any preprocessing since </a:t>
            </a:r>
            <a:r>
              <a:rPr lang="en-US" sz="2800" dirty="0" err="1"/>
              <a:t>Keras</a:t>
            </a:r>
            <a:r>
              <a:rPr lang="en-US" sz="2800" dirty="0"/>
              <a:t> </a:t>
            </a:r>
            <a:r>
              <a:rPr lang="en-US" sz="2800" dirty="0" err="1"/>
              <a:t>ImageDataGenerator</a:t>
            </a:r>
            <a:r>
              <a:rPr lang="en-US" sz="2800" dirty="0"/>
              <a:t> does image transformations like rotations, shearing, zooming, shuffling, </a:t>
            </a:r>
            <a:r>
              <a:rPr lang="en-US" sz="2800" dirty="0" err="1"/>
              <a:t>etc</a:t>
            </a:r>
            <a:r>
              <a:rPr lang="en-US" sz="2800" dirty="0"/>
              <a:t> during training</a:t>
            </a:r>
          </a:p>
          <a:p>
            <a:r>
              <a:rPr lang="en-US" sz="2800" dirty="0"/>
              <a:t>Tweaked parameters like target image size, number of nodes in each layer, dropout, number of fine-tuned layers, zoom/shear ranges, and number of epochs to train</a:t>
            </a:r>
          </a:p>
          <a:p>
            <a:r>
              <a:rPr lang="en-US" sz="2800" dirty="0"/>
              <a:t>Noticed VGG-16 performed best at first (~20% test accuracy) so decided to focus most efforts on improving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211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7F7A-DF05-BA4A-A843-51E9F544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6" y="1494711"/>
            <a:ext cx="10461170" cy="3777343"/>
          </a:xfrm>
        </p:spPr>
        <p:txBody>
          <a:bodyPr>
            <a:normAutofit/>
          </a:bodyPr>
          <a:lstStyle/>
          <a:p>
            <a:r>
              <a:rPr lang="en-US" sz="2800" dirty="0"/>
              <a:t>By increasing target size from (50, 50) to (240, 240), increasing shear/zoom ranges, and reducing the number of nodes in augmented layers (model was overfitting), was able to bring accuracy of VGG-16 to 50.3%!</a:t>
            </a:r>
          </a:p>
          <a:p>
            <a:r>
              <a:rPr lang="en-US" sz="2800" dirty="0"/>
              <a:t>Other models generally performed poorly, except for VGG-19 which gave test accuracies of around 35%</a:t>
            </a:r>
          </a:p>
          <a:p>
            <a:r>
              <a:rPr lang="en-US" sz="2800" dirty="0"/>
              <a:t>Best Model Stats: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99D6A-35A1-1A46-8F52-537DA5622C78}"/>
              </a:ext>
            </a:extLst>
          </p:cNvPr>
          <p:cNvSpPr txBox="1"/>
          <p:nvPr/>
        </p:nvSpPr>
        <p:spPr>
          <a:xfrm>
            <a:off x="729342" y="663714"/>
            <a:ext cx="718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Modeling</a:t>
            </a:r>
            <a:endParaRPr lang="en-US" sz="24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54500A5-A45C-FF42-99F9-33D4E75A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86484"/>
              </p:ext>
            </p:extLst>
          </p:nvPr>
        </p:nvGraphicFramePr>
        <p:xfrm>
          <a:off x="4129314" y="4491131"/>
          <a:ext cx="7569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949515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8630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2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98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Top-3 Prediction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9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9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8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24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{A20BA28D-DFBD-8A4E-A9E3-4DC461BA9C0D}tf10001058</Template>
  <TotalTime>43</TotalTime>
  <Words>611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Ramanan Ganesan</dc:creator>
  <cp:lastModifiedBy>Ramanan Ganesan</cp:lastModifiedBy>
  <cp:revision>5</cp:revision>
  <dcterms:created xsi:type="dcterms:W3CDTF">2021-06-18T22:16:45Z</dcterms:created>
  <dcterms:modified xsi:type="dcterms:W3CDTF">2021-06-18T22:59:57Z</dcterms:modified>
</cp:coreProperties>
</file>