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0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6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nrippner/cluster-analysis-challenge/workspace/file?filename=FullDataDocumentation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4274-7920-8240-89E4-F9532879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417" y="0"/>
            <a:ext cx="859516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  <a:alpha val="80000"/>
                  </a:schemeClr>
                </a:solidFill>
              </a:rPr>
              <a:t>Springboard - 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AD762-1FDD-DD48-B2AA-CBB26A9BC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7745" y="3429000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  <a:alpha val="80000"/>
                  </a:schemeClr>
                </a:solidFill>
              </a:rPr>
              <a:t>Sidharth Ramanan</a:t>
            </a:r>
          </a:p>
        </p:txBody>
      </p:sp>
    </p:spTree>
    <p:extLst>
      <p:ext uri="{BB962C8B-B14F-4D97-AF65-F5344CB8AC3E}">
        <p14:creationId xmlns:p14="http://schemas.microsoft.com/office/powerpoint/2010/main" val="144641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5FD2-AE86-A246-9E80-A640D27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Preprocessing – 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1543-B8FE-3A40-8B32-635F70B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Eliminate outliers in anticipation of running outlier-sensitive clustering algorithms in modeling phase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Removing observations with features more than 3 standard deviations away from mean eliminated more than two-thirds of dataset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Playing with threshold value helped determine that 8 standard deviations best balanced data retention vs outlier removal</a:t>
            </a:r>
          </a:p>
        </p:txBody>
      </p:sp>
    </p:spTree>
    <p:extLst>
      <p:ext uri="{BB962C8B-B14F-4D97-AF65-F5344CB8AC3E}">
        <p14:creationId xmlns:p14="http://schemas.microsoft.com/office/powerpoint/2010/main" val="136299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B9C6-FC59-DE40-90DA-6F18BD56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Preprocessing - Normalizing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48823-4AA8-AE48-A436-6286295D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 needed to be normalized to uniform range for distance sensitive algorithms like K-Means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This is to give each feature an equal weighting during distance calculations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 now ready for modeling</a:t>
            </a:r>
          </a:p>
        </p:txBody>
      </p:sp>
    </p:spTree>
    <p:extLst>
      <p:ext uri="{BB962C8B-B14F-4D97-AF65-F5344CB8AC3E}">
        <p14:creationId xmlns:p14="http://schemas.microsoft.com/office/powerpoint/2010/main" val="173523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E86A-92FF-1147-9885-90CA8AE8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CFE0-4DFF-5D4B-BA0A-D3A542F5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types of clustering algorithms to be tested: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K-Means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Agglomerative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Gaussian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280228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1AF-82BA-3F41-9BCE-D8296545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Modeling -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AB46-FD2D-A342-BEE2-44E38D9B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PCA to reduce data to 2 dimensions for cluster visualization and cluster interpretability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Manual hyperparameter grid searching to decide best hyperparameter combination for all models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Use inertia attribute to score K-Means models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Calinski-Harabasz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score to evaluate best Agglomerative and GMM models</a:t>
            </a:r>
          </a:p>
        </p:txBody>
      </p:sp>
    </p:spTree>
    <p:extLst>
      <p:ext uri="{BB962C8B-B14F-4D97-AF65-F5344CB8AC3E}">
        <p14:creationId xmlns:p14="http://schemas.microsoft.com/office/powerpoint/2010/main" val="344999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B3AF-597F-B846-8EE6-B333D1B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Modeling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EDFC-98AC-5A4F-BCD0-61F54CCA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5" y="1612974"/>
            <a:ext cx="9005776" cy="238486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Top 3 models from each model type re-evaluated using Silhouette,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Calinski-Harabasz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and Davies-Bouldin clustering metrics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First K-Means model ranked the best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Best model had 10 clusters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18E83D-49DD-D44B-9B50-21AB8FC4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83" y="3997842"/>
            <a:ext cx="4199860" cy="26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AD2BF1-3B55-1143-B140-96E1526C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08" y="2759148"/>
            <a:ext cx="4199860" cy="27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4C914C-0564-6B48-AC5D-2CBD232675E1}"/>
              </a:ext>
            </a:extLst>
          </p:cNvPr>
          <p:cNvSpPr txBox="1"/>
          <p:nvPr/>
        </p:nvSpPr>
        <p:spPr>
          <a:xfrm>
            <a:off x="7240772" y="5752214"/>
            <a:ext cx="385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Clustering on PCA embedded space</a:t>
            </a:r>
          </a:p>
        </p:txBody>
      </p:sp>
    </p:spTree>
    <p:extLst>
      <p:ext uri="{BB962C8B-B14F-4D97-AF65-F5344CB8AC3E}">
        <p14:creationId xmlns:p14="http://schemas.microsoft.com/office/powerpoint/2010/main" val="73742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5AA7-833F-6A40-8DB7-166A91AB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Modeling – Interpreting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D5C1-E4B4-5D49-9562-4843EE5B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PCA components analyzed in terms of original features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Chose 3 columns from each PCA component with the highest absolute PCA co-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efficients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Idea is that these columns characterize each PCA component the strongest and therefore help explain variance in dataset the best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Tradeoff in capturing variance versus including more columns in 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334039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6E70-7CF8-1A49-96C5-93CA4CB4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Modeling – Aggregations on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D96B-A9B7-FB42-A2E5-96599A8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Using 6 most important features, aggregations based on cluster labels performed to produce mean, median, min and max for each column to produce new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DataFrame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analyzed in terms of column statistics to best characterize each of the 10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3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E5D5-66FA-D346-B33D-884E23F0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Some Clustering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C609-F11C-9442-9A30-5C717F84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One cluster that was very small generally had high levels of student debt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Another cluster was suffering from both extremely high levels of student debt and extremely low student loan repayment rates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healthy cluster representing almost 40% of the data seemed to be well performing in terms of low debt and high loan repayment rates</a:t>
            </a:r>
          </a:p>
        </p:txBody>
      </p:sp>
    </p:spTree>
    <p:extLst>
      <p:ext uri="{BB962C8B-B14F-4D97-AF65-F5344CB8AC3E}">
        <p14:creationId xmlns:p14="http://schemas.microsoft.com/office/powerpoint/2010/main" val="8951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57DA-A006-7643-ADB4-883CEA98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Some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FB5F-33D3-7049-B0D4-EE79188D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Non-profit should target the small cluster with large amounts of debt – manageable in size, easier to target. Can initiate some form of debt relief programs to help students pay off their debts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cluster suffering with low debt but also low repayment rates, non-profit should potentially consider conducting career-building workshops for students who possibly are having trouble finding well-paying jobs after graduating and thus cannot pay even low debts</a:t>
            </a:r>
          </a:p>
        </p:txBody>
      </p:sp>
    </p:spTree>
    <p:extLst>
      <p:ext uri="{BB962C8B-B14F-4D97-AF65-F5344CB8AC3E}">
        <p14:creationId xmlns:p14="http://schemas.microsoft.com/office/powerpoint/2010/main" val="370414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694D-77C2-6649-AFD6-F5998DE0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Conclusion -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CD55-EA85-2D4F-9AAB-F7329314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helps underscore difference between being a ML engineer vs a Data Scientist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Real-world setting forces domain-specific and contextual thinking while analyzing data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High dimensionality of data is realistic expectation during real world data science and helps highlight importance of wrangling, visualization, and preprocessing before model fitting</a:t>
            </a:r>
          </a:p>
        </p:txBody>
      </p:sp>
    </p:spTree>
    <p:extLst>
      <p:ext uri="{BB962C8B-B14F-4D97-AF65-F5344CB8AC3E}">
        <p14:creationId xmlns:p14="http://schemas.microsoft.com/office/powerpoint/2010/main" val="24826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A948-E24D-7A4E-8169-6F5379E4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and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50BA-1C2D-6846-849C-5C8AD787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Clustering Challenge from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data.world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 Scientist for non-profit organization whose goal is to increase university graduation rates for underprivileged populations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Rich dataset of university information to be clustered into characteristically similar groups to help advise non-profit with programs and strategies to achieve their mission</a:t>
            </a:r>
          </a:p>
        </p:txBody>
      </p:sp>
    </p:spTree>
    <p:extLst>
      <p:ext uri="{BB962C8B-B14F-4D97-AF65-F5344CB8AC3E}">
        <p14:creationId xmlns:p14="http://schemas.microsoft.com/office/powerpoint/2010/main" val="1455417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A7D7-F07A-8546-A85E-87FD31E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Other avenues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4C77-DBCD-014E-B83E-9320421C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Perhaps different dimensionality reduction can be performed, such as NMF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Preprocessing pipeline was very deep – definitely many parameters that can be tweaked to produce different model-ready datasets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Other clustering algorithms – maybe density-based clustering algorithms like DBSCAN?</a:t>
            </a:r>
          </a:p>
        </p:txBody>
      </p:sp>
    </p:spTree>
    <p:extLst>
      <p:ext uri="{BB962C8B-B14F-4D97-AF65-F5344CB8AC3E}">
        <p14:creationId xmlns:p14="http://schemas.microsoft.com/office/powerpoint/2010/main" val="117429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BED2-F468-7C49-ABEF-62DA9BE9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FB14-610D-3D44-9572-8E391F69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7800+ observations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1700+ columns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Information such as debt, loan repayment rates, graduation rates, and various other conceivably relevant information pertaining to a university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Lots of missing data</a:t>
            </a:r>
          </a:p>
        </p:txBody>
      </p:sp>
    </p:spTree>
    <p:extLst>
      <p:ext uri="{BB962C8B-B14F-4D97-AF65-F5344CB8AC3E}">
        <p14:creationId xmlns:p14="http://schemas.microsoft.com/office/powerpoint/2010/main" val="284555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59E9-A0E2-7749-A99C-6361F4AC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 Wrangling –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4243-CDA2-624C-B18B-B62666DD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Dataset has over 1700 columns – must be reduced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Several different strategies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Eliminating columns with all 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Eliminating columns with mostly 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Eliminating columns with constant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Eliminating columns with mostly 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Eliminating highly correlated columns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Result: Dataset brought down to only 222 columns</a:t>
            </a:r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142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B325-A20A-694D-A648-10CCD219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 Wrangling – Column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9CEB-8732-5A4C-8322-45F43F2B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Some columns with numeric information encoded in Pandas as ‘object’ type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Reason was the presence of token “Privacy Suppressed” in some columns for observations that couldn’t collect information for that column due to privacy reasons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Replaced with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np.nan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and converted to numeric Pandas datatype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Any missing data imputed with median</a:t>
            </a:r>
          </a:p>
        </p:txBody>
      </p:sp>
    </p:spTree>
    <p:extLst>
      <p:ext uri="{BB962C8B-B14F-4D97-AF65-F5344CB8AC3E}">
        <p14:creationId xmlns:p14="http://schemas.microsoft.com/office/powerpoint/2010/main" val="421379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3B78-615C-F44F-AC18-5F942DB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Exploratory Data Analysis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AEB-F995-7E40-BD66-3861A090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One Goal was to try to manually find clusters by plotting regression variables and hue-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with discrete categorizing feature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Another goal was to visualize data for interesting relationships, distributions, or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1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FFBA-04FE-AB4B-95B4-DC568AC5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Exploratory Data Analysis – Outlier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313E-E06B-8C43-A5F4-6BDB3070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Noticed outlier when plotting regression variables, removed after. Helper reinforce idea of paying attention to outliers in dataset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A879DB-C057-6545-9621-9C677D2D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6" y="3352329"/>
            <a:ext cx="4608328" cy="295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163591-11B0-8149-829B-64266DFE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28" y="3293371"/>
            <a:ext cx="4441751" cy="295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A0DB01-E83B-7C4D-8C5B-844AA34F230F}"/>
              </a:ext>
            </a:extLst>
          </p:cNvPr>
          <p:cNvSpPr txBox="1"/>
          <p:nvPr/>
        </p:nvSpPr>
        <p:spPr>
          <a:xfrm>
            <a:off x="1639628" y="6328921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removing outlier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10696-E503-4945-A23F-45CA5D85725E}"/>
              </a:ext>
            </a:extLst>
          </p:cNvPr>
          <p:cNvSpPr txBox="1"/>
          <p:nvPr/>
        </p:nvSpPr>
        <p:spPr>
          <a:xfrm>
            <a:off x="6554306" y="6328921"/>
            <a:ext cx="338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outlier</a:t>
            </a:r>
          </a:p>
        </p:txBody>
      </p:sp>
    </p:spTree>
    <p:extLst>
      <p:ext uri="{BB962C8B-B14F-4D97-AF65-F5344CB8AC3E}">
        <p14:creationId xmlns:p14="http://schemas.microsoft.com/office/powerpoint/2010/main" val="116294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ED80-3FA8-AC43-8D1D-B21FCFDC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Exploratory Data Analysis -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Pairplot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2EE8-0041-0A48-B319-1F30012C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 investigate clustering relationships, decided to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pairplot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regression variable pairs with hue-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variable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Noticed that PCTFLOAN has bimodal distribution, suggesting dataset has 2 natural groupings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49C2C8-2167-364E-8E99-9F27B1F0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75" y="4001830"/>
            <a:ext cx="6979390" cy="27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5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97B6-AAB9-434C-A50F-888F0B9D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Exploratory Data Analysis -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6BD2-BBC0-0943-ABC1-12C91CED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Some outliers removed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Bimodal distribution detected on PCTFLOAN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Unfortunately, not many obvious clustering relationships could be manually found</a:t>
            </a:r>
          </a:p>
        </p:txBody>
      </p:sp>
    </p:spTree>
    <p:extLst>
      <p:ext uri="{BB962C8B-B14F-4D97-AF65-F5344CB8AC3E}">
        <p14:creationId xmlns:p14="http://schemas.microsoft.com/office/powerpoint/2010/main" val="301932848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850</Words>
  <Application>Microsoft Macintosh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Posterama</vt:lpstr>
      <vt:lpstr>SineVTI</vt:lpstr>
      <vt:lpstr>Springboard - Capstone 2</vt:lpstr>
      <vt:lpstr>Project and Premise</vt:lpstr>
      <vt:lpstr>Dataset summary</vt:lpstr>
      <vt:lpstr>Data Wrangling – Dimensionality reduction</vt:lpstr>
      <vt:lpstr>Data Wrangling – Column Data Types</vt:lpstr>
      <vt:lpstr>Exploratory Data Analysis - Goals</vt:lpstr>
      <vt:lpstr>Exploratory Data Analysis – Outlier </vt:lpstr>
      <vt:lpstr>Exploratory Data Analysis - Pairplot</vt:lpstr>
      <vt:lpstr>Exploratory Data Analysis - Outcomes</vt:lpstr>
      <vt:lpstr>Preprocessing – Outlier removal</vt:lpstr>
      <vt:lpstr>Preprocessing - Normalizing</vt:lpstr>
      <vt:lpstr>Modeling</vt:lpstr>
      <vt:lpstr>Modeling - Strategy</vt:lpstr>
      <vt:lpstr>Modeling - Results</vt:lpstr>
      <vt:lpstr>Modeling – Interpreting clusters</vt:lpstr>
      <vt:lpstr>Modeling – Aggregations on clusters</vt:lpstr>
      <vt:lpstr>Some Clustering Inferences</vt:lpstr>
      <vt:lpstr>Some recommendations</vt:lpstr>
      <vt:lpstr>Conclusion - Learnings</vt:lpstr>
      <vt:lpstr>Other avenues of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- Capstone 2</dc:title>
  <dc:creator>Ramanan Ganesan</dc:creator>
  <cp:lastModifiedBy>Ramanan Ganesan</cp:lastModifiedBy>
  <cp:revision>5</cp:revision>
  <dcterms:created xsi:type="dcterms:W3CDTF">2021-05-25T10:24:16Z</dcterms:created>
  <dcterms:modified xsi:type="dcterms:W3CDTF">2021-05-25T11:14:50Z</dcterms:modified>
</cp:coreProperties>
</file>