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6" name="Group 24"/>
          <p:cNvGrpSpPr/>
          <p:nvPr/>
        </p:nvGrpSpPr>
        <p:grpSpPr>
          <a:xfrm>
            <a:off x="203200" y="0"/>
            <a:ext cx="3778250" cy="6858001"/>
            <a:chOff x="203200" y="0"/>
            <a:chExt cx="3778250" cy="6858001"/>
          </a:xfrm>
        </p:grpSpPr>
        <p:sp>
          <p:nvSpPr>
            <p:cNvPr id="1048622"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048623"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048624"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1048625"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1048626"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48627"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048628"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1048629"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30" name="Date Placeholder 3"/>
          <p:cNvSpPr>
            <a:spLocks noGrp="1"/>
          </p:cNvSpPr>
          <p:nvPr>
            <p:ph type="dt" sz="half" idx="10"/>
          </p:nvPr>
        </p:nvSpPr>
        <p:spPr>
          <a:xfrm>
            <a:off x="7325773" y="6117336"/>
            <a:ext cx="857473" cy="365125"/>
          </a:xfrm>
        </p:spPr>
        <p:txBody>
          <a:bodyPr/>
          <a:lstStyle/>
          <a:p>
            <a:fld id="{E8CD22EB-23C9-41CA-85F7-8B1AF3C14A9D}" type="datetimeFigureOut">
              <a:rPr lang="en-IN" smtClean="0"/>
              <a:t>07-02-2024</a:t>
            </a:fld>
            <a:endParaRPr lang="en-IN"/>
          </a:p>
        </p:txBody>
      </p:sp>
      <p:sp>
        <p:nvSpPr>
          <p:cNvPr id="1048631" name="Footer Placeholder 4"/>
          <p:cNvSpPr>
            <a:spLocks noGrp="1"/>
          </p:cNvSpPr>
          <p:nvPr>
            <p:ph type="ftr" sz="quarter" idx="11"/>
          </p:nvPr>
        </p:nvSpPr>
        <p:spPr>
          <a:xfrm>
            <a:off x="3623733" y="6117336"/>
            <a:ext cx="3609438" cy="365125"/>
          </a:xfrm>
        </p:spPr>
        <p:txBody>
          <a:bodyPr/>
          <a:lstStyle/>
          <a:p>
            <a:endParaRPr lang="en-IN"/>
          </a:p>
        </p:txBody>
      </p:sp>
      <p:sp>
        <p:nvSpPr>
          <p:cNvPr id="1048632" name="Slide Number Placeholder 5"/>
          <p:cNvSpPr>
            <a:spLocks noGrp="1"/>
          </p:cNvSpPr>
          <p:nvPr>
            <p:ph type="sldNum" sz="quarter" idx="12"/>
          </p:nvPr>
        </p:nvSpPr>
        <p:spPr>
          <a:xfrm>
            <a:off x="8275320" y="6117336"/>
            <a:ext cx="411480" cy="365125"/>
          </a:xfrm>
        </p:spPr>
        <p:txBody>
          <a:bodyPr/>
          <a:lstStyle/>
          <a:p>
            <a:fld id="{F6BF0CC0-E472-4A4D-B708-46CDBBC47464}" type="slidenum">
              <a:rPr lang="en-IN" smtClean="0"/>
              <a:t>‹#›</a:t>
            </a:fld>
            <a:endParaRPr lang="en-IN"/>
          </a:p>
        </p:txBody>
      </p:sp>
      <p:sp>
        <p:nvSpPr>
          <p:cNvPr id="104863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104863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1048689"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0"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1" name="Date Placeholder 4"/>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92" name="Footer Placeholder 5"/>
          <p:cNvSpPr>
            <a:spLocks noGrp="1"/>
          </p:cNvSpPr>
          <p:nvPr>
            <p:ph type="ftr" sz="quarter" idx="11"/>
          </p:nvPr>
        </p:nvSpPr>
        <p:spPr/>
        <p:txBody>
          <a:bodyPr/>
          <a:lstStyle/>
          <a:p>
            <a:endParaRPr lang="en-IN"/>
          </a:p>
        </p:txBody>
      </p:sp>
      <p:sp>
        <p:nvSpPr>
          <p:cNvPr id="1048693" name="Slide Number Placeholder 6"/>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1048646"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48" name="Footer Placeholder 4"/>
          <p:cNvSpPr>
            <a:spLocks noGrp="1"/>
          </p:cNvSpPr>
          <p:nvPr>
            <p:ph type="ftr" sz="quarter" idx="11"/>
          </p:nvPr>
        </p:nvSpPr>
        <p:spPr/>
        <p:txBody>
          <a:bodyPr/>
          <a:lstStyle/>
          <a:p>
            <a:endParaRPr lang="en-IN"/>
          </a:p>
        </p:txBody>
      </p:sp>
      <p:sp>
        <p:nvSpPr>
          <p:cNvPr id="1048649"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0"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81"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8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683"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4"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86" name="Footer Placeholder 4"/>
          <p:cNvSpPr>
            <a:spLocks noGrp="1"/>
          </p:cNvSpPr>
          <p:nvPr>
            <p:ph type="ftr" sz="quarter" idx="11"/>
          </p:nvPr>
        </p:nvSpPr>
        <p:spPr/>
        <p:txBody>
          <a:bodyPr/>
          <a:lstStyle/>
          <a:p>
            <a:endParaRPr lang="en-IN"/>
          </a:p>
        </p:txBody>
      </p:sp>
      <p:sp>
        <p:nvSpPr>
          <p:cNvPr id="1048687"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40"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1048641"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00"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01"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70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48703"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704"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5"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706" name="Footer Placeholder 4"/>
          <p:cNvSpPr>
            <a:spLocks noGrp="1"/>
          </p:cNvSpPr>
          <p:nvPr>
            <p:ph type="ftr" sz="quarter" idx="11"/>
          </p:nvPr>
        </p:nvSpPr>
        <p:spPr/>
        <p:txBody>
          <a:bodyPr/>
          <a:lstStyle/>
          <a:p>
            <a:endParaRPr lang="en-IN"/>
          </a:p>
        </p:txBody>
      </p:sp>
      <p:sp>
        <p:nvSpPr>
          <p:cNvPr id="1048707"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56"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57"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58"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lvl1pPr algn="ctr"/>
          </a:lstStyle>
          <a:p>
            <a:r>
              <a:rPr lang="en-US"/>
              <a:t>Click to edit Master title style</a:t>
            </a:r>
            <a:endParaRPr lang="en-US" dirty="0"/>
          </a:p>
        </p:txBody>
      </p:sp>
      <p:sp>
        <p:nvSpPr>
          <p:cNvPr id="104871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717" name="Footer Placeholder 4"/>
          <p:cNvSpPr>
            <a:spLocks noGrp="1"/>
          </p:cNvSpPr>
          <p:nvPr>
            <p:ph type="ftr" sz="quarter" idx="11"/>
          </p:nvPr>
        </p:nvSpPr>
        <p:spPr/>
        <p:txBody>
          <a:bodyPr/>
          <a:lstStyle/>
          <a:p>
            <a:endParaRPr lang="en-IN"/>
          </a:p>
        </p:txBody>
      </p:sp>
      <p:sp>
        <p:nvSpPr>
          <p:cNvPr id="1048718"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1048676"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78" name="Footer Placeholder 4"/>
          <p:cNvSpPr>
            <a:spLocks noGrp="1"/>
          </p:cNvSpPr>
          <p:nvPr>
            <p:ph type="ftr" sz="quarter" idx="11"/>
          </p:nvPr>
        </p:nvSpPr>
        <p:spPr/>
        <p:txBody>
          <a:bodyPr/>
          <a:lstStyle/>
          <a:p>
            <a:endParaRPr lang="en-IN"/>
          </a:p>
        </p:txBody>
      </p:sp>
      <p:sp>
        <p:nvSpPr>
          <p:cNvPr id="1048679" name="Slide Number Placeholder 5"/>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1048588"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9" name="Date Placeholder 3"/>
          <p:cNvSpPr>
            <a:spLocks noGrp="1"/>
          </p:cNvSpPr>
          <p:nvPr>
            <p:ph type="dt" sz="half" idx="10"/>
          </p:nvPr>
        </p:nvSpPr>
        <p:spPr>
          <a:xfrm>
            <a:off x="7344329" y="6108173"/>
            <a:ext cx="857473" cy="365125"/>
          </a:xfrm>
        </p:spPr>
        <p:txBody>
          <a:bodyPr/>
          <a:lstStyle/>
          <a:p>
            <a:fld id="{E8CD22EB-23C9-41CA-85F7-8B1AF3C14A9D}" type="datetimeFigureOut">
              <a:rPr lang="en-IN" smtClean="0"/>
              <a:t>07-02-2024</a:t>
            </a:fld>
            <a:endParaRPr lang="en-IN"/>
          </a:p>
        </p:txBody>
      </p:sp>
      <p:sp>
        <p:nvSpPr>
          <p:cNvPr id="1048590" name="Footer Placeholder 4"/>
          <p:cNvSpPr>
            <a:spLocks noGrp="1"/>
          </p:cNvSpPr>
          <p:nvPr>
            <p:ph type="ftr" sz="quarter" idx="11"/>
          </p:nvPr>
        </p:nvSpPr>
        <p:spPr>
          <a:xfrm>
            <a:off x="1972647" y="6108173"/>
            <a:ext cx="5314517" cy="365125"/>
          </a:xfrm>
        </p:spPr>
        <p:txBody>
          <a:bodyPr/>
          <a:lstStyle/>
          <a:p>
            <a:endParaRPr lang="en-IN"/>
          </a:p>
        </p:txBody>
      </p:sp>
      <p:sp>
        <p:nvSpPr>
          <p:cNvPr id="1048591" name="Slide Number Placeholder 5"/>
          <p:cNvSpPr>
            <a:spLocks noGrp="1"/>
          </p:cNvSpPr>
          <p:nvPr>
            <p:ph type="sldNum" sz="quarter" idx="12"/>
          </p:nvPr>
        </p:nvSpPr>
        <p:spPr>
          <a:xfrm>
            <a:off x="8258967" y="6108173"/>
            <a:ext cx="427833" cy="365125"/>
          </a:xfrm>
        </p:spPr>
        <p:txBody>
          <a:bodyPr/>
          <a:lstStyle/>
          <a:p>
            <a:fld id="{F6BF0CC0-E472-4A4D-B708-46CDBBC474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104866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a:xfrm>
            <a:off x="8273317" y="6116070"/>
            <a:ext cx="413483" cy="365125"/>
          </a:xfrm>
        </p:spPr>
        <p:txBody>
          <a:bodyPr/>
          <a:lstStyle/>
          <a:p>
            <a:fld id="{F6BF0CC0-E472-4A4D-B708-46CDBBC4746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4"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1048695"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Date Placeholder 4"/>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98" name="Footer Placeholder 5"/>
          <p:cNvSpPr>
            <a:spLocks noGrp="1"/>
          </p:cNvSpPr>
          <p:nvPr>
            <p:ph type="ftr" sz="quarter" idx="11"/>
          </p:nvPr>
        </p:nvSpPr>
        <p:spPr/>
        <p:txBody>
          <a:bodyPr/>
          <a:lstStyle/>
          <a:p>
            <a:endParaRPr lang="en-IN"/>
          </a:p>
        </p:txBody>
      </p:sp>
      <p:sp>
        <p:nvSpPr>
          <p:cNvPr id="1048699" name="Slide Number Placeholder 6"/>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t>Click to edit Master title style</a:t>
            </a:r>
            <a:endParaRPr lang="en-US" dirty="0"/>
          </a:p>
        </p:txBody>
      </p:sp>
      <p:sp>
        <p:nvSpPr>
          <p:cNvPr id="1048668"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Date Placeholder 6"/>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73" name="Footer Placeholder 7"/>
          <p:cNvSpPr>
            <a:spLocks noGrp="1"/>
          </p:cNvSpPr>
          <p:nvPr>
            <p:ph type="ftr" sz="quarter" idx="11"/>
          </p:nvPr>
        </p:nvSpPr>
        <p:spPr/>
        <p:txBody>
          <a:bodyPr/>
          <a:lstStyle/>
          <a:p>
            <a:endParaRPr lang="en-IN"/>
          </a:p>
        </p:txBody>
      </p:sp>
      <p:sp>
        <p:nvSpPr>
          <p:cNvPr id="1048674" name="Slide Number Placeholder 8"/>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en-US"/>
              <a:t>Click to edit Master title style</a:t>
            </a:r>
            <a:endParaRPr lang="en-US" dirty="0"/>
          </a:p>
        </p:txBody>
      </p:sp>
      <p:sp>
        <p:nvSpPr>
          <p:cNvPr id="1048637" name="Date Placeholder 2"/>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38" name="Footer Placeholder 3"/>
          <p:cNvSpPr>
            <a:spLocks noGrp="1"/>
          </p:cNvSpPr>
          <p:nvPr>
            <p:ph type="ftr" sz="quarter" idx="11"/>
          </p:nvPr>
        </p:nvSpPr>
        <p:spPr/>
        <p:txBody>
          <a:bodyPr/>
          <a:lstStyle/>
          <a:p>
            <a:endParaRPr lang="en-IN"/>
          </a:p>
        </p:txBody>
      </p:sp>
      <p:sp>
        <p:nvSpPr>
          <p:cNvPr id="1048639" name="Slide Number Placeholder 4"/>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9" name="Date Placeholder 1"/>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20" name="Footer Placeholder 2"/>
          <p:cNvSpPr>
            <a:spLocks noGrp="1"/>
          </p:cNvSpPr>
          <p:nvPr>
            <p:ph type="ftr" sz="quarter" idx="11"/>
          </p:nvPr>
        </p:nvSpPr>
        <p:spPr/>
        <p:txBody>
          <a:bodyPr/>
          <a:lstStyle/>
          <a:p>
            <a:endParaRPr lang="en-IN"/>
          </a:p>
        </p:txBody>
      </p:sp>
      <p:sp>
        <p:nvSpPr>
          <p:cNvPr id="1048621" name="Slide Number Placeholder 3"/>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1048709"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1" name="Date Placeholder 4"/>
          <p:cNvSpPr>
            <a:spLocks noGrp="1"/>
          </p:cNvSpPr>
          <p:nvPr>
            <p:ph type="dt" sz="half" idx="10"/>
          </p:nvPr>
        </p:nvSpPr>
        <p:spPr/>
        <p:txBody>
          <a:bodyPr/>
          <a:lstStyle/>
          <a:p>
            <a:fld id="{E8CD22EB-23C9-41CA-85F7-8B1AF3C14A9D}" type="datetimeFigureOut">
              <a:rPr lang="en-IN" smtClean="0"/>
              <a:t>07-02-2024</a:t>
            </a:fld>
            <a:endParaRPr lang="en-IN"/>
          </a:p>
        </p:txBody>
      </p:sp>
      <p:sp>
        <p:nvSpPr>
          <p:cNvPr id="1048712" name="Footer Placeholder 5"/>
          <p:cNvSpPr>
            <a:spLocks noGrp="1"/>
          </p:cNvSpPr>
          <p:nvPr>
            <p:ph type="ftr" sz="quarter" idx="11"/>
          </p:nvPr>
        </p:nvSpPr>
        <p:spPr/>
        <p:txBody>
          <a:bodyPr/>
          <a:lstStyle/>
          <a:p>
            <a:endParaRPr lang="en-IN"/>
          </a:p>
        </p:txBody>
      </p:sp>
      <p:sp>
        <p:nvSpPr>
          <p:cNvPr id="1048713" name="Slide Number Placeholder 6"/>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048651"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2"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lstStyle/>
          <a:p>
            <a:fld id="{E8CD22EB-23C9-41CA-85F7-8B1AF3C14A9D}" type="datetimeFigureOut">
              <a:rPr lang="en-IN" smtClean="0"/>
              <a:t>07-02-2024</a:t>
            </a:fld>
            <a:endParaRPr lang="en-IN"/>
          </a:p>
        </p:txBody>
      </p:sp>
      <p:sp>
        <p:nvSpPr>
          <p:cNvPr id="1048654" name="Footer Placeholder 5"/>
          <p:cNvSpPr>
            <a:spLocks noGrp="1"/>
          </p:cNvSpPr>
          <p:nvPr>
            <p:ph type="ftr" sz="quarter" idx="11"/>
          </p:nvPr>
        </p:nvSpPr>
        <p:spPr/>
        <p:txBody>
          <a:bodyPr/>
          <a:lstStyle/>
          <a:p>
            <a:endParaRPr lang="en-IN"/>
          </a:p>
        </p:txBody>
      </p:sp>
      <p:sp>
        <p:nvSpPr>
          <p:cNvPr id="1048655" name="Slide Number Placeholder 6"/>
          <p:cNvSpPr>
            <a:spLocks noGrp="1"/>
          </p:cNvSpPr>
          <p:nvPr>
            <p:ph type="sldNum" sz="quarter" idx="12"/>
          </p:nvPr>
        </p:nvSpPr>
        <p:spPr/>
        <p:txBody>
          <a:bodyPr/>
          <a:lstStyle/>
          <a:p>
            <a:fld id="{F6BF0CC0-E472-4A4D-B708-46CDBBC474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2" name="Group 13"/>
          <p:cNvGrpSpPr/>
          <p:nvPr/>
        </p:nvGrpSpPr>
        <p:grpSpPr>
          <a:xfrm>
            <a:off x="0" y="0"/>
            <a:ext cx="2132013" cy="6858001"/>
            <a:chOff x="0" y="0"/>
            <a:chExt cx="2132013" cy="6858001"/>
          </a:xfrm>
        </p:grpSpPr>
        <p:sp>
          <p:nvSpPr>
            <p:cNvPr id="1048576"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048577"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048578"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048579"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048580"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1048581"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8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CD22EB-23C9-41CA-85F7-8B1AF3C14A9D}" type="datetimeFigureOut">
              <a:rPr lang="en-IN" smtClean="0"/>
              <a:t>07-02-2024</a:t>
            </a:fld>
            <a:endParaRPr lang="en-IN"/>
          </a:p>
        </p:txBody>
      </p:sp>
      <p:sp>
        <p:nvSpPr>
          <p:cNvPr id="104858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F0CC0-E472-4A4D-B708-46CDBBC474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2"/>
          <p:cNvSpPr>
            <a:spLocks noGrp="1"/>
          </p:cNvSpPr>
          <p:nvPr>
            <p:ph type="title"/>
          </p:nvPr>
        </p:nvSpPr>
        <p:spPr>
          <a:xfrm>
            <a:off x="899593" y="427383"/>
            <a:ext cx="7787208" cy="1603647"/>
          </a:xfrm>
        </p:spPr>
        <p:txBody>
          <a:bodyPr>
            <a:normAutofit fontScale="90000"/>
          </a:bodyPr>
          <a:lstStyle/>
          <a:p>
            <a:pPr algn="ctr"/>
            <a:br>
              <a:rPr lang="en-IN" dirty="0"/>
            </a:br>
            <a:br>
              <a:rPr lang="en-IN" dirty="0"/>
            </a:br>
            <a:r>
              <a:rPr lang="en-IN" sz="4400" b="1" dirty="0">
                <a:latin typeface="Times New Roman" pitchFamily="18" charset="0"/>
                <a:cs typeface="Times New Roman" pitchFamily="18" charset="0"/>
              </a:rPr>
              <a:t>PRESENTATION </a:t>
            </a:r>
            <a:br>
              <a:rPr lang="en-IN" sz="4400" b="1" dirty="0">
                <a:latin typeface="Times New Roman" pitchFamily="18" charset="0"/>
                <a:cs typeface="Times New Roman" pitchFamily="18" charset="0"/>
              </a:rPr>
            </a:br>
            <a:r>
              <a:rPr lang="en-IN" sz="4400" b="1" dirty="0">
                <a:latin typeface="Times New Roman" pitchFamily="18" charset="0"/>
                <a:cs typeface="Times New Roman" pitchFamily="18" charset="0"/>
              </a:rPr>
              <a:t>ON           </a:t>
            </a:r>
            <a:br>
              <a:rPr lang="en-IN" sz="4400" b="1" dirty="0">
                <a:latin typeface="Times New Roman" pitchFamily="18" charset="0"/>
                <a:cs typeface="Times New Roman" pitchFamily="18" charset="0"/>
              </a:rPr>
            </a:br>
            <a:r>
              <a:rPr lang="en-IN" sz="4400" b="1" dirty="0">
                <a:latin typeface="Times New Roman" pitchFamily="18" charset="0"/>
                <a:cs typeface="Times New Roman" pitchFamily="18" charset="0"/>
              </a:rPr>
              <a:t>JOB PORTAL</a:t>
            </a:r>
          </a:p>
        </p:txBody>
      </p:sp>
      <p:sp>
        <p:nvSpPr>
          <p:cNvPr id="1048593" name="Content Placeholder 1"/>
          <p:cNvSpPr>
            <a:spLocks noGrp="1"/>
          </p:cNvSpPr>
          <p:nvPr>
            <p:ph idx="1"/>
          </p:nvPr>
        </p:nvSpPr>
        <p:spPr>
          <a:xfrm>
            <a:off x="879714" y="3003848"/>
            <a:ext cx="7704667" cy="3429000"/>
          </a:xfrm>
        </p:spPr>
        <p:txBody>
          <a:bodyPr>
            <a:normAutofit/>
          </a:bodyPr>
          <a:lstStyle/>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DEVELOPED BY:    </a:t>
            </a:r>
          </a:p>
          <a:p>
            <a:pPr>
              <a:buFont typeface="Wingdings" pitchFamily="2" charset="2"/>
              <a:buChar char="q"/>
            </a:pPr>
            <a:r>
              <a:rPr lang="en-US" sz="1800" dirty="0">
                <a:latin typeface="Times New Roman" panose="02020603050405020304" pitchFamily="18" charset="0"/>
                <a:cs typeface="Times New Roman" panose="02020603050405020304" pitchFamily="18" charset="0"/>
              </a:rPr>
              <a:t>SIDHARTH GUPTA</a:t>
            </a:r>
            <a:endParaRPr lang="en-IN" sz="1800" dirty="0">
              <a:latin typeface="Times New Roman" panose="02020603050405020304" pitchFamily="18" charset="0"/>
              <a:cs typeface="Times New Roman" panose="02020603050405020304" pitchFamily="18" charset="0"/>
            </a:endParaRPr>
          </a:p>
          <a:p>
            <a:pPr algn="r">
              <a:buNone/>
            </a:pPr>
            <a:endParaRPr lang="en-IN" sz="1600" b="1" dirty="0">
              <a:latin typeface="Times New Roman" panose="02020603050405020304" pitchFamily="18" charset="0"/>
              <a:cs typeface="Times New Roman" panose="02020603050405020304" pitchFamily="18" charset="0"/>
            </a:endParaRPr>
          </a:p>
          <a:p>
            <a:pPr algn="r">
              <a:buNone/>
            </a:pPr>
            <a:r>
              <a:rPr lang="en-IN" sz="1600" b="1" dirty="0">
                <a:latin typeface="Times New Roman" panose="02020603050405020304" pitchFamily="18" charset="0"/>
                <a:cs typeface="Times New Roman" panose="02020603050405020304" pitchFamily="18" charset="0"/>
              </a:rPr>
              <a:t>UNDER THE GUIDANCE </a:t>
            </a:r>
            <a:r>
              <a:rPr lang="en-IN" sz="1600" b="1">
                <a:latin typeface="Times New Roman" panose="02020603050405020304" pitchFamily="18" charset="0"/>
                <a:cs typeface="Times New Roman" panose="02020603050405020304" pitchFamily="18" charset="0"/>
              </a:rPr>
              <a:t>OF:</a:t>
            </a:r>
          </a:p>
          <a:p>
            <a:pPr algn="r">
              <a:buNone/>
            </a:pPr>
            <a:r>
              <a:rPr lang="en-IN" sz="1600" b="1">
                <a:latin typeface="Times New Roman" panose="02020603050405020304" pitchFamily="18" charset="0"/>
                <a:cs typeface="Times New Roman" panose="02020603050405020304" pitchFamily="18" charset="0"/>
              </a:rPr>
              <a:t>PROF</a:t>
            </a:r>
            <a:r>
              <a:rPr lang="en-IN" sz="1600" b="1" dirty="0">
                <a:latin typeface="Times New Roman" panose="02020603050405020304" pitchFamily="18" charset="0"/>
                <a:cs typeface="Times New Roman" panose="02020603050405020304" pitchFamily="18" charset="0"/>
              </a:rPr>
              <a:t>. BALPREET KAUR</a:t>
            </a:r>
            <a:endParaRPr lang="en-IN" sz="1600" dirty="0">
              <a:latin typeface="Times New Roman" panose="02020603050405020304" pitchFamily="18" charset="0"/>
              <a:cs typeface="Times New Roman" panose="02020603050405020304" pitchFamily="18" charset="0"/>
            </a:endParaRP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990600" y="1371600"/>
            <a:ext cx="7704667" cy="1315615"/>
          </a:xfrm>
        </p:spPr>
        <p:txBody>
          <a:bodyPr/>
          <a:lstStyle/>
          <a:p>
            <a:r>
              <a:rPr lang="en-IN" b="1" dirty="0">
                <a:latin typeface="Times New Roman" panose="02020603050405020304" pitchFamily="18" charset="0"/>
                <a:cs typeface="Times New Roman" panose="02020603050405020304" pitchFamily="18" charset="0"/>
              </a:rPr>
              <a:t>HARDWARE REQUIREMENTS</a:t>
            </a:r>
          </a:p>
        </p:txBody>
      </p:sp>
      <p:sp>
        <p:nvSpPr>
          <p:cNvPr id="1048609" name="Content Placeholder 2"/>
          <p:cNvSpPr>
            <a:spLocks noGrp="1"/>
          </p:cNvSpPr>
          <p:nvPr>
            <p:ph idx="1"/>
          </p:nvPr>
        </p:nvSpPr>
        <p:spPr>
          <a:xfrm>
            <a:off x="990600" y="2209800"/>
            <a:ext cx="7543800" cy="4302968"/>
          </a:xfrm>
        </p:spPr>
        <p:txBody>
          <a:bodyPr>
            <a:normAutofit/>
          </a:bodyPr>
          <a:lstStyle/>
          <a:p>
            <a:pPr lvl="0"/>
            <a:endParaRPr lang="en-IN" sz="2000" b="1" dirty="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endParaRPr lang="en-IN" sz="2000" b="1" dirty="0">
              <a:latin typeface="Times New Roman" pitchFamily="18" charset="0"/>
              <a:cs typeface="Times New Roman" pitchFamily="18" charset="0"/>
            </a:endParaRPr>
          </a:p>
          <a:p>
            <a:pPr lvl="0">
              <a:buFont typeface="Wingdings" pitchFamily="2" charset="2"/>
              <a:buChar char="q"/>
            </a:pPr>
            <a:r>
              <a:rPr lang="en-IN" sz="2000" b="1" dirty="0">
                <a:latin typeface="Times New Roman" pitchFamily="18" charset="0"/>
                <a:cs typeface="Times New Roman" pitchFamily="18" charset="0"/>
              </a:rPr>
              <a:t>Laptop or PC</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           Windows 7 or higher</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           I3 processor system or higher</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           8 GB RAM or higher</a:t>
            </a:r>
            <a:endParaRPr lang="en-US" sz="2000" dirty="0">
              <a:latin typeface="Times New Roman" pitchFamily="18" charset="0"/>
              <a:cs typeface="Times New Roman" pitchFamily="18" charset="0"/>
            </a:endParaRPr>
          </a:p>
          <a:p>
            <a:pPr lvl="0">
              <a:buNone/>
            </a:pPr>
            <a:r>
              <a:rPr lang="en-IN" sz="2000" dirty="0">
                <a:latin typeface="Times New Roman" pitchFamily="18" charset="0"/>
                <a:cs typeface="Times New Roman" pitchFamily="18" charset="0"/>
              </a:rPr>
              <a:t>           100 GB ROM or higher</a:t>
            </a:r>
            <a:endParaRPr lang="en-US" sz="2000" dirty="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82133" y="762000"/>
            <a:ext cx="7704667" cy="1828799"/>
          </a:xfrm>
        </p:spPr>
        <p:txBody>
          <a:bodyPr/>
          <a:lstStyle/>
          <a:p>
            <a:r>
              <a:rPr lang="en-US" b="1" dirty="0">
                <a:latin typeface="Times New Roman" pitchFamily="18" charset="0"/>
                <a:cs typeface="Times New Roman" pitchFamily="18" charset="0"/>
              </a:rPr>
              <a:t>SOFTWARE REQUIREMENTS </a:t>
            </a:r>
          </a:p>
        </p:txBody>
      </p:sp>
      <p:sp>
        <p:nvSpPr>
          <p:cNvPr id="1048611" name="Content Placeholder 2"/>
          <p:cNvSpPr>
            <a:spLocks noGrp="1"/>
          </p:cNvSpPr>
          <p:nvPr>
            <p:ph idx="1"/>
          </p:nvPr>
        </p:nvSpPr>
        <p:spPr/>
        <p:txBody>
          <a:bodyPr>
            <a:normAutofit/>
          </a:bodyPr>
          <a:lstStyle/>
          <a:p>
            <a:pPr>
              <a:buFont typeface="Wingdings" pitchFamily="2" charset="2"/>
              <a:buChar char="q"/>
            </a:pPr>
            <a:r>
              <a:rPr lang="en-US" dirty="0">
                <a:latin typeface="Times New Roman" pitchFamily="18" charset="0"/>
                <a:cs typeface="Times New Roman" pitchFamily="18" charset="0"/>
              </a:rPr>
              <a:t>Front End Client: </a:t>
            </a:r>
            <a:r>
              <a:rPr lang="en-US" b="1" dirty="0">
                <a:latin typeface="Times New Roman" pitchFamily="18" charset="0"/>
                <a:cs typeface="Times New Roman" pitchFamily="18" charset="0"/>
              </a:rPr>
              <a:t>Html, CSS</a:t>
            </a:r>
          </a:p>
          <a:p>
            <a:pPr>
              <a:buFont typeface="Wingdings" pitchFamily="2" charset="2"/>
              <a:buChar char="q"/>
            </a:pPr>
            <a:r>
              <a:rPr lang="en-US" dirty="0">
                <a:latin typeface="Times New Roman" pitchFamily="18" charset="0"/>
                <a:cs typeface="Times New Roman" pitchFamily="18" charset="0"/>
              </a:rPr>
              <a:t>Web Server: </a:t>
            </a:r>
            <a:r>
              <a:rPr lang="en-US" b="1" dirty="0">
                <a:latin typeface="Times New Roman" pitchFamily="18" charset="0"/>
                <a:cs typeface="Times New Roman" pitchFamily="18" charset="0"/>
              </a:rPr>
              <a:t>Google chrome</a:t>
            </a:r>
          </a:p>
          <a:p>
            <a:pPr>
              <a:buFont typeface="Wingdings" pitchFamily="2" charset="2"/>
              <a:buChar char="q"/>
            </a:pPr>
            <a:r>
              <a:rPr lang="en-US" dirty="0">
                <a:latin typeface="Times New Roman" pitchFamily="18" charset="0"/>
                <a:cs typeface="Times New Roman" pitchFamily="18" charset="0"/>
              </a:rPr>
              <a:t>Data Base Server:</a:t>
            </a:r>
            <a:r>
              <a:rPr lang="en-US" b="1" dirty="0">
                <a:latin typeface="Times New Roman" pitchFamily="18" charset="0"/>
                <a:cs typeface="Times New Roman" pitchFamily="18" charset="0"/>
              </a:rPr>
              <a:t> DB2</a:t>
            </a:r>
          </a:p>
          <a:p>
            <a:pPr>
              <a:buFont typeface="Wingdings" pitchFamily="2" charset="2"/>
              <a:buChar char="q"/>
            </a:pPr>
            <a:r>
              <a:rPr lang="en-US" dirty="0">
                <a:latin typeface="Times New Roman" pitchFamily="18" charset="0"/>
                <a:cs typeface="Times New Roman" pitchFamily="18" charset="0"/>
              </a:rPr>
              <a:t>Back End: </a:t>
            </a:r>
            <a:r>
              <a:rPr lang="en-US" b="1" dirty="0">
                <a:latin typeface="Times New Roman" pitchFamily="18" charset="0"/>
                <a:cs typeface="Times New Roman" pitchFamily="18" charset="0"/>
              </a:rPr>
              <a:t>Java script, My SQL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982133" y="457201"/>
            <a:ext cx="7704667" cy="1315615"/>
          </a:xfrm>
        </p:spPr>
        <p:txBody>
          <a:bodyPr/>
          <a:lstStyle/>
          <a:p>
            <a:r>
              <a:rPr lang="en-IN" b="1"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 </a:t>
            </a:r>
          </a:p>
        </p:txBody>
      </p:sp>
      <p:sp>
        <p:nvSpPr>
          <p:cNvPr id="1048613" name="Content Placeholder 2"/>
          <p:cNvSpPr>
            <a:spLocks noGrp="1"/>
          </p:cNvSpPr>
          <p:nvPr>
            <p:ph idx="1"/>
          </p:nvPr>
        </p:nvSpPr>
        <p:spPr>
          <a:xfrm>
            <a:off x="982133" y="1916832"/>
            <a:ext cx="7704667" cy="4082984"/>
          </a:xfrm>
        </p:spPr>
        <p:txBody>
          <a:bodyPr>
            <a:normAutofit/>
          </a:bodyPr>
          <a:lstStyle/>
          <a:p>
            <a:pPr lvl="0">
              <a:buFont typeface="Wingdings" pitchFamily="2" charset="2"/>
              <a:buChar char="q"/>
            </a:pPr>
            <a:r>
              <a:rPr lang="en-IN" dirty="0">
                <a:latin typeface="Times New Roman" pitchFamily="18" charset="0"/>
                <a:cs typeface="Times New Roman" pitchFamily="18" charset="0"/>
              </a:rPr>
              <a:t>It is easy to maintain.</a:t>
            </a:r>
            <a:endParaRPr lang="en-US" dirty="0">
              <a:latin typeface="Times New Roman" pitchFamily="18" charset="0"/>
              <a:cs typeface="Times New Roman" pitchFamily="18" charset="0"/>
            </a:endParaRPr>
          </a:p>
          <a:p>
            <a:pPr lvl="0">
              <a:buFont typeface="Wingdings" pitchFamily="2" charset="2"/>
              <a:buChar char="q"/>
            </a:pPr>
            <a:r>
              <a:rPr lang="en-IN" dirty="0">
                <a:latin typeface="Times New Roman" pitchFamily="18" charset="0"/>
                <a:cs typeface="Times New Roman" pitchFamily="18" charset="0"/>
              </a:rPr>
              <a:t>It is user-friendly.</a:t>
            </a:r>
            <a:endParaRPr lang="en-US" dirty="0">
              <a:latin typeface="Times New Roman" pitchFamily="18" charset="0"/>
              <a:cs typeface="Times New Roman" pitchFamily="18" charset="0"/>
            </a:endParaRPr>
          </a:p>
          <a:p>
            <a:pPr lvl="0">
              <a:buFont typeface="Wingdings" pitchFamily="2" charset="2"/>
              <a:buChar char="q"/>
            </a:pPr>
            <a:r>
              <a:rPr lang="en-IN" dirty="0">
                <a:latin typeface="Times New Roman" pitchFamily="18" charset="0"/>
                <a:cs typeface="Times New Roman" pitchFamily="18" charset="0"/>
              </a:rPr>
              <a:t>The recruiter can find candidates as per the company’s requirements without facing a lot of difficulties.</a:t>
            </a:r>
            <a:endParaRPr lang="en-US" dirty="0">
              <a:latin typeface="Times New Roman" pitchFamily="18" charset="0"/>
              <a:cs typeface="Times New Roman" pitchFamily="18" charset="0"/>
            </a:endParaRPr>
          </a:p>
          <a:p>
            <a:pPr lvl="0">
              <a:buFont typeface="Wingdings" pitchFamily="2" charset="2"/>
              <a:buChar char="q"/>
            </a:pPr>
            <a:r>
              <a:rPr lang="en-IN" dirty="0">
                <a:latin typeface="Times New Roman" pitchFamily="18" charset="0"/>
                <a:cs typeface="Times New Roman" pitchFamily="18" charset="0"/>
              </a:rPr>
              <a:t>The user can also find the jobs they are looking for.</a:t>
            </a:r>
          </a:p>
          <a:p>
            <a:pPr lvl="0">
              <a:buFont typeface="Wingdings" pitchFamily="2" charset="2"/>
              <a:buChar char="q"/>
            </a:pPr>
            <a:r>
              <a:rPr lang="en-US" dirty="0">
                <a:latin typeface="Times New Roman" pitchFamily="18" charset="0"/>
                <a:cs typeface="Times New Roman" pitchFamily="18" charset="0"/>
              </a:rPr>
              <a:t>Data storage and retrieval will become faster.</a:t>
            </a:r>
          </a:p>
          <a:p>
            <a:pPr marL="0" indent="0" algn="just">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914400" y="533400"/>
            <a:ext cx="7704667" cy="1447800"/>
          </a:xfrm>
        </p:spPr>
        <p:txBody>
          <a:bodyPr/>
          <a:lstStyle/>
          <a:p>
            <a:r>
              <a:rPr lang="en-US" b="1" dirty="0">
                <a:latin typeface="Times New Roman" pitchFamily="18" charset="0"/>
                <a:cs typeface="Times New Roman" pitchFamily="18" charset="0"/>
              </a:rPr>
              <a:t>FUTURE WORK</a:t>
            </a:r>
          </a:p>
        </p:txBody>
      </p:sp>
      <p:sp>
        <p:nvSpPr>
          <p:cNvPr id="1048615" name="Content Placeholder 2"/>
          <p:cNvSpPr>
            <a:spLocks noGrp="1"/>
          </p:cNvSpPr>
          <p:nvPr>
            <p:ph idx="1"/>
          </p:nvPr>
        </p:nvSpPr>
        <p:spPr>
          <a:xfrm>
            <a:off x="982133" y="2286000"/>
            <a:ext cx="7704667" cy="3713816"/>
          </a:xfrm>
        </p:spPr>
        <p:txBody>
          <a:bodyPr>
            <a:normAutofit/>
          </a:bodyPr>
          <a:lstStyle/>
          <a:p>
            <a:pPr>
              <a:buFont typeface="Wingdings" pitchFamily="2" charset="2"/>
              <a:buChar char="q"/>
            </a:pPr>
            <a:r>
              <a:rPr lang="en-US" dirty="0">
                <a:latin typeface="Times New Roman" pitchFamily="18" charset="0"/>
                <a:cs typeface="Times New Roman" pitchFamily="18" charset="0"/>
              </a:rPr>
              <a:t>This System being web-based and an undertaking of Cyber Security Division, needs to be thoroughly tested to find out any security gaps.</a:t>
            </a:r>
          </a:p>
          <a:p>
            <a:pPr>
              <a:buFont typeface="Wingdings" pitchFamily="2" charset="2"/>
              <a:buChar char="q"/>
            </a:pPr>
            <a:r>
              <a:rPr lang="en-US" dirty="0">
                <a:latin typeface="Times New Roman" pitchFamily="18" charset="0"/>
                <a:cs typeface="Times New Roman" pitchFamily="18" charset="0"/>
              </a:rPr>
              <a:t> Language translator will be added in </a:t>
            </a:r>
            <a:r>
              <a:rPr lang="en-US" dirty="0" err="1">
                <a:latin typeface="Times New Roman" pitchFamily="18" charset="0"/>
                <a:cs typeface="Times New Roman" pitchFamily="18" charset="0"/>
              </a:rPr>
              <a:t>upcomping</a:t>
            </a:r>
            <a:r>
              <a:rPr lang="en-US" dirty="0">
                <a:latin typeface="Times New Roman" pitchFamily="18" charset="0"/>
                <a:cs typeface="Times New Roman" pitchFamily="18" charset="0"/>
              </a:rPr>
              <a:t> updates.</a:t>
            </a:r>
          </a:p>
          <a:p>
            <a:pPr>
              <a:buFont typeface="Wingdings" pitchFamily="2" charset="2"/>
              <a:buChar char="q"/>
            </a:pPr>
            <a:r>
              <a:rPr lang="en-US" dirty="0">
                <a:latin typeface="Times New Roman" pitchFamily="18" charset="0"/>
                <a:cs typeface="Times New Roman" pitchFamily="18" charset="0"/>
              </a:rPr>
              <a:t>Video chats will also be added for the </a:t>
            </a:r>
            <a:r>
              <a:rPr lang="en-US" dirty="0" err="1">
                <a:latin typeface="Times New Roman" pitchFamily="18" charset="0"/>
                <a:cs typeface="Times New Roman" pitchFamily="18" charset="0"/>
              </a:rPr>
              <a:t>convience</a:t>
            </a:r>
            <a:r>
              <a:rPr lang="en-US" dirty="0">
                <a:latin typeface="Times New Roman" pitchFamily="18" charset="0"/>
                <a:cs typeface="Times New Roman" pitchFamily="18" charset="0"/>
              </a:rPr>
              <a:t> of both job recruiters and seekers.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982133" y="457201"/>
            <a:ext cx="7704667" cy="1295399"/>
          </a:xfrm>
        </p:spPr>
        <p:txBody>
          <a:bodyPr>
            <a:normAutofit/>
          </a:bodyPr>
          <a:lstStyle/>
          <a:p>
            <a:r>
              <a:rPr lang="en-US" b="1" dirty="0">
                <a:latin typeface="Times New Roman" pitchFamily="18" charset="0"/>
                <a:cs typeface="Times New Roman" pitchFamily="18" charset="0"/>
              </a:rPr>
              <a:t>CONCLUSION</a:t>
            </a:r>
          </a:p>
        </p:txBody>
      </p:sp>
      <p:sp>
        <p:nvSpPr>
          <p:cNvPr id="1048617" name="Content Placeholder 2"/>
          <p:cNvSpPr>
            <a:spLocks noGrp="1"/>
          </p:cNvSpPr>
          <p:nvPr>
            <p:ph idx="1"/>
          </p:nvPr>
        </p:nvSpPr>
        <p:spPr>
          <a:xfrm>
            <a:off x="990600" y="2057400"/>
            <a:ext cx="7696200" cy="3942416"/>
          </a:xfrm>
        </p:spPr>
        <p:txBody>
          <a:bodyPr>
            <a:noAutofit/>
          </a:bodyPr>
          <a:lstStyle/>
          <a:p>
            <a:pPr algn="just">
              <a:buNone/>
            </a:pPr>
            <a:r>
              <a:rPr lang="en-US" dirty="0">
                <a:latin typeface="Times New Roman" pitchFamily="18" charset="0"/>
                <a:cs typeface="Times New Roman" pitchFamily="18" charset="0"/>
              </a:rPr>
              <a:t>   It has been a great pleasure for me to work on this exciting and challenging project. This project provided practical knowledge of not only programming in web based application and no some extent Windows Application and SQL Server, but also about all handling procedure related with “JOB PORTAL”. It also provides knowledge about the latest technology used in developing web enabled application and client server technology that will be great demand in future. This will provide better opportunities and guidance in future in developing projects independently.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990600" y="685800"/>
            <a:ext cx="7704667" cy="1066800"/>
          </a:xfrm>
        </p:spPr>
        <p:txBody>
          <a:bodyPr/>
          <a:lstStyle/>
          <a:p>
            <a:r>
              <a:rPr lang="en-US" b="1" dirty="0">
                <a:latin typeface="Times New Roman" pitchFamily="18" charset="0"/>
                <a:cs typeface="Times New Roman" pitchFamily="18" charset="0"/>
              </a:rPr>
              <a:t>PROJECT OUTCOMES</a:t>
            </a:r>
          </a:p>
        </p:txBody>
      </p:sp>
      <p:pic>
        <p:nvPicPr>
          <p:cNvPr id="2097153" name="Picture 2"/>
          <p:cNvPicPr>
            <a:picLocks noGrp="1" noChangeAspect="1" noChangeArrowheads="1"/>
          </p:cNvPicPr>
          <p:nvPr>
            <p:ph idx="1"/>
          </p:nvPr>
        </p:nvPicPr>
        <p:blipFill>
          <a:blip r:embed="rId2"/>
          <a:srcRect/>
          <a:stretch>
            <a:fillRect/>
          </a:stretch>
        </p:blipFill>
        <p:spPr bwMode="auto">
          <a:xfrm>
            <a:off x="1295400" y="1981200"/>
            <a:ext cx="7535568" cy="423668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
          <p:cNvPicPr>
            <a:picLocks noChangeAspect="1" noChangeArrowheads="1"/>
          </p:cNvPicPr>
          <p:nvPr/>
        </p:nvPicPr>
        <p:blipFill>
          <a:blip r:embed="rId2"/>
          <a:srcRect/>
          <a:stretch>
            <a:fillRect/>
          </a:stretch>
        </p:blipFill>
        <p:spPr bwMode="auto">
          <a:xfrm>
            <a:off x="1143000" y="1219200"/>
            <a:ext cx="7725370" cy="4343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ctrTitle"/>
          </p:nvPr>
        </p:nvSpPr>
        <p:spPr>
          <a:xfrm>
            <a:off x="1371600" y="1752600"/>
            <a:ext cx="6720759" cy="2261592"/>
          </a:xfrm>
        </p:spPr>
        <p:txBody>
          <a:bodyPr>
            <a:normAutofit/>
          </a:bodyPr>
          <a:lstStyle/>
          <a:p>
            <a:r>
              <a:rPr lang="en-IN" sz="72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2"/>
          <p:cNvSpPr>
            <a:spLocks noGrp="1"/>
          </p:cNvSpPr>
          <p:nvPr>
            <p:ph type="title"/>
          </p:nvPr>
        </p:nvSpPr>
        <p:spPr>
          <a:xfrm>
            <a:off x="609600" y="1524000"/>
            <a:ext cx="8003232" cy="634082"/>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OBJECTIVE</a:t>
            </a:r>
            <a:br>
              <a:rPr lang="en-IN" b="0" dirty="0"/>
            </a:br>
            <a:endParaRPr lang="en-IN" dirty="0"/>
          </a:p>
        </p:txBody>
      </p:sp>
      <p:sp>
        <p:nvSpPr>
          <p:cNvPr id="1048595" name="Content Placeholder 1"/>
          <p:cNvSpPr>
            <a:spLocks noGrp="1"/>
          </p:cNvSpPr>
          <p:nvPr>
            <p:ph idx="1"/>
          </p:nvPr>
        </p:nvSpPr>
        <p:spPr>
          <a:xfrm>
            <a:off x="914400" y="1676400"/>
            <a:ext cx="7906072" cy="5562600"/>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algn="just">
              <a:buFont typeface="Wingdings" pitchFamily="2" charset="2"/>
              <a:buChar char="q"/>
            </a:pPr>
            <a:r>
              <a:rPr lang="en-US" sz="1900" dirty="0">
                <a:latin typeface="Times New Roman" pitchFamily="18" charset="0"/>
                <a:cs typeface="Times New Roman" pitchFamily="18" charset="0"/>
              </a:rPr>
              <a:t>The objective of the Job Portal System is to develop a system to enable interaction between employers and applicants.</a:t>
            </a:r>
          </a:p>
          <a:p>
            <a:pPr algn="just">
              <a:buFont typeface="Wingdings" pitchFamily="2" charset="2"/>
              <a:buChar char="q"/>
            </a:pPr>
            <a:r>
              <a:rPr lang="en-US" sz="1900" dirty="0">
                <a:latin typeface="Times New Roman" pitchFamily="18" charset="0"/>
                <a:cs typeface="Times New Roman" pitchFamily="18" charset="0"/>
              </a:rPr>
              <a:t> In this project, the front-end </a:t>
            </a:r>
            <a:r>
              <a:rPr lang="en-US" sz="1900">
                <a:latin typeface="Times New Roman" pitchFamily="18" charset="0"/>
                <a:cs typeface="Times New Roman" pitchFamily="18" charset="0"/>
              </a:rPr>
              <a:t>involves HTML</a:t>
            </a:r>
            <a:r>
              <a:rPr lang="en-US" sz="1900" dirty="0">
                <a:latin typeface="Times New Roman" pitchFamily="18" charset="0"/>
                <a:cs typeface="Times New Roman" pitchFamily="18" charset="0"/>
              </a:rPr>
              <a:t>, CSS and the back-end involves </a:t>
            </a:r>
            <a:r>
              <a:rPr lang="en-US" sz="1900" dirty="0" err="1">
                <a:latin typeface="Times New Roman" pitchFamily="18" charset="0"/>
                <a:cs typeface="Times New Roman" pitchFamily="18" charset="0"/>
              </a:rPr>
              <a:t>Javascript</a:t>
            </a:r>
            <a:r>
              <a:rPr lang="en-US" sz="1900" dirty="0">
                <a:latin typeface="Times New Roman" pitchFamily="18" charset="0"/>
                <a:cs typeface="Times New Roman" pitchFamily="18" charset="0"/>
              </a:rPr>
              <a:t>. </a:t>
            </a:r>
          </a:p>
          <a:p>
            <a:pPr algn="just">
              <a:buFont typeface="Wingdings" pitchFamily="2" charset="2"/>
              <a:buChar char="q"/>
            </a:pPr>
            <a:r>
              <a:rPr lang="en-US" sz="1900" dirty="0">
                <a:latin typeface="Times New Roman" pitchFamily="18" charset="0"/>
                <a:cs typeface="Times New Roman" pitchFamily="18" charset="0"/>
              </a:rPr>
              <a:t>A job portal is a platform dedicated to online information about recruiters as well as job seekers. </a:t>
            </a:r>
          </a:p>
          <a:p>
            <a:pPr algn="just">
              <a:buFont typeface="Wingdings" pitchFamily="2" charset="2"/>
              <a:buChar char="q"/>
            </a:pPr>
            <a:r>
              <a:rPr lang="en-US" sz="1900" dirty="0">
                <a:latin typeface="Times New Roman" pitchFamily="18" charset="0"/>
                <a:cs typeface="Times New Roman" pitchFamily="18" charset="0"/>
              </a:rPr>
              <a:t>A job portal helps both job seekers and recruiters find the right organization for the employees. </a:t>
            </a:r>
            <a:endParaRPr lang="en-US" sz="1900" dirty="0">
              <a:effectLst/>
              <a:latin typeface="Times New Roman" panose="02020603050405020304" pitchFamily="18" charset="0"/>
              <a:ea typeface="Times New Roman" panose="02020603050405020304" pitchFamily="18" charset="0"/>
            </a:endParaRPr>
          </a:p>
          <a:p>
            <a:pPr algn="just"/>
            <a:endParaRPr lang="en-US" sz="1900" dirty="0">
              <a:latin typeface="Times New Roman" panose="02020603050405020304" pitchFamily="18" charset="0"/>
            </a:endParaRPr>
          </a:p>
          <a:p>
            <a:pPr algn="just"/>
            <a:endParaRPr lang="en-US" sz="1900" dirty="0">
              <a:latin typeface="Times New Roman" panose="02020603050405020304" pitchFamily="18" charset="0"/>
            </a:endParaRPr>
          </a:p>
          <a:p>
            <a:pPr algn="just"/>
            <a:endParaRPr lang="en-US" sz="19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1048597" name="Content Placeholder 2"/>
          <p:cNvSpPr>
            <a:spLocks noGrp="1"/>
          </p:cNvSpPr>
          <p:nvPr>
            <p:ph idx="1"/>
          </p:nvPr>
        </p:nvSpPr>
        <p:spPr>
          <a:xfrm>
            <a:off x="228600" y="2057400"/>
            <a:ext cx="8610600" cy="4800600"/>
          </a:xfrm>
        </p:spPr>
        <p:txBody>
          <a:bodyPr>
            <a:normAutofit/>
          </a:bodyPr>
          <a:lstStyle/>
          <a:p>
            <a:pPr marL="914400" lvl="1" indent="-457200">
              <a:buNone/>
            </a:pPr>
            <a:endParaRPr lang="en-US" dirty="0">
              <a:latin typeface="Times New Roman" pitchFamily="18" charset="0"/>
              <a:cs typeface="Times New Roman" pitchFamily="18" charset="0"/>
            </a:endParaRPr>
          </a:p>
          <a:p>
            <a:pPr marL="914400" lvl="1" indent="-457200">
              <a:buFont typeface="Wingdings" pitchFamily="2" charset="2"/>
              <a:buChar char="q"/>
            </a:pPr>
            <a:endParaRPr lang="en-US" dirty="0">
              <a:latin typeface="Times New Roman" pitchFamily="18" charset="0"/>
              <a:cs typeface="Times New Roman" pitchFamily="18" charset="0"/>
            </a:endParaRPr>
          </a:p>
          <a:p>
            <a:pPr marL="914400" lvl="1" indent="-457200">
              <a:buFont typeface="Wingdings" pitchFamily="2" charset="2"/>
              <a:buChar char="q"/>
            </a:pPr>
            <a:endParaRPr lang="en-US" dirty="0">
              <a:latin typeface="Times New Roman" pitchFamily="18" charset="0"/>
              <a:cs typeface="Times New Roman" pitchFamily="18" charset="0"/>
            </a:endParaRPr>
          </a:p>
          <a:p>
            <a:pPr marL="914400" lvl="1" indent="-457200" algn="just">
              <a:buFont typeface="Wingdings" pitchFamily="2" charset="2"/>
              <a:buChar char="q"/>
            </a:pPr>
            <a:r>
              <a:rPr lang="en-US" dirty="0">
                <a:latin typeface="Times New Roman" pitchFamily="18" charset="0"/>
                <a:cs typeface="Times New Roman" pitchFamily="18" charset="0"/>
              </a:rPr>
              <a:t> This project is aimed at developing an online search Portal for the Placement Details for job seekers. </a:t>
            </a:r>
          </a:p>
          <a:p>
            <a:pPr marL="914400" lvl="1" indent="-457200" algn="just">
              <a:buFont typeface="Wingdings" pitchFamily="2" charset="2"/>
              <a:buChar char="q"/>
            </a:pPr>
            <a:r>
              <a:rPr lang="en-US" dirty="0">
                <a:latin typeface="Times New Roman" pitchFamily="18" charset="0"/>
                <a:cs typeface="Times New Roman" pitchFamily="18" charset="0"/>
              </a:rPr>
              <a:t>The system is an online website that can be accessed throughout the organization and outside as well with proper login provided. </a:t>
            </a:r>
          </a:p>
          <a:p>
            <a:pPr marL="914400" lvl="1" indent="-457200" algn="just">
              <a:buFont typeface="Wingdings" pitchFamily="2" charset="2"/>
              <a:buChar char="q"/>
            </a:pPr>
            <a:r>
              <a:rPr lang="en-US" dirty="0">
                <a:latin typeface="Times New Roman" pitchFamily="18" charset="0"/>
                <a:cs typeface="Times New Roman" pitchFamily="18" charset="0"/>
              </a:rPr>
              <a:t>This system can be used as an Online Job Portal for job seekers. Job Seekers logging should be able to upload their information in the form of a CV. Visitors/Company representatives logging in may also access/search any information put up by Job aspirants.</a:t>
            </a:r>
          </a:p>
          <a:p>
            <a:pPr marL="914400" lvl="1" indent="-457200">
              <a:buNone/>
            </a:pPr>
            <a:endParaRPr lang="en-US" dirty="0">
              <a:latin typeface="Times New Roman" pitchFamily="18" charset="0"/>
              <a:cs typeface="Times New Roman" pitchFamily="18" charset="0"/>
            </a:endParaRPr>
          </a:p>
          <a:p>
            <a:pPr marL="914400" lvl="1" indent="-457200">
              <a:buFont typeface="Wingdings" pitchFamily="2" charset="2"/>
              <a:buChar char="q"/>
            </a:pPr>
            <a:endParaRPr lang="en-US" dirty="0">
              <a:latin typeface="Times New Roman" pitchFamily="18" charset="0"/>
              <a:cs typeface="Times New Roman" pitchFamily="18" charset="0"/>
            </a:endParaRPr>
          </a:p>
          <a:p>
            <a:pPr marL="914400" lvl="1" indent="-457200">
              <a:buFont typeface="Wingdings" pitchFamily="2" charset="2"/>
              <a:buChar char="q"/>
            </a:pPr>
            <a:endParaRPr lang="en-US" dirty="0">
              <a:latin typeface="Times New Roman" pitchFamily="18" charset="0"/>
              <a:cs typeface="Times New Roman" pitchFamily="18" charset="0"/>
            </a:endParaRPr>
          </a:p>
          <a:p>
            <a:pPr marL="914400" lvl="1" indent="-457200">
              <a:buFont typeface="Wingdings" pitchFamily="2" charset="2"/>
              <a:buChar char="q"/>
            </a:pP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2"/>
          <p:cNvSpPr>
            <a:spLocks noGrp="1"/>
          </p:cNvSpPr>
          <p:nvPr>
            <p:ph type="title"/>
          </p:nvPr>
        </p:nvSpPr>
        <p:spPr>
          <a:xfrm>
            <a:off x="609600" y="685800"/>
            <a:ext cx="8229600" cy="1152128"/>
          </a:xfrm>
        </p:spPr>
        <p:txBody>
          <a:bodyPr>
            <a:normAutofit/>
          </a:bodyPr>
          <a:lstStyle/>
          <a:p>
            <a:r>
              <a:rPr lang="en-IN" b="1" dirty="0">
                <a:latin typeface="Times New Roman" panose="02020603050405020304" pitchFamily="18" charset="0"/>
                <a:cs typeface="Times New Roman" panose="02020603050405020304" pitchFamily="18" charset="0"/>
              </a:rPr>
              <a:t>PROJECT SCOPE</a:t>
            </a:r>
          </a:p>
        </p:txBody>
      </p:sp>
      <p:sp>
        <p:nvSpPr>
          <p:cNvPr id="1048599" name="Content Placeholder 1"/>
          <p:cNvSpPr>
            <a:spLocks noGrp="1"/>
          </p:cNvSpPr>
          <p:nvPr>
            <p:ph idx="1"/>
          </p:nvPr>
        </p:nvSpPr>
        <p:spPr>
          <a:xfrm>
            <a:off x="1043608" y="1802634"/>
            <a:ext cx="7725544" cy="4578694"/>
          </a:xfrm>
        </p:spPr>
        <p:txBody>
          <a:bodyPr>
            <a:noAutofit/>
          </a:bodyPr>
          <a:lstStyle/>
          <a:p>
            <a:pPr>
              <a:buFont typeface="Wingdings" pitchFamily="2" charset="2"/>
              <a:buChar char="q"/>
            </a:pPr>
            <a:endParaRPr lang="en-US" sz="1800" dirty="0">
              <a:latin typeface="Times New Roman" pitchFamily="18" charset="0"/>
              <a:cs typeface="Times New Roman" pitchFamily="18" charset="0"/>
            </a:endParaRPr>
          </a:p>
          <a:p>
            <a:pPr>
              <a:buFont typeface="Wingdings" pitchFamily="2" charset="2"/>
              <a:buChar char="q"/>
            </a:pPr>
            <a:r>
              <a:rPr lang="en-US" sz="1800" dirty="0">
                <a:latin typeface="Times New Roman" pitchFamily="18" charset="0"/>
                <a:cs typeface="Times New Roman" pitchFamily="18" charset="0"/>
              </a:rPr>
              <a:t>  Maintain job posting details and generate various recruitments </a:t>
            </a:r>
          </a:p>
          <a:p>
            <a:pPr>
              <a:buFont typeface="Wingdings" pitchFamily="2" charset="2"/>
              <a:buChar char="q"/>
            </a:pPr>
            <a:r>
              <a:rPr lang="en-US" sz="1800" dirty="0">
                <a:latin typeface="Times New Roman" pitchFamily="18" charset="0"/>
                <a:cs typeface="Times New Roman" pitchFamily="18" charset="0"/>
              </a:rPr>
              <a:t>  Maintain Uploaded resumes. </a:t>
            </a:r>
          </a:p>
          <a:p>
            <a:pPr>
              <a:buFont typeface="Wingdings" pitchFamily="2" charset="2"/>
              <a:buChar char="q"/>
            </a:pPr>
            <a:r>
              <a:rPr lang="en-US" sz="1800" dirty="0">
                <a:latin typeface="Times New Roman" pitchFamily="18" charset="0"/>
                <a:cs typeface="Times New Roman" pitchFamily="18" charset="0"/>
              </a:rPr>
              <a:t>  Provide customized job postings.</a:t>
            </a:r>
          </a:p>
          <a:p>
            <a:pPr>
              <a:buFont typeface="Wingdings" pitchFamily="2" charset="2"/>
              <a:buChar char="q"/>
            </a:pPr>
            <a:r>
              <a:rPr lang="en-US" sz="1800" dirty="0">
                <a:latin typeface="Times New Roman" pitchFamily="18" charset="0"/>
                <a:cs typeface="Times New Roman" pitchFamily="18" charset="0"/>
              </a:rPr>
              <a:t>  Maintain Job seeker and Employer Record.</a:t>
            </a:r>
          </a:p>
          <a:p>
            <a:pPr>
              <a:buNone/>
            </a:pP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          The project Job portal is aimed at </a:t>
            </a:r>
            <a:r>
              <a:rPr lang="en-US" sz="1800" b="1" dirty="0">
                <a:latin typeface="Times New Roman" pitchFamily="18" charset="0"/>
                <a:cs typeface="Times New Roman" pitchFamily="18" charset="0"/>
              </a:rPr>
              <a:t>developing a central Recruitment Process System for the HR(Human Resource) Group of a company</a:t>
            </a:r>
            <a:r>
              <a:rPr lang="en-US" sz="1800" dirty="0">
                <a:latin typeface="Times New Roman" pitchFamily="18" charset="0"/>
                <a:cs typeface="Times New Roman" pitchFamily="18" charset="0"/>
              </a:rPr>
              <a:t>. It provides the candidate's ability to register to this application and search for jobs, manage their accounts. </a:t>
            </a:r>
            <a:br>
              <a:rPr lang="en-IN" sz="1800" b="1"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219200" y="457201"/>
            <a:ext cx="7467600" cy="1371599"/>
          </a:xfrm>
        </p:spPr>
        <p:txBody>
          <a:bodyPr/>
          <a:lstStyle/>
          <a:p>
            <a:r>
              <a:rPr lang="en-US" b="1" dirty="0">
                <a:latin typeface="Times New Roman" pitchFamily="18" charset="0"/>
                <a:cs typeface="Times New Roman" pitchFamily="18" charset="0"/>
              </a:rPr>
              <a:t>USER MODULES</a:t>
            </a:r>
          </a:p>
        </p:txBody>
      </p:sp>
      <p:sp>
        <p:nvSpPr>
          <p:cNvPr id="1048601" name="Content Placeholder 2"/>
          <p:cNvSpPr>
            <a:spLocks noGrp="1"/>
          </p:cNvSpPr>
          <p:nvPr>
            <p:ph idx="1"/>
          </p:nvPr>
        </p:nvSpPr>
        <p:spPr>
          <a:xfrm>
            <a:off x="838200" y="1905000"/>
            <a:ext cx="7772401" cy="4495800"/>
          </a:xfrm>
        </p:spPr>
        <p:txBody>
          <a:bodyPr>
            <a:normAutofit fontScale="93750" lnSpcReduction="20000"/>
          </a:bodyPr>
          <a:lstStyle/>
          <a:p>
            <a:pPr>
              <a:buFont typeface="Wingdings" pitchFamily="2" charset="2"/>
              <a:buChar char="q"/>
            </a:pPr>
            <a:r>
              <a:rPr lang="en-IN" b="1" dirty="0">
                <a:latin typeface="Times New Roman" pitchFamily="18" charset="0"/>
                <a:cs typeface="Times New Roman" pitchFamily="18" charset="0"/>
              </a:rPr>
              <a:t>Profile </a:t>
            </a:r>
            <a:endParaRPr lang="en-US" sz="1600" dirty="0">
              <a:latin typeface="Times New Roman" pitchFamily="18" charset="0"/>
              <a:cs typeface="Times New Roman" pitchFamily="18" charset="0"/>
            </a:endParaRPr>
          </a:p>
          <a:p>
            <a:pPr marL="457200" indent="-457200">
              <a:buNone/>
            </a:pPr>
            <a:r>
              <a:rPr lang="en-IN" dirty="0">
                <a:latin typeface="Times New Roman" pitchFamily="18" charset="0"/>
                <a:cs typeface="Times New Roman" pitchFamily="18" charset="0"/>
              </a:rPr>
              <a:t>       The user can add and update their personal details on their profile page.</a:t>
            </a:r>
          </a:p>
          <a:p>
            <a:pPr marL="457200" indent="-457200">
              <a:buNone/>
            </a:pPr>
            <a:r>
              <a:rPr lang="en-IN" dirty="0">
                <a:latin typeface="Times New Roman" pitchFamily="18" charset="0"/>
                <a:cs typeface="Times New Roman" pitchFamily="18" charset="0"/>
              </a:rPr>
              <a:t>       They will also need to add work experience, and key skills, and upload a CV.</a:t>
            </a:r>
            <a:endParaRPr lang="en-US" sz="1400" dirty="0">
              <a:latin typeface="Times New Roman" pitchFamily="18" charset="0"/>
              <a:cs typeface="Times New Roman" pitchFamily="18" charset="0"/>
            </a:endParaRPr>
          </a:p>
          <a:p>
            <a:pPr lvl="0">
              <a:buNone/>
            </a:pPr>
            <a:r>
              <a:rPr lang="en-IN" dirty="0">
                <a:latin typeface="Times New Roman" pitchFamily="18" charset="0"/>
                <a:cs typeface="Times New Roman" pitchFamily="18" charset="0"/>
              </a:rPr>
              <a:t>        Also, they can change their old password to the new one.</a:t>
            </a:r>
            <a:endParaRPr lang="en-US" sz="1600" dirty="0">
              <a:latin typeface="Times New Roman" pitchFamily="18" charset="0"/>
              <a:cs typeface="Times New Roman" pitchFamily="18" charset="0"/>
            </a:endParaRPr>
          </a:p>
          <a:p>
            <a:pPr lvl="0">
              <a:buFont typeface="Wingdings" pitchFamily="2" charset="2"/>
              <a:buChar char="q"/>
            </a:pPr>
            <a:r>
              <a:rPr lang="en-IN" b="1" dirty="0">
                <a:latin typeface="Times New Roman" pitchFamily="18" charset="0"/>
                <a:cs typeface="Times New Roman" pitchFamily="18" charset="0"/>
              </a:rPr>
              <a:t>Home </a:t>
            </a:r>
            <a:endParaRPr lang="en-US" sz="1600" dirty="0">
              <a:latin typeface="Times New Roman" pitchFamily="18" charset="0"/>
              <a:cs typeface="Times New Roman" pitchFamily="18" charset="0"/>
            </a:endParaRPr>
          </a:p>
          <a:p>
            <a:pPr lvl="0">
              <a:buNone/>
            </a:pPr>
            <a:r>
              <a:rPr lang="en-IN" dirty="0">
                <a:latin typeface="Times New Roman" pitchFamily="18" charset="0"/>
                <a:cs typeface="Times New Roman" pitchFamily="18" charset="0"/>
              </a:rPr>
              <a:t>        The user can search for jobs and also the system will automatically search for jobs as per the skills and recruiter conditions.</a:t>
            </a:r>
            <a:endParaRPr lang="en-US" sz="1600" dirty="0">
              <a:latin typeface="Times New Roman" pitchFamily="18" charset="0"/>
              <a:cs typeface="Times New Roman" pitchFamily="18" charset="0"/>
            </a:endParaRPr>
          </a:p>
          <a:p>
            <a:pPr lvl="0">
              <a:buNone/>
            </a:pPr>
            <a:r>
              <a:rPr lang="en-US" sz="1600" dirty="0">
                <a:latin typeface="Times New Roman" pitchFamily="18" charset="0"/>
                <a:cs typeface="Times New Roman" pitchFamily="18" charset="0"/>
              </a:rPr>
              <a:t>           </a:t>
            </a:r>
            <a:r>
              <a:rPr lang="en-IN" dirty="0">
                <a:latin typeface="Times New Roman" pitchFamily="18" charset="0"/>
                <a:cs typeface="Times New Roman" pitchFamily="18" charset="0"/>
              </a:rPr>
              <a:t>They can view job details and apply for their desired job.</a:t>
            </a:r>
            <a:endParaRPr lang="en-US" sz="14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rmAutofit/>
          </a:bodyPr>
          <a:lstStyle/>
          <a:p>
            <a:pPr lvl="0"/>
            <a:br>
              <a:rPr lang="en-US" dirty="0"/>
            </a:br>
            <a:endParaRPr lang="en-US" dirty="0"/>
          </a:p>
        </p:txBody>
      </p:sp>
      <p:sp>
        <p:nvSpPr>
          <p:cNvPr id="1048603" name="Content Placeholder 2"/>
          <p:cNvSpPr>
            <a:spLocks noGrp="1"/>
          </p:cNvSpPr>
          <p:nvPr>
            <p:ph idx="1"/>
          </p:nvPr>
        </p:nvSpPr>
        <p:spPr>
          <a:xfrm>
            <a:off x="914399" y="1143000"/>
            <a:ext cx="7772401" cy="4856816"/>
          </a:xfrm>
        </p:spPr>
        <p:txBody>
          <a:bodyPr>
            <a:normAutofit/>
          </a:bodyPr>
          <a:lstStyle/>
          <a:p>
            <a:pPr lvl="0">
              <a:buFont typeface="Wingdings" pitchFamily="2" charset="2"/>
              <a:buChar char="q"/>
            </a:pPr>
            <a:r>
              <a:rPr lang="en-IN" sz="2000" b="1" dirty="0">
                <a:latin typeface="Times New Roman" pitchFamily="18" charset="0"/>
                <a:cs typeface="Times New Roman" pitchFamily="18" charset="0"/>
              </a:rPr>
              <a:t>Applied </a:t>
            </a:r>
            <a:endParaRPr lang="en-US" sz="2000" dirty="0">
              <a:latin typeface="Times New Roman" pitchFamily="18" charset="0"/>
              <a:cs typeface="Times New Roman" pitchFamily="18" charset="0"/>
            </a:endParaRPr>
          </a:p>
          <a:p>
            <a:pPr lvl="0">
              <a:buNone/>
            </a:pPr>
            <a:r>
              <a:rPr lang="en-IN" sz="1800" dirty="0">
                <a:latin typeface="Times New Roman" pitchFamily="18" charset="0"/>
                <a:cs typeface="Times New Roman" pitchFamily="18" charset="0"/>
              </a:rPr>
              <a:t>       View all the previous jobs that they have applied for.</a:t>
            </a:r>
            <a:endParaRPr lang="en-US" sz="1800" dirty="0">
              <a:latin typeface="Times New Roman" pitchFamily="18" charset="0"/>
              <a:cs typeface="Times New Roman" pitchFamily="18" charset="0"/>
            </a:endParaRPr>
          </a:p>
          <a:p>
            <a:pPr lvl="1">
              <a:buNone/>
            </a:pPr>
            <a:r>
              <a:rPr lang="en-IN" sz="1800" dirty="0">
                <a:latin typeface="Times New Roman" pitchFamily="18" charset="0"/>
                <a:cs typeface="Times New Roman" pitchFamily="18" charset="0"/>
              </a:rPr>
              <a:t>Chat with the recruiter for the jobs applied.</a:t>
            </a:r>
            <a:endParaRPr lang="en-US" sz="1800" dirty="0">
              <a:latin typeface="Times New Roman" pitchFamily="18" charset="0"/>
              <a:cs typeface="Times New Roman" pitchFamily="18" charset="0"/>
            </a:endParaRPr>
          </a:p>
          <a:p>
            <a:pPr lvl="0">
              <a:buFont typeface="Wingdings" pitchFamily="2" charset="2"/>
              <a:buChar char="q"/>
            </a:pPr>
            <a:r>
              <a:rPr lang="en-IN" sz="2000" b="1" dirty="0">
                <a:latin typeface="Times New Roman" pitchFamily="18" charset="0"/>
                <a:cs typeface="Times New Roman" pitchFamily="18" charset="0"/>
              </a:rPr>
              <a:t>Chats </a:t>
            </a:r>
            <a:endParaRPr lang="en-US" sz="2000" dirty="0">
              <a:latin typeface="Times New Roman" pitchFamily="18" charset="0"/>
              <a:cs typeface="Times New Roman" pitchFamily="18" charset="0"/>
            </a:endParaRPr>
          </a:p>
          <a:p>
            <a:pPr lvl="1">
              <a:buNone/>
            </a:pPr>
            <a:r>
              <a:rPr lang="en-IN" sz="1800" dirty="0">
                <a:latin typeface="Times New Roman" pitchFamily="18" charset="0"/>
                <a:cs typeface="Times New Roman" pitchFamily="18" charset="0"/>
              </a:rPr>
              <a:t>The user can view all their recent chats with the recruiter and also the chat page.</a:t>
            </a:r>
            <a:endParaRPr lang="en-US" sz="1800" dirty="0">
              <a:latin typeface="Times New Roman" pitchFamily="18" charset="0"/>
              <a:cs typeface="Times New Roman" pitchFamily="18" charset="0"/>
            </a:endParaRPr>
          </a:p>
          <a:p>
            <a:pPr>
              <a:buFont typeface="Wingdings" pitchFamily="2" charset="2"/>
              <a:buChar char="q"/>
            </a:pPr>
            <a:r>
              <a:rPr lang="en-IN" sz="2000" b="1" dirty="0">
                <a:latin typeface="Times New Roman" pitchFamily="18" charset="0"/>
                <a:cs typeface="Times New Roman" pitchFamily="18" charset="0"/>
              </a:rPr>
              <a:t>Notifications </a:t>
            </a:r>
            <a:endParaRPr lang="en-US" sz="2000" dirty="0">
              <a:latin typeface="Times New Roman" pitchFamily="18" charset="0"/>
              <a:cs typeface="Times New Roman" pitchFamily="18" charset="0"/>
            </a:endParaRPr>
          </a:p>
          <a:p>
            <a:pPr lvl="0">
              <a:buNone/>
            </a:pPr>
            <a:r>
              <a:rPr lang="en-IN" sz="1800" dirty="0">
                <a:latin typeface="Times New Roman" pitchFamily="18" charset="0"/>
                <a:cs typeface="Times New Roman" pitchFamily="18" charset="0"/>
              </a:rPr>
              <a:t>         The user will receive the notification of their chats.</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1143000" y="457201"/>
            <a:ext cx="7543800" cy="1295399"/>
          </a:xfrm>
        </p:spPr>
        <p:txBody>
          <a:bodyPr/>
          <a:lstStyle/>
          <a:p>
            <a:r>
              <a:rPr lang="en-US" b="1" dirty="0">
                <a:latin typeface="Times New Roman" pitchFamily="18" charset="0"/>
                <a:cs typeface="Times New Roman" pitchFamily="18" charset="0"/>
              </a:rPr>
              <a:t>RECRUITER MODULES</a:t>
            </a:r>
          </a:p>
        </p:txBody>
      </p:sp>
      <p:sp>
        <p:nvSpPr>
          <p:cNvPr id="1048605" name="Content Placeholder 2"/>
          <p:cNvSpPr>
            <a:spLocks noGrp="1"/>
          </p:cNvSpPr>
          <p:nvPr>
            <p:ph idx="1"/>
          </p:nvPr>
        </p:nvSpPr>
        <p:spPr>
          <a:xfrm>
            <a:off x="762001" y="2209800"/>
            <a:ext cx="7924800" cy="3790016"/>
          </a:xfrm>
        </p:spPr>
        <p:txBody>
          <a:bodyPr>
            <a:noAutofit/>
          </a:bodyPr>
          <a:lstStyle/>
          <a:p>
            <a:pPr lvl="0">
              <a:buFont typeface="Wingdings" pitchFamily="2" charset="2"/>
              <a:buChar char="q"/>
            </a:pPr>
            <a:r>
              <a:rPr lang="en-IN" sz="1800" b="1" dirty="0">
                <a:latin typeface="Times New Roman" pitchFamily="18" charset="0"/>
                <a:cs typeface="Times New Roman" pitchFamily="18" charset="0"/>
              </a:rPr>
              <a:t>Profile </a:t>
            </a:r>
            <a:endParaRPr lang="en-US" sz="1800" dirty="0">
              <a:latin typeface="Times New Roman" pitchFamily="18" charset="0"/>
              <a:cs typeface="Times New Roman" pitchFamily="18" charset="0"/>
            </a:endParaRPr>
          </a:p>
          <a:p>
            <a:pPr lvl="0">
              <a:buNone/>
            </a:pPr>
            <a:r>
              <a:rPr lang="en-IN" sz="1800" dirty="0">
                <a:latin typeface="Times New Roman" pitchFamily="18" charset="0"/>
                <a:cs typeface="Times New Roman" pitchFamily="18" charset="0"/>
              </a:rPr>
              <a:t>            The recruiter can add and update their details on their profile page.</a:t>
            </a:r>
            <a:endParaRPr lang="en-US" sz="1800" dirty="0">
              <a:latin typeface="Times New Roman" pitchFamily="18" charset="0"/>
              <a:cs typeface="Times New Roman" pitchFamily="18" charset="0"/>
            </a:endParaRPr>
          </a:p>
          <a:p>
            <a:pPr lvl="0">
              <a:buFont typeface="Wingdings" pitchFamily="2" charset="2"/>
              <a:buChar char="q"/>
            </a:pPr>
            <a:r>
              <a:rPr lang="en-IN" sz="1800" b="1" dirty="0">
                <a:latin typeface="Times New Roman" pitchFamily="18" charset="0"/>
                <a:cs typeface="Times New Roman" pitchFamily="18" charset="0"/>
              </a:rPr>
              <a:t>Change password </a:t>
            </a:r>
            <a:endParaRPr lang="en-US" sz="1800" dirty="0">
              <a:latin typeface="Times New Roman" pitchFamily="18" charset="0"/>
              <a:cs typeface="Times New Roman" pitchFamily="18" charset="0"/>
            </a:endParaRPr>
          </a:p>
          <a:p>
            <a:pPr lvl="0">
              <a:buNone/>
            </a:pPr>
            <a:r>
              <a:rPr lang="en-IN" sz="1800" dirty="0">
                <a:latin typeface="Times New Roman" pitchFamily="18" charset="0"/>
                <a:cs typeface="Times New Roman" pitchFamily="18" charset="0"/>
              </a:rPr>
              <a:t>            Also, they can change their old password to the new one.</a:t>
            </a:r>
            <a:endParaRPr lang="en-US" sz="1800" dirty="0">
              <a:latin typeface="Times New Roman" pitchFamily="18" charset="0"/>
              <a:cs typeface="Times New Roman" pitchFamily="18" charset="0"/>
            </a:endParaRPr>
          </a:p>
          <a:p>
            <a:pPr lvl="0">
              <a:buFont typeface="Wingdings" pitchFamily="2" charset="2"/>
              <a:buChar char="q"/>
            </a:pPr>
            <a:r>
              <a:rPr lang="en-IN" sz="1800" b="1" dirty="0">
                <a:latin typeface="Times New Roman" pitchFamily="18" charset="0"/>
                <a:cs typeface="Times New Roman" pitchFamily="18" charset="0"/>
              </a:rPr>
              <a:t>Manage Jobs </a:t>
            </a:r>
            <a:endParaRPr lang="en-US" sz="1800" dirty="0">
              <a:latin typeface="Times New Roman" pitchFamily="18" charset="0"/>
              <a:cs typeface="Times New Roman" pitchFamily="18" charset="0"/>
            </a:endParaRPr>
          </a:p>
          <a:p>
            <a:pPr lvl="0">
              <a:buNone/>
            </a:pPr>
            <a:r>
              <a:rPr lang="en-IN" sz="1800" dirty="0">
                <a:latin typeface="Times New Roman" pitchFamily="18" charset="0"/>
                <a:cs typeface="Times New Roman" pitchFamily="18" charset="0"/>
              </a:rPr>
              <a:t>             The recruiter will be able to manage jobs and they can add, update, view and delete jobs.</a:t>
            </a:r>
            <a:endParaRPr lang="en-US" sz="1800" dirty="0">
              <a:latin typeface="Times New Roman" pitchFamily="18" charset="0"/>
              <a:cs typeface="Times New Roman" pitchFamily="18" charset="0"/>
            </a:endParaRPr>
          </a:p>
          <a:p>
            <a:pPr lvl="0">
              <a:buNone/>
            </a:pPr>
            <a:r>
              <a:rPr lang="en-IN" sz="1800" dirty="0">
                <a:latin typeface="Times New Roman" pitchFamily="18" charset="0"/>
                <a:cs typeface="Times New Roman" pitchFamily="18" charset="0"/>
              </a:rPr>
              <a:t>            They can add all the details about jobs.</a:t>
            </a:r>
            <a:endParaRPr lang="en-US" sz="1800" dirty="0">
              <a:latin typeface="Times New Roman" pitchFamily="18" charset="0"/>
              <a:cs typeface="Times New Roman" pitchFamily="18" charset="0"/>
            </a:endParaRPr>
          </a:p>
          <a:p>
            <a:endParaRPr lang="en-US" sz="11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914400" y="685800"/>
            <a:ext cx="7772400" cy="5867400"/>
          </a:xfrm>
        </p:spPr>
        <p:txBody>
          <a:bodyPr>
            <a:normAutofit fontScale="25000" lnSpcReduction="20000"/>
          </a:bodyPr>
          <a:lstStyle/>
          <a:p>
            <a:pPr lvl="0" algn="just">
              <a:buFont typeface="Wingdings" pitchFamily="2" charset="2"/>
              <a:buChar char="q"/>
            </a:pPr>
            <a:r>
              <a:rPr lang="en-IN" sz="7200" b="1" dirty="0">
                <a:latin typeface="Times New Roman" pitchFamily="18" charset="0"/>
                <a:cs typeface="Times New Roman" pitchFamily="18" charset="0"/>
              </a:rPr>
              <a:t>Company details</a:t>
            </a:r>
            <a:endParaRPr lang="en-US" sz="7200" b="1" dirty="0">
              <a:latin typeface="Times New Roman" pitchFamily="18" charset="0"/>
              <a:cs typeface="Times New Roman" pitchFamily="18" charset="0"/>
            </a:endParaRPr>
          </a:p>
          <a:p>
            <a:pPr lvl="0" algn="just">
              <a:buNone/>
            </a:pPr>
            <a:r>
              <a:rPr lang="en-US" sz="7200" b="1" dirty="0">
                <a:latin typeface="Times New Roman" pitchFamily="18" charset="0"/>
                <a:cs typeface="Times New Roman" pitchFamily="18" charset="0"/>
              </a:rPr>
              <a:t>             </a:t>
            </a:r>
            <a:r>
              <a:rPr lang="en-IN" sz="7200" dirty="0">
                <a:latin typeface="Times New Roman" pitchFamily="18" charset="0"/>
                <a:cs typeface="Times New Roman" pitchFamily="18" charset="0"/>
              </a:rPr>
              <a:t>The recruiter can add company details on the job portal.</a:t>
            </a:r>
            <a:endParaRPr lang="en-US" sz="7200" dirty="0">
              <a:latin typeface="Times New Roman" pitchFamily="18" charset="0"/>
              <a:cs typeface="Times New Roman" pitchFamily="18" charset="0"/>
            </a:endParaRPr>
          </a:p>
          <a:p>
            <a:pPr lvl="0" algn="just">
              <a:buNone/>
            </a:pPr>
            <a:r>
              <a:rPr lang="en-IN" sz="7200" dirty="0">
                <a:latin typeface="Times New Roman" pitchFamily="18" charset="0"/>
                <a:cs typeface="Times New Roman" pitchFamily="18" charset="0"/>
              </a:rPr>
              <a:t>             They can view candidates and apply auto search with all the parameters added for a job such as experience, skills, salary and notice period.</a:t>
            </a:r>
            <a:endParaRPr lang="en-US" sz="7200" dirty="0">
              <a:latin typeface="Times New Roman" pitchFamily="18" charset="0"/>
              <a:cs typeface="Times New Roman" pitchFamily="18" charset="0"/>
            </a:endParaRPr>
          </a:p>
          <a:p>
            <a:pPr lvl="0" algn="just">
              <a:buNone/>
            </a:pPr>
            <a:r>
              <a:rPr lang="en-IN" sz="7200" dirty="0">
                <a:latin typeface="Times New Roman" pitchFamily="18" charset="0"/>
                <a:cs typeface="Times New Roman" pitchFamily="18" charset="0"/>
              </a:rPr>
              <a:t>              The recruiter can also chat with candidates.</a:t>
            </a:r>
            <a:endParaRPr lang="en-US" sz="7200" dirty="0">
              <a:latin typeface="Times New Roman" pitchFamily="18" charset="0"/>
              <a:cs typeface="Times New Roman" pitchFamily="18" charset="0"/>
            </a:endParaRPr>
          </a:p>
          <a:p>
            <a:pPr lvl="0" algn="just">
              <a:buFont typeface="Wingdings" pitchFamily="2" charset="2"/>
              <a:buChar char="q"/>
            </a:pPr>
            <a:r>
              <a:rPr lang="en-IN" sz="7200" b="1" dirty="0">
                <a:latin typeface="Times New Roman" pitchFamily="18" charset="0"/>
                <a:cs typeface="Times New Roman" pitchFamily="18" charset="0"/>
              </a:rPr>
              <a:t>Candidates </a:t>
            </a:r>
            <a:endParaRPr lang="en-US" sz="7200" dirty="0">
              <a:latin typeface="Times New Roman" pitchFamily="18" charset="0"/>
              <a:cs typeface="Times New Roman" pitchFamily="18" charset="0"/>
            </a:endParaRPr>
          </a:p>
          <a:p>
            <a:pPr lvl="1" algn="just">
              <a:buNone/>
            </a:pPr>
            <a:r>
              <a:rPr lang="en-IN" sz="7200" dirty="0">
                <a:latin typeface="Times New Roman" pitchFamily="18" charset="0"/>
                <a:cs typeface="Times New Roman" pitchFamily="18" charset="0"/>
              </a:rPr>
              <a:t>The recruiter can manually search for candidates. </a:t>
            </a:r>
            <a:endParaRPr lang="en-US" sz="7200" dirty="0">
              <a:latin typeface="Times New Roman" pitchFamily="18" charset="0"/>
              <a:cs typeface="Times New Roman" pitchFamily="18" charset="0"/>
            </a:endParaRPr>
          </a:p>
          <a:p>
            <a:pPr lvl="1" algn="just">
              <a:buNone/>
            </a:pPr>
            <a:r>
              <a:rPr lang="en-IN" sz="7200" dirty="0">
                <a:latin typeface="Times New Roman" pitchFamily="18" charset="0"/>
                <a:cs typeface="Times New Roman" pitchFamily="18" charset="0"/>
              </a:rPr>
              <a:t>Name, experience, skills salary and notice period. </a:t>
            </a:r>
            <a:endParaRPr lang="en-US" sz="7200" dirty="0">
              <a:latin typeface="Times New Roman" pitchFamily="18" charset="0"/>
              <a:cs typeface="Times New Roman" pitchFamily="18" charset="0"/>
            </a:endParaRPr>
          </a:p>
          <a:p>
            <a:pPr lvl="1" algn="just">
              <a:buNone/>
            </a:pPr>
            <a:r>
              <a:rPr lang="en-IN" sz="7200" dirty="0">
                <a:latin typeface="Times New Roman" pitchFamily="18" charset="0"/>
                <a:cs typeface="Times New Roman" pitchFamily="18" charset="0"/>
              </a:rPr>
              <a:t>They can also chat with the candidates.</a:t>
            </a:r>
            <a:r>
              <a:rPr lang="en-US" sz="7200" dirty="0">
                <a:latin typeface="Times New Roman" pitchFamily="18" charset="0"/>
                <a:cs typeface="Times New Roman" pitchFamily="18" charset="0"/>
              </a:rPr>
              <a:t> </a:t>
            </a:r>
          </a:p>
          <a:p>
            <a:pPr lvl="0" algn="just">
              <a:buFont typeface="Wingdings" pitchFamily="2" charset="2"/>
              <a:buChar char="q"/>
            </a:pPr>
            <a:r>
              <a:rPr lang="en-IN" sz="7200" b="1" dirty="0">
                <a:latin typeface="Times New Roman" pitchFamily="18" charset="0"/>
                <a:cs typeface="Times New Roman" pitchFamily="18" charset="0"/>
              </a:rPr>
              <a:t>Applied List </a:t>
            </a:r>
            <a:endParaRPr lang="en-US" sz="7200" dirty="0">
              <a:latin typeface="Times New Roman" pitchFamily="18" charset="0"/>
              <a:cs typeface="Times New Roman" pitchFamily="18" charset="0"/>
            </a:endParaRPr>
          </a:p>
          <a:p>
            <a:pPr lvl="1" algn="just">
              <a:buNone/>
            </a:pPr>
            <a:r>
              <a:rPr lang="en-IN" sz="7200" dirty="0">
                <a:latin typeface="Times New Roman" pitchFamily="18" charset="0"/>
                <a:cs typeface="Times New Roman" pitchFamily="18" charset="0"/>
              </a:rPr>
              <a:t>The recruiter can view the list of all the candidates that applied and their details.</a:t>
            </a:r>
            <a:endParaRPr lang="en-US" sz="7200" dirty="0">
              <a:latin typeface="Times New Roman" pitchFamily="18" charset="0"/>
              <a:cs typeface="Times New Roman" pitchFamily="18" charset="0"/>
            </a:endParaRPr>
          </a:p>
          <a:p>
            <a:pPr lvl="1" algn="just">
              <a:buNone/>
            </a:pPr>
            <a:r>
              <a:rPr lang="en-IN" sz="7200" dirty="0">
                <a:latin typeface="Times New Roman" pitchFamily="18" charset="0"/>
                <a:cs typeface="Times New Roman" pitchFamily="18" charset="0"/>
              </a:rPr>
              <a:t>They can chat with candidates.</a:t>
            </a:r>
            <a:endParaRPr lang="en-US" sz="7200" dirty="0">
              <a:latin typeface="Times New Roman" pitchFamily="18" charset="0"/>
              <a:cs typeface="Times New Roman" pitchFamily="18" charset="0"/>
            </a:endParaRPr>
          </a:p>
          <a:p>
            <a:pPr lvl="0" algn="just">
              <a:buFont typeface="Wingdings" pitchFamily="2" charset="2"/>
              <a:buChar char="q"/>
            </a:pPr>
            <a:r>
              <a:rPr lang="en-IN" sz="7200" b="1" dirty="0">
                <a:latin typeface="Times New Roman" pitchFamily="18" charset="0"/>
                <a:cs typeface="Times New Roman" pitchFamily="18" charset="0"/>
              </a:rPr>
              <a:t>Chats </a:t>
            </a:r>
            <a:endParaRPr lang="en-US" sz="7200" dirty="0">
              <a:latin typeface="Times New Roman" pitchFamily="18" charset="0"/>
              <a:cs typeface="Times New Roman" pitchFamily="18" charset="0"/>
            </a:endParaRPr>
          </a:p>
          <a:p>
            <a:pPr lvl="1" algn="just">
              <a:buNone/>
            </a:pPr>
            <a:r>
              <a:rPr lang="en-IN" sz="7200" dirty="0">
                <a:latin typeface="Times New Roman" pitchFamily="18" charset="0"/>
                <a:cs typeface="Times New Roman" pitchFamily="18" charset="0"/>
              </a:rPr>
              <a:t>The recruiter can view their chat list and chat page</a:t>
            </a:r>
            <a:endParaRPr lang="en-US" sz="7200" dirty="0">
              <a:latin typeface="Times New Roman" pitchFamily="18" charset="0"/>
              <a:cs typeface="Times New Roman" pitchFamily="18" charset="0"/>
            </a:endParaRPr>
          </a:p>
          <a:p>
            <a:pPr lvl="0" algn="just">
              <a:buFont typeface="Wingdings" pitchFamily="2" charset="2"/>
              <a:buChar char="q"/>
            </a:pPr>
            <a:r>
              <a:rPr lang="en-IN" sz="7200" b="1" dirty="0">
                <a:latin typeface="Times New Roman" pitchFamily="18" charset="0"/>
                <a:cs typeface="Times New Roman" pitchFamily="18" charset="0"/>
              </a:rPr>
              <a:t>Notifications </a:t>
            </a:r>
            <a:endParaRPr lang="en-US" sz="7200" dirty="0">
              <a:latin typeface="Times New Roman" pitchFamily="18" charset="0"/>
              <a:cs typeface="Times New Roman" pitchFamily="18" charset="0"/>
            </a:endParaRPr>
          </a:p>
          <a:p>
            <a:pPr lvl="0" algn="just">
              <a:buNone/>
            </a:pPr>
            <a:r>
              <a:rPr lang="en-IN" sz="7200" dirty="0">
                <a:latin typeface="Times New Roman" pitchFamily="18" charset="0"/>
                <a:cs typeface="Times New Roman" pitchFamily="18" charset="0"/>
              </a:rPr>
              <a:t>       The recruiter will also receive chats with candidates who applies for job.	</a:t>
            </a:r>
            <a:endParaRPr lang="en-US" sz="7200" dirty="0">
              <a:latin typeface="Times New Roman" pitchFamily="18" charset="0"/>
              <a:cs typeface="Times New Roman" pitchFamily="18" charset="0"/>
            </a:endParaRPr>
          </a:p>
          <a:p>
            <a:endParaRPr lang="en-US" sz="72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914400" y="457200"/>
            <a:ext cx="7552267" cy="1523999"/>
          </a:xfrm>
        </p:spPr>
        <p:txBody>
          <a:bodyPr>
            <a:normAutofit/>
          </a:bodyPr>
          <a:lstStyle/>
          <a:p>
            <a:r>
              <a:rPr lang="en-US" b="1" dirty="0">
                <a:latin typeface="Times New Roman" pitchFamily="18" charset="0"/>
                <a:cs typeface="Times New Roman" pitchFamily="18" charset="0"/>
              </a:rPr>
              <a:t>DATA FLOW DIAGRAM (DFD) </a:t>
            </a:r>
            <a:br>
              <a:rPr lang="en-US" dirty="0">
                <a:latin typeface="Times New Roman" pitchFamily="18" charset="0"/>
                <a:cs typeface="Times New Roman" pitchFamily="18" charset="0"/>
              </a:rPr>
            </a:br>
            <a:r>
              <a:rPr lang="en-US" sz="2800" b="1" dirty="0">
                <a:latin typeface="Times New Roman" pitchFamily="18" charset="0"/>
                <a:cs typeface="Times New Roman" pitchFamily="18" charset="0"/>
              </a:rPr>
              <a:t>1</a:t>
            </a:r>
            <a:r>
              <a:rPr lang="en-US" sz="2800" b="1" baseline="30000" dirty="0">
                <a:latin typeface="Times New Roman" pitchFamily="18" charset="0"/>
                <a:cs typeface="Times New Roman" pitchFamily="18" charset="0"/>
              </a:rPr>
              <a:t>ST</a:t>
            </a:r>
            <a:r>
              <a:rPr lang="en-US" sz="2800" b="1" dirty="0">
                <a:latin typeface="Times New Roman" pitchFamily="18" charset="0"/>
                <a:cs typeface="Times New Roman" pitchFamily="18" charset="0"/>
              </a:rPr>
              <a:t> LEVEL DFD</a:t>
            </a:r>
          </a:p>
        </p:txBody>
      </p:sp>
      <p:pic>
        <p:nvPicPr>
          <p:cNvPr id="2097152" name="Picture 2"/>
          <p:cNvPicPr>
            <a:picLocks noGrp="1" noChangeAspect="1" noChangeArrowheads="1"/>
          </p:cNvPicPr>
          <p:nvPr>
            <p:ph idx="1"/>
          </p:nvPr>
        </p:nvPicPr>
        <p:blipFill>
          <a:blip r:embed="rId2"/>
          <a:srcRect/>
          <a:stretch>
            <a:fillRect/>
          </a:stretch>
        </p:blipFill>
        <p:spPr bwMode="auto">
          <a:xfrm>
            <a:off x="1447800" y="2286000"/>
            <a:ext cx="6705600" cy="40386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On-screen Show (4:3)</PresentationFormat>
  <Paragraphs>111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Parallax</vt:lpstr>
      <vt:lpstr>  PRESENTATION  ON            JOB PORTAL</vt:lpstr>
      <vt:lpstr>OBJECTIVE </vt:lpstr>
      <vt:lpstr>INTRODUCTION</vt:lpstr>
      <vt:lpstr>PROJECT SCOPE</vt:lpstr>
      <vt:lpstr>USER MODULES</vt:lpstr>
      <vt:lpstr> </vt:lpstr>
      <vt:lpstr>RECRUITER MODULES</vt:lpstr>
      <vt:lpstr>PowerPoint Presentation</vt:lpstr>
      <vt:lpstr>DATA FLOW DIAGRAM (DFD)  1ST LEVEL DFD</vt:lpstr>
      <vt:lpstr>HARDWARE REQUIREMENTS</vt:lpstr>
      <vt:lpstr>SOFTWARE REQUIREMENTS </vt:lpstr>
      <vt:lpstr>ADVANTAGES </vt:lpstr>
      <vt:lpstr>FUTURE WORK</vt:lpstr>
      <vt:lpstr>CONCLUSION</vt:lpstr>
      <vt:lpstr>PROJECT OUTCOMES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          online voting system</dc:title>
  <dc:creator>Windows User</dc:creator>
  <cp:lastModifiedBy>sidharth gupta</cp:lastModifiedBy>
  <cp:revision>1</cp:revision>
  <dcterms:created xsi:type="dcterms:W3CDTF">2022-03-15T04:15:09Z</dcterms:created>
  <dcterms:modified xsi:type="dcterms:W3CDTF">2024-02-08T06:34:07Z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c36be56316c04fca85aa997b4e024768</vt:lpwstr>
  </property>
</Properties>
</file>