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6858000" cx="12192000"/>
  <p:notesSz cx="12192000" cy="6858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1" name="Google Shape;51;p1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0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7" name="Google Shape;187;p10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1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2" name="Google Shape;192;p11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6" name="Google Shape;66;p2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1" name="Google Shape;91;p3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7" name="Google Shape;117;p4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5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0" name="Google Shape;130;p5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6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3" name="Google Shape;143;p6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7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4" name="Google Shape;154;p7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8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6" name="Google Shape;166;p8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9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6" name="Google Shape;176;p9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"/>
          <p:cNvSpPr txBox="1"/>
          <p:nvPr>
            <p:ph type="ctrTitle"/>
          </p:nvPr>
        </p:nvSpPr>
        <p:spPr>
          <a:xfrm>
            <a:off x="739775" y="291147"/>
            <a:ext cx="3304540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"/>
          <p:cNvSpPr txBox="1"/>
          <p:nvPr>
            <p:ph idx="1" type="subTitle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"/>
          <p:cNvSpPr txBox="1"/>
          <p:nvPr>
            <p:ph idx="12" type="sldNum"/>
          </p:nvPr>
        </p:nvSpPr>
        <p:spPr>
          <a:xfrm>
            <a:off x="11277218" y="6473337"/>
            <a:ext cx="241300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1143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1143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1143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143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143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143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1143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1143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1143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"/>
          <p:cNvSpPr txBox="1"/>
          <p:nvPr>
            <p:ph type="title"/>
          </p:nvPr>
        </p:nvSpPr>
        <p:spPr>
          <a:xfrm>
            <a:off x="558165" y="385444"/>
            <a:ext cx="9764395" cy="11223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3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"/>
          <p:cNvSpPr txBox="1"/>
          <p:nvPr>
            <p:ph idx="12" type="sldNum"/>
          </p:nvPr>
        </p:nvSpPr>
        <p:spPr>
          <a:xfrm>
            <a:off x="11277218" y="6473337"/>
            <a:ext cx="241300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1143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1143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1143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143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143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143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1143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1143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1143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"/>
          <p:cNvSpPr txBox="1"/>
          <p:nvPr>
            <p:ph type="title"/>
          </p:nvPr>
        </p:nvSpPr>
        <p:spPr>
          <a:xfrm>
            <a:off x="558165" y="385444"/>
            <a:ext cx="9764395" cy="11223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idx="1" type="body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4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11277218" y="6473337"/>
            <a:ext cx="241300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1143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1143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1143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143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143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143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1143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1143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1143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558165" y="385444"/>
            <a:ext cx="9764395" cy="11223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5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5"/>
          <p:cNvSpPr txBox="1"/>
          <p:nvPr>
            <p:ph idx="12" type="sldNum"/>
          </p:nvPr>
        </p:nvSpPr>
        <p:spPr>
          <a:xfrm>
            <a:off x="11277218" y="6473337"/>
            <a:ext cx="241300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1143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1143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1143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143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143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143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1143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1143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1143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6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11277218" y="6473337"/>
            <a:ext cx="241300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1143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1143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1143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143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143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143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1143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1143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1143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9377426" y="4825"/>
            <a:ext cx="1218565" cy="6853555"/>
          </a:xfrm>
          <a:custGeom>
            <a:rect b="b" l="l" r="r" t="t"/>
            <a:pathLst>
              <a:path extrusionOk="0" h="6853555" w="121856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cap="flat" cmpd="sng" w="9525">
            <a:solidFill>
              <a:srgbClr val="5FCAE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;p1"/>
          <p:cNvSpPr/>
          <p:nvPr/>
        </p:nvSpPr>
        <p:spPr>
          <a:xfrm>
            <a:off x="7448612" y="3694896"/>
            <a:ext cx="4743450" cy="3163570"/>
          </a:xfrm>
          <a:custGeom>
            <a:rect b="b" l="l" r="r" t="t"/>
            <a:pathLst>
              <a:path extrusionOk="0" h="3163570" w="474345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cap="flat" cmpd="sng" w="9525">
            <a:solidFill>
              <a:srgbClr val="5FCAE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8;p1"/>
          <p:cNvSpPr/>
          <p:nvPr/>
        </p:nvSpPr>
        <p:spPr>
          <a:xfrm>
            <a:off x="9182100" y="0"/>
            <a:ext cx="3009900" cy="6858000"/>
          </a:xfrm>
          <a:custGeom>
            <a:rect b="b" l="l" r="r" t="t"/>
            <a:pathLst>
              <a:path extrusionOk="0" h="6858000" w="30099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5294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9;p1"/>
          <p:cNvSpPr/>
          <p:nvPr/>
        </p:nvSpPr>
        <p:spPr>
          <a:xfrm>
            <a:off x="9602878" y="0"/>
            <a:ext cx="2589530" cy="6858000"/>
          </a:xfrm>
          <a:custGeom>
            <a:rect b="b" l="l" r="r" t="t"/>
            <a:pathLst>
              <a:path extrusionOk="0" h="6858000" w="2589529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215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;p1"/>
          <p:cNvSpPr/>
          <p:nvPr/>
        </p:nvSpPr>
        <p:spPr>
          <a:xfrm>
            <a:off x="8934450" y="3048000"/>
            <a:ext cx="3257550" cy="3810000"/>
          </a:xfrm>
          <a:custGeom>
            <a:rect b="b" l="l" r="r" t="t"/>
            <a:pathLst>
              <a:path extrusionOk="0" h="3810000" w="325755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098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"/>
          <p:cNvSpPr/>
          <p:nvPr/>
        </p:nvSpPr>
        <p:spPr>
          <a:xfrm>
            <a:off x="9337930" y="0"/>
            <a:ext cx="2854325" cy="6858000"/>
          </a:xfrm>
          <a:custGeom>
            <a:rect b="b" l="l" r="r" t="t"/>
            <a:pathLst>
              <a:path extrusionOk="0" h="6858000" w="2854325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49411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1"/>
          <p:cNvSpPr/>
          <p:nvPr/>
        </p:nvSpPr>
        <p:spPr>
          <a:xfrm>
            <a:off x="10896600" y="0"/>
            <a:ext cx="1295400" cy="6858000"/>
          </a:xfrm>
          <a:custGeom>
            <a:rect b="b" l="l" r="r" t="t"/>
            <a:pathLst>
              <a:path extrusionOk="0" h="6858000" w="12954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69411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1"/>
          <p:cNvSpPr/>
          <p:nvPr/>
        </p:nvSpPr>
        <p:spPr>
          <a:xfrm>
            <a:off x="10936247" y="0"/>
            <a:ext cx="1256030" cy="6858000"/>
          </a:xfrm>
          <a:custGeom>
            <a:rect b="b" l="l" r="r" t="t"/>
            <a:pathLst>
              <a:path extrusionOk="0" h="6858000" w="1256029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215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1"/>
          <p:cNvSpPr/>
          <p:nvPr/>
        </p:nvSpPr>
        <p:spPr>
          <a:xfrm>
            <a:off x="10372725" y="3590925"/>
            <a:ext cx="1819275" cy="3267075"/>
          </a:xfrm>
          <a:custGeom>
            <a:rect b="b" l="l" r="r" t="t"/>
            <a:pathLst>
              <a:path extrusionOk="0" h="3267075" w="18192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098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1"/>
          <p:cNvSpPr/>
          <p:nvPr/>
        </p:nvSpPr>
        <p:spPr>
          <a:xfrm>
            <a:off x="0" y="4010025"/>
            <a:ext cx="447675" cy="2847975"/>
          </a:xfrm>
          <a:custGeom>
            <a:rect b="b" l="l" r="r" t="t"/>
            <a:pathLst>
              <a:path extrusionOk="0" h="2847975" w="4476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411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1"/>
          <p:cNvSpPr txBox="1"/>
          <p:nvPr>
            <p:ph type="title"/>
          </p:nvPr>
        </p:nvSpPr>
        <p:spPr>
          <a:xfrm>
            <a:off x="558165" y="385444"/>
            <a:ext cx="9764395" cy="11223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1"/>
          <p:cNvSpPr txBox="1"/>
          <p:nvPr>
            <p:ph idx="1" type="body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Google Shape;18;p1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1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1"/>
          <p:cNvSpPr txBox="1"/>
          <p:nvPr>
            <p:ph idx="12" type="sldNum"/>
          </p:nvPr>
        </p:nvSpPr>
        <p:spPr>
          <a:xfrm>
            <a:off x="11277218" y="6473337"/>
            <a:ext cx="241300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5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1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jp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oogle Shape;53;p7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54" name="Google Shape;54;p7"/>
            <p:cNvSpPr/>
            <p:nvPr/>
          </p:nvSpPr>
          <p:spPr>
            <a:xfrm>
              <a:off x="742950" y="1381125"/>
              <a:ext cx="1228725" cy="1057275"/>
            </a:xfrm>
            <a:custGeom>
              <a:rect b="b" l="l" r="r" t="t"/>
              <a:pathLst>
                <a:path extrusionOk="0" h="1057275" w="122872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7"/>
            <p:cNvSpPr/>
            <p:nvPr/>
          </p:nvSpPr>
          <p:spPr>
            <a:xfrm>
              <a:off x="1838325" y="1104900"/>
              <a:ext cx="647700" cy="561975"/>
            </a:xfrm>
            <a:custGeom>
              <a:rect b="b" l="l" r="r" t="t"/>
              <a:pathLst>
                <a:path extrusionOk="0" h="561975" w="647700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6" name="Google Shape;56;p7"/>
          <p:cNvSpPr/>
          <p:nvPr/>
        </p:nvSpPr>
        <p:spPr>
          <a:xfrm>
            <a:off x="3752850" y="1190625"/>
            <a:ext cx="1666875" cy="1438275"/>
          </a:xfrm>
          <a:custGeom>
            <a:rect b="b" l="l" r="r" t="t"/>
            <a:pathLst>
              <a:path extrusionOk="0" h="1438275" w="16668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7"/>
          <p:cNvSpPr/>
          <p:nvPr/>
        </p:nvSpPr>
        <p:spPr>
          <a:xfrm>
            <a:off x="3800475" y="5229225"/>
            <a:ext cx="723900" cy="619125"/>
          </a:xfrm>
          <a:custGeom>
            <a:rect b="b" l="l" r="r" t="t"/>
            <a:pathLst>
              <a:path extrusionOk="0" h="619125" w="723900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8" name="Google Shape;58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7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b="1" i="0" lang="en-US" sz="1100" u="none" cap="none" strike="noStrike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b="0" i="0" sz="11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0" name="Google Shape;60;p7"/>
          <p:cNvSpPr txBox="1"/>
          <p:nvPr>
            <p:ph idx="12" type="sldNum"/>
          </p:nvPr>
        </p:nvSpPr>
        <p:spPr>
          <a:xfrm>
            <a:off x="11277218" y="6473337"/>
            <a:ext cx="241300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1" name="Google Shape;61;p7"/>
          <p:cNvSpPr txBox="1"/>
          <p:nvPr/>
        </p:nvSpPr>
        <p:spPr>
          <a:xfrm>
            <a:off x="665388" y="2905125"/>
            <a:ext cx="8487501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Image Generation using GAN</a:t>
            </a:r>
            <a:endParaRPr b="0" i="0" sz="4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7"/>
          <p:cNvSpPr txBox="1"/>
          <p:nvPr/>
        </p:nvSpPr>
        <p:spPr>
          <a:xfrm>
            <a:off x="6553200" y="4305895"/>
            <a:ext cx="4495418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SIDHARTH BAB</a:t>
            </a:r>
            <a:r>
              <a:rPr lang="en-US" sz="1800"/>
              <a:t>U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NM ID: au711721243101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KGiSL INSTITUTE OF TECHNOLOGY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7"/>
          <p:cNvSpPr txBox="1"/>
          <p:nvPr/>
        </p:nvSpPr>
        <p:spPr>
          <a:xfrm>
            <a:off x="5791200" y="3838221"/>
            <a:ext cx="22098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SUBMITTED BY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6"/>
          <p:cNvSpPr txBox="1"/>
          <p:nvPr>
            <p:ph idx="1" type="body"/>
          </p:nvPr>
        </p:nvSpPr>
        <p:spPr>
          <a:xfrm>
            <a:off x="381000" y="152400"/>
            <a:ext cx="9906000" cy="66787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1400">
                <a:latin typeface="Times New Roman"/>
                <a:ea typeface="Times New Roman"/>
                <a:cs typeface="Times New Roman"/>
                <a:sym typeface="Times New Roman"/>
              </a:rPr>
              <a:t>3. Discriminator Design: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 sz="1400">
                <a:latin typeface="Times New Roman"/>
                <a:ea typeface="Times New Roman"/>
                <a:cs typeface="Times New Roman"/>
                <a:sym typeface="Times New Roman"/>
              </a:rPr>
              <a:t>Binary Classifier: Design a binary classifier that distinguishes between real CIFAR-10 images and synthetic images generated by the generator.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 sz="1400">
                <a:latin typeface="Times New Roman"/>
                <a:ea typeface="Times New Roman"/>
                <a:cs typeface="Times New Roman"/>
                <a:sym typeface="Times New Roman"/>
              </a:rPr>
              <a:t>Convolutional Layers: Utilize convolutional layers to extract features from the input images and learn discriminative representations.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 sz="1400">
                <a:latin typeface="Times New Roman"/>
                <a:ea typeface="Times New Roman"/>
                <a:cs typeface="Times New Roman"/>
                <a:sym typeface="Times New Roman"/>
              </a:rPr>
              <a:t>Activation Functions: Apply LeakyReLU activation functions to introduce non-linearity and enable the discriminator to learn complex decision boundaries.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 sz="1400">
                <a:latin typeface="Times New Roman"/>
                <a:ea typeface="Times New Roman"/>
                <a:cs typeface="Times New Roman"/>
                <a:sym typeface="Times New Roman"/>
              </a:rPr>
              <a:t>Output Layer: Use a single sigmoid activation neuron in the output layer to predict the probability that the input image is real (1) or fake (0).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1400">
                <a:latin typeface="Times New Roman"/>
                <a:ea typeface="Times New Roman"/>
                <a:cs typeface="Times New Roman"/>
                <a:sym typeface="Times New Roman"/>
              </a:rPr>
              <a:t>4. Training Strategy: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 sz="1400">
                <a:latin typeface="Times New Roman"/>
                <a:ea typeface="Times New Roman"/>
                <a:cs typeface="Times New Roman"/>
                <a:sym typeface="Times New Roman"/>
              </a:rPr>
              <a:t>Adversarial Training: Implement a minimax game between the generator and discriminator, where the generator aims to generate realistic images to fool the discriminator, while the discriminator learns to distinguish between real and fake images.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 sz="1400">
                <a:latin typeface="Times New Roman"/>
                <a:ea typeface="Times New Roman"/>
                <a:cs typeface="Times New Roman"/>
                <a:sym typeface="Times New Roman"/>
              </a:rPr>
              <a:t>Loss Functions: Use binary cross-entropy loss for both the generator and discriminator to quantify the difference between predicted and target labels.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 sz="1400">
                <a:latin typeface="Times New Roman"/>
                <a:ea typeface="Times New Roman"/>
                <a:cs typeface="Times New Roman"/>
                <a:sym typeface="Times New Roman"/>
              </a:rPr>
              <a:t>Optimization: Apply the Adam optimizer with appropriate learning rates to update the weights of the generator and discriminator networks during training.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 sz="1400">
                <a:latin typeface="Times New Roman"/>
                <a:ea typeface="Times New Roman"/>
                <a:cs typeface="Times New Roman"/>
                <a:sym typeface="Times New Roman"/>
              </a:rPr>
              <a:t>Mini-Batch Training: Train the model in mini-batches to efficiently utilize computational resources and improve convergence speed.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 sz="1400">
                <a:latin typeface="Times New Roman"/>
                <a:ea typeface="Times New Roman"/>
                <a:cs typeface="Times New Roman"/>
                <a:sym typeface="Times New Roman"/>
              </a:rPr>
              <a:t>Hyperparameter Tuning: Experiment with different hyperparameters such as learning rates, batch sizes, and network architectures to optimize model performance.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1400">
                <a:latin typeface="Times New Roman"/>
                <a:ea typeface="Times New Roman"/>
                <a:cs typeface="Times New Roman"/>
                <a:sym typeface="Times New Roman"/>
              </a:rPr>
              <a:t>5. Evaluation Metrics: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 sz="1400">
                <a:latin typeface="Times New Roman"/>
                <a:ea typeface="Times New Roman"/>
                <a:cs typeface="Times New Roman"/>
                <a:sym typeface="Times New Roman"/>
              </a:rPr>
              <a:t>Inception Score: Compute the Inception Score to measure the quality and diversity of the generated images based on the predictions of an Inception-v3 model.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 sz="1400">
                <a:latin typeface="Times New Roman"/>
                <a:ea typeface="Times New Roman"/>
                <a:cs typeface="Times New Roman"/>
                <a:sym typeface="Times New Roman"/>
              </a:rPr>
              <a:t>Frechet Inception Distance (FID): Calculate the FID to assess the similarity between the feature distributions of real and generated images using feature embeddings from the Inception-v3 model.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 sz="1400">
                <a:latin typeface="Times New Roman"/>
                <a:ea typeface="Times New Roman"/>
                <a:cs typeface="Times New Roman"/>
                <a:sym typeface="Times New Roman"/>
              </a:rPr>
              <a:t>Visual Inspection: Conduct visual inspection of the generated images to evaluate their visual quality, realism, and diversity qualitatively.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1400">
                <a:latin typeface="Times New Roman"/>
                <a:ea typeface="Times New Roman"/>
                <a:cs typeface="Times New Roman"/>
                <a:sym typeface="Times New Roman"/>
              </a:rPr>
              <a:t>6. Deployment: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 sz="1400">
                <a:latin typeface="Times New Roman"/>
                <a:ea typeface="Times New Roman"/>
                <a:cs typeface="Times New Roman"/>
                <a:sym typeface="Times New Roman"/>
              </a:rPr>
              <a:t>Save and Load Models: Save the trained generator and discriminator models to disk for future use and deployment.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 sz="1400">
                <a:latin typeface="Times New Roman"/>
                <a:ea typeface="Times New Roman"/>
                <a:cs typeface="Times New Roman"/>
                <a:sym typeface="Times New Roman"/>
              </a:rPr>
              <a:t>Documentation: Provide comprehensive documentation and usage guidelines to facilitate the deployment of the trained GAN model in various applications.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 sz="1400">
                <a:latin typeface="Times New Roman"/>
                <a:ea typeface="Times New Roman"/>
                <a:cs typeface="Times New Roman"/>
                <a:sym typeface="Times New Roman"/>
              </a:rPr>
              <a:t>Integration: Integrate the GAN model into production systems or applications through APIs or libraries for seamless integration and usage by end-users.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7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b="1" i="0" lang="en-US" sz="1100" u="none" cap="none" strike="noStrike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b="0" i="0" sz="11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5" name="Google Shape;195;p17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17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7" name="Google Shape;197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66875" y="6467475"/>
            <a:ext cx="762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17"/>
          <p:cNvSpPr txBox="1"/>
          <p:nvPr>
            <p:ph type="title"/>
          </p:nvPr>
        </p:nvSpPr>
        <p:spPr>
          <a:xfrm>
            <a:off x="558165" y="385444"/>
            <a:ext cx="9764395" cy="11223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2095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RESULTS</a:t>
            </a:r>
            <a:endParaRPr/>
          </a:p>
        </p:txBody>
      </p:sp>
      <p:sp>
        <p:nvSpPr>
          <p:cNvPr id="199" name="Google Shape;199;p17"/>
          <p:cNvSpPr txBox="1"/>
          <p:nvPr>
            <p:ph idx="12" type="sldNum"/>
          </p:nvPr>
        </p:nvSpPr>
        <p:spPr>
          <a:xfrm>
            <a:off x="11277218" y="6473337"/>
            <a:ext cx="241300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0" name="Google Shape;200;p17"/>
          <p:cNvSpPr txBox="1"/>
          <p:nvPr/>
        </p:nvSpPr>
        <p:spPr>
          <a:xfrm>
            <a:off x="6074225" y="783775"/>
            <a:ext cx="4419900" cy="51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High Fidelity: Images closely resemble real CIFAR-10 images.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Diverse Outputs: Model produces varied outputs across classes.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Quality Metrics: Metrics confirm high image quality and realism.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Stable Training: Training process shows stability and consistent improvement.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Successful Applications: Users report successful data augmentation and creative endeavors.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Educational Impact: Model aids learning and experimentation.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Innovation Potential: Results inspire further AI innovation and exploration.</a:t>
            </a:r>
            <a:endParaRPr b="0" i="0" sz="1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01" name="Google Shape;201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8171" y="1265188"/>
            <a:ext cx="5229700" cy="43276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oogle Shape;68;p8"/>
          <p:cNvGrpSpPr/>
          <p:nvPr/>
        </p:nvGrpSpPr>
        <p:grpSpPr>
          <a:xfrm>
            <a:off x="7448612" y="0"/>
            <a:ext cx="4743796" cy="6858466"/>
            <a:chOff x="7448612" y="0"/>
            <a:chExt cx="4743796" cy="6858466"/>
          </a:xfrm>
        </p:grpSpPr>
        <p:sp>
          <p:nvSpPr>
            <p:cNvPr id="69" name="Google Shape;69;p8"/>
            <p:cNvSpPr/>
            <p:nvPr/>
          </p:nvSpPr>
          <p:spPr>
            <a:xfrm>
              <a:off x="9377426" y="4825"/>
              <a:ext cx="1218565" cy="6853555"/>
            </a:xfrm>
            <a:custGeom>
              <a:rect b="b" l="l" r="r" t="t"/>
              <a:pathLst>
                <a:path extrusionOk="0" h="6853555" w="121856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8"/>
            <p:cNvSpPr/>
            <p:nvPr/>
          </p:nvSpPr>
          <p:spPr>
            <a:xfrm>
              <a:off x="7448612" y="3694896"/>
              <a:ext cx="4743450" cy="3163570"/>
            </a:xfrm>
            <a:custGeom>
              <a:rect b="b" l="l" r="r" t="t"/>
              <a:pathLst>
                <a:path extrusionOk="0" h="3163570" w="474345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8"/>
            <p:cNvSpPr/>
            <p:nvPr/>
          </p:nvSpPr>
          <p:spPr>
            <a:xfrm>
              <a:off x="9182100" y="0"/>
              <a:ext cx="3009900" cy="6858000"/>
            </a:xfrm>
            <a:custGeom>
              <a:rect b="b" l="l" r="r" t="t"/>
              <a:pathLst>
                <a:path extrusionOk="0" h="6858000" w="30099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5294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8"/>
            <p:cNvSpPr/>
            <p:nvPr/>
          </p:nvSpPr>
          <p:spPr>
            <a:xfrm>
              <a:off x="9602878" y="0"/>
              <a:ext cx="2589530" cy="6858000"/>
            </a:xfrm>
            <a:custGeom>
              <a:rect b="b" l="l" r="r" t="t"/>
              <a:pathLst>
                <a:path extrusionOk="0" h="6858000" w="2589529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215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8"/>
            <p:cNvSpPr/>
            <p:nvPr/>
          </p:nvSpPr>
          <p:spPr>
            <a:xfrm>
              <a:off x="8934450" y="3048000"/>
              <a:ext cx="3257550" cy="3810000"/>
            </a:xfrm>
            <a:custGeom>
              <a:rect b="b" l="l" r="r" t="t"/>
              <a:pathLst>
                <a:path extrusionOk="0" h="3810000" w="325755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098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8"/>
            <p:cNvSpPr/>
            <p:nvPr/>
          </p:nvSpPr>
          <p:spPr>
            <a:xfrm>
              <a:off x="9337930" y="0"/>
              <a:ext cx="2854325" cy="6858000"/>
            </a:xfrm>
            <a:custGeom>
              <a:rect b="b" l="l" r="r" t="t"/>
              <a:pathLst>
                <a:path extrusionOk="0" h="6858000" w="2854325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49411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8"/>
            <p:cNvSpPr/>
            <p:nvPr/>
          </p:nvSpPr>
          <p:spPr>
            <a:xfrm>
              <a:off x="10896600" y="0"/>
              <a:ext cx="1295400" cy="6858000"/>
            </a:xfrm>
            <a:custGeom>
              <a:rect b="b" l="l" r="r" t="t"/>
              <a:pathLst>
                <a:path extrusionOk="0" h="6858000" w="12954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69411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8"/>
            <p:cNvSpPr/>
            <p:nvPr/>
          </p:nvSpPr>
          <p:spPr>
            <a:xfrm>
              <a:off x="10936247" y="0"/>
              <a:ext cx="1256030" cy="6858000"/>
            </a:xfrm>
            <a:custGeom>
              <a:rect b="b" l="l" r="r" t="t"/>
              <a:pathLst>
                <a:path extrusionOk="0" h="6858000" w="1256029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215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8"/>
            <p:cNvSpPr/>
            <p:nvPr/>
          </p:nvSpPr>
          <p:spPr>
            <a:xfrm>
              <a:off x="10372725" y="3590925"/>
              <a:ext cx="1819275" cy="3267075"/>
            </a:xfrm>
            <a:custGeom>
              <a:rect b="b" l="l" r="r" t="t"/>
              <a:pathLst>
                <a:path extrusionOk="0" h="3267075" w="18192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098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8" name="Google Shape;78;p8"/>
          <p:cNvSpPr/>
          <p:nvPr/>
        </p:nvSpPr>
        <p:spPr>
          <a:xfrm>
            <a:off x="0" y="4010025"/>
            <a:ext cx="447675" cy="2847975"/>
          </a:xfrm>
          <a:custGeom>
            <a:rect b="b" l="l" r="r" t="t"/>
            <a:pathLst>
              <a:path extrusionOk="0" h="2847975" w="4476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411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8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8"/>
          <p:cNvSpPr/>
          <p:nvPr/>
        </p:nvSpPr>
        <p:spPr>
          <a:xfrm>
            <a:off x="603505" y="5591175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8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8"/>
          <p:cNvSpPr txBox="1"/>
          <p:nvPr>
            <p:ph type="title"/>
          </p:nvPr>
        </p:nvSpPr>
        <p:spPr>
          <a:xfrm>
            <a:off x="592308" y="-4783"/>
            <a:ext cx="9764395" cy="11422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60675">
            <a:spAutoFit/>
          </a:bodyPr>
          <a:lstStyle/>
          <a:p>
            <a:pPr indent="0" lvl="0" marL="19367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400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Image Generation using GAN</a:t>
            </a:r>
            <a:endParaRPr/>
          </a:p>
        </p:txBody>
      </p:sp>
      <p:grpSp>
        <p:nvGrpSpPr>
          <p:cNvPr id="83" name="Google Shape;83;p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84" name="Google Shape;84;p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5" name="Google Shape;85;p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6" name="Google Shape;86;p8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b="1" i="0" lang="en-US" sz="1100" u="none" cap="none" strike="noStrike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b="0" i="0" sz="11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7" name="Google Shape;87;p8"/>
          <p:cNvSpPr txBox="1"/>
          <p:nvPr>
            <p:ph idx="12" type="sldNum"/>
          </p:nvPr>
        </p:nvSpPr>
        <p:spPr>
          <a:xfrm>
            <a:off x="11277218" y="6473337"/>
            <a:ext cx="241300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Theoritical Insights of GANs - Cycle GANS" id="88" name="Google Shape;88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707424" y="1571116"/>
            <a:ext cx="7176741" cy="425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9"/>
          <p:cNvSpPr/>
          <p:nvPr/>
        </p:nvSpPr>
        <p:spPr>
          <a:xfrm>
            <a:off x="0" y="0"/>
            <a:ext cx="12192000" cy="6858000"/>
          </a:xfrm>
          <a:custGeom>
            <a:rect b="b" l="l" r="r" t="t"/>
            <a:pathLst>
              <a:path extrusionOk="0" h="6858000" w="12192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4" name="Google Shape;94;p9"/>
          <p:cNvGrpSpPr/>
          <p:nvPr/>
        </p:nvGrpSpPr>
        <p:grpSpPr>
          <a:xfrm>
            <a:off x="7448612" y="0"/>
            <a:ext cx="4743796" cy="6858466"/>
            <a:chOff x="7448612" y="0"/>
            <a:chExt cx="4743796" cy="6858466"/>
          </a:xfrm>
        </p:grpSpPr>
        <p:sp>
          <p:nvSpPr>
            <p:cNvPr id="95" name="Google Shape;95;p9"/>
            <p:cNvSpPr/>
            <p:nvPr/>
          </p:nvSpPr>
          <p:spPr>
            <a:xfrm>
              <a:off x="9377426" y="4825"/>
              <a:ext cx="1218565" cy="6853555"/>
            </a:xfrm>
            <a:custGeom>
              <a:rect b="b" l="l" r="r" t="t"/>
              <a:pathLst>
                <a:path extrusionOk="0" h="6853555" w="121856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9"/>
            <p:cNvSpPr/>
            <p:nvPr/>
          </p:nvSpPr>
          <p:spPr>
            <a:xfrm>
              <a:off x="7448612" y="3694896"/>
              <a:ext cx="4743450" cy="3163570"/>
            </a:xfrm>
            <a:custGeom>
              <a:rect b="b" l="l" r="r" t="t"/>
              <a:pathLst>
                <a:path extrusionOk="0" h="3163570" w="474345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9"/>
            <p:cNvSpPr/>
            <p:nvPr/>
          </p:nvSpPr>
          <p:spPr>
            <a:xfrm>
              <a:off x="9182100" y="0"/>
              <a:ext cx="3009900" cy="6858000"/>
            </a:xfrm>
            <a:custGeom>
              <a:rect b="b" l="l" r="r" t="t"/>
              <a:pathLst>
                <a:path extrusionOk="0" h="6858000" w="30099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5294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9"/>
            <p:cNvSpPr/>
            <p:nvPr/>
          </p:nvSpPr>
          <p:spPr>
            <a:xfrm>
              <a:off x="9602878" y="0"/>
              <a:ext cx="2589530" cy="6858000"/>
            </a:xfrm>
            <a:custGeom>
              <a:rect b="b" l="l" r="r" t="t"/>
              <a:pathLst>
                <a:path extrusionOk="0" h="6858000" w="2589529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215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9"/>
            <p:cNvSpPr/>
            <p:nvPr/>
          </p:nvSpPr>
          <p:spPr>
            <a:xfrm>
              <a:off x="8934450" y="3048000"/>
              <a:ext cx="3257550" cy="3810000"/>
            </a:xfrm>
            <a:custGeom>
              <a:rect b="b" l="l" r="r" t="t"/>
              <a:pathLst>
                <a:path extrusionOk="0" h="3810000" w="325755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098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9"/>
            <p:cNvSpPr/>
            <p:nvPr/>
          </p:nvSpPr>
          <p:spPr>
            <a:xfrm>
              <a:off x="9337930" y="0"/>
              <a:ext cx="2854325" cy="6858000"/>
            </a:xfrm>
            <a:custGeom>
              <a:rect b="b" l="l" r="r" t="t"/>
              <a:pathLst>
                <a:path extrusionOk="0" h="6858000" w="2854325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49411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9"/>
            <p:cNvSpPr/>
            <p:nvPr/>
          </p:nvSpPr>
          <p:spPr>
            <a:xfrm>
              <a:off x="10896600" y="0"/>
              <a:ext cx="1295400" cy="6858000"/>
            </a:xfrm>
            <a:custGeom>
              <a:rect b="b" l="l" r="r" t="t"/>
              <a:pathLst>
                <a:path extrusionOk="0" h="6858000" w="12954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69411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9"/>
            <p:cNvSpPr/>
            <p:nvPr/>
          </p:nvSpPr>
          <p:spPr>
            <a:xfrm>
              <a:off x="10936247" y="0"/>
              <a:ext cx="1256030" cy="6858000"/>
            </a:xfrm>
            <a:custGeom>
              <a:rect b="b" l="l" r="r" t="t"/>
              <a:pathLst>
                <a:path extrusionOk="0" h="6858000" w="1256029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215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9"/>
            <p:cNvSpPr/>
            <p:nvPr/>
          </p:nvSpPr>
          <p:spPr>
            <a:xfrm>
              <a:off x="10372725" y="3590925"/>
              <a:ext cx="1819275" cy="3267075"/>
            </a:xfrm>
            <a:custGeom>
              <a:rect b="b" l="l" r="r" t="t"/>
              <a:pathLst>
                <a:path extrusionOk="0" h="3267075" w="18192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098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4" name="Google Shape;104;p9"/>
          <p:cNvSpPr/>
          <p:nvPr/>
        </p:nvSpPr>
        <p:spPr>
          <a:xfrm>
            <a:off x="0" y="4010025"/>
            <a:ext cx="447675" cy="2847975"/>
          </a:xfrm>
          <a:custGeom>
            <a:rect b="b" l="l" r="r" t="t"/>
            <a:pathLst>
              <a:path extrusionOk="0" h="2847975" w="4476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411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9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b="1" i="0" lang="en-US" sz="1100" u="none" cap="none" strike="noStrike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b="0" i="0" sz="11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6" name="Google Shape;106;p9"/>
          <p:cNvSpPr/>
          <p:nvPr/>
        </p:nvSpPr>
        <p:spPr>
          <a:xfrm>
            <a:off x="7362825" y="447675"/>
            <a:ext cx="361950" cy="361950"/>
          </a:xfrm>
          <a:custGeom>
            <a:rect b="b" l="l" r="r" t="t"/>
            <a:pathLst>
              <a:path extrusionOk="0" h="361950" w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9"/>
          <p:cNvSpPr/>
          <p:nvPr/>
        </p:nvSpPr>
        <p:spPr>
          <a:xfrm>
            <a:off x="11010900" y="5610225"/>
            <a:ext cx="647700" cy="647700"/>
          </a:xfrm>
          <a:custGeom>
            <a:rect b="b" l="l" r="r" t="t"/>
            <a:pathLst>
              <a:path extrusionOk="0" h="647700" w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8" name="Google Shape;108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87050" y="6134100"/>
            <a:ext cx="247650" cy="2476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9" name="Google Shape;109;p9"/>
          <p:cNvGrpSpPr/>
          <p:nvPr/>
        </p:nvGrpSpPr>
        <p:grpSpPr>
          <a:xfrm>
            <a:off x="47625" y="3819523"/>
            <a:ext cx="4124325" cy="3009898"/>
            <a:chOff x="47625" y="3819523"/>
            <a:chExt cx="4124325" cy="3009898"/>
          </a:xfrm>
        </p:grpSpPr>
        <p:pic>
          <p:nvPicPr>
            <p:cNvPr id="110" name="Google Shape;110;p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1" name="Google Shape;111;p9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2" name="Google Shape;112;p9"/>
          <p:cNvSpPr txBox="1"/>
          <p:nvPr>
            <p:ph type="title"/>
          </p:nvPr>
        </p:nvSpPr>
        <p:spPr>
          <a:xfrm>
            <a:off x="558165" y="385444"/>
            <a:ext cx="9764395" cy="11223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3275">
            <a:spAutoFit/>
          </a:bodyPr>
          <a:lstStyle/>
          <a:p>
            <a:pPr indent="0" lvl="0" marL="19367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AGENDA</a:t>
            </a:r>
            <a:endParaRPr/>
          </a:p>
        </p:txBody>
      </p:sp>
      <p:sp>
        <p:nvSpPr>
          <p:cNvPr id="113" name="Google Shape;113;p9"/>
          <p:cNvSpPr txBox="1"/>
          <p:nvPr>
            <p:ph idx="12" type="sldNum"/>
          </p:nvPr>
        </p:nvSpPr>
        <p:spPr>
          <a:xfrm>
            <a:off x="11277218" y="6473337"/>
            <a:ext cx="241300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4" name="Google Shape;114;p9"/>
          <p:cNvSpPr txBox="1"/>
          <p:nvPr/>
        </p:nvSpPr>
        <p:spPr>
          <a:xfrm>
            <a:off x="2285999" y="1752600"/>
            <a:ext cx="5052379" cy="5078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OVERVIEW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END USERS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SOLUTION AND PROPOSITION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KEY FEATURES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MODELLING APPROACH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Google Shape;119;p10"/>
          <p:cNvGrpSpPr/>
          <p:nvPr/>
        </p:nvGrpSpPr>
        <p:grpSpPr>
          <a:xfrm rot="-1522798">
            <a:off x="8413425" y="3863776"/>
            <a:ext cx="2762250" cy="3257550"/>
            <a:chOff x="7991475" y="2933700"/>
            <a:chExt cx="2762250" cy="3257550"/>
          </a:xfrm>
        </p:grpSpPr>
        <p:sp>
          <p:nvSpPr>
            <p:cNvPr id="120" name="Google Shape;120;p10"/>
            <p:cNvSpPr/>
            <p:nvPr/>
          </p:nvSpPr>
          <p:spPr>
            <a:xfrm>
              <a:off x="9353550" y="5362575"/>
              <a:ext cx="457200" cy="457200"/>
            </a:xfrm>
            <a:custGeom>
              <a:rect b="b" l="l" r="r" t="t"/>
              <a:pathLst>
                <a:path extrusionOk="0" h="457200" w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10"/>
            <p:cNvSpPr/>
            <p:nvPr/>
          </p:nvSpPr>
          <p:spPr>
            <a:xfrm>
              <a:off x="9353550" y="5895975"/>
              <a:ext cx="180975" cy="180975"/>
            </a:xfrm>
            <a:custGeom>
              <a:rect b="b" l="l" r="r" t="t"/>
              <a:pathLst>
                <a:path extrusionOk="0" h="180975" w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22" name="Google Shape;122;p1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3" name="Google Shape;123;p10"/>
          <p:cNvSpPr txBox="1"/>
          <p:nvPr>
            <p:ph type="title"/>
          </p:nvPr>
        </p:nvSpPr>
        <p:spPr>
          <a:xfrm>
            <a:off x="834072" y="575055"/>
            <a:ext cx="5638800" cy="6781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250"/>
              <a:t>PROBLEM	STATEMENT</a:t>
            </a:r>
            <a:endParaRPr sz="4250"/>
          </a:p>
        </p:txBody>
      </p:sp>
      <p:pic>
        <p:nvPicPr>
          <p:cNvPr id="124" name="Google Shape;124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0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b="1" i="0" lang="en-US" sz="1100" u="none" cap="none" strike="noStrike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b="0" i="0" sz="11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26" name="Google Shape;126;p10"/>
          <p:cNvSpPr txBox="1"/>
          <p:nvPr>
            <p:ph idx="12" type="sldNum"/>
          </p:nvPr>
        </p:nvSpPr>
        <p:spPr>
          <a:xfrm>
            <a:off x="11277218" y="6473337"/>
            <a:ext cx="241300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7" name="Google Shape;127;p10"/>
          <p:cNvSpPr txBox="1"/>
          <p:nvPr/>
        </p:nvSpPr>
        <p:spPr>
          <a:xfrm>
            <a:off x="1438275" y="1524000"/>
            <a:ext cx="74010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challenge lies in developing a generative adversarial network (GAN) architecture that can generate realistic 32x32 color synthetic images, mimicking the CIFAR-10 dataset closely. Widely used in computer vision research, CIFAR-10 is a benchmark dataset consisting of 60,000 images across 10 classes. The goal is to create high-quality, diverse, and visually convincing 32x32 color images that are indistinguishable from the real CIFAR-10 images. 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Google Shape;132;p11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33" name="Google Shape;133;p11"/>
            <p:cNvSpPr/>
            <p:nvPr/>
          </p:nvSpPr>
          <p:spPr>
            <a:xfrm>
              <a:off x="9353550" y="5362575"/>
              <a:ext cx="457200" cy="457200"/>
            </a:xfrm>
            <a:custGeom>
              <a:rect b="b" l="l" r="r" t="t"/>
              <a:pathLst>
                <a:path extrusionOk="0" h="457200" w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11"/>
            <p:cNvSpPr/>
            <p:nvPr/>
          </p:nvSpPr>
          <p:spPr>
            <a:xfrm>
              <a:off x="9353550" y="5895975"/>
              <a:ext cx="180975" cy="180975"/>
            </a:xfrm>
            <a:custGeom>
              <a:rect b="b" l="l" r="r" t="t"/>
              <a:pathLst>
                <a:path extrusionOk="0" h="180975" w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35" name="Google Shape;135;p1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6" name="Google Shape;136;p11"/>
          <p:cNvSpPr txBox="1"/>
          <p:nvPr>
            <p:ph type="title"/>
          </p:nvPr>
        </p:nvSpPr>
        <p:spPr>
          <a:xfrm>
            <a:off x="739775" y="607423"/>
            <a:ext cx="5264700" cy="13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250"/>
              <a:t>PROJECT	OVERVIEW</a:t>
            </a:r>
            <a:endParaRPr sz="4250"/>
          </a:p>
        </p:txBody>
      </p:sp>
      <p:pic>
        <p:nvPicPr>
          <p:cNvPr id="137" name="Google Shape;137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11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b="1" i="0" lang="en-US" sz="1100" u="none" cap="none" strike="noStrike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b="0" i="0" sz="11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39" name="Google Shape;139;p11"/>
          <p:cNvSpPr txBox="1"/>
          <p:nvPr>
            <p:ph idx="12" type="sldNum"/>
          </p:nvPr>
        </p:nvSpPr>
        <p:spPr>
          <a:xfrm>
            <a:off x="11277218" y="6473337"/>
            <a:ext cx="241300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0" name="Google Shape;140;p11"/>
          <p:cNvSpPr txBox="1"/>
          <p:nvPr/>
        </p:nvSpPr>
        <p:spPr>
          <a:xfrm>
            <a:off x="1371600" y="1932525"/>
            <a:ext cx="7605600" cy="32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project aims to implement a Generative Adversarial Network (GAN) architecture using Keras and TensorFlow to generate synthetic images resembling real images from the CIFAR-10 dataset. CIFAR-10 is a widely-used benchmark dataset in computer vision, containing 60,000 32x32 color images across 10 classes.</a:t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2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12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12"/>
          <p:cNvSpPr txBox="1"/>
          <p:nvPr>
            <p:ph type="title"/>
          </p:nvPr>
        </p:nvSpPr>
        <p:spPr>
          <a:xfrm>
            <a:off x="558165" y="385444"/>
            <a:ext cx="9764395" cy="11223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22850">
            <a:spAutoFit/>
          </a:bodyPr>
          <a:lstStyle/>
          <a:p>
            <a:pPr indent="0" lvl="0" marL="15367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200"/>
              <a:t>WHO ARE THE END USERS?</a:t>
            </a:r>
            <a:endParaRPr sz="3200"/>
          </a:p>
        </p:txBody>
      </p:sp>
      <p:pic>
        <p:nvPicPr>
          <p:cNvPr id="148" name="Google Shape;148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3900" y="6172200"/>
            <a:ext cx="2181225" cy="485775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12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b="1" i="0" lang="en-US" sz="1100" u="none" cap="none" strike="noStrike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b="0" i="0" sz="11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0" name="Google Shape;150;p12"/>
          <p:cNvSpPr txBox="1"/>
          <p:nvPr>
            <p:ph idx="12" type="sldNum"/>
          </p:nvPr>
        </p:nvSpPr>
        <p:spPr>
          <a:xfrm>
            <a:off x="11277218" y="6473337"/>
            <a:ext cx="241300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1" name="Google Shape;151;p12"/>
          <p:cNvSpPr txBox="1"/>
          <p:nvPr/>
        </p:nvSpPr>
        <p:spPr>
          <a:xfrm>
            <a:off x="979725" y="1861450"/>
            <a:ext cx="8058000" cy="40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AutoNum type="arabicPeriod"/>
            </a:pPr>
            <a:r>
              <a:rPr b="0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Researchers in Computer Vision: Researchers working in the field of computer vision, deep learning, and generative modeling can utilize the developed GAN model as a tool for exploring new techniques, advancing the state-of-the-art in image synthesis, and conducting experiments in image generation tasks.</a:t>
            </a:r>
            <a:endParaRPr b="0"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AutoNum type="arabicPeriod"/>
            </a:pPr>
            <a:r>
              <a:rPr b="0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Industry Practitioners: Companies and organizations working on computer vision applications, such as autonomous vehicles, robotics, surveillance systems, or image analysis tools, would have a strong interest in leveraging a generative model.</a:t>
            </a:r>
            <a:endParaRPr b="0"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057400"/>
            <a:ext cx="2177538" cy="2866592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13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13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13"/>
          <p:cNvSpPr txBox="1"/>
          <p:nvPr>
            <p:ph type="title"/>
          </p:nvPr>
        </p:nvSpPr>
        <p:spPr>
          <a:xfrm>
            <a:off x="76200" y="-206317"/>
            <a:ext cx="10017760" cy="15985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85775">
            <a:spAutoFit/>
          </a:bodyPr>
          <a:lstStyle/>
          <a:p>
            <a:pPr indent="0" lvl="0" marL="127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600"/>
              <a:t>YOUR SOLUTION AND ITS VALUE </a:t>
            </a:r>
            <a:br>
              <a:rPr lang="en-US" sz="3600"/>
            </a:br>
            <a:r>
              <a:rPr lang="en-US" sz="3600"/>
              <a:t>PROPOSITION</a:t>
            </a:r>
            <a:endParaRPr sz="3600"/>
          </a:p>
        </p:txBody>
      </p:sp>
      <p:pic>
        <p:nvPicPr>
          <p:cNvPr id="160" name="Google Shape;160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13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b="1" i="0" lang="en-US" sz="1100" u="none" cap="none" strike="noStrike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b="0" i="0" sz="11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2" name="Google Shape;162;p13"/>
          <p:cNvSpPr txBox="1"/>
          <p:nvPr>
            <p:ph idx="12" type="sldNum"/>
          </p:nvPr>
        </p:nvSpPr>
        <p:spPr>
          <a:xfrm>
            <a:off x="11277218" y="6473337"/>
            <a:ext cx="241300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3" name="Google Shape;163;p13"/>
          <p:cNvSpPr txBox="1"/>
          <p:nvPr/>
        </p:nvSpPr>
        <p:spPr>
          <a:xfrm>
            <a:off x="2333625" y="1444380"/>
            <a:ext cx="7248525" cy="51149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Solution: </a:t>
            </a:r>
            <a:r>
              <a:rPr b="0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Our GAN model generates realistic images akin to CIFAR-10 dataset.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Value: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Realistic Image Generation: Creates lifelike synthetic images.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Augmentation: Boosts model robustness with varied synthetic data.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Creative Content: Enables artistic image production and exploration.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Cost Efficiency: Eliminates pricey real-data collection.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Product Design: Aids rapid prototyping and visualization.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Education: Supports learning and experimentation.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Innovation: Encourages AI exploration and discovery.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b="1" i="0" lang="en-US" sz="1100" u="none" cap="none" strike="noStrike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b="0" i="0" sz="11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9" name="Google Shape;169;p14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14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14"/>
          <p:cNvSpPr txBox="1"/>
          <p:nvPr>
            <p:ph type="title"/>
          </p:nvPr>
        </p:nvSpPr>
        <p:spPr>
          <a:xfrm>
            <a:off x="152400" y="-131762"/>
            <a:ext cx="9764395" cy="11223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86000">
            <a:spAutoFit/>
          </a:bodyPr>
          <a:lstStyle/>
          <a:p>
            <a:pPr indent="0" lvl="0" marL="19367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250"/>
              <a:t>THE WOW IN YOUR SOLUTION</a:t>
            </a:r>
            <a:endParaRPr sz="4250"/>
          </a:p>
        </p:txBody>
      </p:sp>
      <p:sp>
        <p:nvSpPr>
          <p:cNvPr id="172" name="Google Shape;172;p14"/>
          <p:cNvSpPr txBox="1"/>
          <p:nvPr>
            <p:ph idx="12" type="sldNum"/>
          </p:nvPr>
        </p:nvSpPr>
        <p:spPr>
          <a:xfrm>
            <a:off x="11277218" y="6473337"/>
            <a:ext cx="241300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3" name="Google Shape;173;p14"/>
          <p:cNvSpPr txBox="1"/>
          <p:nvPr/>
        </p:nvSpPr>
        <p:spPr>
          <a:xfrm>
            <a:off x="381000" y="961639"/>
            <a:ext cx="10503003" cy="51153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⮚"/>
            </a:pPr>
            <a:r>
              <a:rPr b="0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Hyper-realistic Images: Our GAN generates images that blur the line between synthetic and real.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⮚"/>
            </a:pPr>
            <a:r>
              <a:rPr b="0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Boundless Creativity: Empowers users to unleash artistic expression and visionary concepts effortlessly.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⮚"/>
            </a:pPr>
            <a:r>
              <a:rPr b="0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Instant Data Amplification: Expands dataset diversity instantly, enhancing model robustness and insights.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⮚"/>
            </a:pPr>
            <a:r>
              <a:rPr b="0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Resource Efficiency: Saves time and costs by eliminating exhaustive data collection processes.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⮚"/>
            </a:pPr>
            <a:r>
              <a:rPr b="0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Revolutionizes Design: Transforms prototyping and visualization, elevating product innovation to new heights.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⮚"/>
            </a:pPr>
            <a:r>
              <a:rPr b="0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Educational Powerhouse: Sparks curiosity and fosters experimentation in AI and generative modeling.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⮚"/>
            </a:pPr>
            <a:r>
              <a:rPr b="0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Innovation Catalyst: Inspires bold exploration and propels groundbreaking discoveries in AI.</a:t>
            </a:r>
            <a:endParaRPr b="0"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5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b="1" i="0" lang="en-US" sz="1100" u="none" cap="none" strike="noStrike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b="0" i="0" sz="11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9" name="Google Shape;179;p15"/>
          <p:cNvSpPr/>
          <p:nvPr/>
        </p:nvSpPr>
        <p:spPr>
          <a:xfrm>
            <a:off x="9771000" y="54986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15"/>
          <p:cNvSpPr/>
          <p:nvPr/>
        </p:nvSpPr>
        <p:spPr>
          <a:xfrm>
            <a:off x="9595094" y="6096000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1" name="Google Shape;181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66875" y="6467475"/>
            <a:ext cx="762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15"/>
          <p:cNvSpPr txBox="1"/>
          <p:nvPr>
            <p:ph idx="12" type="sldNum"/>
          </p:nvPr>
        </p:nvSpPr>
        <p:spPr>
          <a:xfrm>
            <a:off x="11277218" y="6473337"/>
            <a:ext cx="241300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3" name="Google Shape;183;p15"/>
          <p:cNvSpPr txBox="1"/>
          <p:nvPr>
            <p:ph type="ctrTitle"/>
          </p:nvPr>
        </p:nvSpPr>
        <p:spPr>
          <a:xfrm>
            <a:off x="304800" y="138218"/>
            <a:ext cx="3304540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MODELLING</a:t>
            </a:r>
            <a:endParaRPr/>
          </a:p>
        </p:txBody>
      </p:sp>
      <p:sp>
        <p:nvSpPr>
          <p:cNvPr id="184" name="Google Shape;184;p15"/>
          <p:cNvSpPr txBox="1"/>
          <p:nvPr/>
        </p:nvSpPr>
        <p:spPr>
          <a:xfrm>
            <a:off x="1029353" y="1034589"/>
            <a:ext cx="8970247" cy="48013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Preprocessing: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Normalize Pixel Values: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Rescale pixel values to a range between 0 and 1 for numerical stability.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Splitting: Organize the CIFAR-10 dataset into training and validation sets to assess model performance.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Generator Design: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Deep Neural Network: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Develop a deep neural network architecture to generate synthetic images from random noise vectors (latent space).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Convolutional Layers: Utilize convolutional layers to learn hierarchical representations of features in the input noise vectors.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Transpose Convolutional Layers: Employ transpose convolutional layers to upsample the noise representations and generate image-like outputs.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Activation Functions: Apply activation functions such as LeakyReLU to introduce non-linearity and enable the model to learn complex patterns.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Output Layer: Use the Tanh activation function in the output layer to scale the pixel values to the range [-1, 1] to match the input data distribution.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6FC0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