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69" r:id="rId1"/>
  </p:sldMasterIdLst>
  <p:notesMasterIdLst>
    <p:notesMasterId r:id="rId22"/>
  </p:notesMasterIdLst>
  <p:sldIdLst>
    <p:sldId id="257" r:id="rId2"/>
    <p:sldId id="280" r:id="rId3"/>
    <p:sldId id="258" r:id="rId4"/>
    <p:sldId id="261" r:id="rId5"/>
    <p:sldId id="260" r:id="rId6"/>
    <p:sldId id="262" r:id="rId7"/>
    <p:sldId id="264" r:id="rId8"/>
    <p:sldId id="265" r:id="rId9"/>
    <p:sldId id="267" r:id="rId10"/>
    <p:sldId id="268" r:id="rId11"/>
    <p:sldId id="269" r:id="rId12"/>
    <p:sldId id="273" r:id="rId13"/>
    <p:sldId id="274" r:id="rId14"/>
    <p:sldId id="275" r:id="rId15"/>
    <p:sldId id="276" r:id="rId16"/>
    <p:sldId id="266" r:id="rId17"/>
    <p:sldId id="277" r:id="rId18"/>
    <p:sldId id="281"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223056-87FC-4070-AF85-4499A921C9FD}">
          <p14:sldIdLst>
            <p14:sldId id="257"/>
            <p14:sldId id="280"/>
            <p14:sldId id="258"/>
            <p14:sldId id="261"/>
            <p14:sldId id="260"/>
            <p14:sldId id="262"/>
            <p14:sldId id="264"/>
            <p14:sldId id="265"/>
            <p14:sldId id="267"/>
            <p14:sldId id="268"/>
            <p14:sldId id="269"/>
            <p14:sldId id="273"/>
            <p14:sldId id="274"/>
            <p14:sldId id="275"/>
            <p14:sldId id="276"/>
            <p14:sldId id="266"/>
            <p14:sldId id="277"/>
            <p14:sldId id="281"/>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9" autoAdjust="0"/>
    <p:restoredTop sz="88029" autoAdjust="0"/>
  </p:normalViewPr>
  <p:slideViewPr>
    <p:cSldViewPr snapToGrid="0">
      <p:cViewPr varScale="1">
        <p:scale>
          <a:sx n="64" d="100"/>
          <a:sy n="64" d="100"/>
        </p:scale>
        <p:origin x="7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8D454-4137-4E43-B9CD-7F71D5B46739}" type="datetimeFigureOut">
              <a:rPr lang="en-IN" smtClean="0"/>
              <a:t>19-11-2020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DBD109-04BB-49EE-A6FD-6AF37E3F99D0}" type="slidenum">
              <a:rPr lang="en-IN" smtClean="0"/>
              <a:t>‹#›</a:t>
            </a:fld>
            <a:endParaRPr lang="en-IN"/>
          </a:p>
        </p:txBody>
      </p:sp>
    </p:spTree>
    <p:extLst>
      <p:ext uri="{BB962C8B-B14F-4D97-AF65-F5344CB8AC3E}">
        <p14:creationId xmlns:p14="http://schemas.microsoft.com/office/powerpoint/2010/main" val="2843646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3</a:t>
            </a:fld>
            <a:endParaRPr lang="en-IN"/>
          </a:p>
        </p:txBody>
      </p:sp>
    </p:spTree>
    <p:extLst>
      <p:ext uri="{BB962C8B-B14F-4D97-AF65-F5344CB8AC3E}">
        <p14:creationId xmlns:p14="http://schemas.microsoft.com/office/powerpoint/2010/main" val="1573296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13</a:t>
            </a:fld>
            <a:endParaRPr lang="en-IN"/>
          </a:p>
        </p:txBody>
      </p:sp>
    </p:spTree>
    <p:extLst>
      <p:ext uri="{BB962C8B-B14F-4D97-AF65-F5344CB8AC3E}">
        <p14:creationId xmlns:p14="http://schemas.microsoft.com/office/powerpoint/2010/main" val="27299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15</a:t>
            </a:fld>
            <a:endParaRPr lang="en-IN"/>
          </a:p>
        </p:txBody>
      </p:sp>
    </p:spTree>
    <p:extLst>
      <p:ext uri="{BB962C8B-B14F-4D97-AF65-F5344CB8AC3E}">
        <p14:creationId xmlns:p14="http://schemas.microsoft.com/office/powerpoint/2010/main" val="4162601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16</a:t>
            </a:fld>
            <a:endParaRPr lang="en-IN"/>
          </a:p>
        </p:txBody>
      </p:sp>
    </p:spTree>
    <p:extLst>
      <p:ext uri="{BB962C8B-B14F-4D97-AF65-F5344CB8AC3E}">
        <p14:creationId xmlns:p14="http://schemas.microsoft.com/office/powerpoint/2010/main" val="1796319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DBD109-04BB-49EE-A6FD-6AF37E3F99D0}" type="slidenum">
              <a:rPr lang="en-IN" smtClean="0"/>
              <a:t>17</a:t>
            </a:fld>
            <a:endParaRPr lang="en-IN"/>
          </a:p>
        </p:txBody>
      </p:sp>
    </p:spTree>
    <p:extLst>
      <p:ext uri="{BB962C8B-B14F-4D97-AF65-F5344CB8AC3E}">
        <p14:creationId xmlns:p14="http://schemas.microsoft.com/office/powerpoint/2010/main" val="3511806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19</a:t>
            </a:fld>
            <a:endParaRPr lang="en-IN"/>
          </a:p>
        </p:txBody>
      </p:sp>
    </p:spTree>
    <p:extLst>
      <p:ext uri="{BB962C8B-B14F-4D97-AF65-F5344CB8AC3E}">
        <p14:creationId xmlns:p14="http://schemas.microsoft.com/office/powerpoint/2010/main" val="2499750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5</a:t>
            </a:fld>
            <a:endParaRPr lang="en-IN"/>
          </a:p>
        </p:txBody>
      </p:sp>
    </p:spTree>
    <p:extLst>
      <p:ext uri="{BB962C8B-B14F-4D97-AF65-F5344CB8AC3E}">
        <p14:creationId xmlns:p14="http://schemas.microsoft.com/office/powerpoint/2010/main" val="2909126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6</a:t>
            </a:fld>
            <a:endParaRPr lang="en-IN"/>
          </a:p>
        </p:txBody>
      </p:sp>
    </p:spTree>
    <p:extLst>
      <p:ext uri="{BB962C8B-B14F-4D97-AF65-F5344CB8AC3E}">
        <p14:creationId xmlns:p14="http://schemas.microsoft.com/office/powerpoint/2010/main" val="1885941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7</a:t>
            </a:fld>
            <a:endParaRPr lang="en-IN"/>
          </a:p>
        </p:txBody>
      </p:sp>
    </p:spTree>
    <p:extLst>
      <p:ext uri="{BB962C8B-B14F-4D97-AF65-F5344CB8AC3E}">
        <p14:creationId xmlns:p14="http://schemas.microsoft.com/office/powerpoint/2010/main" val="1024525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8</a:t>
            </a:fld>
            <a:endParaRPr lang="en-IN"/>
          </a:p>
        </p:txBody>
      </p:sp>
    </p:spTree>
    <p:extLst>
      <p:ext uri="{BB962C8B-B14F-4D97-AF65-F5344CB8AC3E}">
        <p14:creationId xmlns:p14="http://schemas.microsoft.com/office/powerpoint/2010/main" val="2585249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9</a:t>
            </a:fld>
            <a:endParaRPr lang="en-IN"/>
          </a:p>
        </p:txBody>
      </p:sp>
    </p:spTree>
    <p:extLst>
      <p:ext uri="{BB962C8B-B14F-4D97-AF65-F5344CB8AC3E}">
        <p14:creationId xmlns:p14="http://schemas.microsoft.com/office/powerpoint/2010/main" val="246695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10</a:t>
            </a:fld>
            <a:endParaRPr lang="en-IN"/>
          </a:p>
        </p:txBody>
      </p:sp>
    </p:spTree>
    <p:extLst>
      <p:ext uri="{BB962C8B-B14F-4D97-AF65-F5344CB8AC3E}">
        <p14:creationId xmlns:p14="http://schemas.microsoft.com/office/powerpoint/2010/main" val="1832859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11</a:t>
            </a:fld>
            <a:endParaRPr lang="en-IN"/>
          </a:p>
        </p:txBody>
      </p:sp>
    </p:spTree>
    <p:extLst>
      <p:ext uri="{BB962C8B-B14F-4D97-AF65-F5344CB8AC3E}">
        <p14:creationId xmlns:p14="http://schemas.microsoft.com/office/powerpoint/2010/main" val="247523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CCDBD109-04BB-49EE-A6FD-6AF37E3F99D0}" type="slidenum">
              <a:rPr lang="en-IN" smtClean="0"/>
              <a:t>12</a:t>
            </a:fld>
            <a:endParaRPr lang="en-IN"/>
          </a:p>
        </p:txBody>
      </p:sp>
    </p:spTree>
    <p:extLst>
      <p:ext uri="{BB962C8B-B14F-4D97-AF65-F5344CB8AC3E}">
        <p14:creationId xmlns:p14="http://schemas.microsoft.com/office/powerpoint/2010/main" val="3000764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0490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534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922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321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15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774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202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95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626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801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11/19/2020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301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11/19/2020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366466"/>
      </p:ext>
    </p:extLst>
  </p:cSld>
  <p:clrMap bg1="lt1" tx1="dk1" bg2="lt2" tx2="dk2" accent1="accent1" accent2="accent2" accent3="accent3" accent4="accent4" accent5="accent5" accent6="accent6" hlink="hlink" folHlink="folHlink"/>
  <p:sldLayoutIdLst>
    <p:sldLayoutId id="2147484270" r:id="rId1"/>
    <p:sldLayoutId id="2147484271" r:id="rId2"/>
    <p:sldLayoutId id="2147484272" r:id="rId3"/>
    <p:sldLayoutId id="2147484273" r:id="rId4"/>
    <p:sldLayoutId id="2147484274" r:id="rId5"/>
    <p:sldLayoutId id="2147484275" r:id="rId6"/>
    <p:sldLayoutId id="2147484276" r:id="rId7"/>
    <p:sldLayoutId id="2147484277" r:id="rId8"/>
    <p:sldLayoutId id="2147484278" r:id="rId9"/>
    <p:sldLayoutId id="2147484279" r:id="rId10"/>
    <p:sldLayoutId id="21474842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www.vidyarthiplus.in/2013/02/classification-of-electric-drive-with.html" TargetMode="External"/><Relationship Id="rId3" Type="http://schemas.openxmlformats.org/officeDocument/2006/relationships/hyperlink" Target="https://www.slideshare.net/ruchitadahad/electric-drive-chapter-1" TargetMode="External"/><Relationship Id="rId7" Type="http://schemas.openxmlformats.org/officeDocument/2006/relationships/hyperlink" Target="https://www.polytechnichub.com/what-is-group-drive/#:~:text=when%20one%20prime%20mover%20or,is%20called%20as%20group%20drive%20.&amp;text=Total%20H.P%20of%20motor%20used,be%20working%20at%20same%20time"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hyperlink" Target="https://www.electrical4u.com/classification-of-electrical-drives/" TargetMode="External"/><Relationship Id="rId11" Type="http://schemas.openxmlformats.org/officeDocument/2006/relationships/hyperlink" Target="https://doku.pub/download/electric-drives-by-gk-dubey-59qge6y3vm0n" TargetMode="External"/><Relationship Id="rId5" Type="http://schemas.openxmlformats.org/officeDocument/2006/relationships/hyperlink" Target="http://www.completepowerelectronics.com/electrical-drives-introduction-classification/" TargetMode="External"/><Relationship Id="rId10" Type="http://schemas.openxmlformats.org/officeDocument/2006/relationships/hyperlink" Target="https://www.eeeguide.com/closed-loop-torque-control-of-drives/" TargetMode="External"/><Relationship Id="rId4" Type="http://schemas.openxmlformats.org/officeDocument/2006/relationships/hyperlink" Target="https://www.electrical4u.com/control-of-electrical-drives/" TargetMode="External"/><Relationship Id="rId9" Type="http://schemas.openxmlformats.org/officeDocument/2006/relationships/hyperlink" Target="https://worldofelectricalengineering21.blogspot.com/2019/12/types-of-electric-driv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polytechnichub.com/what-is-group-drive/"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091160-2C05-4AE8-9247-C6B5DB60F1F3}"/>
              </a:ext>
            </a:extLst>
          </p:cNvPr>
          <p:cNvSpPr/>
          <p:nvPr/>
        </p:nvSpPr>
        <p:spPr>
          <a:xfrm>
            <a:off x="0" y="1418898"/>
            <a:ext cx="12192000" cy="1862048"/>
          </a:xfrm>
          <a:prstGeom prst="rect">
            <a:avLst/>
          </a:prstGeom>
        </p:spPr>
        <p:txBody>
          <a:bodyPr wrap="square">
            <a:spAutoFit/>
          </a:bodyPr>
          <a:lstStyle/>
          <a:p>
            <a:pPr algn="ctr"/>
            <a:r>
              <a:rPr lang="en-IN" sz="11500" dirty="0">
                <a:solidFill>
                  <a:schemeClr val="accent1">
                    <a:lumMod val="75000"/>
                  </a:schemeClr>
                </a:solidFill>
              </a:rPr>
              <a:t>ELECTRIC</a:t>
            </a:r>
            <a:r>
              <a:rPr lang="en-IN" sz="11500" dirty="0"/>
              <a:t> </a:t>
            </a:r>
            <a:r>
              <a:rPr lang="en-IN" sz="11500" dirty="0">
                <a:solidFill>
                  <a:schemeClr val="accent1">
                    <a:lumMod val="75000"/>
                  </a:schemeClr>
                </a:solidFill>
              </a:rPr>
              <a:t>DRIVES</a:t>
            </a:r>
            <a:r>
              <a:rPr lang="en-IN" sz="11500" dirty="0">
                <a:solidFill>
                  <a:schemeClr val="accent1">
                    <a:lumMod val="60000"/>
                    <a:lumOff val="40000"/>
                  </a:schemeClr>
                </a:solidFill>
              </a:rPr>
              <a:t> </a:t>
            </a:r>
          </a:p>
        </p:txBody>
      </p:sp>
      <p:sp>
        <p:nvSpPr>
          <p:cNvPr id="3" name="Rectangle 2">
            <a:extLst>
              <a:ext uri="{FF2B5EF4-FFF2-40B4-BE49-F238E27FC236}">
                <a16:creationId xmlns:a16="http://schemas.microsoft.com/office/drawing/2014/main" id="{00A0C29A-4201-4F1C-9126-6D7EF1415B35}"/>
              </a:ext>
            </a:extLst>
          </p:cNvPr>
          <p:cNvSpPr/>
          <p:nvPr/>
        </p:nvSpPr>
        <p:spPr>
          <a:xfrm>
            <a:off x="0" y="3090042"/>
            <a:ext cx="12191999" cy="2123658"/>
          </a:xfrm>
          <a:prstGeom prst="rect">
            <a:avLst/>
          </a:prstGeom>
        </p:spPr>
        <p:txBody>
          <a:bodyPr wrap="square">
            <a:spAutoFit/>
          </a:bodyPr>
          <a:lstStyle/>
          <a:p>
            <a:pPr algn="ctr"/>
            <a:endParaRPr lang="en-IN" sz="2000" dirty="0">
              <a:latin typeface="Adobe Gothic Std B" panose="020B0800000000000000" pitchFamily="34" charset="-128"/>
              <a:ea typeface="Adobe Gothic Std B" panose="020B0800000000000000" pitchFamily="34" charset="-128"/>
            </a:endParaRPr>
          </a:p>
          <a:p>
            <a:pPr algn="ctr"/>
            <a:endParaRPr lang="en-IN" sz="2000" dirty="0">
              <a:latin typeface="Adobe Gothic Std B" panose="020B0800000000000000" pitchFamily="34" charset="-128"/>
              <a:ea typeface="Adobe Gothic Std B" panose="020B0800000000000000" pitchFamily="34" charset="-128"/>
            </a:endParaRPr>
          </a:p>
          <a:p>
            <a:pPr algn="ctr"/>
            <a:r>
              <a:rPr lang="en-IN" sz="2800" dirty="0">
                <a:solidFill>
                  <a:schemeClr val="tx2">
                    <a:lumMod val="75000"/>
                  </a:schemeClr>
                </a:solidFill>
                <a:latin typeface="Adobe Gothic Std B" panose="020B0800000000000000" pitchFamily="34" charset="-128"/>
                <a:ea typeface="Adobe Gothic Std B" panose="020B0800000000000000" pitchFamily="34" charset="-128"/>
              </a:rPr>
              <a:t>PRESENTED BY  : SIDHARTHENEE NAYAK</a:t>
            </a:r>
          </a:p>
          <a:p>
            <a:pPr algn="ctr"/>
            <a:endParaRPr lang="en-IN" sz="2400" dirty="0"/>
          </a:p>
          <a:p>
            <a:pPr algn="ctr"/>
            <a:r>
              <a:rPr lang="en-IN" sz="4000" b="1" dirty="0">
                <a:solidFill>
                  <a:schemeClr val="accent4">
                    <a:lumMod val="50000"/>
                  </a:schemeClr>
                </a:solidFill>
              </a:rPr>
              <a:t>GUIDED BY : </a:t>
            </a:r>
            <a:r>
              <a:rPr lang="en-IN" sz="4000" b="1" dirty="0" err="1">
                <a:solidFill>
                  <a:schemeClr val="accent4">
                    <a:lumMod val="50000"/>
                  </a:schemeClr>
                </a:solidFill>
              </a:rPr>
              <a:t>Dr.</a:t>
            </a:r>
            <a:r>
              <a:rPr lang="en-IN" sz="4000" b="1" dirty="0">
                <a:solidFill>
                  <a:schemeClr val="accent4">
                    <a:lumMod val="50000"/>
                  </a:schemeClr>
                </a:solidFill>
              </a:rPr>
              <a:t> SUBHAJYOTI MUKHERJEE</a:t>
            </a:r>
          </a:p>
        </p:txBody>
      </p:sp>
      <p:sp>
        <p:nvSpPr>
          <p:cNvPr id="4" name="Rectangle 3">
            <a:extLst>
              <a:ext uri="{FF2B5EF4-FFF2-40B4-BE49-F238E27FC236}">
                <a16:creationId xmlns:a16="http://schemas.microsoft.com/office/drawing/2014/main" id="{97EFC31B-1869-427C-B920-B69D7D05A07B}"/>
              </a:ext>
            </a:extLst>
          </p:cNvPr>
          <p:cNvSpPr/>
          <p:nvPr/>
        </p:nvSpPr>
        <p:spPr>
          <a:xfrm>
            <a:off x="1087822" y="236483"/>
            <a:ext cx="9982626" cy="954107"/>
          </a:xfrm>
          <a:prstGeom prst="rect">
            <a:avLst/>
          </a:prstGeom>
        </p:spPr>
        <p:txBody>
          <a:bodyPr wrap="square">
            <a:spAutoFit/>
          </a:bodyPr>
          <a:lstStyle/>
          <a:p>
            <a:pPr algn="ctr"/>
            <a:endParaRPr lang="en-IN" sz="2400" dirty="0">
              <a:solidFill>
                <a:schemeClr val="accent1">
                  <a:lumMod val="75000"/>
                </a:schemeClr>
              </a:solidFill>
            </a:endParaRPr>
          </a:p>
          <a:p>
            <a:pPr algn="ctr"/>
            <a:r>
              <a:rPr lang="en-IN" sz="3200" dirty="0">
                <a:solidFill>
                  <a:schemeClr val="accent1">
                    <a:lumMod val="75000"/>
                  </a:schemeClr>
                </a:solidFill>
              </a:rPr>
              <a:t>PROJECT SEMINAR ON</a:t>
            </a:r>
          </a:p>
        </p:txBody>
      </p:sp>
    </p:spTree>
    <p:extLst>
      <p:ext uri="{BB962C8B-B14F-4D97-AF65-F5344CB8AC3E}">
        <p14:creationId xmlns:p14="http://schemas.microsoft.com/office/powerpoint/2010/main" val="2009780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DCB392-AB2B-4249-A220-B377E383AC97}"/>
              </a:ext>
            </a:extLst>
          </p:cNvPr>
          <p:cNvSpPr/>
          <p:nvPr/>
        </p:nvSpPr>
        <p:spPr>
          <a:xfrm>
            <a:off x="693683" y="756745"/>
            <a:ext cx="6053958" cy="5293757"/>
          </a:xfrm>
          <a:prstGeom prst="rect">
            <a:avLst/>
          </a:prstGeom>
        </p:spPr>
        <p:txBody>
          <a:bodyPr wrap="square">
            <a:spAutoFit/>
          </a:bodyPr>
          <a:lstStyle/>
          <a:p>
            <a:endParaRPr lang="en-IN" sz="2600" b="1" u="sng"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marL="285750" indent="-285750" algn="just">
              <a:buFont typeface="Arial" panose="020B0604020202020204" pitchFamily="34" charset="0"/>
              <a:buChar char="•"/>
            </a:pPr>
            <a:r>
              <a:rPr lang="en-US"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 If a single motor is used to drive or actuate a given mechanism and it does all the jobs connected with this load, the drive is called individual drive.</a:t>
            </a:r>
          </a:p>
          <a:p>
            <a:pPr marL="285750" indent="-285750" algn="just">
              <a:buFont typeface="Arial" panose="020B0604020202020204" pitchFamily="34" charset="0"/>
              <a:buChar char="•"/>
            </a:pPr>
            <a:r>
              <a:rPr lang="en-US"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Each operator has complete control of its machines.</a:t>
            </a:r>
          </a:p>
          <a:p>
            <a:pPr marL="285750" indent="-285750" algn="just">
              <a:buFont typeface="Arial" panose="020B0604020202020204" pitchFamily="34" charset="0"/>
              <a:buChar char="•"/>
            </a:pPr>
            <a:r>
              <a:rPr lang="en-US"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It has flexibility in layouts .</a:t>
            </a:r>
          </a:p>
          <a:p>
            <a:pPr marL="285750" indent="-285750" algn="just">
              <a:buFont typeface="Arial" panose="020B0604020202020204" pitchFamily="34" charset="0"/>
              <a:buChar char="•"/>
            </a:pPr>
            <a:r>
              <a:rPr lang="en-US"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Efficiency and power factor is better.</a:t>
            </a:r>
          </a:p>
          <a:p>
            <a:pPr marL="285750" indent="-285750" algn="just">
              <a:buFont typeface="Arial" panose="020B0604020202020204" pitchFamily="34" charset="0"/>
              <a:buChar char="•"/>
            </a:pPr>
            <a:r>
              <a:rPr lang="en-US"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But it has high initial cost and there is power loss during transmission.</a:t>
            </a:r>
            <a:endParaRPr lang="en-IN"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p:txBody>
      </p:sp>
      <p:pic>
        <p:nvPicPr>
          <p:cNvPr id="2050" name="Picture 2" descr="Diagram of individual Drive">
            <a:extLst>
              <a:ext uri="{FF2B5EF4-FFF2-40B4-BE49-F238E27FC236}">
                <a16:creationId xmlns:a16="http://schemas.microsoft.com/office/drawing/2014/main" id="{8F0B63F9-0082-4A50-959D-6A49ACBB5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297" y="1318312"/>
            <a:ext cx="5036233" cy="42213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4682B05-A1FE-40E3-A8B1-5449F0466117}"/>
              </a:ext>
            </a:extLst>
          </p:cNvPr>
          <p:cNvSpPr/>
          <p:nvPr/>
        </p:nvSpPr>
        <p:spPr>
          <a:xfrm>
            <a:off x="0" y="488731"/>
            <a:ext cx="12192000" cy="523220"/>
          </a:xfrm>
          <a:prstGeom prst="rect">
            <a:avLst/>
          </a:prstGeom>
        </p:spPr>
        <p:txBody>
          <a:bodyPr wrap="square">
            <a:spAutoFit/>
          </a:bodyPr>
          <a:lstStyle/>
          <a:p>
            <a:pPr algn="ctr"/>
            <a:r>
              <a:rPr lang="en-IN" sz="2800" b="1" u="sng" dirty="0">
                <a:solidFill>
                  <a:schemeClr val="accent1"/>
                </a:solidFill>
                <a:latin typeface="Arial" panose="020B0604020202020204" pitchFamily="34" charset="0"/>
                <a:cs typeface="Arial" panose="020B0604020202020204" pitchFamily="34" charset="0"/>
              </a:rPr>
              <a:t>2. Individual Drive</a:t>
            </a:r>
          </a:p>
        </p:txBody>
      </p:sp>
    </p:spTree>
    <p:extLst>
      <p:ext uri="{BB962C8B-B14F-4D97-AF65-F5344CB8AC3E}">
        <p14:creationId xmlns:p14="http://schemas.microsoft.com/office/powerpoint/2010/main" val="1044328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A380FA-427D-407E-A95B-73150F68C837}"/>
              </a:ext>
            </a:extLst>
          </p:cNvPr>
          <p:cNvSpPr/>
          <p:nvPr/>
        </p:nvSpPr>
        <p:spPr>
          <a:xfrm>
            <a:off x="599090" y="819807"/>
            <a:ext cx="5218386" cy="6172803"/>
          </a:xfrm>
          <a:prstGeom prst="rect">
            <a:avLst/>
          </a:prstGeom>
        </p:spPr>
        <p:txBody>
          <a:bodyPr wrap="square">
            <a:spAutoFit/>
          </a:bodyPr>
          <a:lstStyle/>
          <a:p>
            <a:pPr algn="just"/>
            <a:endParaRPr lang="en-IN" sz="2600" b="1" dirty="0">
              <a:solidFill>
                <a:schemeClr val="accent6">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marL="342900" indent="-342900" algn="just">
              <a:buFont typeface="Arial" panose="020B0604020202020204" pitchFamily="34" charset="0"/>
              <a:buChar char="•"/>
            </a:pPr>
            <a:r>
              <a:rPr lang="en-US" sz="2600" b="1" dirty="0">
                <a:solidFill>
                  <a:schemeClr val="accent6">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In multi motor drive, separate motors are used for operating different parts of same mechanism.</a:t>
            </a:r>
          </a:p>
          <a:p>
            <a:pPr marL="285750" indent="-285750" algn="just" fontAlgn="base">
              <a:buFont typeface="Arial" panose="020B0604020202020204" pitchFamily="34" charset="0"/>
              <a:buChar char="•"/>
            </a:pPr>
            <a:r>
              <a:rPr lang="en-US" sz="2600" b="1" dirty="0">
                <a:solidFill>
                  <a:schemeClr val="accent6">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Since each machine is driven by a separated motor, it can be run and stopped as desired.</a:t>
            </a:r>
          </a:p>
          <a:p>
            <a:pPr marL="285750" indent="-285750" algn="just" fontAlgn="base">
              <a:buFont typeface="Arial" panose="020B0604020202020204" pitchFamily="34" charset="0"/>
              <a:buChar char="•"/>
            </a:pPr>
            <a:r>
              <a:rPr lang="en-US" sz="2600" b="1" dirty="0">
                <a:solidFill>
                  <a:schemeClr val="accent6">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Machines not required can be shut down and also replaced with a minimum of dislocation.</a:t>
            </a:r>
          </a:p>
          <a:p>
            <a:pPr marL="285750" indent="-285750" algn="just" fontAlgn="base">
              <a:buFont typeface="Arial" panose="020B0604020202020204" pitchFamily="34" charset="0"/>
              <a:buChar char="•"/>
            </a:pPr>
            <a:r>
              <a:rPr lang="en-US" sz="2600" b="1" dirty="0">
                <a:solidFill>
                  <a:schemeClr val="accent6">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It has high initial cost.</a:t>
            </a:r>
          </a:p>
          <a:p>
            <a:pPr marL="342900" indent="-342900">
              <a:buFont typeface="Arial" panose="020B0604020202020204" pitchFamily="34" charset="0"/>
              <a:buChar char="•"/>
            </a:pPr>
            <a:endParaRPr lang="en-US" sz="2600" b="1" dirty="0">
              <a:solidFill>
                <a:schemeClr val="accent6">
                  <a:lumMod val="50000"/>
                </a:schemeClr>
              </a:solidFill>
              <a:latin typeface="Adobe Fangsong Std R" panose="02020400000000000000" pitchFamily="18" charset="-128"/>
              <a:ea typeface="Adobe Fangsong Std R" panose="02020400000000000000" pitchFamily="18" charset="-128"/>
            </a:endParaRPr>
          </a:p>
          <a:p>
            <a:pPr marL="342900" indent="-342900">
              <a:buFont typeface="Arial" panose="020B0604020202020204" pitchFamily="34" charset="0"/>
              <a:buChar char="•"/>
            </a:pPr>
            <a:endParaRPr lang="en-IN" sz="2600" b="1" dirty="0">
              <a:solidFill>
                <a:schemeClr val="accent6">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p:txBody>
      </p:sp>
      <p:pic>
        <p:nvPicPr>
          <p:cNvPr id="3" name="Picture 2">
            <a:extLst>
              <a:ext uri="{FF2B5EF4-FFF2-40B4-BE49-F238E27FC236}">
                <a16:creationId xmlns:a16="http://schemas.microsoft.com/office/drawing/2014/main" id="{CE80A955-1EFF-4A58-A55C-314C803E67B5}"/>
              </a:ext>
            </a:extLst>
          </p:cNvPr>
          <p:cNvPicPr>
            <a:picLocks noChangeAspect="1"/>
          </p:cNvPicPr>
          <p:nvPr/>
        </p:nvPicPr>
        <p:blipFill>
          <a:blip r:embed="rId3"/>
          <a:stretch>
            <a:fillRect/>
          </a:stretch>
        </p:blipFill>
        <p:spPr>
          <a:xfrm>
            <a:off x="6096000" y="1241917"/>
            <a:ext cx="5674713" cy="46894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Rectangle 3">
            <a:extLst>
              <a:ext uri="{FF2B5EF4-FFF2-40B4-BE49-F238E27FC236}">
                <a16:creationId xmlns:a16="http://schemas.microsoft.com/office/drawing/2014/main" id="{E60593FF-CEB1-4F60-8543-801C3EE4024C}"/>
              </a:ext>
            </a:extLst>
          </p:cNvPr>
          <p:cNvSpPr/>
          <p:nvPr/>
        </p:nvSpPr>
        <p:spPr>
          <a:xfrm>
            <a:off x="4004442" y="504497"/>
            <a:ext cx="4445876" cy="553998"/>
          </a:xfrm>
          <a:prstGeom prst="rect">
            <a:avLst/>
          </a:prstGeom>
        </p:spPr>
        <p:txBody>
          <a:bodyPr wrap="square">
            <a:spAutoFit/>
          </a:bodyPr>
          <a:lstStyle/>
          <a:p>
            <a:r>
              <a:rPr lang="en-IN" sz="3000" b="1" u="sng" dirty="0">
                <a:solidFill>
                  <a:schemeClr val="accent5">
                    <a:lumMod val="50000"/>
                  </a:schemeClr>
                </a:solidFill>
                <a:latin typeface="Arial" panose="020B0604020202020204" pitchFamily="34" charset="0"/>
                <a:cs typeface="Arial" panose="020B0604020202020204" pitchFamily="34" charset="0"/>
              </a:rPr>
              <a:t>3. Multi-motor Drives</a:t>
            </a:r>
          </a:p>
        </p:txBody>
      </p:sp>
    </p:spTree>
    <p:extLst>
      <p:ext uri="{BB962C8B-B14F-4D97-AF65-F5344CB8AC3E}">
        <p14:creationId xmlns:p14="http://schemas.microsoft.com/office/powerpoint/2010/main" val="30820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B8DBF3-F4DA-45C4-B146-CC19C9255A78}"/>
              </a:ext>
            </a:extLst>
          </p:cNvPr>
          <p:cNvSpPr/>
          <p:nvPr/>
        </p:nvSpPr>
        <p:spPr>
          <a:xfrm>
            <a:off x="2711669" y="457200"/>
            <a:ext cx="7977351" cy="830997"/>
          </a:xfrm>
          <a:prstGeom prst="rect">
            <a:avLst/>
          </a:prstGeom>
        </p:spPr>
        <p:txBody>
          <a:bodyPr wrap="square">
            <a:spAutoFit/>
          </a:bodyPr>
          <a:lstStyle/>
          <a:p>
            <a:r>
              <a:rPr lang="en-IN" sz="4800" u="sng" dirty="0">
                <a:solidFill>
                  <a:schemeClr val="tx1">
                    <a:lumMod val="75000"/>
                    <a:lumOff val="25000"/>
                  </a:schemeClr>
                </a:solidFill>
                <a:latin typeface="Adobe Gothic Std B" panose="020B0800000000000000" pitchFamily="34" charset="-128"/>
                <a:ea typeface="Adobe Gothic Std B" panose="020B0800000000000000" pitchFamily="34" charset="-128"/>
              </a:rPr>
              <a:t>Control of Electric Drives</a:t>
            </a:r>
            <a:endParaRPr lang="en-IN" sz="4800" dirty="0">
              <a:solidFill>
                <a:schemeClr val="tx1">
                  <a:lumMod val="75000"/>
                  <a:lumOff val="25000"/>
                </a:schemeClr>
              </a:solidFill>
            </a:endParaRPr>
          </a:p>
        </p:txBody>
      </p:sp>
      <p:sp>
        <p:nvSpPr>
          <p:cNvPr id="3" name="TextBox 2">
            <a:extLst>
              <a:ext uri="{FF2B5EF4-FFF2-40B4-BE49-F238E27FC236}">
                <a16:creationId xmlns:a16="http://schemas.microsoft.com/office/drawing/2014/main" id="{FDF25BBA-BEAE-4388-9353-76D86DAC5345}"/>
              </a:ext>
            </a:extLst>
          </p:cNvPr>
          <p:cNvSpPr txBox="1"/>
          <p:nvPr/>
        </p:nvSpPr>
        <p:spPr>
          <a:xfrm>
            <a:off x="756745" y="1040525"/>
            <a:ext cx="11004331" cy="6124754"/>
          </a:xfrm>
          <a:prstGeom prst="rect">
            <a:avLst/>
          </a:prstGeom>
          <a:noFill/>
        </p:spPr>
        <p:txBody>
          <a:bodyPr wrap="square" rtlCol="0">
            <a:spAutoFit/>
          </a:bodyPr>
          <a:lstStyle/>
          <a:p>
            <a:pPr algn="just"/>
            <a:endParaRPr lang="en-US" sz="2800" b="1" dirty="0">
              <a:solidFill>
                <a:schemeClr val="bg2">
                  <a:lumMod val="10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lvl="0" algn="just" defTabSz="914400">
              <a:defRPr/>
            </a:pPr>
            <a:r>
              <a:rPr lang="en-US" sz="2800" b="1" dirty="0">
                <a:solidFill>
                  <a:schemeClr val="bg2">
                    <a:lumMod val="10000"/>
                  </a:schemeClr>
                </a:solidFill>
                <a:latin typeface="Adobe Fangsong Std R" panose="02020400000000000000" pitchFamily="18" charset="-128"/>
                <a:ea typeface="Adobe Fangsong Std R" panose="02020400000000000000" pitchFamily="18" charset="-128"/>
                <a:cs typeface="Arial" panose="020B0604020202020204" pitchFamily="34" charset="0"/>
              </a:rPr>
              <a:t>Control of electric drives is necessary since all the functions accomplished by the drives are mainly transient operations that is the change in terminal voltage, current, are huge which may damage the motor either temporarily or permanently.  </a:t>
            </a:r>
          </a:p>
          <a:p>
            <a:pPr lvl="0" algn="just" defTabSz="914400">
              <a:defRPr/>
            </a:pPr>
            <a:endParaRPr lang="en-US" sz="2800" b="1" dirty="0">
              <a:solidFill>
                <a:schemeClr val="bg2">
                  <a:lumMod val="10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algn="just"/>
            <a:r>
              <a:rPr lang="en-US" sz="2800" b="1" dirty="0">
                <a:solidFill>
                  <a:schemeClr val="bg2">
                    <a:lumMod val="10000"/>
                  </a:schemeClr>
                </a:solidFill>
                <a:latin typeface="Adobe Fangsong Std R" panose="02020400000000000000" pitchFamily="18" charset="-128"/>
                <a:ea typeface="Adobe Fangsong Std R" panose="02020400000000000000" pitchFamily="18" charset="-128"/>
                <a:cs typeface="Arial" panose="020B0604020202020204" pitchFamily="34" charset="0"/>
              </a:rPr>
              <a:t>In electric drives feedback loops or closed loop control satisfy the following requirements:</a:t>
            </a:r>
          </a:p>
          <a:p>
            <a:pPr marL="342900" indent="-342900" algn="just">
              <a:buFont typeface="Arial" panose="020B0604020202020204" pitchFamily="34" charset="0"/>
              <a:buChar char="•"/>
            </a:pPr>
            <a:r>
              <a:rPr lang="en-US" sz="2800" b="1" dirty="0">
                <a:solidFill>
                  <a:schemeClr val="bg2">
                    <a:lumMod val="10000"/>
                  </a:schemeClr>
                </a:solidFill>
                <a:latin typeface="Adobe Fangsong Std R" panose="02020400000000000000" pitchFamily="18" charset="-128"/>
                <a:ea typeface="Adobe Fangsong Std R" panose="02020400000000000000" pitchFamily="18" charset="-128"/>
                <a:cs typeface="Arial" panose="020B0604020202020204" pitchFamily="34" charset="0"/>
              </a:rPr>
              <a:t>Protection</a:t>
            </a:r>
          </a:p>
          <a:p>
            <a:pPr marL="342900" indent="-342900" algn="just">
              <a:buFont typeface="Arial" panose="020B0604020202020204" pitchFamily="34" charset="0"/>
              <a:buChar char="•"/>
            </a:pPr>
            <a:r>
              <a:rPr lang="en-US" sz="2800" b="1" dirty="0">
                <a:solidFill>
                  <a:schemeClr val="bg2">
                    <a:lumMod val="10000"/>
                  </a:schemeClr>
                </a:solidFill>
                <a:latin typeface="Adobe Fangsong Std R" panose="02020400000000000000" pitchFamily="18" charset="-128"/>
                <a:ea typeface="Adobe Fangsong Std R" panose="02020400000000000000" pitchFamily="18" charset="-128"/>
                <a:cs typeface="Arial" panose="020B0604020202020204" pitchFamily="34" charset="0"/>
              </a:rPr>
              <a:t>Enhancement of speed of response</a:t>
            </a:r>
          </a:p>
          <a:p>
            <a:pPr marL="342900" indent="-342900" algn="just">
              <a:buFont typeface="Arial" panose="020B0604020202020204" pitchFamily="34" charset="0"/>
              <a:buChar char="•"/>
            </a:pPr>
            <a:r>
              <a:rPr lang="en-US" sz="2800" b="1" dirty="0">
                <a:solidFill>
                  <a:schemeClr val="bg2">
                    <a:lumMod val="10000"/>
                  </a:schemeClr>
                </a:solidFill>
                <a:latin typeface="Adobe Fangsong Std R" panose="02020400000000000000" pitchFamily="18" charset="-128"/>
                <a:ea typeface="Adobe Fangsong Std R" panose="02020400000000000000" pitchFamily="18" charset="-128"/>
                <a:cs typeface="Arial" panose="020B0604020202020204" pitchFamily="34" charset="0"/>
              </a:rPr>
              <a:t>Improvement in steady-state accuracy</a:t>
            </a:r>
          </a:p>
          <a:p>
            <a:pPr algn="just"/>
            <a:endParaRPr lang="en-US" sz="2800" b="1" dirty="0">
              <a:solidFill>
                <a:schemeClr val="bg2">
                  <a:lumMod val="10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algn="just"/>
            <a:endParaRPr lang="en-US" sz="2800" b="1" dirty="0">
              <a:solidFill>
                <a:schemeClr val="bg2">
                  <a:lumMod val="10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algn="just"/>
            <a:endParaRPr lang="en-IN" sz="2800" b="1" dirty="0">
              <a:solidFill>
                <a:schemeClr val="bg2">
                  <a:lumMod val="10000"/>
                </a:schemeClr>
              </a:solidFill>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389756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24A8B8-9DB5-4870-BA8E-F105E8523CB7}"/>
              </a:ext>
            </a:extLst>
          </p:cNvPr>
          <p:cNvSpPr/>
          <p:nvPr/>
        </p:nvSpPr>
        <p:spPr>
          <a:xfrm>
            <a:off x="1592317" y="442452"/>
            <a:ext cx="9793438" cy="830997"/>
          </a:xfrm>
          <a:prstGeom prst="rect">
            <a:avLst/>
          </a:prstGeom>
        </p:spPr>
        <p:txBody>
          <a:bodyPr wrap="square">
            <a:spAutoFit/>
          </a:bodyPr>
          <a:lstStyle/>
          <a:p>
            <a:r>
              <a:rPr lang="en-IN" sz="4800" u="sng" dirty="0">
                <a:solidFill>
                  <a:schemeClr val="tx1">
                    <a:lumMod val="75000"/>
                    <a:lumOff val="25000"/>
                  </a:schemeClr>
                </a:solidFill>
                <a:latin typeface="Adobe Gothic Std B" panose="020B0800000000000000" pitchFamily="34" charset="-128"/>
                <a:ea typeface="Adobe Gothic Std B" panose="020B0800000000000000" pitchFamily="34" charset="-128"/>
              </a:rPr>
              <a:t>Control of Electric Drives (Cont...)</a:t>
            </a:r>
            <a:endParaRPr lang="en-IN" sz="4800" dirty="0">
              <a:solidFill>
                <a:schemeClr val="tx1">
                  <a:lumMod val="75000"/>
                  <a:lumOff val="25000"/>
                </a:schemeClr>
              </a:solidFill>
            </a:endParaRPr>
          </a:p>
        </p:txBody>
      </p:sp>
      <p:sp>
        <p:nvSpPr>
          <p:cNvPr id="3" name="TextBox 2">
            <a:extLst>
              <a:ext uri="{FF2B5EF4-FFF2-40B4-BE49-F238E27FC236}">
                <a16:creationId xmlns:a16="http://schemas.microsoft.com/office/drawing/2014/main" id="{88CDA5AD-27AB-40EF-BADC-5C31E10D4B48}"/>
              </a:ext>
            </a:extLst>
          </p:cNvPr>
          <p:cNvSpPr txBox="1"/>
          <p:nvPr/>
        </p:nvSpPr>
        <p:spPr>
          <a:xfrm>
            <a:off x="486697" y="2175641"/>
            <a:ext cx="4952406" cy="7319014"/>
          </a:xfrm>
          <a:prstGeom prst="rect">
            <a:avLst/>
          </a:prstGeom>
          <a:noFill/>
        </p:spPr>
        <p:txBody>
          <a:bodyPr wrap="square" rtlCol="0">
            <a:spAutoFit/>
          </a:bodyPr>
          <a:lstStyle/>
          <a:p>
            <a:pPr>
              <a:lnSpc>
                <a:spcPct val="150000"/>
              </a:lnSpc>
            </a:pPr>
            <a:r>
              <a:rPr lang="en-IN" sz="2300" b="1" dirty="0">
                <a:solidFill>
                  <a:schemeClr val="accent2">
                    <a:lumMod val="75000"/>
                  </a:schemeClr>
                </a:solidFill>
                <a:latin typeface="Arial" panose="020B0604020202020204" pitchFamily="34" charset="0"/>
                <a:cs typeface="Arial" panose="020B0604020202020204" pitchFamily="34" charset="0"/>
              </a:rPr>
              <a:t>1</a:t>
            </a:r>
            <a:r>
              <a:rPr lang="en-IN" sz="2700" b="1" dirty="0">
                <a:solidFill>
                  <a:schemeClr val="accent2">
                    <a:lumMod val="75000"/>
                  </a:schemeClr>
                </a:solidFill>
                <a:latin typeface="Arial" panose="020B0604020202020204" pitchFamily="34" charset="0"/>
                <a:cs typeface="Arial" panose="020B0604020202020204" pitchFamily="34" charset="0"/>
              </a:rPr>
              <a:t>. Current Limit Control</a:t>
            </a:r>
          </a:p>
          <a:p>
            <a:pPr algn="just"/>
            <a:r>
              <a:rPr lang="en-US" sz="27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rPr>
              <a:t>The feedback loop does not effect the normal operation of the drive but if the current exceeds the predetermined safe limit, the feedback loop activates and the current is brought down below the safe limit.</a:t>
            </a:r>
            <a:endParaRPr lang="en-IN" sz="27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a:lnSpc>
                <a:spcPct val="150000"/>
              </a:lnSpc>
            </a:pPr>
            <a:endParaRPr lang="en-IN" sz="2300" b="1" dirty="0">
              <a:latin typeface="Arial" panose="020B0604020202020204" pitchFamily="34" charset="0"/>
              <a:cs typeface="Arial" panose="020B0604020202020204" pitchFamily="34" charset="0"/>
            </a:endParaRPr>
          </a:p>
          <a:p>
            <a:pPr>
              <a:lnSpc>
                <a:spcPct val="150000"/>
              </a:lnSpc>
            </a:pPr>
            <a:endParaRPr lang="en-IN" sz="2300" b="1" dirty="0">
              <a:latin typeface="Arial" panose="020B0604020202020204" pitchFamily="34" charset="0"/>
              <a:cs typeface="Arial" panose="020B0604020202020204" pitchFamily="34" charset="0"/>
            </a:endParaRPr>
          </a:p>
          <a:p>
            <a:pPr>
              <a:lnSpc>
                <a:spcPct val="150000"/>
              </a:lnSpc>
            </a:pPr>
            <a:endParaRPr lang="en-IN" sz="2300" b="1" dirty="0">
              <a:latin typeface="Arial" panose="020B0604020202020204" pitchFamily="34" charset="0"/>
              <a:cs typeface="Arial" panose="020B0604020202020204" pitchFamily="34" charset="0"/>
            </a:endParaRPr>
          </a:p>
          <a:p>
            <a:pPr>
              <a:lnSpc>
                <a:spcPct val="150000"/>
              </a:lnSpc>
            </a:pPr>
            <a:endParaRPr lang="en-IN" sz="2300" b="1" dirty="0">
              <a:latin typeface="Arial" panose="020B0604020202020204" pitchFamily="34" charset="0"/>
              <a:cs typeface="Arial" panose="020B0604020202020204" pitchFamily="34" charset="0"/>
            </a:endParaRPr>
          </a:p>
          <a:p>
            <a:pPr>
              <a:lnSpc>
                <a:spcPct val="150000"/>
              </a:lnSpc>
            </a:pPr>
            <a:r>
              <a:rPr lang="en-IN" sz="2300" dirty="0">
                <a:latin typeface="Arial" panose="020B0604020202020204" pitchFamily="34" charset="0"/>
                <a:cs typeface="Arial" panose="020B0604020202020204" pitchFamily="34" charset="0"/>
              </a:rPr>
              <a:t> </a:t>
            </a:r>
            <a:br>
              <a:rPr lang="en-IN" sz="2300" dirty="0">
                <a:latin typeface="Arial" panose="020B0604020202020204" pitchFamily="34" charset="0"/>
                <a:cs typeface="Arial" panose="020B0604020202020204" pitchFamily="34" charset="0"/>
              </a:rPr>
            </a:br>
            <a:endParaRPr lang="en-IN" sz="23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7F4E12F-1700-4B87-9922-800121FAA5D8}"/>
              </a:ext>
            </a:extLst>
          </p:cNvPr>
          <p:cNvSpPr txBox="1"/>
          <p:nvPr/>
        </p:nvSpPr>
        <p:spPr>
          <a:xfrm>
            <a:off x="486697" y="1387366"/>
            <a:ext cx="11058832" cy="1338828"/>
          </a:xfrm>
          <a:prstGeom prst="rect">
            <a:avLst/>
          </a:prstGeom>
          <a:noFill/>
        </p:spPr>
        <p:txBody>
          <a:bodyPr wrap="square" rtlCol="0">
            <a:spAutoFit/>
          </a:bodyPr>
          <a:lstStyle/>
          <a:p>
            <a:r>
              <a:rPr lang="en-IN" sz="27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rPr>
              <a:t>Different closed loop configurations used in control of electric drives are:</a:t>
            </a:r>
          </a:p>
          <a:p>
            <a:endParaRPr lang="en-IN" sz="2700" dirty="0"/>
          </a:p>
        </p:txBody>
      </p:sp>
      <p:pic>
        <p:nvPicPr>
          <p:cNvPr id="5" name="Picture 4">
            <a:extLst>
              <a:ext uri="{FF2B5EF4-FFF2-40B4-BE49-F238E27FC236}">
                <a16:creationId xmlns:a16="http://schemas.microsoft.com/office/drawing/2014/main" id="{876617D9-B1AB-465E-929C-C887B542472E}"/>
              </a:ext>
            </a:extLst>
          </p:cNvPr>
          <p:cNvPicPr>
            <a:picLocks noChangeAspect="1"/>
          </p:cNvPicPr>
          <p:nvPr/>
        </p:nvPicPr>
        <p:blipFill>
          <a:blip r:embed="rId3"/>
          <a:stretch>
            <a:fillRect/>
          </a:stretch>
        </p:blipFill>
        <p:spPr>
          <a:xfrm>
            <a:off x="5644055" y="2335195"/>
            <a:ext cx="6312257" cy="31354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2563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3DC9FD-0763-4FAB-98F7-436362791D61}"/>
              </a:ext>
            </a:extLst>
          </p:cNvPr>
          <p:cNvSpPr/>
          <p:nvPr/>
        </p:nvSpPr>
        <p:spPr>
          <a:xfrm>
            <a:off x="394138" y="1024759"/>
            <a:ext cx="5123793" cy="6465937"/>
          </a:xfrm>
          <a:prstGeom prst="rect">
            <a:avLst/>
          </a:prstGeom>
        </p:spPr>
        <p:txBody>
          <a:bodyPr wrap="square">
            <a:spAutoFit/>
          </a:bodyPr>
          <a:lstStyle/>
          <a:p>
            <a:pPr>
              <a:lnSpc>
                <a:spcPct val="150000"/>
              </a:lnSpc>
            </a:pPr>
            <a:endParaRPr lang="en-IN" sz="27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algn="just"/>
            <a:r>
              <a:rPr lang="en-US" sz="27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rPr>
              <a:t>This type of torque controller is seen mainly in battery operated vehicles like cars, trains etc. </a:t>
            </a:r>
            <a:r>
              <a:rPr lang="en-US" sz="2700" b="1" dirty="0">
                <a:solidFill>
                  <a:schemeClr val="tx2">
                    <a:lumMod val="75000"/>
                  </a:schemeClr>
                </a:solidFill>
                <a:latin typeface="Adobe Fangsong Std R" panose="02020400000000000000" pitchFamily="18" charset="-128"/>
                <a:ea typeface="Adobe Fangsong Std R" panose="02020400000000000000" pitchFamily="18" charset="-128"/>
              </a:rPr>
              <a:t>The reference torque T* is set through the accelerator, and this T* follows by the loop controller and the motor. The speed of the drive is </a:t>
            </a:r>
            <a:r>
              <a:rPr lang="en-US" sz="27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rPr>
              <a:t>controlled by the driver via accelerator.</a:t>
            </a:r>
            <a:endParaRPr lang="en-IN" sz="27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algn="just"/>
            <a:endParaRPr lang="en-IN" sz="27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a:lnSpc>
                <a:spcPct val="150000"/>
              </a:lnSpc>
            </a:pPr>
            <a:r>
              <a:rPr lang="en-IN" sz="27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rPr>
              <a:t> </a:t>
            </a:r>
            <a:br>
              <a:rPr lang="en-IN" sz="27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rPr>
            </a:br>
            <a:endParaRPr lang="en-IN" sz="27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p:txBody>
      </p:sp>
      <p:pic>
        <p:nvPicPr>
          <p:cNvPr id="3074" name="Picture 2" descr="closed loop torque control">
            <a:extLst>
              <a:ext uri="{FF2B5EF4-FFF2-40B4-BE49-F238E27FC236}">
                <a16:creationId xmlns:a16="http://schemas.microsoft.com/office/drawing/2014/main" id="{27B9EF5C-0E9D-48D7-8BC4-3516CA770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6964" y="2077732"/>
            <a:ext cx="6096001" cy="32252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C71F5A9-C0A3-4AF7-A1DD-E16B9760AF9B}"/>
              </a:ext>
            </a:extLst>
          </p:cNvPr>
          <p:cNvSpPr/>
          <p:nvPr/>
        </p:nvSpPr>
        <p:spPr>
          <a:xfrm>
            <a:off x="0" y="536029"/>
            <a:ext cx="12191999" cy="739754"/>
          </a:xfrm>
          <a:prstGeom prst="rect">
            <a:avLst/>
          </a:prstGeom>
        </p:spPr>
        <p:txBody>
          <a:bodyPr wrap="square">
            <a:spAutoFit/>
          </a:bodyPr>
          <a:lstStyle/>
          <a:p>
            <a:pPr algn="ctr">
              <a:lnSpc>
                <a:spcPct val="150000"/>
              </a:lnSpc>
            </a:pPr>
            <a:r>
              <a:rPr lang="en-IN" sz="3200" b="1" dirty="0">
                <a:solidFill>
                  <a:schemeClr val="accent2"/>
                </a:solidFill>
                <a:latin typeface="Arial" panose="020B0604020202020204" pitchFamily="34" charset="0"/>
                <a:cs typeface="Arial" panose="020B0604020202020204" pitchFamily="34" charset="0"/>
              </a:rPr>
              <a:t>2. Closed Loop Torque Control</a:t>
            </a:r>
          </a:p>
        </p:txBody>
      </p:sp>
    </p:spTree>
    <p:extLst>
      <p:ext uri="{BB962C8B-B14F-4D97-AF65-F5344CB8AC3E}">
        <p14:creationId xmlns:p14="http://schemas.microsoft.com/office/powerpoint/2010/main" val="384924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CD4E30-534A-457F-ADD6-440D540D17C0}"/>
              </a:ext>
            </a:extLst>
          </p:cNvPr>
          <p:cNvSpPr/>
          <p:nvPr/>
        </p:nvSpPr>
        <p:spPr>
          <a:xfrm>
            <a:off x="1" y="173420"/>
            <a:ext cx="12192000" cy="739754"/>
          </a:xfrm>
          <a:prstGeom prst="rect">
            <a:avLst/>
          </a:prstGeom>
        </p:spPr>
        <p:txBody>
          <a:bodyPr wrap="square">
            <a:spAutoFit/>
          </a:bodyPr>
          <a:lstStyle/>
          <a:p>
            <a:pPr algn="ctr">
              <a:lnSpc>
                <a:spcPct val="150000"/>
              </a:lnSpc>
            </a:pPr>
            <a:r>
              <a:rPr lang="en-IN" sz="3200" b="1" dirty="0">
                <a:solidFill>
                  <a:schemeClr val="accent2">
                    <a:lumMod val="75000"/>
                  </a:schemeClr>
                </a:solidFill>
                <a:latin typeface="Arial" panose="020B0604020202020204" pitchFamily="34" charset="0"/>
                <a:cs typeface="Arial" panose="020B0604020202020204" pitchFamily="34" charset="0"/>
              </a:rPr>
              <a:t>3. Closed Loop Speed Control</a:t>
            </a:r>
          </a:p>
        </p:txBody>
      </p:sp>
      <p:sp>
        <p:nvSpPr>
          <p:cNvPr id="3" name="TextBox 2">
            <a:extLst>
              <a:ext uri="{FF2B5EF4-FFF2-40B4-BE49-F238E27FC236}">
                <a16:creationId xmlns:a16="http://schemas.microsoft.com/office/drawing/2014/main" id="{75844A50-377F-4421-836C-D8AF84F5EB18}"/>
              </a:ext>
            </a:extLst>
          </p:cNvPr>
          <p:cNvSpPr txBox="1"/>
          <p:nvPr/>
        </p:nvSpPr>
        <p:spPr>
          <a:xfrm>
            <a:off x="457200" y="990714"/>
            <a:ext cx="5638800"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600" b="1" dirty="0">
                <a:solidFill>
                  <a:schemeClr val="tx2">
                    <a:lumMod val="90000"/>
                  </a:schemeClr>
                </a:solidFill>
                <a:latin typeface="Adobe Fangsong Std R" panose="02020400000000000000" pitchFamily="18" charset="-128"/>
                <a:ea typeface="Adobe Fangsong Std R" panose="02020400000000000000" pitchFamily="18" charset="-128"/>
                <a:cs typeface="Arial" panose="020B0604020202020204" pitchFamily="34" charset="0"/>
              </a:rPr>
              <a:t>This is a cascade control system where speed is indirectly controlled by current sensors. </a:t>
            </a:r>
          </a:p>
          <a:p>
            <a:pPr marL="285750" indent="-285750" algn="just">
              <a:buFont typeface="Arial" panose="020B0604020202020204" pitchFamily="34" charset="0"/>
              <a:buChar char="•"/>
            </a:pPr>
            <a:r>
              <a:rPr lang="en-US" sz="2600" b="1" dirty="0">
                <a:solidFill>
                  <a:schemeClr val="tx2">
                    <a:lumMod val="90000"/>
                  </a:schemeClr>
                </a:solidFill>
                <a:latin typeface="Adobe Fangsong Std R" panose="02020400000000000000" pitchFamily="18" charset="-128"/>
                <a:ea typeface="Adobe Fangsong Std R" panose="02020400000000000000" pitchFamily="18" charset="-128"/>
                <a:cs typeface="Arial" panose="020B0604020202020204" pitchFamily="34" charset="0"/>
              </a:rPr>
              <a:t>There are two control loops, which are inner loop and outer loop.</a:t>
            </a:r>
          </a:p>
          <a:p>
            <a:pPr marL="285750" indent="-285750" algn="just">
              <a:buFont typeface="Arial" panose="020B0604020202020204" pitchFamily="34" charset="0"/>
              <a:buChar char="•"/>
            </a:pPr>
            <a:r>
              <a:rPr lang="en-US" sz="2600" b="1" dirty="0">
                <a:solidFill>
                  <a:schemeClr val="tx2">
                    <a:lumMod val="90000"/>
                  </a:schemeClr>
                </a:solidFill>
                <a:latin typeface="Adobe Fangsong Std R" panose="02020400000000000000" pitchFamily="18" charset="-128"/>
                <a:ea typeface="Adobe Fangsong Std R" panose="02020400000000000000" pitchFamily="18" charset="-128"/>
                <a:cs typeface="Arial" panose="020B0604020202020204" pitchFamily="34" charset="0"/>
              </a:rPr>
              <a:t>During speed controlling the function transfers from motoring to braking and from braking to motoring continuously for the smooth operation and running of the motor.</a:t>
            </a:r>
          </a:p>
        </p:txBody>
      </p:sp>
      <p:pic>
        <p:nvPicPr>
          <p:cNvPr id="4100" name="Picture 4" descr="closed loop speed control">
            <a:extLst>
              <a:ext uri="{FF2B5EF4-FFF2-40B4-BE49-F238E27FC236}">
                <a16:creationId xmlns:a16="http://schemas.microsoft.com/office/drawing/2014/main" id="{1595F3E4-17B8-4149-9E57-DD23563ED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124" y="1483080"/>
            <a:ext cx="5801711" cy="38918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595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3829A7-737C-4A98-AA56-60EA61E30401}"/>
              </a:ext>
            </a:extLst>
          </p:cNvPr>
          <p:cNvSpPr/>
          <p:nvPr/>
        </p:nvSpPr>
        <p:spPr>
          <a:xfrm>
            <a:off x="2443655" y="362607"/>
            <a:ext cx="7788165" cy="830997"/>
          </a:xfrm>
          <a:prstGeom prst="rect">
            <a:avLst/>
          </a:prstGeom>
        </p:spPr>
        <p:txBody>
          <a:bodyPr wrap="square">
            <a:spAutoFit/>
          </a:bodyPr>
          <a:lstStyle/>
          <a:p>
            <a:r>
              <a:rPr lang="en-IN" sz="4800" u="sng" dirty="0">
                <a:solidFill>
                  <a:schemeClr val="accent2">
                    <a:lumMod val="75000"/>
                  </a:schemeClr>
                </a:solidFill>
                <a:latin typeface="Adobe Gothic Std B" panose="020B0800000000000000" pitchFamily="34" charset="-128"/>
                <a:ea typeface="Adobe Gothic Std B" panose="020B0800000000000000" pitchFamily="34" charset="-128"/>
              </a:rPr>
              <a:t>Choice of Electric Drives</a:t>
            </a:r>
            <a:endParaRPr lang="en-IN" sz="4800" dirty="0">
              <a:solidFill>
                <a:schemeClr val="accent2">
                  <a:lumMod val="75000"/>
                </a:schemeClr>
              </a:solidFill>
            </a:endParaRPr>
          </a:p>
        </p:txBody>
      </p:sp>
      <p:sp>
        <p:nvSpPr>
          <p:cNvPr id="3" name="TextBox 2">
            <a:extLst>
              <a:ext uri="{FF2B5EF4-FFF2-40B4-BE49-F238E27FC236}">
                <a16:creationId xmlns:a16="http://schemas.microsoft.com/office/drawing/2014/main" id="{B240FB11-2C02-43C1-81C2-D6C96AB01672}"/>
              </a:ext>
            </a:extLst>
          </p:cNvPr>
          <p:cNvSpPr txBox="1"/>
          <p:nvPr/>
        </p:nvSpPr>
        <p:spPr>
          <a:xfrm>
            <a:off x="409903" y="1371600"/>
            <a:ext cx="10930839" cy="4388444"/>
          </a:xfrm>
          <a:prstGeom prst="rect">
            <a:avLst/>
          </a:prstGeom>
          <a:noFill/>
        </p:spPr>
        <p:txBody>
          <a:bodyPr wrap="square" rtlCol="0">
            <a:spAutoFit/>
          </a:bodyPr>
          <a:lstStyle/>
          <a:p>
            <a:pPr algn="just">
              <a:lnSpc>
                <a:spcPct val="150000"/>
              </a:lnSpc>
            </a:pPr>
            <a:r>
              <a:rPr lang="en-IN" sz="2700" b="1" dirty="0">
                <a:solidFill>
                  <a:schemeClr val="tx2"/>
                </a:solidFill>
                <a:latin typeface="Adobe Fangsong Std R" panose="02020400000000000000" pitchFamily="18" charset="-128"/>
                <a:ea typeface="Adobe Fangsong Std R" panose="02020400000000000000" pitchFamily="18" charset="-128"/>
                <a:cs typeface="Arial" panose="020B0604020202020204" pitchFamily="34" charset="0"/>
              </a:rPr>
              <a:t>Factors affecting the choice of electric drives are:</a:t>
            </a:r>
          </a:p>
          <a:p>
            <a:pPr marL="285750" indent="-285750" algn="just">
              <a:lnSpc>
                <a:spcPct val="150000"/>
              </a:lnSpc>
              <a:buFont typeface="Arial" panose="020B0604020202020204" pitchFamily="34" charset="0"/>
              <a:buChar char="•"/>
            </a:pPr>
            <a:r>
              <a:rPr lang="en-IN" sz="2700" b="1" dirty="0">
                <a:solidFill>
                  <a:schemeClr val="tx2"/>
                </a:solidFill>
                <a:latin typeface="Adobe Fangsong Std R" panose="02020400000000000000" pitchFamily="18" charset="-128"/>
                <a:ea typeface="Adobe Fangsong Std R" panose="02020400000000000000" pitchFamily="18" charset="-128"/>
                <a:cs typeface="Arial" panose="020B0604020202020204" pitchFamily="34" charset="0"/>
              </a:rPr>
              <a:t>Steady state operation requirements</a:t>
            </a:r>
          </a:p>
          <a:p>
            <a:pPr marL="285750" indent="-285750" algn="just">
              <a:lnSpc>
                <a:spcPct val="150000"/>
              </a:lnSpc>
              <a:buFont typeface="Arial" panose="020B0604020202020204" pitchFamily="34" charset="0"/>
              <a:buChar char="•"/>
            </a:pPr>
            <a:r>
              <a:rPr lang="en-IN" sz="2700" b="1" dirty="0">
                <a:solidFill>
                  <a:schemeClr val="tx2"/>
                </a:solidFill>
                <a:latin typeface="Adobe Fangsong Std R" panose="02020400000000000000" pitchFamily="18" charset="-128"/>
                <a:ea typeface="Adobe Fangsong Std R" panose="02020400000000000000" pitchFamily="18" charset="-128"/>
                <a:cs typeface="Arial" panose="020B0604020202020204" pitchFamily="34" charset="0"/>
              </a:rPr>
              <a:t>Transient operation requirements</a:t>
            </a:r>
          </a:p>
          <a:p>
            <a:pPr marL="285750" indent="-285750" algn="just">
              <a:lnSpc>
                <a:spcPct val="150000"/>
              </a:lnSpc>
              <a:buFont typeface="Arial" panose="020B0604020202020204" pitchFamily="34" charset="0"/>
              <a:buChar char="•"/>
            </a:pPr>
            <a:r>
              <a:rPr lang="en-IN" sz="2700" b="1" dirty="0">
                <a:solidFill>
                  <a:schemeClr val="tx2"/>
                </a:solidFill>
                <a:latin typeface="Adobe Fangsong Std R" panose="02020400000000000000" pitchFamily="18" charset="-128"/>
                <a:ea typeface="Adobe Fangsong Std R" panose="02020400000000000000" pitchFamily="18" charset="-128"/>
                <a:cs typeface="Arial" panose="020B0604020202020204" pitchFamily="34" charset="0"/>
              </a:rPr>
              <a:t>Requirements related to source</a:t>
            </a:r>
          </a:p>
          <a:p>
            <a:pPr marL="285750" indent="-285750" algn="just">
              <a:lnSpc>
                <a:spcPct val="150000"/>
              </a:lnSpc>
              <a:buFont typeface="Arial" panose="020B0604020202020204" pitchFamily="34" charset="0"/>
              <a:buChar char="•"/>
            </a:pPr>
            <a:r>
              <a:rPr lang="en-IN" sz="2700" b="1" dirty="0">
                <a:solidFill>
                  <a:schemeClr val="tx2"/>
                </a:solidFill>
                <a:latin typeface="Adobe Fangsong Std R" panose="02020400000000000000" pitchFamily="18" charset="-128"/>
                <a:ea typeface="Adobe Fangsong Std R" panose="02020400000000000000" pitchFamily="18" charset="-128"/>
                <a:cs typeface="Arial" panose="020B0604020202020204" pitchFamily="34" charset="0"/>
              </a:rPr>
              <a:t>Capital cost, maintenance, etc.</a:t>
            </a:r>
          </a:p>
          <a:p>
            <a:pPr marL="285750" indent="-285750" algn="just">
              <a:lnSpc>
                <a:spcPct val="150000"/>
              </a:lnSpc>
              <a:buFont typeface="Arial" panose="020B0604020202020204" pitchFamily="34" charset="0"/>
              <a:buChar char="•"/>
            </a:pPr>
            <a:r>
              <a:rPr lang="en-IN" sz="2700" b="1" dirty="0">
                <a:solidFill>
                  <a:schemeClr val="tx2"/>
                </a:solidFill>
                <a:latin typeface="Adobe Fangsong Std R" panose="02020400000000000000" pitchFamily="18" charset="-128"/>
                <a:ea typeface="Adobe Fangsong Std R" panose="02020400000000000000" pitchFamily="18" charset="-128"/>
                <a:cs typeface="Arial" panose="020B0604020202020204" pitchFamily="34" charset="0"/>
              </a:rPr>
              <a:t>Environment and location</a:t>
            </a:r>
          </a:p>
          <a:p>
            <a:pPr marL="285750" indent="-285750" algn="just">
              <a:lnSpc>
                <a:spcPct val="150000"/>
              </a:lnSpc>
              <a:buFont typeface="Arial" panose="020B0604020202020204" pitchFamily="34" charset="0"/>
              <a:buChar char="•"/>
            </a:pPr>
            <a:r>
              <a:rPr lang="en-IN" sz="2700" b="1" dirty="0">
                <a:solidFill>
                  <a:schemeClr val="tx2"/>
                </a:solidFill>
                <a:latin typeface="Adobe Fangsong Std R" panose="02020400000000000000" pitchFamily="18" charset="-128"/>
                <a:ea typeface="Adobe Fangsong Std R" panose="02020400000000000000" pitchFamily="18" charset="-128"/>
                <a:cs typeface="Arial" panose="020B0604020202020204" pitchFamily="34" charset="0"/>
              </a:rPr>
              <a:t>Reliability</a:t>
            </a:r>
          </a:p>
        </p:txBody>
      </p:sp>
      <p:pic>
        <p:nvPicPr>
          <p:cNvPr id="3074" name="Picture 2" descr="Electrical Drives - Electrical Engineers Guide">
            <a:extLst>
              <a:ext uri="{FF2B5EF4-FFF2-40B4-BE49-F238E27FC236}">
                <a16:creationId xmlns:a16="http://schemas.microsoft.com/office/drawing/2014/main" id="{229E0AB2-7095-455F-9698-395A6FA78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0978" y="2139715"/>
            <a:ext cx="5226581" cy="349058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720162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238C66-D932-4FBB-8F3F-BE6843E7EFCB}"/>
              </a:ext>
            </a:extLst>
          </p:cNvPr>
          <p:cNvSpPr/>
          <p:nvPr/>
        </p:nvSpPr>
        <p:spPr>
          <a:xfrm>
            <a:off x="1860331" y="504497"/>
            <a:ext cx="8907517" cy="830997"/>
          </a:xfrm>
          <a:prstGeom prst="rect">
            <a:avLst/>
          </a:prstGeom>
        </p:spPr>
        <p:txBody>
          <a:bodyPr wrap="square">
            <a:spAutoFit/>
          </a:bodyPr>
          <a:lstStyle/>
          <a:p>
            <a:r>
              <a:rPr lang="en-IN" sz="4800" u="sng" dirty="0">
                <a:solidFill>
                  <a:srgbClr val="002060"/>
                </a:solidFill>
                <a:latin typeface="Adobe Gothic Std B" panose="020B0800000000000000" pitchFamily="34" charset="-128"/>
                <a:ea typeface="Adobe Gothic Std B" panose="020B0800000000000000" pitchFamily="34" charset="-128"/>
              </a:rPr>
              <a:t>Application of Electric Drives</a:t>
            </a:r>
            <a:endParaRPr lang="en-IN" sz="4800" dirty="0">
              <a:solidFill>
                <a:srgbClr val="002060"/>
              </a:solidFill>
            </a:endParaRPr>
          </a:p>
        </p:txBody>
      </p:sp>
      <p:sp>
        <p:nvSpPr>
          <p:cNvPr id="3" name="TextBox 2">
            <a:extLst>
              <a:ext uri="{FF2B5EF4-FFF2-40B4-BE49-F238E27FC236}">
                <a16:creationId xmlns:a16="http://schemas.microsoft.com/office/drawing/2014/main" id="{FA36EBA7-2A72-4BA4-B15A-DDCF94534D83}"/>
              </a:ext>
            </a:extLst>
          </p:cNvPr>
          <p:cNvSpPr txBox="1"/>
          <p:nvPr/>
        </p:nvSpPr>
        <p:spPr>
          <a:xfrm>
            <a:off x="614855" y="1466193"/>
            <a:ext cx="11351173" cy="4601260"/>
          </a:xfrm>
          <a:prstGeom prst="rect">
            <a:avLst/>
          </a:prstGeom>
          <a:noFill/>
        </p:spPr>
        <p:txBody>
          <a:bodyPr wrap="square" rtlCol="0">
            <a:spAutoFit/>
          </a:bodyPr>
          <a:lstStyle/>
          <a:p>
            <a:pPr marL="285750" lvl="0" indent="-285750" algn="just" fontAlgn="base">
              <a:buFont typeface="Arial" panose="020B0604020202020204" pitchFamily="34" charset="0"/>
              <a:buChar char="•"/>
            </a:pPr>
            <a:r>
              <a:rPr lang="en-IN" sz="2700" b="1" dirty="0">
                <a:solidFill>
                  <a:schemeClr val="accent6">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The main application of this drive is electric traction. The different types of electric tractions mainly include electric trains, buses, trolleys, trams, and solar-powered vehicles inbuilt with battery.</a:t>
            </a:r>
          </a:p>
          <a:p>
            <a:pPr lvl="0" algn="just" fontAlgn="base"/>
            <a:endParaRPr lang="en-IN" sz="2700" b="1" dirty="0">
              <a:solidFill>
                <a:schemeClr val="accent6">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marL="285750" lvl="0" indent="-285750" algn="just" fontAlgn="base">
              <a:buFont typeface="Arial" panose="020B0604020202020204" pitchFamily="34" charset="0"/>
              <a:buChar char="•"/>
            </a:pPr>
            <a:r>
              <a:rPr lang="en-IN" sz="2700" b="1" dirty="0">
                <a:solidFill>
                  <a:schemeClr val="accent6">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Electrical drives are used in domestic and industrial applications which includes motors, transportation systems, pumps, etc .</a:t>
            </a:r>
          </a:p>
          <a:p>
            <a:pPr lvl="0" algn="just" fontAlgn="base"/>
            <a:endParaRPr lang="en-IN" sz="2700" b="1" dirty="0">
              <a:solidFill>
                <a:schemeClr val="accent6">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marL="285750" lvl="0" indent="-285750" algn="just" fontAlgn="base">
              <a:buFont typeface="Arial" panose="020B0604020202020204" pitchFamily="34" charset="0"/>
              <a:buChar char="•"/>
            </a:pPr>
            <a:r>
              <a:rPr lang="en-IN" sz="2700" b="1" dirty="0">
                <a:solidFill>
                  <a:schemeClr val="accent6">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These are used as main movers for petrol or diesel engines, turbines like gas otherwise steam, motors like hydraulic and electric.</a:t>
            </a:r>
          </a:p>
          <a:p>
            <a:pPr algn="just"/>
            <a:endParaRPr lang="en-IN" sz="2300" b="1" dirty="0">
              <a:solidFill>
                <a:schemeClr val="accent6">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p:txBody>
      </p:sp>
    </p:spTree>
    <p:extLst>
      <p:ext uri="{BB962C8B-B14F-4D97-AF65-F5344CB8AC3E}">
        <p14:creationId xmlns:p14="http://schemas.microsoft.com/office/powerpoint/2010/main" val="64104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997EF-A6A5-4201-B9F7-A02829346089}"/>
              </a:ext>
            </a:extLst>
          </p:cNvPr>
          <p:cNvSpPr txBox="1"/>
          <p:nvPr/>
        </p:nvSpPr>
        <p:spPr>
          <a:xfrm>
            <a:off x="1244183" y="1738859"/>
            <a:ext cx="9458793" cy="3693319"/>
          </a:xfrm>
          <a:prstGeom prst="rect">
            <a:avLst/>
          </a:prstGeom>
          <a:noFill/>
        </p:spPr>
        <p:txBody>
          <a:bodyPr wrap="square" rtlCol="0">
            <a:spAutoFit/>
          </a:bodyPr>
          <a:lstStyle/>
          <a:p>
            <a:pPr algn="just" fontAlgn="base"/>
            <a:r>
              <a:rPr lang="en-IN" sz="2600" b="1" dirty="0">
                <a:solidFill>
                  <a:schemeClr val="accent1">
                    <a:lumMod val="50000"/>
                  </a:schemeClr>
                </a:solidFill>
                <a:latin typeface="Adobe Fangsong Std R" panose="02020400000000000000" pitchFamily="18" charset="-128"/>
                <a:ea typeface="Adobe Fangsong Std R" panose="02020400000000000000" pitchFamily="18" charset="-128"/>
              </a:rPr>
              <a:t>Thus, this is all about the fundamentals of electric drives. From the above information, finally, we can conclude that a drive is one kind of electrical device used to control the energy which is sent to the electrical motor. They precisely control every aspect of a motor like starting, speed and motoring. Because of various advantages, Electric drives have huge applications .</a:t>
            </a:r>
          </a:p>
          <a:p>
            <a:pPr algn="just"/>
            <a:r>
              <a:rPr lang="en-IN" sz="2600" b="1" dirty="0">
                <a:solidFill>
                  <a:schemeClr val="accent1">
                    <a:lumMod val="50000"/>
                  </a:schemeClr>
                </a:solidFill>
                <a:latin typeface="Adobe Fangsong Std R" panose="02020400000000000000" pitchFamily="18" charset="-128"/>
                <a:ea typeface="Adobe Fangsong Std R" panose="02020400000000000000" pitchFamily="18" charset="-128"/>
              </a:rPr>
              <a:t> </a:t>
            </a:r>
          </a:p>
          <a:p>
            <a:pPr algn="just"/>
            <a:endParaRPr lang="en-IN" sz="2600" b="1" dirty="0">
              <a:solidFill>
                <a:schemeClr val="accent1">
                  <a:lumMod val="50000"/>
                </a:schemeClr>
              </a:solidFill>
              <a:latin typeface="Adobe Fangsong Std R" panose="02020400000000000000" pitchFamily="18" charset="-128"/>
              <a:ea typeface="Adobe Fangsong Std R" panose="02020400000000000000" pitchFamily="18" charset="-128"/>
            </a:endParaRPr>
          </a:p>
        </p:txBody>
      </p:sp>
      <p:sp>
        <p:nvSpPr>
          <p:cNvPr id="3" name="TextBox 2">
            <a:extLst>
              <a:ext uri="{FF2B5EF4-FFF2-40B4-BE49-F238E27FC236}">
                <a16:creationId xmlns:a16="http://schemas.microsoft.com/office/drawing/2014/main" id="{BF7C0D5B-178C-4961-8FF5-5D632ED02E98}"/>
              </a:ext>
            </a:extLst>
          </p:cNvPr>
          <p:cNvSpPr txBox="1"/>
          <p:nvPr/>
        </p:nvSpPr>
        <p:spPr>
          <a:xfrm>
            <a:off x="0" y="584616"/>
            <a:ext cx="12192000" cy="584775"/>
          </a:xfrm>
          <a:prstGeom prst="rect">
            <a:avLst/>
          </a:prstGeom>
          <a:noFill/>
        </p:spPr>
        <p:txBody>
          <a:bodyPr wrap="square" rtlCol="0">
            <a:spAutoFit/>
          </a:bodyPr>
          <a:lstStyle/>
          <a:p>
            <a:pPr algn="ctr"/>
            <a:r>
              <a:rPr lang="en-IN" sz="3200" b="1" dirty="0">
                <a:solidFill>
                  <a:schemeClr val="accent4">
                    <a:lumMod val="50000"/>
                  </a:schemeClr>
                </a:solidFill>
                <a:latin typeface="Arial" panose="020B0604020202020204" pitchFamily="34" charset="0"/>
                <a:ea typeface="Adobe Fangsong Std R" panose="02020400000000000000" pitchFamily="18" charset="-128"/>
                <a:cs typeface="Arial" panose="020B0604020202020204" pitchFamily="34" charset="0"/>
              </a:rPr>
              <a:t>CONCLUSION</a:t>
            </a:r>
          </a:p>
        </p:txBody>
      </p:sp>
    </p:spTree>
    <p:extLst>
      <p:ext uri="{BB962C8B-B14F-4D97-AF65-F5344CB8AC3E}">
        <p14:creationId xmlns:p14="http://schemas.microsoft.com/office/powerpoint/2010/main" val="944470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0E1438-1172-4689-8575-5D9955860F47}"/>
              </a:ext>
            </a:extLst>
          </p:cNvPr>
          <p:cNvSpPr/>
          <p:nvPr/>
        </p:nvSpPr>
        <p:spPr>
          <a:xfrm>
            <a:off x="0" y="409903"/>
            <a:ext cx="12192000" cy="830997"/>
          </a:xfrm>
          <a:prstGeom prst="rect">
            <a:avLst/>
          </a:prstGeom>
        </p:spPr>
        <p:txBody>
          <a:bodyPr wrap="square">
            <a:spAutoFit/>
          </a:bodyPr>
          <a:lstStyle/>
          <a:p>
            <a:pPr algn="ctr"/>
            <a:r>
              <a:rPr lang="en-IN" sz="4800" u="sng" dirty="0">
                <a:solidFill>
                  <a:schemeClr val="accent1"/>
                </a:solidFill>
                <a:latin typeface="Adobe Gothic Std B" panose="020B0800000000000000" pitchFamily="34" charset="-128"/>
                <a:ea typeface="Adobe Gothic Std B" panose="020B0800000000000000" pitchFamily="34" charset="-128"/>
              </a:rPr>
              <a:t>References</a:t>
            </a:r>
            <a:endParaRPr lang="en-IN" sz="4800" dirty="0">
              <a:solidFill>
                <a:schemeClr val="accent1"/>
              </a:solidFill>
            </a:endParaRPr>
          </a:p>
        </p:txBody>
      </p:sp>
      <p:sp>
        <p:nvSpPr>
          <p:cNvPr id="3" name="Rectangle 2">
            <a:extLst>
              <a:ext uri="{FF2B5EF4-FFF2-40B4-BE49-F238E27FC236}">
                <a16:creationId xmlns:a16="http://schemas.microsoft.com/office/drawing/2014/main" id="{125E14CC-8F3A-450D-A90E-F60F675D5113}"/>
              </a:ext>
            </a:extLst>
          </p:cNvPr>
          <p:cNvSpPr/>
          <p:nvPr/>
        </p:nvSpPr>
        <p:spPr>
          <a:xfrm>
            <a:off x="1008992" y="1450428"/>
            <a:ext cx="10326415" cy="4708981"/>
          </a:xfrm>
          <a:prstGeom prst="rect">
            <a:avLst/>
          </a:prstGeom>
        </p:spPr>
        <p:txBody>
          <a:bodyPr wrap="square">
            <a:spAutoFit/>
          </a:bodyPr>
          <a:lstStyle/>
          <a:p>
            <a:pPr marL="285750" indent="-285750" algn="just">
              <a:spcAft>
                <a:spcPts val="800"/>
              </a:spcAft>
              <a:buFont typeface="Arial" panose="020B0604020202020204" pitchFamily="34" charset="0"/>
              <a:buChar char="•"/>
              <a:tabLst>
                <a:tab pos="3390900" algn="l"/>
              </a:tabLst>
            </a:pPr>
            <a:r>
              <a:rPr lang="en-IN" sz="2000" u="sng"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hlinkClick r:id="rId3">
                  <a:extLst>
                    <a:ext uri="{A12FA001-AC4F-418D-AE19-62706E023703}">
                      <ahyp:hlinkClr xmlns:ahyp="http://schemas.microsoft.com/office/drawing/2018/hyperlinkcolor" val="tx"/>
                    </a:ext>
                  </a:extLst>
                </a:hlinkClick>
              </a:rPr>
              <a:t>https://www.slideshare.net/ruchitadahad/electric-drive-chapter-1</a:t>
            </a:r>
            <a:endParaRPr lang="en-IN" sz="2000"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endParaRPr>
          </a:p>
          <a:p>
            <a:pPr marL="285750" indent="-285750" algn="just">
              <a:spcAft>
                <a:spcPts val="800"/>
              </a:spcAft>
              <a:buFont typeface="Arial" panose="020B0604020202020204" pitchFamily="34" charset="0"/>
              <a:buChar char="•"/>
              <a:tabLst>
                <a:tab pos="3390900" algn="l"/>
              </a:tabLst>
            </a:pPr>
            <a:r>
              <a:rPr lang="en-IN" sz="2000" u="sng"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hlinkClick r:id="rId4">
                  <a:extLst>
                    <a:ext uri="{A12FA001-AC4F-418D-AE19-62706E023703}">
                      <ahyp:hlinkClr xmlns:ahyp="http://schemas.microsoft.com/office/drawing/2018/hyperlinkcolor" val="tx"/>
                    </a:ext>
                  </a:extLst>
                </a:hlinkClick>
              </a:rPr>
              <a:t>https://www.electrical4u.com/control-of-electrical-drives/</a:t>
            </a:r>
            <a:endParaRPr lang="en-IN" sz="2000"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endParaRPr>
          </a:p>
          <a:p>
            <a:pPr marL="285750" indent="-285750" algn="just">
              <a:spcAft>
                <a:spcPts val="800"/>
              </a:spcAft>
              <a:buFont typeface="Arial" panose="020B0604020202020204" pitchFamily="34" charset="0"/>
              <a:buChar char="•"/>
              <a:tabLst>
                <a:tab pos="3390900" algn="l"/>
              </a:tabLst>
            </a:pPr>
            <a:r>
              <a:rPr lang="en-IN" sz="2000" u="sng"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hlinkClick r:id="rId5">
                  <a:extLst>
                    <a:ext uri="{A12FA001-AC4F-418D-AE19-62706E023703}">
                      <ahyp:hlinkClr xmlns:ahyp="http://schemas.microsoft.com/office/drawing/2018/hyperlinkcolor" val="tx"/>
                    </a:ext>
                  </a:extLst>
                </a:hlinkClick>
              </a:rPr>
              <a:t>http://www.completepowerelectronics.com/electrical-drives-introduction-classification/</a:t>
            </a:r>
            <a:endParaRPr lang="en-IN" sz="2000"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endParaRPr>
          </a:p>
          <a:p>
            <a:pPr marL="285750" indent="-285750" algn="just">
              <a:spcAft>
                <a:spcPts val="800"/>
              </a:spcAft>
              <a:buFont typeface="Arial" panose="020B0604020202020204" pitchFamily="34" charset="0"/>
              <a:buChar char="•"/>
              <a:tabLst>
                <a:tab pos="3390900" algn="l"/>
              </a:tabLst>
            </a:pPr>
            <a:r>
              <a:rPr lang="en-IN" sz="2000" u="sng"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hlinkClick r:id="rId6">
                  <a:extLst>
                    <a:ext uri="{A12FA001-AC4F-418D-AE19-62706E023703}">
                      <ahyp:hlinkClr xmlns:ahyp="http://schemas.microsoft.com/office/drawing/2018/hyperlinkcolor" val="tx"/>
                    </a:ext>
                  </a:extLst>
                </a:hlinkClick>
              </a:rPr>
              <a:t>https://www.electrical4u.com/classification-of-electrical-drives/</a:t>
            </a:r>
            <a:endParaRPr lang="en-IN" sz="2000"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endParaRPr>
          </a:p>
          <a:p>
            <a:pPr marL="285750" indent="-285750" algn="just">
              <a:spcAft>
                <a:spcPts val="800"/>
              </a:spcAft>
              <a:buFont typeface="Arial" panose="020B0604020202020204" pitchFamily="34" charset="0"/>
              <a:buChar char="•"/>
              <a:tabLst>
                <a:tab pos="3390900" algn="l"/>
              </a:tabLst>
            </a:pPr>
            <a:r>
              <a:rPr lang="en-IN" sz="2000" u="sng"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hlinkClick r:id="rId7">
                  <a:extLst>
                    <a:ext uri="{A12FA001-AC4F-418D-AE19-62706E023703}">
                      <ahyp:hlinkClr xmlns:ahyp="http://schemas.microsoft.com/office/drawing/2018/hyperlinkcolor" val="tx"/>
                    </a:ext>
                  </a:extLst>
                </a:hlinkClick>
              </a:rPr>
              <a:t>https://www.polytechnichub.com/what-is-group-drive/#:~:text=when%20one%20prime%20mover%20or,is%20called%20as%20group%20drive%20.&amp;text=Total%20H.P%20of%20motor%20used,be%20working%20at%20same%20time</a:t>
            </a:r>
            <a:r>
              <a:rPr lang="en-IN" sz="2000"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rPr>
              <a:t>. </a:t>
            </a:r>
          </a:p>
          <a:p>
            <a:pPr marL="285750" indent="-285750" algn="just">
              <a:spcAft>
                <a:spcPts val="800"/>
              </a:spcAft>
              <a:buFont typeface="Arial" panose="020B0604020202020204" pitchFamily="34" charset="0"/>
              <a:buChar char="•"/>
              <a:tabLst>
                <a:tab pos="3390900" algn="l"/>
              </a:tabLst>
            </a:pPr>
            <a:r>
              <a:rPr lang="en-IN" sz="2000" u="sng"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hlinkClick r:id="rId8">
                  <a:extLst>
                    <a:ext uri="{A12FA001-AC4F-418D-AE19-62706E023703}">
                      <ahyp:hlinkClr xmlns:ahyp="http://schemas.microsoft.com/office/drawing/2018/hyperlinkcolor" val="tx"/>
                    </a:ext>
                  </a:extLst>
                </a:hlinkClick>
              </a:rPr>
              <a:t>http://www.vidyarthiplus.in/2013/02/classification-of-electric-drive-with.html</a:t>
            </a:r>
            <a:endParaRPr lang="en-IN" sz="2000"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endParaRPr>
          </a:p>
          <a:p>
            <a:pPr marL="285750" indent="-285750" algn="just">
              <a:spcAft>
                <a:spcPts val="800"/>
              </a:spcAft>
              <a:buFont typeface="Arial" panose="020B0604020202020204" pitchFamily="34" charset="0"/>
              <a:buChar char="•"/>
              <a:tabLst>
                <a:tab pos="3390900" algn="l"/>
              </a:tabLst>
            </a:pPr>
            <a:r>
              <a:rPr lang="en-IN" sz="2000" u="sng"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hlinkClick r:id="rId9">
                  <a:extLst>
                    <a:ext uri="{A12FA001-AC4F-418D-AE19-62706E023703}">
                      <ahyp:hlinkClr xmlns:ahyp="http://schemas.microsoft.com/office/drawing/2018/hyperlinkcolor" val="tx"/>
                    </a:ext>
                  </a:extLst>
                </a:hlinkClick>
              </a:rPr>
              <a:t>https://worldofelectricalengineering21.blogspot.com/2019/12/types-of-electric-drive.html</a:t>
            </a:r>
            <a:endParaRPr lang="en-IN" sz="2000"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endParaRPr>
          </a:p>
          <a:p>
            <a:pPr marL="285750" indent="-285750" algn="just">
              <a:spcAft>
                <a:spcPts val="800"/>
              </a:spcAft>
              <a:buFont typeface="Arial" panose="020B0604020202020204" pitchFamily="34" charset="0"/>
              <a:buChar char="•"/>
              <a:tabLst>
                <a:tab pos="3390900" algn="l"/>
              </a:tabLst>
            </a:pPr>
            <a:r>
              <a:rPr lang="en-IN" sz="2000" u="sng"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hlinkClick r:id="rId10">
                  <a:extLst>
                    <a:ext uri="{A12FA001-AC4F-418D-AE19-62706E023703}">
                      <ahyp:hlinkClr xmlns:ahyp="http://schemas.microsoft.com/office/drawing/2018/hyperlinkcolor" val="tx"/>
                    </a:ext>
                  </a:extLst>
                </a:hlinkClick>
              </a:rPr>
              <a:t>https://www.eeeguide.com/closed-loop-torque-control-of-drives/</a:t>
            </a:r>
            <a:endParaRPr lang="en-IN" sz="2000" u="sng"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endParaRPr>
          </a:p>
          <a:p>
            <a:pPr marL="285750" indent="-285750" algn="just">
              <a:spcAft>
                <a:spcPts val="800"/>
              </a:spcAft>
              <a:buFont typeface="Arial" panose="020B0604020202020204" pitchFamily="34" charset="0"/>
              <a:buChar char="•"/>
              <a:tabLst>
                <a:tab pos="3390900" algn="l"/>
              </a:tabLst>
            </a:pPr>
            <a:r>
              <a:rPr lang="en-IN" sz="2000"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hlinkClick r:id="rId11">
                  <a:extLst>
                    <a:ext uri="{A12FA001-AC4F-418D-AE19-62706E023703}">
                      <ahyp:hlinkClr xmlns:ahyp="http://schemas.microsoft.com/office/drawing/2018/hyperlinkcolor" val="tx"/>
                    </a:ext>
                  </a:extLst>
                </a:hlinkClick>
              </a:rPr>
              <a:t>https://doku.pub/download/electric-drives-by-gk-dubey-59qge6y3vm0n</a:t>
            </a:r>
            <a:endParaRPr lang="en-IN" sz="2000"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endParaRPr>
          </a:p>
          <a:p>
            <a:pPr marL="285750" indent="-285750" algn="just">
              <a:spcAft>
                <a:spcPts val="800"/>
              </a:spcAft>
              <a:buFont typeface="Arial" panose="020B0604020202020204" pitchFamily="34" charset="0"/>
              <a:buChar char="•"/>
              <a:tabLst>
                <a:tab pos="3390900" algn="l"/>
              </a:tabLst>
            </a:pPr>
            <a:endParaRPr lang="en-IN" sz="2000" dirty="0">
              <a:solidFill>
                <a:schemeClr val="tx1">
                  <a:lumMod val="75000"/>
                  <a:lumOff val="25000"/>
                </a:schemeClr>
              </a:solidFill>
              <a:latin typeface="Calibri" panose="020F0502020204030204" pitchFamily="34" charset="0"/>
              <a:ea typeface="Calibri" panose="020F0502020204030204" pitchFamily="34" charset="0"/>
              <a:cs typeface="Kalinga" panose="020B0502040204020203" pitchFamily="34" charset="0"/>
            </a:endParaRPr>
          </a:p>
        </p:txBody>
      </p:sp>
    </p:spTree>
    <p:extLst>
      <p:ext uri="{BB962C8B-B14F-4D97-AF65-F5344CB8AC3E}">
        <p14:creationId xmlns:p14="http://schemas.microsoft.com/office/powerpoint/2010/main" val="3494365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2AA12-2DD1-4553-BB19-CB1C76FB28F4}"/>
              </a:ext>
            </a:extLst>
          </p:cNvPr>
          <p:cNvSpPr txBox="1"/>
          <p:nvPr/>
        </p:nvSpPr>
        <p:spPr>
          <a:xfrm>
            <a:off x="434715" y="914401"/>
            <a:ext cx="10388183" cy="5632311"/>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Adobe Fangsong Std R" panose="02020400000000000000" pitchFamily="18" charset="-128"/>
                <a:ea typeface="Adobe Fangsong Std R" panose="02020400000000000000" pitchFamily="18" charset="-128"/>
              </a:rPr>
              <a:t>What are Electric Drives?</a:t>
            </a:r>
          </a:p>
          <a:p>
            <a:pPr marL="285750" indent="-285750">
              <a:buFont typeface="Arial" panose="020B0604020202020204" pitchFamily="34" charset="0"/>
              <a:buChar char="•"/>
            </a:pPr>
            <a:r>
              <a:rPr lang="en-IN" sz="2400" dirty="0">
                <a:latin typeface="Adobe Fangsong Std R" panose="02020400000000000000" pitchFamily="18" charset="-128"/>
                <a:ea typeface="Adobe Fangsong Std R" panose="02020400000000000000" pitchFamily="18" charset="-128"/>
              </a:rPr>
              <a:t>Parts of an Electric Drive System</a:t>
            </a:r>
          </a:p>
          <a:p>
            <a:pPr marL="285750" indent="-285750">
              <a:buFont typeface="Arial" panose="020B0604020202020204" pitchFamily="34" charset="0"/>
              <a:buChar char="•"/>
            </a:pPr>
            <a:r>
              <a:rPr lang="en-IN" sz="2400" dirty="0">
                <a:latin typeface="Adobe Fangsong Std R" panose="02020400000000000000" pitchFamily="18" charset="-128"/>
                <a:ea typeface="Adobe Fangsong Std R" panose="02020400000000000000" pitchFamily="18" charset="-128"/>
              </a:rPr>
              <a:t>Power Modulator</a:t>
            </a:r>
          </a:p>
          <a:p>
            <a:pPr marL="285750" indent="-285750">
              <a:buFont typeface="Arial" panose="020B0604020202020204" pitchFamily="34" charset="0"/>
              <a:buChar char="•"/>
            </a:pPr>
            <a:r>
              <a:rPr lang="en-IN" sz="2400" dirty="0">
                <a:latin typeface="Adobe Fangsong Std R" panose="02020400000000000000" pitchFamily="18" charset="-128"/>
                <a:ea typeface="Adobe Fangsong Std R" panose="02020400000000000000" pitchFamily="18" charset="-128"/>
              </a:rPr>
              <a:t>Electric Motor</a:t>
            </a:r>
          </a:p>
          <a:p>
            <a:pPr marL="285750" indent="-285750">
              <a:buFont typeface="Arial" panose="020B0604020202020204" pitchFamily="34" charset="0"/>
              <a:buChar char="•"/>
            </a:pPr>
            <a:r>
              <a:rPr lang="en-IN" sz="2400" dirty="0">
                <a:latin typeface="Adobe Fangsong Std R" panose="02020400000000000000" pitchFamily="18" charset="-128"/>
                <a:ea typeface="Adobe Fangsong Std R" panose="02020400000000000000" pitchFamily="18" charset="-128"/>
              </a:rPr>
              <a:t>Control Unit</a:t>
            </a:r>
          </a:p>
          <a:p>
            <a:pPr marL="285750" indent="-285750">
              <a:buFont typeface="Arial" panose="020B0604020202020204" pitchFamily="34" charset="0"/>
              <a:buChar char="•"/>
            </a:pPr>
            <a:r>
              <a:rPr lang="en-IN" sz="2400" dirty="0">
                <a:latin typeface="Adobe Fangsong Std R" panose="02020400000000000000" pitchFamily="18" charset="-128"/>
                <a:ea typeface="Adobe Fangsong Std R" panose="02020400000000000000" pitchFamily="18" charset="-128"/>
              </a:rPr>
              <a:t>Sensing Unit </a:t>
            </a:r>
          </a:p>
          <a:p>
            <a:pPr marL="285750" indent="-285750">
              <a:buFont typeface="Arial" panose="020B0604020202020204" pitchFamily="34" charset="0"/>
              <a:buChar char="•"/>
            </a:pPr>
            <a:r>
              <a:rPr lang="en-IN" sz="2400" dirty="0">
                <a:latin typeface="Adobe Fangsong Std R" panose="02020400000000000000" pitchFamily="18" charset="-128"/>
                <a:ea typeface="Adobe Fangsong Std R" panose="02020400000000000000" pitchFamily="18" charset="-128"/>
              </a:rPr>
              <a:t>Classification of Electric Drives (Group Drives, Individual Drives and Multi-motor Drives)</a:t>
            </a:r>
          </a:p>
          <a:p>
            <a:pPr marL="285750" indent="-285750">
              <a:buFont typeface="Arial" panose="020B0604020202020204" pitchFamily="34" charset="0"/>
              <a:buChar char="•"/>
            </a:pPr>
            <a:r>
              <a:rPr lang="en-IN" sz="2400" dirty="0">
                <a:latin typeface="Adobe Fangsong Std R" panose="02020400000000000000" pitchFamily="18" charset="-128"/>
                <a:ea typeface="Adobe Fangsong Std R" panose="02020400000000000000" pitchFamily="18" charset="-128"/>
              </a:rPr>
              <a:t>Control of Electric Drives(Current Limit Control, Torque Control and Speed Control)</a:t>
            </a:r>
          </a:p>
          <a:p>
            <a:pPr marL="285750" indent="-285750">
              <a:buFont typeface="Arial" panose="020B0604020202020204" pitchFamily="34" charset="0"/>
              <a:buChar char="•"/>
            </a:pPr>
            <a:r>
              <a:rPr lang="en-IN" sz="2400" dirty="0">
                <a:latin typeface="Adobe Fangsong Std R" panose="02020400000000000000" pitchFamily="18" charset="-128"/>
                <a:ea typeface="Adobe Fangsong Std R" panose="02020400000000000000" pitchFamily="18" charset="-128"/>
              </a:rPr>
              <a:t>Choice of Electric Drives</a:t>
            </a:r>
          </a:p>
          <a:p>
            <a:pPr marL="285750" indent="-285750">
              <a:buFont typeface="Arial" panose="020B0604020202020204" pitchFamily="34" charset="0"/>
              <a:buChar char="•"/>
            </a:pPr>
            <a:r>
              <a:rPr lang="en-IN" sz="2400" dirty="0">
                <a:latin typeface="Adobe Fangsong Std R" panose="02020400000000000000" pitchFamily="18" charset="-128"/>
                <a:ea typeface="Adobe Fangsong Std R" panose="02020400000000000000" pitchFamily="18" charset="-128"/>
              </a:rPr>
              <a:t>Application of Electric Drives</a:t>
            </a:r>
          </a:p>
          <a:p>
            <a:pPr marL="285750" indent="-285750">
              <a:buFont typeface="Arial" panose="020B0604020202020204" pitchFamily="34" charset="0"/>
              <a:buChar char="•"/>
            </a:pPr>
            <a:r>
              <a:rPr lang="en-IN" sz="2400" dirty="0">
                <a:latin typeface="Adobe Fangsong Std R" panose="02020400000000000000" pitchFamily="18" charset="-128"/>
                <a:ea typeface="Adobe Fangsong Std R" panose="02020400000000000000" pitchFamily="18" charset="-128"/>
              </a:rPr>
              <a:t>Conclusion</a:t>
            </a:r>
          </a:p>
          <a:p>
            <a:pPr marL="285750" indent="-285750">
              <a:buFont typeface="Arial" panose="020B0604020202020204" pitchFamily="34" charset="0"/>
              <a:buChar char="•"/>
            </a:pPr>
            <a:r>
              <a:rPr lang="en-IN" sz="2400" dirty="0">
                <a:latin typeface="Adobe Fangsong Std R" panose="02020400000000000000" pitchFamily="18" charset="-128"/>
                <a:ea typeface="Adobe Fangsong Std R" panose="02020400000000000000" pitchFamily="18" charset="-128"/>
              </a:rPr>
              <a:t>References</a:t>
            </a:r>
          </a:p>
          <a:p>
            <a:pPr marL="285750" indent="-285750">
              <a:buFont typeface="Arial" panose="020B0604020202020204" pitchFamily="34" charset="0"/>
              <a:buChar char="•"/>
            </a:pPr>
            <a:endParaRPr lang="en-IN" sz="2400" dirty="0">
              <a:latin typeface="Adobe Fangsong Std R" panose="02020400000000000000" pitchFamily="18" charset="-128"/>
              <a:ea typeface="Adobe Fangsong Std R" panose="02020400000000000000" pitchFamily="18" charset="-128"/>
            </a:endParaRPr>
          </a:p>
        </p:txBody>
      </p:sp>
      <p:sp>
        <p:nvSpPr>
          <p:cNvPr id="3" name="TextBox 2">
            <a:extLst>
              <a:ext uri="{FF2B5EF4-FFF2-40B4-BE49-F238E27FC236}">
                <a16:creationId xmlns:a16="http://schemas.microsoft.com/office/drawing/2014/main" id="{B44642D6-65C5-4ABD-A571-D7945E145F37}"/>
              </a:ext>
            </a:extLst>
          </p:cNvPr>
          <p:cNvSpPr txBox="1"/>
          <p:nvPr/>
        </p:nvSpPr>
        <p:spPr>
          <a:xfrm>
            <a:off x="0" y="164892"/>
            <a:ext cx="12192000" cy="707886"/>
          </a:xfrm>
          <a:prstGeom prst="rect">
            <a:avLst/>
          </a:prstGeom>
          <a:noFill/>
        </p:spPr>
        <p:txBody>
          <a:bodyPr wrap="square" rtlCol="0">
            <a:spAutoFit/>
          </a:bodyPr>
          <a:lstStyle/>
          <a:p>
            <a:pPr algn="ctr"/>
            <a:r>
              <a:rPr lang="en-IN" sz="4000" b="1" dirty="0">
                <a:solidFill>
                  <a:schemeClr val="accent1">
                    <a:lumMod val="50000"/>
                  </a:schemeClr>
                </a:solidFill>
                <a:latin typeface="Arial" panose="020B0604020202020204" pitchFamily="34" charset="0"/>
                <a:ea typeface="Adobe Fangsong Std R" panose="02020400000000000000" pitchFamily="18" charset="-128"/>
                <a:cs typeface="Arial" panose="020B0604020202020204" pitchFamily="34" charset="0"/>
              </a:rPr>
              <a:t>CONTENT</a:t>
            </a:r>
          </a:p>
        </p:txBody>
      </p:sp>
    </p:spTree>
    <p:extLst>
      <p:ext uri="{BB962C8B-B14F-4D97-AF65-F5344CB8AC3E}">
        <p14:creationId xmlns:p14="http://schemas.microsoft.com/office/powerpoint/2010/main" val="1726903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907B67-3E7A-454B-AC88-AF1E35EB3FC8}"/>
              </a:ext>
            </a:extLst>
          </p:cNvPr>
          <p:cNvSpPr txBox="1"/>
          <p:nvPr/>
        </p:nvSpPr>
        <p:spPr>
          <a:xfrm>
            <a:off x="141889" y="2096814"/>
            <a:ext cx="11934497" cy="209288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IN" sz="13000" dirty="0">
                <a:solidFill>
                  <a:schemeClr val="accent1">
                    <a:lumMod val="75000"/>
                  </a:schemeClr>
                </a:solidFill>
              </a:rPr>
              <a:t>THANKYOU</a:t>
            </a:r>
          </a:p>
        </p:txBody>
      </p:sp>
    </p:spTree>
    <p:extLst>
      <p:ext uri="{BB962C8B-B14F-4D97-AF65-F5344CB8AC3E}">
        <p14:creationId xmlns:p14="http://schemas.microsoft.com/office/powerpoint/2010/main" val="307908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4803E0-D8BD-4D1B-A6B2-05278D3F23A6}"/>
              </a:ext>
            </a:extLst>
          </p:cNvPr>
          <p:cNvSpPr txBox="1"/>
          <p:nvPr/>
        </p:nvSpPr>
        <p:spPr>
          <a:xfrm>
            <a:off x="2159877" y="387345"/>
            <a:ext cx="8623738" cy="923330"/>
          </a:xfrm>
          <a:prstGeom prst="rect">
            <a:avLst/>
          </a:prstGeom>
          <a:noFill/>
        </p:spPr>
        <p:txBody>
          <a:bodyPr wrap="square" rtlCol="0">
            <a:spAutoFit/>
          </a:bodyPr>
          <a:lstStyle/>
          <a:p>
            <a:r>
              <a:rPr lang="en-IN" sz="5400" dirty="0">
                <a:solidFill>
                  <a:schemeClr val="accent2">
                    <a:lumMod val="75000"/>
                  </a:schemeClr>
                </a:solidFill>
                <a:latin typeface="Adobe Gothic Std B" panose="020B0800000000000000" pitchFamily="34" charset="-128"/>
                <a:ea typeface="Adobe Gothic Std B" panose="020B0800000000000000" pitchFamily="34" charset="-128"/>
              </a:rPr>
              <a:t>What are Electric Drives?</a:t>
            </a:r>
          </a:p>
        </p:txBody>
      </p:sp>
      <p:pic>
        <p:nvPicPr>
          <p:cNvPr id="1028" name="Picture 4" descr="Electrical Drives Centre - The University of Nottingham">
            <a:extLst>
              <a:ext uri="{FF2B5EF4-FFF2-40B4-BE49-F238E27FC236}">
                <a16:creationId xmlns:a16="http://schemas.microsoft.com/office/drawing/2014/main" id="{7B1D2296-FE07-4D29-A4DB-C353EB15E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4579" y="1790049"/>
            <a:ext cx="5203676" cy="35859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FD91619-D381-4D45-B986-62505ADF9112}"/>
              </a:ext>
            </a:extLst>
          </p:cNvPr>
          <p:cNvSpPr/>
          <p:nvPr/>
        </p:nvSpPr>
        <p:spPr>
          <a:xfrm>
            <a:off x="457200" y="1310675"/>
            <a:ext cx="5959366" cy="4493538"/>
          </a:xfrm>
          <a:prstGeom prst="rect">
            <a:avLst/>
          </a:prstGeom>
        </p:spPr>
        <p:txBody>
          <a:bodyPr wrap="square">
            <a:spAutoFit/>
          </a:bodyPr>
          <a:lstStyle/>
          <a:p>
            <a:pPr marL="342900" indent="-342900" algn="just">
              <a:buFont typeface="Arial" panose="020B0604020202020204" pitchFamily="34" charset="0"/>
              <a:buChar char="•"/>
            </a:pPr>
            <a:r>
              <a:rPr lang="en-US" sz="2600" b="1" dirty="0">
                <a:solidFill>
                  <a:schemeClr val="accent4">
                    <a:lumMod val="50000"/>
                  </a:schemeClr>
                </a:solidFill>
                <a:latin typeface="Adobe Fangsong Std R" panose="02020400000000000000" pitchFamily="18" charset="-128"/>
                <a:ea typeface="Adobe Fangsong Std R" panose="02020400000000000000" pitchFamily="18" charset="-128"/>
              </a:rPr>
              <a:t>An Electric Drive can be defined as a system which is used to control the motion of an electrical machine.</a:t>
            </a:r>
          </a:p>
          <a:p>
            <a:pPr algn="just"/>
            <a:endParaRPr lang="en-US" sz="2600" b="1" dirty="0">
              <a:solidFill>
                <a:schemeClr val="accent4">
                  <a:lumMod val="50000"/>
                </a:schemeClr>
              </a:solidFill>
              <a:latin typeface="Adobe Fangsong Std R" panose="02020400000000000000" pitchFamily="18" charset="-128"/>
              <a:ea typeface="Adobe Fangsong Std R" panose="02020400000000000000" pitchFamily="18" charset="-128"/>
            </a:endParaRPr>
          </a:p>
          <a:p>
            <a:pPr marL="342900" indent="-342900" algn="just">
              <a:buFont typeface="Arial" panose="020B0604020202020204" pitchFamily="34" charset="0"/>
              <a:buChar char="•"/>
            </a:pPr>
            <a:r>
              <a:rPr lang="en-US" sz="2600" b="1" dirty="0">
                <a:solidFill>
                  <a:schemeClr val="accent4">
                    <a:lumMod val="50000"/>
                  </a:schemeClr>
                </a:solidFill>
                <a:latin typeface="Adobe Fangsong Std R" panose="02020400000000000000" pitchFamily="18" charset="-128"/>
                <a:ea typeface="Adobe Fangsong Std R" panose="02020400000000000000" pitchFamily="18" charset="-128"/>
              </a:rPr>
              <a:t>This drive employs a prime mover as a main source of energy. </a:t>
            </a:r>
          </a:p>
          <a:p>
            <a:pPr algn="just"/>
            <a:endParaRPr lang="en-US" sz="2600" b="1" dirty="0">
              <a:solidFill>
                <a:schemeClr val="accent4">
                  <a:lumMod val="50000"/>
                </a:schemeClr>
              </a:solidFill>
              <a:latin typeface="Adobe Fangsong Std R" panose="02020400000000000000" pitchFamily="18" charset="-128"/>
              <a:ea typeface="Adobe Fangsong Std R" panose="02020400000000000000" pitchFamily="18" charset="-128"/>
            </a:endParaRPr>
          </a:p>
          <a:p>
            <a:pPr marL="342900" indent="-342900" algn="just">
              <a:buFont typeface="Arial" panose="020B0604020202020204" pitchFamily="34" charset="0"/>
              <a:buChar char="•"/>
            </a:pPr>
            <a:r>
              <a:rPr lang="en-US" sz="2600" b="1" dirty="0">
                <a:solidFill>
                  <a:schemeClr val="accent4">
                    <a:lumMod val="50000"/>
                  </a:schemeClr>
                </a:solidFill>
                <a:latin typeface="Adobe Fangsong Std R" panose="02020400000000000000" pitchFamily="18" charset="-128"/>
                <a:ea typeface="Adobe Fangsong Std R" panose="02020400000000000000" pitchFamily="18" charset="-128"/>
              </a:rPr>
              <a:t>These prime movers supply the mechanical energy toward the drive for controlling motion.</a:t>
            </a:r>
            <a:endParaRPr lang="en-IN" sz="2600" b="1" dirty="0">
              <a:solidFill>
                <a:schemeClr val="accent4">
                  <a:lumMod val="50000"/>
                </a:schemeClr>
              </a:solidFill>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366341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CF890E-C681-4780-9185-350DF6F02432}"/>
              </a:ext>
            </a:extLst>
          </p:cNvPr>
          <p:cNvSpPr/>
          <p:nvPr/>
        </p:nvSpPr>
        <p:spPr>
          <a:xfrm>
            <a:off x="3515709" y="457200"/>
            <a:ext cx="6558457" cy="830997"/>
          </a:xfrm>
          <a:prstGeom prst="rect">
            <a:avLst/>
          </a:prstGeom>
        </p:spPr>
        <p:txBody>
          <a:bodyPr wrap="square">
            <a:spAutoFit/>
          </a:bodyPr>
          <a:lstStyle/>
          <a:p>
            <a:r>
              <a:rPr lang="en-IN" sz="4800" u="sng" dirty="0">
                <a:solidFill>
                  <a:schemeClr val="tx1">
                    <a:lumMod val="75000"/>
                    <a:lumOff val="25000"/>
                  </a:schemeClr>
                </a:solidFill>
                <a:latin typeface="Adobe Gothic Std B" panose="020B0800000000000000" pitchFamily="34" charset="-128"/>
                <a:ea typeface="Adobe Gothic Std B" panose="020B0800000000000000" pitchFamily="34" charset="-128"/>
              </a:rPr>
              <a:t>Parts of Electric Drives</a:t>
            </a:r>
          </a:p>
        </p:txBody>
      </p:sp>
      <p:sp>
        <p:nvSpPr>
          <p:cNvPr id="4" name="TextBox 3">
            <a:extLst>
              <a:ext uri="{FF2B5EF4-FFF2-40B4-BE49-F238E27FC236}">
                <a16:creationId xmlns:a16="http://schemas.microsoft.com/office/drawing/2014/main" id="{BC799C19-126E-47FC-B5B6-83D925DFF2F4}"/>
              </a:ext>
            </a:extLst>
          </p:cNvPr>
          <p:cNvSpPr txBox="1"/>
          <p:nvPr/>
        </p:nvSpPr>
        <p:spPr>
          <a:xfrm>
            <a:off x="725213" y="1174713"/>
            <a:ext cx="8485711" cy="4490653"/>
          </a:xfrm>
          <a:prstGeom prst="rect">
            <a:avLst/>
          </a:prstGeom>
          <a:noFill/>
        </p:spPr>
        <p:txBody>
          <a:bodyPr wrap="square" rtlCol="0">
            <a:spAutoFit/>
          </a:bodyPr>
          <a:lstStyle/>
          <a:p>
            <a:pPr>
              <a:lnSpc>
                <a:spcPct val="150000"/>
              </a:lnSpc>
            </a:pPr>
            <a:r>
              <a:rPr lang="en-IN" sz="2600" b="1" dirty="0">
                <a:solidFill>
                  <a:schemeClr val="accent4">
                    <a:lumMod val="50000"/>
                  </a:schemeClr>
                </a:solidFill>
                <a:latin typeface="Arial" panose="020B0604020202020204" pitchFamily="34" charset="0"/>
                <a:cs typeface="Arial" panose="020B0604020202020204" pitchFamily="34" charset="0"/>
              </a:rPr>
              <a:t>The following make up an electric drive system</a:t>
            </a:r>
            <a:r>
              <a:rPr lang="en-IN" sz="2400" dirty="0">
                <a:solidFill>
                  <a:schemeClr val="accent4">
                    <a:lumMod val="50000"/>
                  </a:schemeClr>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800" b="1" dirty="0">
                <a:solidFill>
                  <a:schemeClr val="accent4">
                    <a:lumMod val="50000"/>
                  </a:schemeClr>
                </a:solidFill>
                <a:latin typeface="Arial" panose="020B0604020202020204" pitchFamily="34" charset="0"/>
                <a:cs typeface="Arial" panose="020B0604020202020204" pitchFamily="34" charset="0"/>
              </a:rPr>
              <a:t>Source</a:t>
            </a:r>
          </a:p>
          <a:p>
            <a:pPr marL="285750" indent="-285750">
              <a:lnSpc>
                <a:spcPct val="150000"/>
              </a:lnSpc>
              <a:buFont typeface="Arial" panose="020B0604020202020204" pitchFamily="34" charset="0"/>
              <a:buChar char="•"/>
            </a:pPr>
            <a:r>
              <a:rPr lang="en-IN" sz="2800" b="1" dirty="0">
                <a:solidFill>
                  <a:schemeClr val="accent4">
                    <a:lumMod val="50000"/>
                  </a:schemeClr>
                </a:solidFill>
                <a:latin typeface="Arial" panose="020B0604020202020204" pitchFamily="34" charset="0"/>
                <a:cs typeface="Arial" panose="020B0604020202020204" pitchFamily="34" charset="0"/>
              </a:rPr>
              <a:t>Power Modulator</a:t>
            </a:r>
          </a:p>
          <a:p>
            <a:pPr marL="285750" indent="-285750">
              <a:lnSpc>
                <a:spcPct val="150000"/>
              </a:lnSpc>
              <a:buFont typeface="Arial" panose="020B0604020202020204" pitchFamily="34" charset="0"/>
              <a:buChar char="•"/>
            </a:pPr>
            <a:r>
              <a:rPr lang="en-IN" sz="2800" b="1" dirty="0">
                <a:solidFill>
                  <a:schemeClr val="accent4">
                    <a:lumMod val="50000"/>
                  </a:schemeClr>
                </a:solidFill>
                <a:latin typeface="Arial" panose="020B0604020202020204" pitchFamily="34" charset="0"/>
                <a:cs typeface="Arial" panose="020B0604020202020204" pitchFamily="34" charset="0"/>
              </a:rPr>
              <a:t>Motor</a:t>
            </a:r>
          </a:p>
          <a:p>
            <a:pPr marL="285750" indent="-285750">
              <a:lnSpc>
                <a:spcPct val="150000"/>
              </a:lnSpc>
              <a:buFont typeface="Arial" panose="020B0604020202020204" pitchFamily="34" charset="0"/>
              <a:buChar char="•"/>
            </a:pPr>
            <a:r>
              <a:rPr lang="en-IN" sz="2800" b="1" dirty="0">
                <a:solidFill>
                  <a:schemeClr val="accent4">
                    <a:lumMod val="50000"/>
                  </a:schemeClr>
                </a:solidFill>
                <a:latin typeface="Arial" panose="020B0604020202020204" pitchFamily="34" charset="0"/>
                <a:cs typeface="Arial" panose="020B0604020202020204" pitchFamily="34" charset="0"/>
              </a:rPr>
              <a:t>Control Unit</a:t>
            </a:r>
          </a:p>
          <a:p>
            <a:pPr marL="285750" indent="-285750">
              <a:lnSpc>
                <a:spcPct val="150000"/>
              </a:lnSpc>
              <a:buFont typeface="Arial" panose="020B0604020202020204" pitchFamily="34" charset="0"/>
              <a:buChar char="•"/>
            </a:pPr>
            <a:r>
              <a:rPr lang="en-IN" sz="2800" b="1" dirty="0">
                <a:solidFill>
                  <a:schemeClr val="accent4">
                    <a:lumMod val="50000"/>
                  </a:schemeClr>
                </a:solidFill>
                <a:latin typeface="Arial" panose="020B0604020202020204" pitchFamily="34" charset="0"/>
                <a:cs typeface="Arial" panose="020B0604020202020204" pitchFamily="34" charset="0"/>
              </a:rPr>
              <a:t>Sensing Unit</a:t>
            </a:r>
          </a:p>
          <a:p>
            <a:pPr marL="285750" indent="-285750">
              <a:lnSpc>
                <a:spcPct val="150000"/>
              </a:lnSpc>
              <a:buFont typeface="Arial" panose="020B0604020202020204" pitchFamily="34" charset="0"/>
              <a:buChar char="•"/>
            </a:pPr>
            <a:r>
              <a:rPr lang="en-IN" sz="2800" b="1" dirty="0">
                <a:solidFill>
                  <a:schemeClr val="accent4">
                    <a:lumMod val="50000"/>
                  </a:schemeClr>
                </a:solidFill>
                <a:latin typeface="Arial" panose="020B0604020202020204" pitchFamily="34" charset="0"/>
                <a:cs typeface="Arial" panose="020B0604020202020204" pitchFamily="34" charset="0"/>
              </a:rPr>
              <a:t>Load</a:t>
            </a:r>
          </a:p>
        </p:txBody>
      </p:sp>
      <p:pic>
        <p:nvPicPr>
          <p:cNvPr id="5" name="Picture 4" descr="Electric Drive Block Diagram">
            <a:extLst>
              <a:ext uri="{FF2B5EF4-FFF2-40B4-BE49-F238E27FC236}">
                <a16:creationId xmlns:a16="http://schemas.microsoft.com/office/drawing/2014/main" id="{02C12B93-3553-4373-9BF9-921CD3865F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73362" y="1852933"/>
            <a:ext cx="7568418" cy="3867612"/>
          </a:xfrm>
          <a:prstGeom prst="rect">
            <a:avLst/>
          </a:prstGeom>
          <a:noFill/>
          <a:ln>
            <a:noFill/>
          </a:ln>
        </p:spPr>
      </p:pic>
    </p:spTree>
    <p:extLst>
      <p:ext uri="{BB962C8B-B14F-4D97-AF65-F5344CB8AC3E}">
        <p14:creationId xmlns:p14="http://schemas.microsoft.com/office/powerpoint/2010/main" val="2053574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845AC-3B78-4553-810D-06B66E4DA1F4}"/>
              </a:ext>
            </a:extLst>
          </p:cNvPr>
          <p:cNvSpPr/>
          <p:nvPr/>
        </p:nvSpPr>
        <p:spPr>
          <a:xfrm>
            <a:off x="3578772" y="220717"/>
            <a:ext cx="5423338" cy="830997"/>
          </a:xfrm>
          <a:prstGeom prst="rect">
            <a:avLst/>
          </a:prstGeom>
        </p:spPr>
        <p:txBody>
          <a:bodyPr wrap="square">
            <a:spAutoFit/>
          </a:bodyPr>
          <a:lstStyle/>
          <a:p>
            <a:r>
              <a:rPr lang="en-IN" sz="4800" u="sng" dirty="0">
                <a:solidFill>
                  <a:schemeClr val="accent2">
                    <a:lumMod val="75000"/>
                  </a:schemeClr>
                </a:solidFill>
                <a:latin typeface="Adobe Gothic Std B" panose="020B0800000000000000" pitchFamily="34" charset="-128"/>
                <a:ea typeface="Adobe Gothic Std B" panose="020B0800000000000000" pitchFamily="34" charset="-128"/>
              </a:rPr>
              <a:t>Power Modulator</a:t>
            </a:r>
            <a:endParaRPr lang="en-IN" sz="4800" dirty="0">
              <a:solidFill>
                <a:schemeClr val="accent2">
                  <a:lumMod val="75000"/>
                </a:schemeClr>
              </a:solidFill>
            </a:endParaRPr>
          </a:p>
        </p:txBody>
      </p:sp>
      <p:sp>
        <p:nvSpPr>
          <p:cNvPr id="3" name="TextBox 2">
            <a:extLst>
              <a:ext uri="{FF2B5EF4-FFF2-40B4-BE49-F238E27FC236}">
                <a16:creationId xmlns:a16="http://schemas.microsoft.com/office/drawing/2014/main" id="{A8871C49-6337-4ABB-A117-87038D1BA5B6}"/>
              </a:ext>
            </a:extLst>
          </p:cNvPr>
          <p:cNvSpPr txBox="1"/>
          <p:nvPr/>
        </p:nvSpPr>
        <p:spPr>
          <a:xfrm>
            <a:off x="457201" y="1051714"/>
            <a:ext cx="6779171" cy="4893647"/>
          </a:xfrm>
          <a:prstGeom prst="rect">
            <a:avLst/>
          </a:prstGeom>
          <a:noFill/>
        </p:spPr>
        <p:txBody>
          <a:bodyPr wrap="square" rtlCol="0">
            <a:spAutoFit/>
          </a:bodyPr>
          <a:lstStyle/>
          <a:p>
            <a:pPr marL="285750" indent="-285750" algn="just">
              <a:buFont typeface="Arial" panose="020B0604020202020204" pitchFamily="34" charset="0"/>
              <a:buChar char="•"/>
            </a:pPr>
            <a:r>
              <a:rPr lang="en-IN"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This is used to control the supply from source to the motor so that the       speed-torque characteristics required by the load is met. They can be made of thyristors, </a:t>
            </a:r>
            <a:r>
              <a:rPr lang="en-IN" sz="2600" b="1" dirty="0" err="1">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mosfets</a:t>
            </a:r>
            <a:r>
              <a:rPr lang="en-IN"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 IGBTs, etc.</a:t>
            </a:r>
          </a:p>
          <a:p>
            <a:pPr marL="285750" indent="-285750" algn="just">
              <a:buFont typeface="Arial" panose="020B0604020202020204" pitchFamily="34" charset="0"/>
              <a:buChar char="•"/>
            </a:pPr>
            <a:r>
              <a:rPr lang="en-IN"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It restricts the excessive current drawn from the source.</a:t>
            </a:r>
          </a:p>
          <a:p>
            <a:pPr marL="285750" indent="-285750" algn="just">
              <a:buFont typeface="Arial" panose="020B0604020202020204" pitchFamily="34" charset="0"/>
              <a:buChar char="•"/>
            </a:pPr>
            <a:r>
              <a:rPr lang="en-IN"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It converts the electrical energy from the source into a form suitable for the motor to operate.</a:t>
            </a:r>
          </a:p>
          <a:p>
            <a:pPr marL="285750" indent="-285750" algn="just">
              <a:buFont typeface="Arial" panose="020B0604020202020204" pitchFamily="34" charset="0"/>
              <a:buChar char="•"/>
            </a:pPr>
            <a:r>
              <a:rPr lang="en-IN"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It selects the mode of operation of the motor that is either motoring or braking.</a:t>
            </a:r>
          </a:p>
        </p:txBody>
      </p:sp>
      <p:pic>
        <p:nvPicPr>
          <p:cNvPr id="1038" name="Picture 14" descr="Energies | Free Full-Text | Design of a Continuous Signal Generator Based  on Sliding Mode Control of Three-Phase AC-DC Power Converters">
            <a:extLst>
              <a:ext uri="{FF2B5EF4-FFF2-40B4-BE49-F238E27FC236}">
                <a16:creationId xmlns:a16="http://schemas.microsoft.com/office/drawing/2014/main" id="{A7A8952A-8E2F-4AC5-BAA6-2117384D0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2496" y="1527210"/>
            <a:ext cx="4669219" cy="41273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43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DB6A8C-6ADC-4696-9E84-0F49B1E4A4D6}"/>
              </a:ext>
            </a:extLst>
          </p:cNvPr>
          <p:cNvSpPr/>
          <p:nvPr/>
        </p:nvSpPr>
        <p:spPr>
          <a:xfrm>
            <a:off x="0" y="173422"/>
            <a:ext cx="12192000" cy="830997"/>
          </a:xfrm>
          <a:prstGeom prst="rect">
            <a:avLst/>
          </a:prstGeom>
        </p:spPr>
        <p:txBody>
          <a:bodyPr wrap="square">
            <a:spAutoFit/>
          </a:bodyPr>
          <a:lstStyle/>
          <a:p>
            <a:pPr lvl="1" algn="ctr"/>
            <a:r>
              <a:rPr lang="en-IN" sz="4800" u="sng" dirty="0">
                <a:solidFill>
                  <a:schemeClr val="accent3">
                    <a:lumMod val="50000"/>
                  </a:schemeClr>
                </a:solidFill>
                <a:latin typeface="Adobe Gothic Std B" panose="020B0800000000000000" pitchFamily="34" charset="-128"/>
                <a:ea typeface="Adobe Gothic Std B" panose="020B0800000000000000" pitchFamily="34" charset="-128"/>
              </a:rPr>
              <a:t>Electric Motor</a:t>
            </a:r>
            <a:endParaRPr lang="en-IN" sz="4800" dirty="0">
              <a:solidFill>
                <a:schemeClr val="accent3">
                  <a:lumMod val="50000"/>
                </a:schemeClr>
              </a:solidFill>
            </a:endParaRPr>
          </a:p>
        </p:txBody>
      </p:sp>
      <p:sp>
        <p:nvSpPr>
          <p:cNvPr id="3" name="TextBox 2">
            <a:extLst>
              <a:ext uri="{FF2B5EF4-FFF2-40B4-BE49-F238E27FC236}">
                <a16:creationId xmlns:a16="http://schemas.microsoft.com/office/drawing/2014/main" id="{2206C8FD-CE56-4D2B-862F-CE1E377CF908}"/>
              </a:ext>
            </a:extLst>
          </p:cNvPr>
          <p:cNvSpPr txBox="1"/>
          <p:nvPr/>
        </p:nvSpPr>
        <p:spPr>
          <a:xfrm>
            <a:off x="291823" y="914401"/>
            <a:ext cx="7181034" cy="4893647"/>
          </a:xfrm>
          <a:prstGeom prst="rect">
            <a:avLst/>
          </a:prstGeom>
          <a:noFill/>
        </p:spPr>
        <p:txBody>
          <a:bodyPr wrap="square" rtlCol="0">
            <a:spAutoFit/>
          </a:bodyPr>
          <a:lstStyle/>
          <a:p>
            <a:pPr marL="285750" indent="-285750" algn="just">
              <a:buFont typeface="Arial" panose="020B0604020202020204" pitchFamily="34" charset="0"/>
              <a:buChar char="•"/>
            </a:pPr>
            <a:r>
              <a:rPr lang="en-IN"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Electrical motors used in the electric drives can be DC Motors or AC Motors like Induction Motor , Synchronous Motor.</a:t>
            </a:r>
          </a:p>
          <a:p>
            <a:pPr algn="just"/>
            <a:r>
              <a:rPr lang="en-IN"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 </a:t>
            </a:r>
          </a:p>
          <a:p>
            <a:pPr marL="285750" indent="-285750" algn="just">
              <a:buFont typeface="Arial" panose="020B0604020202020204" pitchFamily="34" charset="0"/>
              <a:buChar char="•"/>
            </a:pPr>
            <a:r>
              <a:rPr lang="en-IN"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The electric motor is chosen based on various features such as price, performance, requirements by the load, etc.</a:t>
            </a:r>
          </a:p>
          <a:p>
            <a:pPr marL="285750" indent="-285750" algn="just">
              <a:buFont typeface="Arial" panose="020B0604020202020204" pitchFamily="34" charset="0"/>
              <a:buChar char="•"/>
            </a:pPr>
            <a:endParaRPr lang="en-IN"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marL="285750" indent="-285750" algn="just">
              <a:buFont typeface="Arial" panose="020B0604020202020204" pitchFamily="34" charset="0"/>
              <a:buChar char="•"/>
            </a:pPr>
            <a:r>
              <a:rPr lang="en-IN" sz="2600" b="1" dirty="0">
                <a:solidFill>
                  <a:schemeClr val="accent4">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AC Motors are now being employed in variable speed drives as they have number of advantages over DC Motors.</a:t>
            </a:r>
          </a:p>
        </p:txBody>
      </p:sp>
      <p:pic>
        <p:nvPicPr>
          <p:cNvPr id="2052" name="Picture 4" descr="Choosing the best motor for your application | Process Engineering">
            <a:extLst>
              <a:ext uri="{FF2B5EF4-FFF2-40B4-BE49-F238E27FC236}">
                <a16:creationId xmlns:a16="http://schemas.microsoft.com/office/drawing/2014/main" id="{0302EA48-E19B-4FD5-BEB0-3B82B4DC8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8981" y="1674186"/>
            <a:ext cx="4301196" cy="350962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87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3ABF74-B941-4EF8-AF75-AC5EB6E1213D}"/>
              </a:ext>
            </a:extLst>
          </p:cNvPr>
          <p:cNvSpPr/>
          <p:nvPr/>
        </p:nvSpPr>
        <p:spPr>
          <a:xfrm>
            <a:off x="3925614" y="73068"/>
            <a:ext cx="4256688" cy="830997"/>
          </a:xfrm>
          <a:prstGeom prst="rect">
            <a:avLst/>
          </a:prstGeom>
        </p:spPr>
        <p:txBody>
          <a:bodyPr wrap="square">
            <a:spAutoFit/>
          </a:bodyPr>
          <a:lstStyle/>
          <a:p>
            <a:r>
              <a:rPr lang="en-IN" sz="4800" u="sng" dirty="0">
                <a:solidFill>
                  <a:schemeClr val="accent2">
                    <a:lumMod val="50000"/>
                  </a:schemeClr>
                </a:solidFill>
                <a:latin typeface="Adobe Gothic Std B" panose="020B0800000000000000" pitchFamily="34" charset="-128"/>
                <a:ea typeface="Adobe Gothic Std B" panose="020B0800000000000000" pitchFamily="34" charset="-128"/>
              </a:rPr>
              <a:t>Control Unit</a:t>
            </a:r>
            <a:endParaRPr lang="en-IN" sz="4800" dirty="0">
              <a:solidFill>
                <a:schemeClr val="accent2">
                  <a:lumMod val="50000"/>
                </a:schemeClr>
              </a:solidFill>
            </a:endParaRPr>
          </a:p>
        </p:txBody>
      </p:sp>
      <p:sp>
        <p:nvSpPr>
          <p:cNvPr id="3" name="TextBox 2">
            <a:extLst>
              <a:ext uri="{FF2B5EF4-FFF2-40B4-BE49-F238E27FC236}">
                <a16:creationId xmlns:a16="http://schemas.microsoft.com/office/drawing/2014/main" id="{A4A63A52-9D36-4571-8477-DFFAF6CA5CE6}"/>
              </a:ext>
            </a:extLst>
          </p:cNvPr>
          <p:cNvSpPr txBox="1"/>
          <p:nvPr/>
        </p:nvSpPr>
        <p:spPr>
          <a:xfrm>
            <a:off x="389744" y="1154243"/>
            <a:ext cx="5891135" cy="4493538"/>
          </a:xfrm>
          <a:prstGeom prst="rect">
            <a:avLst/>
          </a:prstGeom>
          <a:noFill/>
        </p:spPr>
        <p:txBody>
          <a:bodyPr wrap="square" rtlCol="0">
            <a:spAutoFit/>
          </a:bodyPr>
          <a:lstStyle/>
          <a:p>
            <a:pPr marL="285750" indent="-285750" algn="just">
              <a:buFont typeface="Arial" panose="020B0604020202020204" pitchFamily="34" charset="0"/>
              <a:buChar char="•"/>
            </a:pPr>
            <a:r>
              <a:rPr lang="en-IN" sz="26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rPr>
              <a:t>The control unit controls the power modulator.</a:t>
            </a:r>
          </a:p>
          <a:p>
            <a:pPr algn="just"/>
            <a:endParaRPr lang="en-IN" sz="26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marL="285750" indent="-285750" algn="just">
              <a:buFont typeface="Arial" panose="020B0604020202020204" pitchFamily="34" charset="0"/>
              <a:buChar char="•"/>
            </a:pPr>
            <a:r>
              <a:rPr lang="en-IN" sz="26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rPr>
              <a:t>It generates command for the protection of power modulator and motor.</a:t>
            </a:r>
          </a:p>
          <a:p>
            <a:pPr marL="285750" indent="-285750" algn="just">
              <a:buFont typeface="Arial" panose="020B0604020202020204" pitchFamily="34" charset="0"/>
              <a:buChar char="•"/>
            </a:pPr>
            <a:endParaRPr lang="en-IN" sz="26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marL="285750" indent="-285750" algn="just">
              <a:buFont typeface="Arial" panose="020B0604020202020204" pitchFamily="34" charset="0"/>
              <a:buChar char="•"/>
            </a:pPr>
            <a:r>
              <a:rPr lang="en-IN" sz="2600" b="1" dirty="0">
                <a:solidFill>
                  <a:schemeClr val="tx2">
                    <a:lumMod val="75000"/>
                  </a:schemeClr>
                </a:solidFill>
                <a:latin typeface="Adobe Fangsong Std R" panose="02020400000000000000" pitchFamily="18" charset="-128"/>
                <a:ea typeface="Adobe Fangsong Std R" panose="02020400000000000000" pitchFamily="18" charset="-128"/>
                <a:cs typeface="Arial" panose="020B0604020202020204" pitchFamily="34" charset="0"/>
              </a:rPr>
              <a:t>When control of switching circuits is required then the function of control circuit will be to provide sequencing and interlocking.</a:t>
            </a:r>
          </a:p>
        </p:txBody>
      </p:sp>
      <p:pic>
        <p:nvPicPr>
          <p:cNvPr id="4" name="Picture 3">
            <a:extLst>
              <a:ext uri="{FF2B5EF4-FFF2-40B4-BE49-F238E27FC236}">
                <a16:creationId xmlns:a16="http://schemas.microsoft.com/office/drawing/2014/main" id="{0B3EC9ED-043E-4E0B-B84E-B5F66C60CBD4}"/>
              </a:ext>
            </a:extLst>
          </p:cNvPr>
          <p:cNvPicPr>
            <a:picLocks noChangeAspect="1"/>
          </p:cNvPicPr>
          <p:nvPr/>
        </p:nvPicPr>
        <p:blipFill>
          <a:blip r:embed="rId3"/>
          <a:stretch>
            <a:fillRect/>
          </a:stretch>
        </p:blipFill>
        <p:spPr>
          <a:xfrm>
            <a:off x="6472441" y="1764045"/>
            <a:ext cx="5512552" cy="36174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06766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576CFB-5F26-4803-A7B7-F10C82F81B20}"/>
              </a:ext>
            </a:extLst>
          </p:cNvPr>
          <p:cNvSpPr/>
          <p:nvPr/>
        </p:nvSpPr>
        <p:spPr>
          <a:xfrm>
            <a:off x="0" y="189187"/>
            <a:ext cx="12191999" cy="830997"/>
          </a:xfrm>
          <a:prstGeom prst="rect">
            <a:avLst/>
          </a:prstGeom>
        </p:spPr>
        <p:txBody>
          <a:bodyPr wrap="square">
            <a:spAutoFit/>
          </a:bodyPr>
          <a:lstStyle/>
          <a:p>
            <a:pPr algn="ctr"/>
            <a:r>
              <a:rPr lang="en-IN" sz="4800" u="sng" dirty="0">
                <a:solidFill>
                  <a:schemeClr val="accent1"/>
                </a:solidFill>
                <a:latin typeface="Adobe Gothic Std B" panose="020B0800000000000000" pitchFamily="34" charset="-128"/>
                <a:ea typeface="Adobe Gothic Std B" panose="020B0800000000000000" pitchFamily="34" charset="-128"/>
              </a:rPr>
              <a:t>Sensing Unit</a:t>
            </a:r>
            <a:endParaRPr lang="en-IN" sz="4800" dirty="0">
              <a:solidFill>
                <a:schemeClr val="accent1"/>
              </a:solidFill>
            </a:endParaRPr>
          </a:p>
        </p:txBody>
      </p:sp>
      <p:sp>
        <p:nvSpPr>
          <p:cNvPr id="3" name="Rectangle 2">
            <a:extLst>
              <a:ext uri="{FF2B5EF4-FFF2-40B4-BE49-F238E27FC236}">
                <a16:creationId xmlns:a16="http://schemas.microsoft.com/office/drawing/2014/main" id="{9D550EEB-1D66-4048-9DB1-C928259DC32A}"/>
              </a:ext>
            </a:extLst>
          </p:cNvPr>
          <p:cNvSpPr/>
          <p:nvPr/>
        </p:nvSpPr>
        <p:spPr>
          <a:xfrm>
            <a:off x="520262" y="1020184"/>
            <a:ext cx="11461531" cy="5019579"/>
          </a:xfrm>
          <a:prstGeom prst="rect">
            <a:avLst/>
          </a:prstGeom>
        </p:spPr>
        <p:txBody>
          <a:bodyPr wrap="square">
            <a:spAutoFit/>
          </a:bodyPr>
          <a:lstStyle/>
          <a:p>
            <a:pPr marL="285750" indent="-285750" algn="just">
              <a:buFont typeface="Arial" panose="020B0604020202020204" pitchFamily="34" charset="0"/>
              <a:buChar char="•"/>
            </a:pPr>
            <a:r>
              <a:rPr lang="en-IN" sz="2600" b="1" dirty="0">
                <a:solidFill>
                  <a:schemeClr val="accent1">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The sensing unit in the electric drive is used to sense the particular drive factor such as speed, motor current or voltage. </a:t>
            </a:r>
          </a:p>
          <a:p>
            <a:pPr marL="285750" indent="-285750" algn="just">
              <a:lnSpc>
                <a:spcPct val="150000"/>
              </a:lnSpc>
              <a:buFont typeface="Arial" panose="020B0604020202020204" pitchFamily="34" charset="0"/>
              <a:buChar char="•"/>
            </a:pPr>
            <a:r>
              <a:rPr lang="en-IN" sz="2600" b="1" dirty="0">
                <a:solidFill>
                  <a:schemeClr val="accent1">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They can be used for following sensing operation:</a:t>
            </a:r>
          </a:p>
          <a:p>
            <a:pPr marL="742950" lvl="1" indent="-285750" algn="just">
              <a:lnSpc>
                <a:spcPct val="150000"/>
              </a:lnSpc>
              <a:buFont typeface="Arial" panose="020B0604020202020204" pitchFamily="34" charset="0"/>
              <a:buChar char="•"/>
            </a:pPr>
            <a:r>
              <a:rPr lang="en-IN" sz="2600" b="1" dirty="0">
                <a:solidFill>
                  <a:schemeClr val="accent1">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 Speed sensing  (Tachometer is used)</a:t>
            </a:r>
          </a:p>
          <a:p>
            <a:pPr marL="742950" lvl="1" indent="-285750" algn="just">
              <a:lnSpc>
                <a:spcPct val="150000"/>
              </a:lnSpc>
              <a:buFont typeface="Arial" panose="020B0604020202020204" pitchFamily="34" charset="0"/>
              <a:buChar char="•"/>
            </a:pPr>
            <a:r>
              <a:rPr lang="en-IN" sz="2600" b="1" dirty="0">
                <a:solidFill>
                  <a:schemeClr val="accent1">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 Torque sensing (Magnetoelastic torque sensor is used)</a:t>
            </a:r>
          </a:p>
          <a:p>
            <a:pPr marL="742950" lvl="1" indent="-285750" algn="just">
              <a:lnSpc>
                <a:spcPct val="150000"/>
              </a:lnSpc>
              <a:buFont typeface="Arial" panose="020B0604020202020204" pitchFamily="34" charset="0"/>
              <a:buChar char="•"/>
            </a:pPr>
            <a:r>
              <a:rPr lang="en-IN" sz="2600" b="1" dirty="0">
                <a:solidFill>
                  <a:schemeClr val="accent1">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Position sensing (Position can be sensed through GPS, vibrometer, and rotary encoder.)</a:t>
            </a:r>
          </a:p>
          <a:p>
            <a:pPr marL="742950" lvl="1" indent="-285750" algn="just">
              <a:lnSpc>
                <a:spcPct val="150000"/>
              </a:lnSpc>
              <a:buFont typeface="Arial" panose="020B0604020202020204" pitchFamily="34" charset="0"/>
              <a:buChar char="•"/>
            </a:pPr>
            <a:r>
              <a:rPr lang="en-IN" sz="2600" b="1" dirty="0">
                <a:solidFill>
                  <a:schemeClr val="accent1">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Current sensing and Voltage sensing (Hall Effect Sensors are used) </a:t>
            </a:r>
          </a:p>
          <a:p>
            <a:pPr marL="742950" lvl="1" indent="-285750" algn="just">
              <a:lnSpc>
                <a:spcPct val="150000"/>
              </a:lnSpc>
              <a:buFont typeface="Arial" panose="020B0604020202020204" pitchFamily="34" charset="0"/>
              <a:buChar char="•"/>
            </a:pPr>
            <a:r>
              <a:rPr lang="en-IN" sz="2600" b="1" dirty="0">
                <a:solidFill>
                  <a:schemeClr val="accent1">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Temperature sensing (Temperature is sensed through thermistor)</a:t>
            </a:r>
          </a:p>
        </p:txBody>
      </p:sp>
    </p:spTree>
    <p:extLst>
      <p:ext uri="{BB962C8B-B14F-4D97-AF65-F5344CB8AC3E}">
        <p14:creationId xmlns:p14="http://schemas.microsoft.com/office/powerpoint/2010/main" val="24899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AC130D-F263-4A9D-850D-88251B319877}"/>
              </a:ext>
            </a:extLst>
          </p:cNvPr>
          <p:cNvSpPr/>
          <p:nvPr/>
        </p:nvSpPr>
        <p:spPr>
          <a:xfrm>
            <a:off x="1781504" y="236484"/>
            <a:ext cx="9285890" cy="830997"/>
          </a:xfrm>
          <a:prstGeom prst="rect">
            <a:avLst/>
          </a:prstGeom>
        </p:spPr>
        <p:txBody>
          <a:bodyPr wrap="square">
            <a:spAutoFit/>
          </a:bodyPr>
          <a:lstStyle/>
          <a:p>
            <a:r>
              <a:rPr lang="en-IN" sz="4800" u="sng" dirty="0">
                <a:solidFill>
                  <a:schemeClr val="accent2"/>
                </a:solidFill>
                <a:latin typeface="Adobe Gothic Std B" panose="020B0800000000000000" pitchFamily="34" charset="-128"/>
                <a:ea typeface="Adobe Gothic Std B" panose="020B0800000000000000" pitchFamily="34" charset="-128"/>
              </a:rPr>
              <a:t>Classification of Electric Drives</a:t>
            </a:r>
            <a:endParaRPr lang="en-IN" sz="4800" dirty="0">
              <a:solidFill>
                <a:schemeClr val="accent2"/>
              </a:solidFill>
            </a:endParaRPr>
          </a:p>
        </p:txBody>
      </p:sp>
      <p:sp>
        <p:nvSpPr>
          <p:cNvPr id="3" name="TextBox 2">
            <a:extLst>
              <a:ext uri="{FF2B5EF4-FFF2-40B4-BE49-F238E27FC236}">
                <a16:creationId xmlns:a16="http://schemas.microsoft.com/office/drawing/2014/main" id="{335BA8AB-0021-4872-9F1C-83E09C53B17C}"/>
              </a:ext>
            </a:extLst>
          </p:cNvPr>
          <p:cNvSpPr txBox="1"/>
          <p:nvPr/>
        </p:nvSpPr>
        <p:spPr>
          <a:xfrm>
            <a:off x="362607" y="1067481"/>
            <a:ext cx="6747642" cy="5247590"/>
          </a:xfrm>
          <a:prstGeom prst="rect">
            <a:avLst/>
          </a:prstGeom>
          <a:noFill/>
        </p:spPr>
        <p:txBody>
          <a:bodyPr wrap="square" rtlCol="0">
            <a:spAutoFit/>
          </a:bodyPr>
          <a:lstStyle/>
          <a:p>
            <a:pPr algn="just"/>
            <a:r>
              <a:rPr lang="en-IN" sz="2600" b="1" dirty="0">
                <a:solidFill>
                  <a:schemeClr val="tx1">
                    <a:lumMod val="95000"/>
                  </a:schemeClr>
                </a:solidFill>
                <a:latin typeface="Adobe Fangsong Std R" panose="02020400000000000000" pitchFamily="18" charset="-128"/>
                <a:ea typeface="Adobe Fangsong Std R" panose="02020400000000000000" pitchFamily="18" charset="-128"/>
                <a:cs typeface="Arial" panose="020B0604020202020204" pitchFamily="34" charset="0"/>
              </a:rPr>
              <a:t>Electric Drives are classified into three types: Group Drives, Individual drives, multi-motor drives.</a:t>
            </a:r>
            <a:endParaRPr lang="en-IN" sz="2600" b="1" dirty="0">
              <a:latin typeface="Adobe Fangsong Std R" panose="02020400000000000000" pitchFamily="18" charset="-128"/>
              <a:ea typeface="Adobe Fangsong Std R" panose="02020400000000000000" pitchFamily="18" charset="-128"/>
              <a:cs typeface="Arial" panose="020B0604020202020204" pitchFamily="34" charset="0"/>
            </a:endParaRPr>
          </a:p>
          <a:p>
            <a:pPr algn="just"/>
            <a:r>
              <a:rPr lang="en-IN" sz="2600" b="1" u="sng" dirty="0">
                <a:solidFill>
                  <a:schemeClr val="accent2">
                    <a:lumMod val="50000"/>
                  </a:schemeClr>
                </a:solidFill>
                <a:latin typeface="Adobe Fangsong Std R" panose="02020400000000000000" pitchFamily="18" charset="-128"/>
                <a:ea typeface="Adobe Fangsong Std R" panose="02020400000000000000" pitchFamily="18" charset="-128"/>
                <a:cs typeface="Arial" panose="020B0604020202020204" pitchFamily="34" charset="0"/>
              </a:rPr>
              <a:t>1</a:t>
            </a:r>
            <a:r>
              <a:rPr lang="en-IN" sz="2600" b="1" u="sng" dirty="0">
                <a:solidFill>
                  <a:schemeClr val="accent2">
                    <a:lumMod val="50000"/>
                  </a:schemeClr>
                </a:solidFill>
                <a:latin typeface="Arial" panose="020B0604020202020204" pitchFamily="34" charset="0"/>
                <a:ea typeface="Adobe Fangsong Std R" panose="02020400000000000000" pitchFamily="18" charset="-128"/>
                <a:cs typeface="Arial" panose="020B0604020202020204" pitchFamily="34" charset="0"/>
              </a:rPr>
              <a:t>. Group Drives</a:t>
            </a:r>
          </a:p>
          <a:p>
            <a:pPr marL="285750" indent="-285750" algn="just" fontAlgn="base">
              <a:buFont typeface="Arial" panose="020B0604020202020204" pitchFamily="34" charset="0"/>
              <a:buChar char="•"/>
            </a:pPr>
            <a:r>
              <a:rPr lang="en-US" sz="2600" b="1" dirty="0">
                <a:solidFill>
                  <a:schemeClr val="tx1">
                    <a:lumMod val="85000"/>
                  </a:schemeClr>
                </a:solidFill>
                <a:latin typeface="Adobe Fangsong Std R" panose="02020400000000000000" pitchFamily="18" charset="-128"/>
                <a:ea typeface="Adobe Fangsong Std R" panose="02020400000000000000" pitchFamily="18" charset="-128"/>
                <a:cs typeface="Arial" panose="020B0604020202020204" pitchFamily="34" charset="0"/>
              </a:rPr>
              <a:t>When one prime mover or motor is used      for a number of machine tools on common shaft then the drive is called as group drive.</a:t>
            </a:r>
            <a:r>
              <a:rPr lang="en-US" sz="2600" b="1" dirty="0">
                <a:solidFill>
                  <a:schemeClr val="tx1">
                    <a:lumMod val="85000"/>
                  </a:schemeClr>
                </a:solidFill>
                <a:latin typeface="Adobe Fangsong Std R" panose="02020400000000000000" pitchFamily="18" charset="-128"/>
                <a:ea typeface="Adobe Fangsong Std R" panose="02020400000000000000" pitchFamily="18" charset="-128"/>
                <a:cs typeface="Arial" panose="020B0604020202020204" pitchFamily="34" charset="0"/>
                <a:hlinkClick r:id="rId3">
                  <a:extLst>
                    <a:ext uri="{A12FA001-AC4F-418D-AE19-62706E023703}">
                      <ahyp:hlinkClr xmlns:ahyp="http://schemas.microsoft.com/office/drawing/2018/hyperlinkcolor" val="tx"/>
                    </a:ext>
                  </a:extLst>
                </a:hlinkClick>
              </a:rPr>
              <a:t> </a:t>
            </a:r>
            <a:endParaRPr lang="en-US" sz="2600" b="1" dirty="0">
              <a:solidFill>
                <a:schemeClr val="tx1">
                  <a:lumMod val="85000"/>
                </a:schemeClr>
              </a:solidFill>
              <a:latin typeface="Adobe Fangsong Std R" panose="02020400000000000000" pitchFamily="18" charset="-128"/>
              <a:ea typeface="Adobe Fangsong Std R" panose="02020400000000000000" pitchFamily="18" charset="-128"/>
              <a:cs typeface="Arial" panose="020B0604020202020204" pitchFamily="34" charset="0"/>
            </a:endParaRPr>
          </a:p>
          <a:p>
            <a:pPr marL="285750" indent="-285750" algn="just" fontAlgn="base">
              <a:buFont typeface="Arial" panose="020B0604020202020204" pitchFamily="34" charset="0"/>
              <a:buChar char="•"/>
            </a:pPr>
            <a:r>
              <a:rPr lang="en-US" sz="2600" b="1" dirty="0">
                <a:solidFill>
                  <a:schemeClr val="tx1">
                    <a:lumMod val="85000"/>
                  </a:schemeClr>
                </a:solidFill>
                <a:latin typeface="Adobe Fangsong Std R" panose="02020400000000000000" pitchFamily="18" charset="-128"/>
                <a:ea typeface="Adobe Fangsong Std R" panose="02020400000000000000" pitchFamily="18" charset="-128"/>
                <a:cs typeface="Arial" panose="020B0604020202020204" pitchFamily="34" charset="0"/>
              </a:rPr>
              <a:t>Any fault in the driving motor renders all other driving component idle.</a:t>
            </a:r>
          </a:p>
          <a:p>
            <a:pPr marL="285750" indent="-285750" algn="just" fontAlgn="base">
              <a:buFont typeface="Arial" panose="020B0604020202020204" pitchFamily="34" charset="0"/>
              <a:buChar char="•"/>
            </a:pPr>
            <a:r>
              <a:rPr lang="en-US" sz="2600" b="1" dirty="0">
                <a:solidFill>
                  <a:schemeClr val="tx1">
                    <a:lumMod val="85000"/>
                  </a:schemeClr>
                </a:solidFill>
                <a:latin typeface="Adobe Fangsong Std R" panose="02020400000000000000" pitchFamily="18" charset="-128"/>
                <a:ea typeface="Adobe Fangsong Std R" panose="02020400000000000000" pitchFamily="18" charset="-128"/>
                <a:cs typeface="Arial" panose="020B0604020202020204" pitchFamily="34" charset="0"/>
              </a:rPr>
              <a:t>They are less flexible and noise level is high.</a:t>
            </a:r>
          </a:p>
          <a:p>
            <a:pPr algn="just" fontAlgn="base"/>
            <a:endParaRPr lang="en-US" sz="2300" b="1" dirty="0">
              <a:latin typeface="Adobe Fangsong Std R" panose="02020400000000000000" pitchFamily="18" charset="-128"/>
              <a:ea typeface="Adobe Fangsong Std R" panose="02020400000000000000" pitchFamily="18" charset="-128"/>
              <a:cs typeface="Arial" panose="020B0604020202020204" pitchFamily="34" charset="0"/>
            </a:endParaRPr>
          </a:p>
        </p:txBody>
      </p:sp>
      <p:pic>
        <p:nvPicPr>
          <p:cNvPr id="1032" name="Picture 8" descr="Diagram of group drive">
            <a:extLst>
              <a:ext uri="{FF2B5EF4-FFF2-40B4-BE49-F238E27FC236}">
                <a16:creationId xmlns:a16="http://schemas.microsoft.com/office/drawing/2014/main" id="{7F1499E7-2534-4EEA-9B00-C7B3AA5BB7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2855" y="1448649"/>
            <a:ext cx="4233177" cy="39607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411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3645</TotalTime>
  <Words>1252</Words>
  <Application>Microsoft Office PowerPoint</Application>
  <PresentationFormat>Widescreen</PresentationFormat>
  <Paragraphs>149</Paragraphs>
  <Slides>20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Adobe Fangsong Std R</vt:lpstr>
      <vt:lpstr>Adobe Gothic Std B</vt:lpstr>
      <vt:lpstr>Arial</vt:lpstr>
      <vt:lpstr>Calibri</vt:lpstr>
      <vt:lpstr>Gill Sans MT</vt:lpstr>
      <vt:lpstr>Kalinga</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DRIVES</dc:title>
  <dc:creator>Lenovo</dc:creator>
  <cp:lastModifiedBy>Lenovo</cp:lastModifiedBy>
  <cp:revision>122</cp:revision>
  <dcterms:created xsi:type="dcterms:W3CDTF">2020-11-10T10:34:05Z</dcterms:created>
  <dcterms:modified xsi:type="dcterms:W3CDTF">2020-11-19T05:00:33Z</dcterms:modified>
</cp:coreProperties>
</file>