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4" r:id="rId1"/>
  </p:sldMasterIdLst>
  <p:notesMasterIdLst>
    <p:notesMasterId r:id="rId24"/>
  </p:notesMasterIdLst>
  <p:sldIdLst>
    <p:sldId id="256" r:id="rId2"/>
    <p:sldId id="258" r:id="rId3"/>
    <p:sldId id="268" r:id="rId4"/>
    <p:sldId id="285" r:id="rId5"/>
    <p:sldId id="261" r:id="rId6"/>
    <p:sldId id="263" r:id="rId7"/>
    <p:sldId id="266" r:id="rId8"/>
    <p:sldId id="270" r:id="rId9"/>
    <p:sldId id="273" r:id="rId10"/>
    <p:sldId id="272" r:id="rId11"/>
    <p:sldId id="274" r:id="rId12"/>
    <p:sldId id="275" r:id="rId13"/>
    <p:sldId id="276" r:id="rId14"/>
    <p:sldId id="277" r:id="rId15"/>
    <p:sldId id="278" r:id="rId16"/>
    <p:sldId id="282" r:id="rId17"/>
    <p:sldId id="281" r:id="rId18"/>
    <p:sldId id="284" r:id="rId19"/>
    <p:sldId id="280" r:id="rId20"/>
    <p:sldId id="279" r:id="rId21"/>
    <p:sldId id="271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0819-DDB5-43BB-B84C-964E26C424D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FC6464A-1D8B-4622-928C-61B1B805FD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Environment:</a:t>
          </a:r>
        </a:p>
      </dgm:t>
    </dgm:pt>
    <dgm:pt modelId="{55B5C6BF-C4E7-44B5-AA33-E4675E1574AF}" type="parTrans" cxnId="{16DA8A40-06DE-4D19-953D-3AFAECBFB8B7}">
      <dgm:prSet/>
      <dgm:spPr/>
      <dgm:t>
        <a:bodyPr/>
        <a:lstStyle/>
        <a:p>
          <a:endParaRPr lang="en-US"/>
        </a:p>
      </dgm:t>
    </dgm:pt>
    <dgm:pt modelId="{8571C5BE-C73D-4939-BE28-E521CBD3E260}" type="sibTrans" cxnId="{16DA8A40-06DE-4D19-953D-3AFAECBFB8B7}">
      <dgm:prSet/>
      <dgm:spPr/>
      <dgm:t>
        <a:bodyPr/>
        <a:lstStyle/>
        <a:p>
          <a:endParaRPr lang="en-US"/>
        </a:p>
      </dgm:t>
    </dgm:pt>
    <dgm:pt modelId="{357DFAF9-14B5-4769-ADDD-7AA756F4FE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500 m × 500 m × 300 m space with 20 randomly placed spherical obstacles</a:t>
          </a:r>
        </a:p>
      </dgm:t>
    </dgm:pt>
    <dgm:pt modelId="{1C17A3D9-7D68-444E-AD73-ADE2C39D8EE8}" type="parTrans" cxnId="{E5A3FA38-DFDE-4D3F-9FE9-E9668417A473}">
      <dgm:prSet/>
      <dgm:spPr/>
      <dgm:t>
        <a:bodyPr/>
        <a:lstStyle/>
        <a:p>
          <a:endParaRPr lang="en-US"/>
        </a:p>
      </dgm:t>
    </dgm:pt>
    <dgm:pt modelId="{20EBDE39-0B81-4132-9628-24DF40931FC7}" type="sibTrans" cxnId="{E5A3FA38-DFDE-4D3F-9FE9-E9668417A473}">
      <dgm:prSet/>
      <dgm:spPr/>
      <dgm:t>
        <a:bodyPr/>
        <a:lstStyle/>
        <a:p>
          <a:endParaRPr lang="en-US"/>
        </a:p>
      </dgm:t>
    </dgm:pt>
    <dgm:pt modelId="{E2A83A2A-4F8E-4669-9EC8-9313344F79E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Drone:</a:t>
          </a:r>
        </a:p>
      </dgm:t>
    </dgm:pt>
    <dgm:pt modelId="{5A8BA2E5-3F9A-448F-AD17-3A39B42B4294}" type="parTrans" cxnId="{024676B7-09A4-49C1-9D29-626C2AA92B3B}">
      <dgm:prSet/>
      <dgm:spPr/>
      <dgm:t>
        <a:bodyPr/>
        <a:lstStyle/>
        <a:p>
          <a:endParaRPr lang="en-US"/>
        </a:p>
      </dgm:t>
    </dgm:pt>
    <dgm:pt modelId="{593DDAAB-B13E-4716-BA83-CD576C757C10}" type="sibTrans" cxnId="{024676B7-09A4-49C1-9D29-626C2AA92B3B}">
      <dgm:prSet/>
      <dgm:spPr/>
      <dgm:t>
        <a:bodyPr/>
        <a:lstStyle/>
        <a:p>
          <a:endParaRPr lang="en-US"/>
        </a:p>
      </dgm:t>
    </dgm:pt>
    <dgm:pt modelId="{1CED37F4-42AF-4D7E-89BF-DCB7D4BF3D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1.59 × 0.57 × 0.63 m, 320 kg, with ballast tank (0–260 kg) for depth control</a:t>
          </a:r>
        </a:p>
      </dgm:t>
    </dgm:pt>
    <dgm:pt modelId="{3AEAB097-0316-40F4-A221-80D3F6AE9D03}" type="parTrans" cxnId="{FFC6A2D7-D846-421B-80B0-A66DB8F66E33}">
      <dgm:prSet/>
      <dgm:spPr/>
      <dgm:t>
        <a:bodyPr/>
        <a:lstStyle/>
        <a:p>
          <a:endParaRPr lang="en-US"/>
        </a:p>
      </dgm:t>
    </dgm:pt>
    <dgm:pt modelId="{4E7B1919-1888-43E2-B920-089FC8184694}" type="sibTrans" cxnId="{FFC6A2D7-D846-421B-80B0-A66DB8F66E33}">
      <dgm:prSet/>
      <dgm:spPr/>
      <dgm:t>
        <a:bodyPr/>
        <a:lstStyle/>
        <a:p>
          <a:endParaRPr lang="en-US"/>
        </a:p>
      </dgm:t>
    </dgm:pt>
    <dgm:pt modelId="{9DFED297-FDFF-4452-B831-481CB9417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Four rear thrusters (+ formation), IMU (accelerometer &amp; gyro), and 360° sonar</a:t>
          </a:r>
        </a:p>
      </dgm:t>
    </dgm:pt>
    <dgm:pt modelId="{B7DDAFCD-B37A-4DFC-8087-3454E7526663}" type="parTrans" cxnId="{37015685-CCE7-4B9C-A9D1-3E2F8D36D5FC}">
      <dgm:prSet/>
      <dgm:spPr/>
      <dgm:t>
        <a:bodyPr/>
        <a:lstStyle/>
        <a:p>
          <a:endParaRPr lang="en-US"/>
        </a:p>
      </dgm:t>
    </dgm:pt>
    <dgm:pt modelId="{C18939BB-79AE-4136-B25D-CAD58E05A47D}" type="sibTrans" cxnId="{37015685-CCE7-4B9C-A9D1-3E2F8D36D5FC}">
      <dgm:prSet/>
      <dgm:spPr/>
      <dgm:t>
        <a:bodyPr/>
        <a:lstStyle/>
        <a:p>
          <a:endParaRPr lang="en-US"/>
        </a:p>
      </dgm:t>
    </dgm:pt>
    <dgm:pt modelId="{9F6F9997-B9DF-44BE-9598-A55CD16A8E7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Control Logic:</a:t>
          </a:r>
        </a:p>
      </dgm:t>
    </dgm:pt>
    <dgm:pt modelId="{08385B31-8BF8-4131-BC9C-6CEEFF4D4126}" type="parTrans" cxnId="{93CE1C94-0925-46A5-87CB-AAA2182C7C49}">
      <dgm:prSet/>
      <dgm:spPr/>
      <dgm:t>
        <a:bodyPr/>
        <a:lstStyle/>
        <a:p>
          <a:endParaRPr lang="en-US"/>
        </a:p>
      </dgm:t>
    </dgm:pt>
    <dgm:pt modelId="{BF206264-11A3-4D9D-B225-350CCAAA917F}" type="sibTrans" cxnId="{93CE1C94-0925-46A5-87CB-AAA2182C7C49}">
      <dgm:prSet/>
      <dgm:spPr/>
      <dgm:t>
        <a:bodyPr/>
        <a:lstStyle/>
        <a:p>
          <a:endParaRPr lang="en-US"/>
        </a:p>
      </dgm:t>
    </dgm:pt>
    <dgm:pt modelId="{C5CCA1D4-62BB-4488-A7CF-12EB906023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PID controllers for heading, speed, and depth</a:t>
          </a:r>
        </a:p>
      </dgm:t>
    </dgm:pt>
    <dgm:pt modelId="{7C305D5B-8F50-41A4-8C39-17548F5F5DE3}" type="parTrans" cxnId="{A266A7AB-FABA-40B7-ADA0-B29079F3C0FF}">
      <dgm:prSet/>
      <dgm:spPr/>
      <dgm:t>
        <a:bodyPr/>
        <a:lstStyle/>
        <a:p>
          <a:endParaRPr lang="en-US"/>
        </a:p>
      </dgm:t>
    </dgm:pt>
    <dgm:pt modelId="{25500FD6-F0B2-4871-9B4F-48609006762B}" type="sibTrans" cxnId="{A266A7AB-FABA-40B7-ADA0-B29079F3C0FF}">
      <dgm:prSet/>
      <dgm:spPr/>
      <dgm:t>
        <a:bodyPr/>
        <a:lstStyle/>
        <a:p>
          <a:endParaRPr lang="en-US"/>
        </a:p>
      </dgm:t>
    </dgm:pt>
    <dgm:pt modelId="{FE4EF018-6E2D-4BAD-9A60-78CC6F4B58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Autonomous waypoint tracking and real-time obstacle avoidance using simulated sensors</a:t>
          </a:r>
        </a:p>
      </dgm:t>
    </dgm:pt>
    <dgm:pt modelId="{082B7B44-479D-4208-B04A-A031ABAD02CE}" type="parTrans" cxnId="{FF884144-C77A-451F-9D80-D457C712156E}">
      <dgm:prSet/>
      <dgm:spPr/>
      <dgm:t>
        <a:bodyPr/>
        <a:lstStyle/>
        <a:p>
          <a:endParaRPr lang="en-US"/>
        </a:p>
      </dgm:t>
    </dgm:pt>
    <dgm:pt modelId="{C3CF8E29-7167-4CF6-93AD-EDEC3E66013D}" type="sibTrans" cxnId="{FF884144-C77A-451F-9D80-D457C712156E}">
      <dgm:prSet/>
      <dgm:spPr/>
      <dgm:t>
        <a:bodyPr/>
        <a:lstStyle/>
        <a:p>
          <a:endParaRPr lang="en-US"/>
        </a:p>
      </dgm:t>
    </dgm:pt>
    <dgm:pt modelId="{B57289CB-856B-4D8B-99AA-1C948CA4CFF9}" type="pres">
      <dgm:prSet presAssocID="{A4B90819-DDB5-43BB-B84C-964E26C424D9}" presName="root" presStyleCnt="0">
        <dgm:presLayoutVars>
          <dgm:dir/>
          <dgm:resizeHandles val="exact"/>
        </dgm:presLayoutVars>
      </dgm:prSet>
      <dgm:spPr/>
    </dgm:pt>
    <dgm:pt modelId="{A23EBCF1-F00B-45C4-9DAA-973079C406CB}" type="pres">
      <dgm:prSet presAssocID="{7FC6464A-1D8B-4622-928C-61B1B805FDF5}" presName="compNode" presStyleCnt="0"/>
      <dgm:spPr/>
    </dgm:pt>
    <dgm:pt modelId="{3AAC6D59-45C0-4E99-A9F3-8989AA458C18}" type="pres">
      <dgm:prSet presAssocID="{7FC6464A-1D8B-4622-928C-61B1B805FD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E7BCA226-A49D-41CB-8B32-63D1808F2F24}" type="pres">
      <dgm:prSet presAssocID="{7FC6464A-1D8B-4622-928C-61B1B805FDF5}" presName="iconSpace" presStyleCnt="0"/>
      <dgm:spPr/>
    </dgm:pt>
    <dgm:pt modelId="{9785A7F6-D5A7-46A8-9378-1E7E078CF634}" type="pres">
      <dgm:prSet presAssocID="{7FC6464A-1D8B-4622-928C-61B1B805FDF5}" presName="parTx" presStyleLbl="revTx" presStyleIdx="0" presStyleCnt="6">
        <dgm:presLayoutVars>
          <dgm:chMax val="0"/>
          <dgm:chPref val="0"/>
        </dgm:presLayoutVars>
      </dgm:prSet>
      <dgm:spPr/>
    </dgm:pt>
    <dgm:pt modelId="{2BE2F65C-91C2-49DB-9EAD-513D58CA9B48}" type="pres">
      <dgm:prSet presAssocID="{7FC6464A-1D8B-4622-928C-61B1B805FDF5}" presName="txSpace" presStyleCnt="0"/>
      <dgm:spPr/>
    </dgm:pt>
    <dgm:pt modelId="{090F61C4-9600-46D3-A60B-DAAEA839B268}" type="pres">
      <dgm:prSet presAssocID="{7FC6464A-1D8B-4622-928C-61B1B805FDF5}" presName="desTx" presStyleLbl="revTx" presStyleIdx="1" presStyleCnt="6">
        <dgm:presLayoutVars/>
      </dgm:prSet>
      <dgm:spPr/>
    </dgm:pt>
    <dgm:pt modelId="{69B3CD81-1DB0-42FB-BB32-322BC4F6BE82}" type="pres">
      <dgm:prSet presAssocID="{8571C5BE-C73D-4939-BE28-E521CBD3E260}" presName="sibTrans" presStyleCnt="0"/>
      <dgm:spPr/>
    </dgm:pt>
    <dgm:pt modelId="{C1C4097F-8EB0-42C7-8B0F-6A594E2EF842}" type="pres">
      <dgm:prSet presAssocID="{E2A83A2A-4F8E-4669-9EC8-9313344F79E4}" presName="compNode" presStyleCnt="0"/>
      <dgm:spPr/>
    </dgm:pt>
    <dgm:pt modelId="{7C290447-C2F6-413A-98BF-83F0A2242448}" type="pres">
      <dgm:prSet presAssocID="{E2A83A2A-4F8E-4669-9EC8-9313344F79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65D62C6F-2990-466D-B36C-DD8AD88519A9}" type="pres">
      <dgm:prSet presAssocID="{E2A83A2A-4F8E-4669-9EC8-9313344F79E4}" presName="iconSpace" presStyleCnt="0"/>
      <dgm:spPr/>
    </dgm:pt>
    <dgm:pt modelId="{F6170707-6F67-4363-A20C-71A7DBFBCEE7}" type="pres">
      <dgm:prSet presAssocID="{E2A83A2A-4F8E-4669-9EC8-9313344F79E4}" presName="parTx" presStyleLbl="revTx" presStyleIdx="2" presStyleCnt="6">
        <dgm:presLayoutVars>
          <dgm:chMax val="0"/>
          <dgm:chPref val="0"/>
        </dgm:presLayoutVars>
      </dgm:prSet>
      <dgm:spPr/>
    </dgm:pt>
    <dgm:pt modelId="{541319B0-B310-4A1A-9F03-35802CBCA43E}" type="pres">
      <dgm:prSet presAssocID="{E2A83A2A-4F8E-4669-9EC8-9313344F79E4}" presName="txSpace" presStyleCnt="0"/>
      <dgm:spPr/>
    </dgm:pt>
    <dgm:pt modelId="{76FBF07D-B534-41CE-9EA6-0483424AC182}" type="pres">
      <dgm:prSet presAssocID="{E2A83A2A-4F8E-4669-9EC8-9313344F79E4}" presName="desTx" presStyleLbl="revTx" presStyleIdx="3" presStyleCnt="6">
        <dgm:presLayoutVars/>
      </dgm:prSet>
      <dgm:spPr/>
    </dgm:pt>
    <dgm:pt modelId="{96A74AEC-FA5D-4B5A-A42A-024F298B6992}" type="pres">
      <dgm:prSet presAssocID="{593DDAAB-B13E-4716-BA83-CD576C757C10}" presName="sibTrans" presStyleCnt="0"/>
      <dgm:spPr/>
    </dgm:pt>
    <dgm:pt modelId="{28252206-157E-49AB-9942-126D774E12D6}" type="pres">
      <dgm:prSet presAssocID="{9F6F9997-B9DF-44BE-9598-A55CD16A8E76}" presName="compNode" presStyleCnt="0"/>
      <dgm:spPr/>
    </dgm:pt>
    <dgm:pt modelId="{1EC15B4D-83C8-47CC-9766-30DF22A7529C}" type="pres">
      <dgm:prSet presAssocID="{9F6F9997-B9DF-44BE-9598-A55CD16A8E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063AD9C-C88D-4EC7-A8DC-3308EA379072}" type="pres">
      <dgm:prSet presAssocID="{9F6F9997-B9DF-44BE-9598-A55CD16A8E76}" presName="iconSpace" presStyleCnt="0"/>
      <dgm:spPr/>
    </dgm:pt>
    <dgm:pt modelId="{97074281-764B-431E-914C-B4C1F4DCD2A0}" type="pres">
      <dgm:prSet presAssocID="{9F6F9997-B9DF-44BE-9598-A55CD16A8E76}" presName="parTx" presStyleLbl="revTx" presStyleIdx="4" presStyleCnt="6">
        <dgm:presLayoutVars>
          <dgm:chMax val="0"/>
          <dgm:chPref val="0"/>
        </dgm:presLayoutVars>
      </dgm:prSet>
      <dgm:spPr/>
    </dgm:pt>
    <dgm:pt modelId="{0EF6DF1A-2EF9-4367-A654-5A885D77D3C5}" type="pres">
      <dgm:prSet presAssocID="{9F6F9997-B9DF-44BE-9598-A55CD16A8E76}" presName="txSpace" presStyleCnt="0"/>
      <dgm:spPr/>
    </dgm:pt>
    <dgm:pt modelId="{D8D056C2-D268-4A64-985D-C278CC397E9A}" type="pres">
      <dgm:prSet presAssocID="{9F6F9997-B9DF-44BE-9598-A55CD16A8E76}" presName="desTx" presStyleLbl="revTx" presStyleIdx="5" presStyleCnt="6">
        <dgm:presLayoutVars/>
      </dgm:prSet>
      <dgm:spPr/>
    </dgm:pt>
  </dgm:ptLst>
  <dgm:cxnLst>
    <dgm:cxn modelId="{43EE9907-5773-4BBB-888E-9351807E2425}" type="presOf" srcId="{E2A83A2A-4F8E-4669-9EC8-9313344F79E4}" destId="{F6170707-6F67-4363-A20C-71A7DBFBCEE7}" srcOrd="0" destOrd="0" presId="urn:microsoft.com/office/officeart/2018/2/layout/IconLabelDescriptionList"/>
    <dgm:cxn modelId="{69F15321-7DD4-4EC2-A138-EA61603FA90F}" type="presOf" srcId="{A4B90819-DDB5-43BB-B84C-964E26C424D9}" destId="{B57289CB-856B-4D8B-99AA-1C948CA4CFF9}" srcOrd="0" destOrd="0" presId="urn:microsoft.com/office/officeart/2018/2/layout/IconLabelDescriptionList"/>
    <dgm:cxn modelId="{E5A3FA38-DFDE-4D3F-9FE9-E9668417A473}" srcId="{7FC6464A-1D8B-4622-928C-61B1B805FDF5}" destId="{357DFAF9-14B5-4769-ADDD-7AA756F4FE70}" srcOrd="0" destOrd="0" parTransId="{1C17A3D9-7D68-444E-AD73-ADE2C39D8EE8}" sibTransId="{20EBDE39-0B81-4132-9628-24DF40931FC7}"/>
    <dgm:cxn modelId="{7A18AE3B-F893-48D9-9C7B-9CED7558287B}" type="presOf" srcId="{C5CCA1D4-62BB-4488-A7CF-12EB90602301}" destId="{D8D056C2-D268-4A64-985D-C278CC397E9A}" srcOrd="0" destOrd="0" presId="urn:microsoft.com/office/officeart/2018/2/layout/IconLabelDescriptionList"/>
    <dgm:cxn modelId="{DB00B53F-7784-4A10-A535-AC7C8252D48F}" type="presOf" srcId="{FE4EF018-6E2D-4BAD-9A60-78CC6F4B5869}" destId="{D8D056C2-D268-4A64-985D-C278CC397E9A}" srcOrd="0" destOrd="1" presId="urn:microsoft.com/office/officeart/2018/2/layout/IconLabelDescriptionList"/>
    <dgm:cxn modelId="{16DA8A40-06DE-4D19-953D-3AFAECBFB8B7}" srcId="{A4B90819-DDB5-43BB-B84C-964E26C424D9}" destId="{7FC6464A-1D8B-4622-928C-61B1B805FDF5}" srcOrd="0" destOrd="0" parTransId="{55B5C6BF-C4E7-44B5-AA33-E4675E1574AF}" sibTransId="{8571C5BE-C73D-4939-BE28-E521CBD3E260}"/>
    <dgm:cxn modelId="{FF884144-C77A-451F-9D80-D457C712156E}" srcId="{9F6F9997-B9DF-44BE-9598-A55CD16A8E76}" destId="{FE4EF018-6E2D-4BAD-9A60-78CC6F4B5869}" srcOrd="1" destOrd="0" parTransId="{082B7B44-479D-4208-B04A-A031ABAD02CE}" sibTransId="{C3CF8E29-7167-4CF6-93AD-EDEC3E66013D}"/>
    <dgm:cxn modelId="{A87B194C-16C7-4985-9FC4-82D5250C1756}" type="presOf" srcId="{1CED37F4-42AF-4D7E-89BF-DCB7D4BF3DA2}" destId="{76FBF07D-B534-41CE-9EA6-0483424AC182}" srcOrd="0" destOrd="0" presId="urn:microsoft.com/office/officeart/2018/2/layout/IconLabelDescriptionList"/>
    <dgm:cxn modelId="{37015685-CCE7-4B9C-A9D1-3E2F8D36D5FC}" srcId="{E2A83A2A-4F8E-4669-9EC8-9313344F79E4}" destId="{9DFED297-FDFF-4452-B831-481CB94175CA}" srcOrd="1" destOrd="0" parTransId="{B7DDAFCD-B37A-4DFC-8087-3454E7526663}" sibTransId="{C18939BB-79AE-4136-B25D-CAD58E05A47D}"/>
    <dgm:cxn modelId="{B7E80D92-E378-4FD2-BF4B-EA640FFFF483}" type="presOf" srcId="{9DFED297-FDFF-4452-B831-481CB94175CA}" destId="{76FBF07D-B534-41CE-9EA6-0483424AC182}" srcOrd="0" destOrd="1" presId="urn:microsoft.com/office/officeart/2018/2/layout/IconLabelDescriptionList"/>
    <dgm:cxn modelId="{D801DB93-E226-4848-A2A8-12A4C2EBE0E7}" type="presOf" srcId="{357DFAF9-14B5-4769-ADDD-7AA756F4FE70}" destId="{090F61C4-9600-46D3-A60B-DAAEA839B268}" srcOrd="0" destOrd="0" presId="urn:microsoft.com/office/officeart/2018/2/layout/IconLabelDescriptionList"/>
    <dgm:cxn modelId="{93CE1C94-0925-46A5-87CB-AAA2182C7C49}" srcId="{A4B90819-DDB5-43BB-B84C-964E26C424D9}" destId="{9F6F9997-B9DF-44BE-9598-A55CD16A8E76}" srcOrd="2" destOrd="0" parTransId="{08385B31-8BF8-4131-BC9C-6CEEFF4D4126}" sibTransId="{BF206264-11A3-4D9D-B225-350CCAAA917F}"/>
    <dgm:cxn modelId="{A266A7AB-FABA-40B7-ADA0-B29079F3C0FF}" srcId="{9F6F9997-B9DF-44BE-9598-A55CD16A8E76}" destId="{C5CCA1D4-62BB-4488-A7CF-12EB90602301}" srcOrd="0" destOrd="0" parTransId="{7C305D5B-8F50-41A4-8C39-17548F5F5DE3}" sibTransId="{25500FD6-F0B2-4871-9B4F-48609006762B}"/>
    <dgm:cxn modelId="{024676B7-09A4-49C1-9D29-626C2AA92B3B}" srcId="{A4B90819-DDB5-43BB-B84C-964E26C424D9}" destId="{E2A83A2A-4F8E-4669-9EC8-9313344F79E4}" srcOrd="1" destOrd="0" parTransId="{5A8BA2E5-3F9A-448F-AD17-3A39B42B4294}" sibTransId="{593DDAAB-B13E-4716-BA83-CD576C757C10}"/>
    <dgm:cxn modelId="{FFC6A2D7-D846-421B-80B0-A66DB8F66E33}" srcId="{E2A83A2A-4F8E-4669-9EC8-9313344F79E4}" destId="{1CED37F4-42AF-4D7E-89BF-DCB7D4BF3DA2}" srcOrd="0" destOrd="0" parTransId="{3AEAB097-0316-40F4-A221-80D3F6AE9D03}" sibTransId="{4E7B1919-1888-43E2-B920-089FC8184694}"/>
    <dgm:cxn modelId="{865538D8-D415-4E02-9689-EBCD450719C6}" type="presOf" srcId="{7FC6464A-1D8B-4622-928C-61B1B805FDF5}" destId="{9785A7F6-D5A7-46A8-9378-1E7E078CF634}" srcOrd="0" destOrd="0" presId="urn:microsoft.com/office/officeart/2018/2/layout/IconLabelDescriptionList"/>
    <dgm:cxn modelId="{E4C79DF8-C041-40B8-A83F-BF5B16DD2A2E}" type="presOf" srcId="{9F6F9997-B9DF-44BE-9598-A55CD16A8E76}" destId="{97074281-764B-431E-914C-B4C1F4DCD2A0}" srcOrd="0" destOrd="0" presId="urn:microsoft.com/office/officeart/2018/2/layout/IconLabelDescriptionList"/>
    <dgm:cxn modelId="{C3B02F1E-5C05-4B39-8BA2-09915328661D}" type="presParOf" srcId="{B57289CB-856B-4D8B-99AA-1C948CA4CFF9}" destId="{A23EBCF1-F00B-45C4-9DAA-973079C406CB}" srcOrd="0" destOrd="0" presId="urn:microsoft.com/office/officeart/2018/2/layout/IconLabelDescriptionList"/>
    <dgm:cxn modelId="{44BF8F90-55EB-4062-AE00-0506F4300192}" type="presParOf" srcId="{A23EBCF1-F00B-45C4-9DAA-973079C406CB}" destId="{3AAC6D59-45C0-4E99-A9F3-8989AA458C18}" srcOrd="0" destOrd="0" presId="urn:microsoft.com/office/officeart/2018/2/layout/IconLabelDescriptionList"/>
    <dgm:cxn modelId="{E61C9DD5-5815-4E0A-94B1-EBE3632EDF44}" type="presParOf" srcId="{A23EBCF1-F00B-45C4-9DAA-973079C406CB}" destId="{E7BCA226-A49D-41CB-8B32-63D1808F2F24}" srcOrd="1" destOrd="0" presId="urn:microsoft.com/office/officeart/2018/2/layout/IconLabelDescriptionList"/>
    <dgm:cxn modelId="{F0524426-E498-42B7-84C3-D21A2AEEF3D1}" type="presParOf" srcId="{A23EBCF1-F00B-45C4-9DAA-973079C406CB}" destId="{9785A7F6-D5A7-46A8-9378-1E7E078CF634}" srcOrd="2" destOrd="0" presId="urn:microsoft.com/office/officeart/2018/2/layout/IconLabelDescriptionList"/>
    <dgm:cxn modelId="{3C6C0074-BB5E-43C5-B940-3DBE6D92F1C3}" type="presParOf" srcId="{A23EBCF1-F00B-45C4-9DAA-973079C406CB}" destId="{2BE2F65C-91C2-49DB-9EAD-513D58CA9B48}" srcOrd="3" destOrd="0" presId="urn:microsoft.com/office/officeart/2018/2/layout/IconLabelDescriptionList"/>
    <dgm:cxn modelId="{1DCB66C6-C0CF-46E2-9246-4FF51ED97A61}" type="presParOf" srcId="{A23EBCF1-F00B-45C4-9DAA-973079C406CB}" destId="{090F61C4-9600-46D3-A60B-DAAEA839B268}" srcOrd="4" destOrd="0" presId="urn:microsoft.com/office/officeart/2018/2/layout/IconLabelDescriptionList"/>
    <dgm:cxn modelId="{B5915ACF-88B9-42EB-BFC5-73712C3606E1}" type="presParOf" srcId="{B57289CB-856B-4D8B-99AA-1C948CA4CFF9}" destId="{69B3CD81-1DB0-42FB-BB32-322BC4F6BE82}" srcOrd="1" destOrd="0" presId="urn:microsoft.com/office/officeart/2018/2/layout/IconLabelDescriptionList"/>
    <dgm:cxn modelId="{41E188CB-EC07-4175-B482-85A880AF3200}" type="presParOf" srcId="{B57289CB-856B-4D8B-99AA-1C948CA4CFF9}" destId="{C1C4097F-8EB0-42C7-8B0F-6A594E2EF842}" srcOrd="2" destOrd="0" presId="urn:microsoft.com/office/officeart/2018/2/layout/IconLabelDescriptionList"/>
    <dgm:cxn modelId="{2C8181B1-3DB7-40C5-ABBF-C3E17CCD3BBB}" type="presParOf" srcId="{C1C4097F-8EB0-42C7-8B0F-6A594E2EF842}" destId="{7C290447-C2F6-413A-98BF-83F0A2242448}" srcOrd="0" destOrd="0" presId="urn:microsoft.com/office/officeart/2018/2/layout/IconLabelDescriptionList"/>
    <dgm:cxn modelId="{A0160F5C-7139-4B56-9063-3EED905DCD88}" type="presParOf" srcId="{C1C4097F-8EB0-42C7-8B0F-6A594E2EF842}" destId="{65D62C6F-2990-466D-B36C-DD8AD88519A9}" srcOrd="1" destOrd="0" presId="urn:microsoft.com/office/officeart/2018/2/layout/IconLabelDescriptionList"/>
    <dgm:cxn modelId="{EF1161FF-BBE5-4DD9-BC64-1E94D57E8721}" type="presParOf" srcId="{C1C4097F-8EB0-42C7-8B0F-6A594E2EF842}" destId="{F6170707-6F67-4363-A20C-71A7DBFBCEE7}" srcOrd="2" destOrd="0" presId="urn:microsoft.com/office/officeart/2018/2/layout/IconLabelDescriptionList"/>
    <dgm:cxn modelId="{6467FAFD-AD62-4B11-86E5-1962DC01642D}" type="presParOf" srcId="{C1C4097F-8EB0-42C7-8B0F-6A594E2EF842}" destId="{541319B0-B310-4A1A-9F03-35802CBCA43E}" srcOrd="3" destOrd="0" presId="urn:microsoft.com/office/officeart/2018/2/layout/IconLabelDescriptionList"/>
    <dgm:cxn modelId="{DEC44574-F7DE-43A6-B21B-649F66BC289C}" type="presParOf" srcId="{C1C4097F-8EB0-42C7-8B0F-6A594E2EF842}" destId="{76FBF07D-B534-41CE-9EA6-0483424AC182}" srcOrd="4" destOrd="0" presId="urn:microsoft.com/office/officeart/2018/2/layout/IconLabelDescriptionList"/>
    <dgm:cxn modelId="{B0B4C7B0-9EFE-469D-89E4-B736F4556F05}" type="presParOf" srcId="{B57289CB-856B-4D8B-99AA-1C948CA4CFF9}" destId="{96A74AEC-FA5D-4B5A-A42A-024F298B6992}" srcOrd="3" destOrd="0" presId="urn:microsoft.com/office/officeart/2018/2/layout/IconLabelDescriptionList"/>
    <dgm:cxn modelId="{60D91ED0-201D-455F-A23A-2F8C1D549D80}" type="presParOf" srcId="{B57289CB-856B-4D8B-99AA-1C948CA4CFF9}" destId="{28252206-157E-49AB-9942-126D774E12D6}" srcOrd="4" destOrd="0" presId="urn:microsoft.com/office/officeart/2018/2/layout/IconLabelDescriptionList"/>
    <dgm:cxn modelId="{C24AED3C-EFEA-4D67-BE30-DFCA31608006}" type="presParOf" srcId="{28252206-157E-49AB-9942-126D774E12D6}" destId="{1EC15B4D-83C8-47CC-9766-30DF22A7529C}" srcOrd="0" destOrd="0" presId="urn:microsoft.com/office/officeart/2018/2/layout/IconLabelDescriptionList"/>
    <dgm:cxn modelId="{FC52324E-1E1E-43DF-845F-9F216629D3EA}" type="presParOf" srcId="{28252206-157E-49AB-9942-126D774E12D6}" destId="{6063AD9C-C88D-4EC7-A8DC-3308EA379072}" srcOrd="1" destOrd="0" presId="urn:microsoft.com/office/officeart/2018/2/layout/IconLabelDescriptionList"/>
    <dgm:cxn modelId="{6E9CB098-3ED9-472B-AF68-FA9E2787C3CA}" type="presParOf" srcId="{28252206-157E-49AB-9942-126D774E12D6}" destId="{97074281-764B-431E-914C-B4C1F4DCD2A0}" srcOrd="2" destOrd="0" presId="urn:microsoft.com/office/officeart/2018/2/layout/IconLabelDescriptionList"/>
    <dgm:cxn modelId="{EEC6A896-04A9-40F4-B4D6-5E002733AC47}" type="presParOf" srcId="{28252206-157E-49AB-9942-126D774E12D6}" destId="{0EF6DF1A-2EF9-4367-A654-5A885D77D3C5}" srcOrd="3" destOrd="0" presId="urn:microsoft.com/office/officeart/2018/2/layout/IconLabelDescriptionList"/>
    <dgm:cxn modelId="{B1AC0F8B-4A3C-41A6-AFAE-CC624B42408A}" type="presParOf" srcId="{28252206-157E-49AB-9942-126D774E12D6}" destId="{D8D056C2-D268-4A64-985D-C278CC397E9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C6D59-45C0-4E99-A9F3-8989AA458C18}">
      <dsp:nvSpPr>
        <dsp:cNvPr id="0" name=""/>
        <dsp:cNvSpPr/>
      </dsp:nvSpPr>
      <dsp:spPr>
        <a:xfrm>
          <a:off x="853" y="1025818"/>
          <a:ext cx="683648" cy="683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5A7F6-D5A7-46A8-9378-1E7E078CF634}">
      <dsp:nvSpPr>
        <dsp:cNvPr id="0" name=""/>
        <dsp:cNvSpPr/>
      </dsp:nvSpPr>
      <dsp:spPr>
        <a:xfrm>
          <a:off x="853" y="1828514"/>
          <a:ext cx="1953281" cy="2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Environment:</a:t>
          </a:r>
        </a:p>
      </dsp:txBody>
      <dsp:txXfrm>
        <a:off x="853" y="1828514"/>
        <a:ext cx="1953281" cy="292992"/>
      </dsp:txXfrm>
    </dsp:sp>
    <dsp:sp modelId="{090F61C4-9600-46D3-A60B-DAAEA839B268}">
      <dsp:nvSpPr>
        <dsp:cNvPr id="0" name=""/>
        <dsp:cNvSpPr/>
      </dsp:nvSpPr>
      <dsp:spPr>
        <a:xfrm>
          <a:off x="853" y="2176877"/>
          <a:ext cx="1953281" cy="161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500 m × 500 m × 300 m space with 20 randomly placed spherical obstacles</a:t>
          </a:r>
        </a:p>
      </dsp:txBody>
      <dsp:txXfrm>
        <a:off x="853" y="2176877"/>
        <a:ext cx="1953281" cy="1617486"/>
      </dsp:txXfrm>
    </dsp:sp>
    <dsp:sp modelId="{7C290447-C2F6-413A-98BF-83F0A2242448}">
      <dsp:nvSpPr>
        <dsp:cNvPr id="0" name=""/>
        <dsp:cNvSpPr/>
      </dsp:nvSpPr>
      <dsp:spPr>
        <a:xfrm>
          <a:off x="2295958" y="1025818"/>
          <a:ext cx="683648" cy="683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70707-6F67-4363-A20C-71A7DBFBCEE7}">
      <dsp:nvSpPr>
        <dsp:cNvPr id="0" name=""/>
        <dsp:cNvSpPr/>
      </dsp:nvSpPr>
      <dsp:spPr>
        <a:xfrm>
          <a:off x="2295958" y="1828514"/>
          <a:ext cx="1953281" cy="2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Drone:</a:t>
          </a:r>
        </a:p>
      </dsp:txBody>
      <dsp:txXfrm>
        <a:off x="2295958" y="1828514"/>
        <a:ext cx="1953281" cy="292992"/>
      </dsp:txXfrm>
    </dsp:sp>
    <dsp:sp modelId="{76FBF07D-B534-41CE-9EA6-0483424AC182}">
      <dsp:nvSpPr>
        <dsp:cNvPr id="0" name=""/>
        <dsp:cNvSpPr/>
      </dsp:nvSpPr>
      <dsp:spPr>
        <a:xfrm>
          <a:off x="2295958" y="2176877"/>
          <a:ext cx="1953281" cy="161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1.59 × 0.57 × 0.63 m, 320 kg, with ballast tank (0–260 kg) for depth control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Four rear thrusters (+ formation), IMU (accelerometer &amp; gyro), and 360° sonar</a:t>
          </a:r>
        </a:p>
      </dsp:txBody>
      <dsp:txXfrm>
        <a:off x="2295958" y="2176877"/>
        <a:ext cx="1953281" cy="1617486"/>
      </dsp:txXfrm>
    </dsp:sp>
    <dsp:sp modelId="{1EC15B4D-83C8-47CC-9766-30DF22A7529C}">
      <dsp:nvSpPr>
        <dsp:cNvPr id="0" name=""/>
        <dsp:cNvSpPr/>
      </dsp:nvSpPr>
      <dsp:spPr>
        <a:xfrm>
          <a:off x="4591064" y="1025818"/>
          <a:ext cx="683648" cy="6836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74281-764B-431E-914C-B4C1F4DCD2A0}">
      <dsp:nvSpPr>
        <dsp:cNvPr id="0" name=""/>
        <dsp:cNvSpPr/>
      </dsp:nvSpPr>
      <dsp:spPr>
        <a:xfrm>
          <a:off x="4591064" y="1828514"/>
          <a:ext cx="1953281" cy="292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Control Logic:</a:t>
          </a:r>
        </a:p>
      </dsp:txBody>
      <dsp:txXfrm>
        <a:off x="4591064" y="1828514"/>
        <a:ext cx="1953281" cy="292992"/>
      </dsp:txXfrm>
    </dsp:sp>
    <dsp:sp modelId="{D8D056C2-D268-4A64-985D-C278CC397E9A}">
      <dsp:nvSpPr>
        <dsp:cNvPr id="0" name=""/>
        <dsp:cNvSpPr/>
      </dsp:nvSpPr>
      <dsp:spPr>
        <a:xfrm>
          <a:off x="4591064" y="2176877"/>
          <a:ext cx="1953281" cy="1617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PID controllers for heading, speed, and depth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Autonomous waypoint tracking and real-time obstacle avoidance using simulated sensors</a:t>
          </a:r>
        </a:p>
      </dsp:txBody>
      <dsp:txXfrm>
        <a:off x="4591064" y="2176877"/>
        <a:ext cx="1953281" cy="1617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EB044-E308-46EF-901B-AC6DE5950020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E4E60-AFB5-4FA0-89C9-B7D222CC87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933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E4E60-AFB5-4FA0-89C9-B7D222CC87C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40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E4E60-AFB5-4FA0-89C9-B7D222CC87C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4777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E4E60-AFB5-4FA0-89C9-B7D222CC87C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64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E4E60-AFB5-4FA0-89C9-B7D222CC87C9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42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E4E60-AFB5-4FA0-89C9-B7D222CC87C9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8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9469F23-3FC2-4EBA-8938-43880671E349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71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B130-BC14-4FE2-9A68-725251950A30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365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091-7B66-43FF-8474-FE199FC8BEFE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30858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091-7B66-43FF-8474-FE199FC8BEFE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07954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3671A-5BC1-409C-94A7-E10B25247841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091-7B66-43FF-8474-FE199FC8BEFE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0752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D98091-7B66-43FF-8474-FE199FC8BEFE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190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BD6F4-9A34-4B31-B100-A79076B18AF5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9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B254-B88A-470C-ACC9-814B7D9B6283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14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AE608-3472-4183-BBAC-A37E3F0E4D93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03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4DFB1-78F6-4068-A873-ADFD5287AF8C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68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0CD85-5220-470E-BA5E-8EF66CEC2059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8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D8C26-3FA9-4066-9F8C-DB544F22E1C3}" type="datetime1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0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ED564-C3AA-42E8-AC2B-BC8D1A43E686}" type="datetime1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76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93961-3B70-47B2-BA9E-5F2ADDA76B8D}" type="datetime1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1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E609B-FBA6-4BB1-BDDC-0BDEAF0ACB55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00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8A2DB-227E-453C-9EEB-0D3BC087D83D}" type="datetime1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07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7D98091-7B66-43FF-8474-FE199FC8BEFE}" type="datetime1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91DD0CE-4136-4739-B45F-FCD0AEE76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46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  <p:sldLayoutId id="2147484050" r:id="rId6"/>
    <p:sldLayoutId id="2147484051" r:id="rId7"/>
    <p:sldLayoutId id="2147484052" r:id="rId8"/>
    <p:sldLayoutId id="2147484053" r:id="rId9"/>
    <p:sldLayoutId id="2147484054" r:id="rId10"/>
    <p:sldLayoutId id="2147484055" r:id="rId11"/>
    <p:sldLayoutId id="2147484056" r:id="rId12"/>
    <p:sldLayoutId id="2147484057" r:id="rId13"/>
    <p:sldLayoutId id="2147484058" r:id="rId14"/>
    <p:sldLayoutId id="2147484059" r:id="rId15"/>
    <p:sldLayoutId id="2147484060" r:id="rId16"/>
    <p:sldLayoutId id="214748406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D3137F-C5B7-C018-C0B7-6A8188A36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06" y="643463"/>
            <a:ext cx="3706762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b="1"/>
              <a:t>Development of an Autonomous Drone for Aerial and Deep-Sea Operations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BEBED0-5FB1-8E9A-D6DD-0E7648B173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050"/>
          <a:stretch>
            <a:fillRect/>
          </a:stretch>
        </p:blipFill>
        <p:spPr>
          <a:xfrm>
            <a:off x="20" y="975"/>
            <a:ext cx="7249529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9CA5A55-3C7E-3BED-7C2C-2174787BE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8080" y="2251587"/>
            <a:ext cx="4074488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buFont typeface="Arial"/>
              <a:buChar char="•"/>
            </a:pPr>
            <a:r>
              <a:rPr lang="en-US" b="1" cap="none" dirty="0"/>
              <a:t>Sidharth </a:t>
            </a:r>
            <a:r>
              <a:rPr lang="en-US" b="1" cap="none" dirty="0" err="1"/>
              <a:t>Sreedas</a:t>
            </a:r>
            <a:r>
              <a:rPr lang="en-US" b="1" cap="none" dirty="0"/>
              <a:t> Nambiar  (s4061315 )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Mohan Senthil  (s4145582 )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Dharson Raju Mariappan (s4137396 )</a:t>
            </a:r>
          </a:p>
          <a:p>
            <a:pPr algn="l">
              <a:buFont typeface="Arial"/>
              <a:buChar char="•"/>
            </a:pPr>
            <a:r>
              <a:rPr lang="en-US" b="1" cap="none" dirty="0"/>
              <a:t>Raghul Chinnathambi  (s4146093 )</a:t>
            </a:r>
          </a:p>
          <a:p>
            <a:pPr algn="l">
              <a:buFont typeface="Arial"/>
              <a:buChar char="•"/>
            </a:pPr>
            <a:r>
              <a:rPr lang="en-US" b="1" cap="none" dirty="0" err="1"/>
              <a:t>Wanninayaka</a:t>
            </a:r>
            <a:r>
              <a:rPr lang="en-US" b="1" cap="none" dirty="0"/>
              <a:t> </a:t>
            </a:r>
            <a:r>
              <a:rPr lang="en-US" b="1" cap="none" dirty="0" err="1"/>
              <a:t>Mudiyanselage</a:t>
            </a:r>
            <a:r>
              <a:rPr lang="en-US" b="1" cap="none" dirty="0"/>
              <a:t> Janith Bandara </a:t>
            </a:r>
            <a:r>
              <a:rPr lang="en-US" b="1" cap="none" dirty="0" err="1"/>
              <a:t>Wanninayaka</a:t>
            </a:r>
            <a:r>
              <a:rPr lang="en-US" b="1" cap="none" dirty="0"/>
              <a:t>  (s4153605 )</a:t>
            </a:r>
          </a:p>
          <a:p>
            <a:pPr algn="l">
              <a:buFont typeface="Arial"/>
              <a:buChar char="•"/>
            </a:pPr>
            <a:endParaRPr lang="en-US" cap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A0F8-EB95-8997-8EA9-8F3574828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1DD0CE-4136-4739-B45F-FCD0AEE76E63}" type="slidenum">
              <a:rPr lang="en-US" smtClean="0"/>
              <a:pPr defTabSz="914400"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8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36BCE9F-8D43-D905-2887-A23E6801AD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43464" y="1269432"/>
            <a:ext cx="6897878" cy="43284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644F150-22FD-D3EC-F5CB-78E41EF05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41774" y="1442884"/>
            <a:ext cx="3706762" cy="3972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dirty="0"/>
              <a:t>Logical Control </a:t>
            </a:r>
          </a:p>
          <a:p>
            <a:pPr>
              <a:lnSpc>
                <a:spcPct val="90000"/>
              </a:lnSpc>
            </a:pPr>
            <a:r>
              <a:rPr lang="en-US" dirty="0"/>
              <a:t>If altitude &gt; 10m → Motors remain ON.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If altitude ≤ 10m → Motors OFF, 10s timer for wing retraction starts.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After timer → Wing retraction activated.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If altitude = 0 → Ballast system activates.</a:t>
            </a:r>
          </a:p>
          <a:p>
            <a:pPr lvl="0">
              <a:lnSpc>
                <a:spcPct val="90000"/>
              </a:lnSpc>
            </a:pPr>
            <a:r>
              <a:rPr lang="en-US" dirty="0"/>
              <a:t>If depth ≥ 2.5m → Underwater thrusters activated.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FF8788-3FD3-A821-BB19-061D33B53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917" y="6391687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1DD0CE-4136-4739-B45F-FCD0AEE76E63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54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670F6-C6B0-3563-FC0E-E93CC821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Drone Motion Simulation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FFE702-E32F-8B50-DA4F-D2A638D9A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101467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of a dual-mode drone operating in both aerial and underwater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MATLAB-based path planning and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Objective: Understand real-time position, transition, and orientation of the drone in different media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01F7-60AA-797F-57A7-4037424A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11</a:t>
            </a:fld>
            <a:endParaRPr lang="en-IN"/>
          </a:p>
        </p:txBody>
      </p:sp>
      <p:pic>
        <p:nvPicPr>
          <p:cNvPr id="3" name="Picture 2" descr="A graph of a line&#10;&#10;AI-generated content may be incorrect.">
            <a:extLst>
              <a:ext uri="{FF2B5EF4-FFF2-40B4-BE49-F238E27FC236}">
                <a16:creationId xmlns:a16="http://schemas.microsoft.com/office/drawing/2014/main" id="{C4A4ABFC-3EC5-9C8F-B634-524711A839A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346"/>
          <a:stretch>
            <a:fillRect/>
          </a:stretch>
        </p:blipFill>
        <p:spPr bwMode="auto">
          <a:xfrm>
            <a:off x="7453273" y="2603500"/>
            <a:ext cx="3952664" cy="32558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48907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7D5E-6C41-87AC-7E1A-084D3ED81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from Air to Water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40736-09AB-A1E5-5E3D-2B2976FC1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293972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Controlled descent modeled between two fluid environments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Smooth trajectory design for interface transition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Simulates how sensors and control logic stabilize the drone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182A5-3170-013F-76A4-BFE95093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6D6901F3-E4F2-5035-F3F7-DBD24D3432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46" r="22400" b="1818"/>
          <a:stretch>
            <a:fillRect/>
          </a:stretch>
        </p:blipFill>
        <p:spPr bwMode="auto">
          <a:xfrm>
            <a:off x="7567492" y="2414546"/>
            <a:ext cx="3806437" cy="379420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7121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A74F-E16A-2A44-1F9D-A0FFF787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Underwater Navigation Simulation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2198E-C5D9-4555-4C3A-45833DB28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5598772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Simulated underwater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Thruster behavior and stability modeled via orientation indicators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drone adaptability below surface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0481F1-20ED-42DB-9FD8-4D701258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 descr="A graph of a drone path&#10;&#10;AI-generated content may be incorrect.">
            <a:extLst>
              <a:ext uri="{FF2B5EF4-FFF2-40B4-BE49-F238E27FC236}">
                <a16:creationId xmlns:a16="http://schemas.microsoft.com/office/drawing/2014/main" id="{D9604DB8-5871-6F13-4FC3-1845BEC308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52" t="6761" r="15667" b="-209"/>
          <a:stretch>
            <a:fillRect/>
          </a:stretch>
        </p:blipFill>
        <p:spPr bwMode="auto">
          <a:xfrm>
            <a:off x="7930371" y="2585645"/>
            <a:ext cx="3315146" cy="32986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04982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7982-BA94-7031-3B60-BFBCC67F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Position vs. Time Graph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AAC3-4415-F466-5F2B-417FA60E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456" y="2603500"/>
            <a:ext cx="4620204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subplots: X, Y, Z positions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Highlights movement in each spatial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how drone shifts in air and water</a:t>
            </a:r>
          </a:p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84B0D-12F0-47C8-8FCD-D8777D71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8B511748-C85B-81B4-32C7-64A3846843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159" y="2390118"/>
            <a:ext cx="6067465" cy="384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8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57BD-9738-22DE-7EA1-8ED698E9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Simulink Control Architecture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84832-99E1-9031-E9CB-7D0219E18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4299362" cy="34163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 Simulink model for motion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Blocks represent sensor input, PID control, and motor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Validates system-level behavior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C0E6E3-ED7E-AB59-FFA1-C19E94EF5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15</a:t>
            </a:fld>
            <a:endParaRPr lang="en-IN"/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632F26C2-6A63-8616-5BFB-AAEA425D00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99755"/>
            <a:ext cx="5502442" cy="359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6F4F-C67D-76BE-10A3-3D5BA1C6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Underwater Simulation and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F79BB-86C2-EFAB-3111-8DEA62ED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Physics-based 3D simulation of an autonomous underwater rover</a:t>
            </a:r>
          </a:p>
          <a:p>
            <a:r>
              <a:rPr lang="en-US" dirty="0"/>
              <a:t>Realistically models vehicle movement, control, sensor readings, and obstacle avoidance</a:t>
            </a:r>
          </a:p>
          <a:p>
            <a:r>
              <a:rPr lang="en-US" dirty="0"/>
              <a:t>Designed for analyzing how the rover interacts with a complex aquatic environment</a:t>
            </a:r>
          </a:p>
          <a:p>
            <a:r>
              <a:rPr lang="en-US" dirty="0"/>
              <a:t>Demonstrates advanced marine robotics concepts in a controlled, virtual setting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E9FB1-036D-55DD-6E52-07A031A8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9A111-6EE7-1F80-51DF-FC6EA6F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System Overview</a:t>
            </a:r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5CF24-406F-6B23-C52F-A7DA4326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9299" y="5870575"/>
            <a:ext cx="551167" cy="3778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191DD0CE-4136-4739-B45F-FCD0AEE76E63}" type="slidenum">
              <a:rPr lang="en-IN">
                <a:solidFill>
                  <a:schemeClr val="bg2"/>
                </a:solidFill>
              </a:rPr>
              <a:pPr algn="l">
                <a:spcAft>
                  <a:spcPts val="600"/>
                </a:spcAft>
              </a:pPr>
              <a:t>17</a:t>
            </a:fld>
            <a:endParaRPr lang="en-IN">
              <a:solidFill>
                <a:schemeClr val="bg2"/>
              </a:solidFill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BC2A5561-6A76-96C3-79BB-1D6327124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62103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34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DEC564-16AE-A9DA-CE2F-C3C7E70D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18</a:t>
            </a:fld>
            <a:endParaRPr lang="en-IN"/>
          </a:p>
        </p:txBody>
      </p:sp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E21AC1DF-A81A-7FDF-D4C6-05578FF5E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642" y="0"/>
            <a:ext cx="280791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CC33FB-7102-4B3A-1547-11591C9BD6F5}"/>
              </a:ext>
            </a:extLst>
          </p:cNvPr>
          <p:cNvSpPr txBox="1"/>
          <p:nvPr/>
        </p:nvSpPr>
        <p:spPr>
          <a:xfrm>
            <a:off x="347870" y="387626"/>
            <a:ext cx="3528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Underwater</a:t>
            </a:r>
          </a:p>
          <a:p>
            <a:r>
              <a:rPr lang="en-US" sz="3200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38801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DFE61-535F-B655-FB8F-B788CC3D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Action – Visual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500E-7C4E-DEDA-D10B-107966FB6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ill run the simulation live, Changing way points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D5FA1-7DF3-7DEB-11BB-8765415B3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61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F6A9299-1D12-47E2-9DD4-03342553C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-1786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519BAAE-A990-EB20-A587-B9D6170B028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5" b="786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88B383-A329-8E27-8AA2-42697C89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600"/>
              <a:t>Introduction</a:t>
            </a:r>
            <a:endParaRPr lang="en-US" sz="3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54A8E-23D0-1E7C-80F3-0D44577D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2142067"/>
            <a:ext cx="10131425" cy="36491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Drones designed for both aerial and underwater operations represent a cutting-edge advancement in unmanned systems. These hybrid platforms are built to seamlessly transition between flying in the air and navigating underwater, enabling a wide range of applications. Operating in such contrasting environments poses unique engineering challenges. These drones must be lightweight for flight yet durable enough to withstand deep-sea pressure. Their ability to adapt across domains offers new levels of operational flexibility in both civilian and military sectors.</a:t>
            </a:r>
          </a:p>
          <a:p>
            <a:pPr>
              <a:buFont typeface="Arial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35769-E3AD-B409-8536-4792DCAA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1DD0CE-4136-4739-B45F-FCD0AEE76E63}" type="slidenum">
              <a:rPr lang="en-US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81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363D-5FCE-CE22-D077-0A4379A60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 and Performance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28812-D09C-8006-0686-84A512347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Navigation:</a:t>
            </a:r>
          </a:p>
          <a:p>
            <a:pPr lvl="1"/>
            <a:r>
              <a:rPr lang="en-US" dirty="0"/>
              <a:t>Successfully reaches waypoints while avoiding obstacles and managing depth</a:t>
            </a:r>
          </a:p>
          <a:p>
            <a:r>
              <a:rPr lang="en-US" dirty="0"/>
              <a:t>Efficient Buoyancy:</a:t>
            </a:r>
          </a:p>
          <a:p>
            <a:pPr lvl="1"/>
            <a:r>
              <a:rPr lang="en-US" dirty="0"/>
              <a:t>Ballast system handles vertical movement, freeing thrusters for horizontal motion</a:t>
            </a:r>
          </a:p>
          <a:p>
            <a:r>
              <a:rPr lang="en-US" dirty="0"/>
              <a:t>Sensor Realism:</a:t>
            </a:r>
          </a:p>
          <a:p>
            <a:pPr lvl="1"/>
            <a:r>
              <a:rPr lang="en-US" dirty="0"/>
              <a:t>Simulated IMU and sonar data enable robust testing of navigation algorithms</a:t>
            </a:r>
          </a:p>
          <a:p>
            <a:r>
              <a:rPr lang="en-US" dirty="0"/>
              <a:t>Obstacle Avoidance:</a:t>
            </a:r>
          </a:p>
          <a:p>
            <a:pPr lvl="1"/>
            <a:r>
              <a:rPr lang="en-US" dirty="0"/>
              <a:t>Reliable detection and evasion of obstacles—proving the effectiveness of sensor-driven autonomy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3A84B-0E51-6669-42EA-E596F7CE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173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CDE83B0E-01B8-FC6D-AAE6-FC1844B9CC6D}"/>
              </a:ext>
            </a:extLst>
          </p:cNvPr>
          <p:cNvSpPr txBox="1"/>
          <p:nvPr/>
        </p:nvSpPr>
        <p:spPr>
          <a:xfrm>
            <a:off x="1117585" y="1031567"/>
            <a:ext cx="9956830" cy="5734903"/>
          </a:xfrm>
          <a:prstGeom prst="rect">
            <a:avLst/>
          </a:prstGeom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Luo, C., Sun, Y., &amp; Yu, J. (2020). Review on underwater and amphibious aerial-aquatic vehicles.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Ocean Engineering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216, 107871.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/10.1016/j.oceaneng.2020.107871</a:t>
            </a:r>
            <a:endParaRPr kumimoji="0" lang="en-IN" sz="120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Xu, T., Fang, Y., Wang, H., &amp; Ma, G. (2021). A survey of amphibious robots: Solutions and challenges.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Journal of Field Robotics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38(5), 675–697.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/10.1002/rob.21974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Sattar, J. (2019). Non-destructive underwater inspection robots: State-of-the-art and future directions.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Annual Reviews in Control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48, 161–175.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/10.1016/j.arcontrol.2019.01.003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Bryson, M., Johnson-Roberson, M., Pizarro, O., &amp; Williams, S. B. (2016). Automated registration for multi-year robotic surveys of coral reefs.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Proceedings of the IEEE International Conference on Robotics and Automation (ICRA)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2602–2609.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/10.1109/ICRA.2016.7487409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He, K., Zhang, X., Ren, S., &amp; Sun, J. (2016). Deep Residual Learning for Image Recognition.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Proceedings of the IEEE Conference on Computer Vision and Pattern Recognition (CVPR)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770–778.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/10.1109/CVPR.2016.90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Qin, Y., He, C., &amp; Song, B. (2019). A survey of solar-powered unmanned aerial vehicles: Developments and challenges.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Renewable and Sustainable Energy Reviews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106, 274–287.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/10.1016/j.rser.2019.02.039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Brambilla, M., Ferrante, E., 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Birattari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M., &amp; Dorigo, M. (2013). Swarm robotics: A review from the swarm engineering perspective.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Swarm Intelligence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7(1), 1–41.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/10.1007/s11721-012-0075-2</a:t>
            </a:r>
            <a:endParaRPr kumimoji="0" lang="en-US" sz="120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 typeface="Wingdings" pitchFamily="2" charset="2"/>
              <a:buChar char="§"/>
              <a:tabLst>
                <a:tab pos="457200" algn="l"/>
              </a:tabLst>
              <a:defRPr/>
            </a:pP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Xu, J., Ma, G., &amp; Wang, H. (2019). A review of autonomous underwater vehicle technology and its applications. </a:t>
            </a: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Ocean Engineering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175, 33–48. https://</a:t>
            </a:r>
            <a:r>
              <a:rPr kumimoji="0" lang="en-US" sz="120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doi.org</a:t>
            </a:r>
            <a:r>
              <a:rPr kumimoji="0" lang="en-US" sz="12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/10.1016/j.oceaneng.2019.02.048</a:t>
            </a:r>
          </a:p>
          <a:p>
            <a:pPr marL="342900" lvl="0" indent="-342900"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Zhou, C., Xu, Z., Deng, Z., &amp; Liang, Z. (2020).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Hybrid Aerial-Underwater Vehicle: Design, </a:t>
            </a:r>
            <a:r>
              <a:rPr lang="en-IN" sz="1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Experiments.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Access, 8, 116450–116461.</a:t>
            </a:r>
          </a:p>
          <a:p>
            <a:pPr marL="342900" lvl="0" indent="-342900"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Whitt, C., Manley, J., &amp; Hartsfield, B. (2017).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Hybrid Aerial-Underwater Vehicles: Recent Progress and Future Prospects.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OCEANS 2017 - Anchorage. IEEE.</a:t>
            </a:r>
          </a:p>
          <a:p>
            <a:pPr marL="342900" lvl="0" indent="-342900">
              <a:spcAft>
                <a:spcPts val="800"/>
              </a:spcAft>
              <a:buFont typeface="Wingdings" pitchFamily="2" charset="2"/>
              <a:buChar char="§"/>
              <a:tabLst>
                <a:tab pos="457200" algn="l"/>
              </a:tabLs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Rahul, A., &amp; Sanyal, A. (2018).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 Considerations for Aerial and Underwater Drones.</a:t>
            </a:r>
            <a:b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Robotics and Automation (IJRA), Vol. 7, No. 2, 94-100.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DEF563-572D-C968-452A-855242246098}"/>
              </a:ext>
            </a:extLst>
          </p:cNvPr>
          <p:cNvSpPr txBox="1">
            <a:spLocks/>
          </p:cNvSpPr>
          <p:nvPr/>
        </p:nvSpPr>
        <p:spPr>
          <a:xfrm>
            <a:off x="1117585" y="276225"/>
            <a:ext cx="9603275" cy="60276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400" b="1" kern="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F49DE-40E4-F7B1-C219-1B9274AD7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84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/>
        </p:nvSpPr>
        <p:spPr>
          <a:xfrm>
            <a:off x="4177751" y="2268913"/>
            <a:ext cx="505569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509DCE-4282-31D2-323B-659DF4200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50A8-0549-9A3B-A0EB-8EF2423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Overview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CD191-3524-A3CE-4FED-06EF7B77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3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7CACA-16AB-2CC4-D170-A84274671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916" l="8828" r="89888">
                        <a14:foregroundMark x1="8828" y1="52101" x2="8828" y2="52101"/>
                        <a14:foregroundMark x1="67416" y1="10084" x2="67416" y2="10084"/>
                        <a14:foregroundMark x1="75762" y1="12605" x2="75762" y2="1260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8797" y="2513596"/>
            <a:ext cx="5102073" cy="2923660"/>
          </a:xfrm>
          <a:prstGeom prst="rect">
            <a:avLst/>
          </a:prstGeom>
        </p:spPr>
      </p:pic>
      <p:pic>
        <p:nvPicPr>
          <p:cNvPr id="4" name="Picture 3" descr="A blue and black robot">
            <a:extLst>
              <a:ext uri="{FF2B5EF4-FFF2-40B4-BE49-F238E27FC236}">
                <a16:creationId xmlns:a16="http://schemas.microsoft.com/office/drawing/2014/main" id="{982AB501-2C0B-B1CC-7302-4775D718F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79" b="89809" l="6267" r="98774">
                        <a14:foregroundMark x1="90191" y1="45860" x2="90191" y2="45860"/>
                        <a14:foregroundMark x1="90736" y1="44374" x2="90736" y2="44374"/>
                        <a14:foregroundMark x1="95368" y1="44161" x2="95368" y2="44161"/>
                        <a14:foregroundMark x1="98774" y1="38004" x2="98774" y2="38004"/>
                        <a14:foregroundMark x1="90054" y1="37155" x2="90054" y2="37155"/>
                        <a14:foregroundMark x1="6267" y1="46497" x2="6267" y2="4649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26062" y="2298960"/>
            <a:ext cx="4844716" cy="304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44172-F1F0-5619-3783-C9C267AC685A}"/>
              </a:ext>
            </a:extLst>
          </p:cNvPr>
          <p:cNvSpPr txBox="1"/>
          <p:nvPr/>
        </p:nvSpPr>
        <p:spPr>
          <a:xfrm>
            <a:off x="2207514" y="5346959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INSIDE WATER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05284C-505D-65A7-0D1E-0AE343A6ABFA}"/>
              </a:ext>
            </a:extLst>
          </p:cNvPr>
          <p:cNvSpPr txBox="1"/>
          <p:nvPr/>
        </p:nvSpPr>
        <p:spPr>
          <a:xfrm>
            <a:off x="8361452" y="5252590"/>
            <a:ext cx="1773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AIR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8825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125FA7-1882-ACBA-86CE-1BC764E95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AA23-814D-9C1E-A6DA-44BD1AD9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Key Design Changes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63217-D597-D61A-4D5B-482B41F2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1DD0CE-4136-4739-B45F-FCD0AEE76E63}" type="slidenum">
              <a:rPr lang="en-US" smtClean="0"/>
              <a:pPr defTabSz="91440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D4B3-17F5-E1DA-6778-0CDBDC6E30BF}"/>
              </a:ext>
            </a:extLst>
          </p:cNvPr>
          <p:cNvSpPr txBox="1"/>
          <p:nvPr/>
        </p:nvSpPr>
        <p:spPr>
          <a:xfrm>
            <a:off x="685801" y="2142067"/>
            <a:ext cx="521969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Larger Propellers→ Increased lift for smoother and more efficient takeoff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Split Propeller Design→ Two-part propellers allow compact folding for better space optimization.</a:t>
            </a:r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  <a:p>
            <a:pPr marL="285750" indent="-285750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/>
              <a:t>Nitinol Wing Mechanism→ Shape-memory alloy enables automatic opening/closing of wing doors using heat.</a:t>
            </a:r>
          </a:p>
        </p:txBody>
      </p:sp>
      <p:pic>
        <p:nvPicPr>
          <p:cNvPr id="9" name="Picture 8" descr="A blue and black drone">
            <a:extLst>
              <a:ext uri="{FF2B5EF4-FFF2-40B4-BE49-F238E27FC236}">
                <a16:creationId xmlns:a16="http://schemas.microsoft.com/office/drawing/2014/main" id="{17A86D71-5339-FDA3-EB9D-59A64A497F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49" r="11834" b="2"/>
          <a:stretch>
            <a:fillRect/>
          </a:stretch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810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3D77433-2220-D9EE-4F7A-595FF3658151}"/>
              </a:ext>
            </a:extLst>
          </p:cNvPr>
          <p:cNvSpPr txBox="1">
            <a:spLocks/>
          </p:cNvSpPr>
          <p:nvPr/>
        </p:nvSpPr>
        <p:spPr>
          <a:xfrm>
            <a:off x="1128403" y="945913"/>
            <a:ext cx="8637073" cy="5209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Motor Simulation</a:t>
            </a:r>
            <a:endParaRPr lang="en-IN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811C95-2DC0-02D1-B4D6-F7D6A09B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30" t="2251"/>
          <a:stretch>
            <a:fillRect/>
          </a:stretch>
        </p:blipFill>
        <p:spPr>
          <a:xfrm>
            <a:off x="238858" y="2192886"/>
            <a:ext cx="6791325" cy="3677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0E2398-3667-BD64-EE79-A45941A92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053" y="2142756"/>
            <a:ext cx="4727822" cy="25836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840724-295D-4157-C12F-5893E739FED8}"/>
              </a:ext>
            </a:extLst>
          </p:cNvPr>
          <p:cNvSpPr txBox="1"/>
          <p:nvPr/>
        </p:nvSpPr>
        <p:spPr>
          <a:xfrm>
            <a:off x="9902309" y="4726433"/>
            <a:ext cx="1206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FA69-B723-BE7D-8B8B-619345E7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44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0073E0C-53E8-F732-19DC-9B2553CC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50" y="1357343"/>
            <a:ext cx="7315200" cy="41433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E2B275-45D5-E65C-5FAA-2B734EDEE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8" y="1353738"/>
            <a:ext cx="4316967" cy="2359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A54775-78CB-96BB-47D8-3009C0A38703}"/>
              </a:ext>
            </a:extLst>
          </p:cNvPr>
          <p:cNvSpPr txBox="1"/>
          <p:nvPr/>
        </p:nvSpPr>
        <p:spPr>
          <a:xfrm>
            <a:off x="2049383" y="602686"/>
            <a:ext cx="84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PWM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4BDAF-B4B3-762D-DDB0-BD544CFA9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28" y="3712890"/>
            <a:ext cx="4316967" cy="2564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61AB5B-DBD7-6F51-2F87-52B2B928741A}"/>
              </a:ext>
            </a:extLst>
          </p:cNvPr>
          <p:cNvSpPr txBox="1"/>
          <p:nvPr/>
        </p:nvSpPr>
        <p:spPr>
          <a:xfrm>
            <a:off x="3284653" y="5560393"/>
            <a:ext cx="84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E22EB2-9238-74C8-261B-D6376323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73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FF73-FF89-1611-82CC-3B2BF14A3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303" y="1317775"/>
            <a:ext cx="3261159" cy="116159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800" b="1" dirty="0"/>
              <a:t>Drone Dive Simulation</a:t>
            </a:r>
            <a:endParaRPr lang="en-US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68066-3CB7-FB45-E9F2-7E6C6F24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6462" y="5870575"/>
            <a:ext cx="551167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191DD0CE-4136-4739-B45F-FCD0AEE76E63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Picture 3" descr="A graph of a diver's plot&#10;&#10;AI-generated content may be incorrect.">
            <a:extLst>
              <a:ext uri="{FF2B5EF4-FFF2-40B4-BE49-F238E27FC236}">
                <a16:creationId xmlns:a16="http://schemas.microsoft.com/office/drawing/2014/main" id="{C67840D2-670C-8331-13B6-460C79D9E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3425" y="431532"/>
            <a:ext cx="4602477" cy="2934078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63597C-7590-19CC-17CD-473510C52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425" y="3704071"/>
            <a:ext cx="4940201" cy="2778862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diagram of a building">
            <a:extLst>
              <a:ext uri="{FF2B5EF4-FFF2-40B4-BE49-F238E27FC236}">
                <a16:creationId xmlns:a16="http://schemas.microsoft.com/office/drawing/2014/main" id="{9DC56A28-D5ED-FB1D-76D3-C2964659BC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31" y="2916865"/>
            <a:ext cx="6900196" cy="3501850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212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26FEC-A252-A209-821D-882AE3E0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19E05-B8C4-086E-4DE4-D658893BA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8</a:t>
            </a:fld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02FF93-DA83-55D7-36E5-4EAE5274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4" y="2541270"/>
            <a:ext cx="4510933" cy="28232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466DA-E8ED-569C-1E95-1EFFB81ABB4E}"/>
              </a:ext>
            </a:extLst>
          </p:cNvPr>
          <p:cNvSpPr txBox="1"/>
          <p:nvPr/>
        </p:nvSpPr>
        <p:spPr>
          <a:xfrm>
            <a:off x="1246287" y="5449926"/>
            <a:ext cx="441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Sensor(yellow) Gradually increases after sea entry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73F6554-389A-4A2C-CAEF-4C1394D8E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115" y="2541270"/>
            <a:ext cx="4276725" cy="28232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6042F1-D1E5-AC79-B176-C2CAD1E134C6}"/>
              </a:ext>
            </a:extLst>
          </p:cNvPr>
          <p:cNvSpPr txBox="1"/>
          <p:nvPr/>
        </p:nvSpPr>
        <p:spPr>
          <a:xfrm>
            <a:off x="6335614" y="5449925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Aerial Motors: Active until 10m altitude, then switches OFF.</a:t>
            </a:r>
          </a:p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Ballast Control Signal: Changes from 0 to 1 at sea level (0m).</a:t>
            </a:r>
          </a:p>
        </p:txBody>
      </p:sp>
    </p:spTree>
    <p:extLst>
      <p:ext uri="{BB962C8B-B14F-4D97-AF65-F5344CB8AC3E}">
        <p14:creationId xmlns:p14="http://schemas.microsoft.com/office/powerpoint/2010/main" val="254763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3B6AC-CD57-06E6-2754-BBF69A526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049135-4B84-8FDA-0425-2DF3AFF98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DD0CE-4136-4739-B45F-FCD0AEE76E63}" type="slidenum">
              <a:rPr lang="en-IN" smtClean="0"/>
              <a:t>9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68B506-AEFB-BD98-3978-47CE0794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033" y="2527935"/>
            <a:ext cx="4651792" cy="2985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D72F36-EE4F-5E55-9EAA-8843C4C475A4}"/>
              </a:ext>
            </a:extLst>
          </p:cNvPr>
          <p:cNvSpPr txBox="1"/>
          <p:nvPr/>
        </p:nvSpPr>
        <p:spPr>
          <a:xfrm>
            <a:off x="6622098" y="5495925"/>
            <a:ext cx="4449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Wing Retraction / Underwater Mode: Turns ON 10s after dropping below 10m altitude. Remains ON underwater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07D2C-FC12-1927-F952-9EC775CFDCBE}"/>
              </a:ext>
            </a:extLst>
          </p:cNvPr>
          <p:cNvSpPr txBox="1"/>
          <p:nvPr/>
        </p:nvSpPr>
        <p:spPr>
          <a:xfrm>
            <a:off x="1285875" y="5576555"/>
            <a:ext cx="4676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Thruster Output: thruster activates after the drone enters water and reaches a depth &gt; 2.5 meters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592EBD2-EA09-13DB-2F61-4425D8F6E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563805"/>
            <a:ext cx="4681639" cy="29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358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206</TotalTime>
  <Words>1187</Words>
  <Application>Microsoft Office PowerPoint</Application>
  <PresentationFormat>Widescreen</PresentationFormat>
  <Paragraphs>121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Celestial</vt:lpstr>
      <vt:lpstr>Development of an Autonomous Drone for Aerial and Deep-Sea Operations</vt:lpstr>
      <vt:lpstr>Introduction</vt:lpstr>
      <vt:lpstr>Design Overview</vt:lpstr>
      <vt:lpstr>Key Design Changes</vt:lpstr>
      <vt:lpstr>PowerPoint Presentation</vt:lpstr>
      <vt:lpstr>PowerPoint Presentation</vt:lpstr>
      <vt:lpstr>Drone Dive Simulation</vt:lpstr>
      <vt:lpstr>Analysis</vt:lpstr>
      <vt:lpstr>PowerPoint Presentation</vt:lpstr>
      <vt:lpstr>PowerPoint Presentation</vt:lpstr>
      <vt:lpstr>Drone Motion Simulation</vt:lpstr>
      <vt:lpstr>Transition from Air to Water</vt:lpstr>
      <vt:lpstr>Underwater Navigation Simulation</vt:lpstr>
      <vt:lpstr>Position vs. Time Graph Analysis</vt:lpstr>
      <vt:lpstr>Simulink Control Architecture</vt:lpstr>
      <vt:lpstr>Underwater Simulation and Analysis</vt:lpstr>
      <vt:lpstr>System Overview</vt:lpstr>
      <vt:lpstr>PowerPoint Presentation</vt:lpstr>
      <vt:lpstr>Simulation in Action – Visual Results</vt:lpstr>
      <vt:lpstr>Key Insights and Performance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s</dc:creator>
  <cp:lastModifiedBy>Dharson Raju Mariappan</cp:lastModifiedBy>
  <cp:revision>9</cp:revision>
  <dcterms:created xsi:type="dcterms:W3CDTF">2025-06-08T01:44:08Z</dcterms:created>
  <dcterms:modified xsi:type="dcterms:W3CDTF">2025-06-11T07:52:47Z</dcterms:modified>
</cp:coreProperties>
</file>