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62" r:id="rId6"/>
    <p:sldId id="257" r:id="rId7"/>
    <p:sldId id="259" r:id="rId8"/>
    <p:sldId id="258" r:id="rId9"/>
    <p:sldId id="260" r:id="rId10"/>
    <p:sldId id="261"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65" d="100"/>
          <a:sy n="65" d="100"/>
        </p:scale>
        <p:origin x="78" y="91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8508412-C702-48D6-A485-9E3F48E9270C}" type="datetime1">
              <a:rPr lang="en-GB" smtClean="0"/>
              <a:t>15/08/2024</a:t>
            </a:fld>
            <a:endParaRPr lang="en-GB"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en-GB" smtClean="0"/>
              <a:t>‹#›</a:t>
            </a:fld>
            <a:endParaRPr lang="en-GB"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06A15-2481-4E66-917C-551C926382B7}" type="datetime1">
              <a:rPr lang="en-GB" smtClean="0"/>
              <a:pPr/>
              <a:t>15/08/2024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34B48B0-85B2-40C4-A05A-571C99C8AB57}" type="slidenum">
              <a:rPr lang="en-GB" noProof="0" smtClean="0"/>
              <a:t>‹#›</a:t>
            </a:fld>
            <a:endParaRPr lang="en-GB"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1</a:t>
            </a:fld>
            <a:endParaRPr lang="en-GB" dirty="0"/>
          </a:p>
        </p:txBody>
      </p:sp>
    </p:spTree>
    <p:extLst>
      <p:ext uri="{BB962C8B-B14F-4D97-AF65-F5344CB8AC3E}">
        <p14:creationId xmlns:p14="http://schemas.microsoft.com/office/powerpoint/2010/main" val="3680083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A38C0A23-6967-4A67-AE2F-92D04DDF4891}"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D9E9821-77E5-4D4A-848A-7DE07E7D6463}"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EEB90E9-CEA5-4F91-B14B-ED7C72F643DF}"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D0298BE-3648-4D6C-B9A4-B00856595700}"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2</a:t>
            </a:r>
          </a:p>
          <a:p>
            <a:pPr rtl="0"/>
            <a:r>
              <a:rPr lang="en-GB"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1</a:t>
            </a:r>
          </a:p>
          <a:p>
            <a:pPr rtl="0"/>
            <a:r>
              <a:rPr lang="en-GB"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3</a:t>
            </a:r>
          </a:p>
          <a:p>
            <a:pPr rtl="0"/>
            <a:r>
              <a:rPr lang="en-GB"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4</a:t>
            </a:r>
          </a:p>
          <a:p>
            <a:pPr rtl="0"/>
            <a:r>
              <a:rPr lang="en-GB"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5</a:t>
            </a:r>
          </a:p>
          <a:p>
            <a:pPr rtl="0"/>
            <a:r>
              <a:rPr lang="en-GB"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6</a:t>
            </a:r>
          </a:p>
          <a:p>
            <a:pPr rtl="0"/>
            <a:r>
              <a:rPr lang="en-GB"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44B4F49-92DA-40A2-8350-3533265B49EC}"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A87A146-CB6B-4DF1-95E9-09E9378ABF2A}"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6E3050F-93FC-4B70-9063-66124832755B}"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046AEAD-3DEB-4BB8-86B7-29BF6B24523F}"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13CB914-C5A3-480F-AC6D-52BB3E11D2B7}"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B8FD4D8-A432-4EC9-B90A-A467D8770C45}"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n-GB" noProof="0" dirty="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9AEF7F1-EA6C-45CA-A313-CBD5ED13B3B0}"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rtlCol="0" anchor="ctr" anchorCtr="0">
            <a:normAutofit/>
          </a:bodyPr>
          <a:lstStyle>
            <a:lvl1pPr marL="0" indent="0" algn="ctr">
              <a:buNone/>
              <a:defRPr sz="1400"/>
            </a:lvl1pPr>
          </a:lstStyle>
          <a:p>
            <a:pPr rtl="0"/>
            <a:r>
              <a:rPr lang="en-US" noProof="0"/>
              <a:t>Click icon to add chart</a:t>
            </a:r>
            <a:endParaRPr lang="en-GB"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2ED69A3C-404C-42A0-9277-77E13BBF3448}" type="datetime1">
              <a:rPr lang="en-GB" noProof="0" smtClean="0"/>
              <a:t>15/08/2024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rtlCol="0"/>
          <a:lstStyle>
            <a:lvl1pPr>
              <a:defRPr b="1"/>
            </a:lvl1pPr>
          </a:lstStyle>
          <a:p>
            <a:pPr rtl="0"/>
            <a:r>
              <a:rPr lang="en-US" noProof="0"/>
              <a:t>Click to edit Master title style</a:t>
            </a:r>
            <a:endParaRPr lang="en-GB" noProof="0" dirty="0"/>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vl1pPr>
          </a:lstStyle>
          <a:p>
            <a:pPr rtl="0"/>
            <a:r>
              <a:rPr lang="en-GB" noProof="0" dirty="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1DCE0BE2-91A0-4D12-BAB2-7D48DE5F2326}" type="datetime1">
              <a:rPr lang="en-GB" noProof="0" smtClean="0"/>
              <a:t>15/08/2024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Allan </a:t>
            </a:r>
            <a:r>
              <a:rPr lang="en-GB" noProof="0" dirty="0" err="1"/>
              <a:t>Mattsson</a:t>
            </a:r>
            <a:endParaRPr lang="en-GB" noProof="0" dirty="0"/>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Phone number:</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Email address:</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rtlCol="0"/>
          <a:lstStyle>
            <a:lvl1pPr algn="ctr">
              <a:defRPr b="1"/>
            </a:lvl1pPr>
          </a:lstStyle>
          <a:p>
            <a:pPr rtl="0"/>
            <a:r>
              <a:rPr lang="en-US" noProof="0"/>
              <a:t>Click to edit Master title style</a:t>
            </a:r>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C7CE7625-35D1-45C7-BA15-98B74631BF8B}" type="datetime1">
              <a:rPr lang="en-GB" noProof="0" smtClean="0"/>
              <a:t>15/08/2024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CD9B0E51-7711-412D-9683-BF86B29B554A}"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39F1232-9583-471E-AACE-18D4EE3C62C5}"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CF6EF56-B2D0-4A70-935A-C9910209EE6E}"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GB" noProof="0" dirty="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GB" noProof="0" dirty="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n-GB" noProof="0" dirty="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CCC7986-8467-4919-8B29-1A8D47B98740}"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rtlCol="0"/>
          <a:lstStyle>
            <a:lvl1pPr>
              <a:defRPr b="1"/>
            </a:lvl1pPr>
          </a:lstStyle>
          <a:p>
            <a:pPr rtl="0"/>
            <a:r>
              <a:rPr lang="en-US" noProof="0"/>
              <a:t>Click to edit Master title style</a:t>
            </a:r>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ACD5134B-D1A0-48D1-AB9A-2AC6AA5FAE33}" type="datetime1">
              <a:rPr lang="en-GB" noProof="0" smtClean="0"/>
              <a:t>15/08/2024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FF850059-8D6D-4372-BF03-586B82C77D45}" type="datetime1">
              <a:rPr lang="en-GB" noProof="0" smtClean="0"/>
              <a:t>15/08/2024</a:t>
            </a:fld>
            <a:endParaRPr lang="en-GB"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n-GB"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n-GB" noProof="0" smtClean="0"/>
              <a:pPr/>
              <a:t>‹#›</a:t>
            </a:fld>
            <a:endParaRPr lang="en-GB"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99CEDBC-8098-44A7-A208-6CC91A55276C}"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6457CEF9-2948-4B16-A184-024EFACBC141}" type="datetime1">
              <a:rPr lang="en-GB" noProof="0" smtClean="0"/>
              <a:t>15/08/2024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B6005E78-8FE0-4B52-85F8-2D2415906031}" type="datetime1">
              <a:rPr lang="en-GB" noProof="0" smtClean="0"/>
              <a:t>15/08/2024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0E22EBA6-BA14-45E7-A7E9-62B7B97449CC}" type="datetime1">
              <a:rPr lang="en-GB" noProof="0" smtClean="0"/>
              <a:t>15/08/2024</a:t>
            </a:fld>
            <a:endParaRPr lang="en-GB"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n-GB"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n-GB" noProof="0" smtClean="0"/>
              <a:pPr/>
              <a:t>‹#›</a:t>
            </a:fld>
            <a:endParaRPr lang="en-GB"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9810D8F2-8D2A-4C9E-B365-5226BD243E7E}"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B68F281D-F8AC-4FE4-B771-C2CD6270501C}" type="datetime1">
              <a:rPr lang="en-GB" noProof="0" smtClean="0"/>
              <a:t>15/08/2024</a:t>
            </a:fld>
            <a:endParaRPr lang="en-GB"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en-GB"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p>
            <a:pPr rtl="0"/>
            <a:fld id="{D9BB3731-526F-4638-85F8-715D717FFC12}" type="slidenum">
              <a:rPr lang="en-GB" noProof="0" smtClean="0"/>
              <a:t>‹#›</a:t>
            </a:fld>
            <a:endParaRPr lang="en-GB"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pPr rtl="0"/>
            <a:r>
              <a:rPr lang="en-GB" noProof="0" dirty="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rtlCol="0" anchor="b" anchorCtr="0"/>
          <a:lstStyle/>
          <a:p>
            <a:pPr rtl="0"/>
            <a:r>
              <a:rPr lang="en-US" noProof="0"/>
              <a:t>Click to edit Master title style</a:t>
            </a:r>
            <a:endParaRPr lang="en-GB" noProof="0" dirty="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3C199B59-7A51-4563-9360-5E0E86E5BE2E}" type="datetime1">
              <a:rPr lang="en-GB" noProof="0" smtClean="0"/>
              <a:t>15/08/2024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rtlCol="0" anchor="b" anchorCtr="0"/>
          <a:lstStyle/>
          <a:p>
            <a:pPr rtl="0"/>
            <a:r>
              <a:rPr lang="en-US" noProof="0"/>
              <a:t>Click to edit Master title style</a:t>
            </a:r>
            <a:endParaRPr lang="en-GB" noProof="0" dirty="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F0FD3D95-CB70-49B0-94B7-C4E3CF11EAC0}" type="datetime1">
              <a:rPr lang="en-GB" noProof="0" smtClean="0"/>
              <a:t>15/08/2024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47279CD-4069-4C07-B978-495F1D3265F8}"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D3ED31D-5229-49F0-A180-A633892A28E4}"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defRPr>
            </a:lvl1pPr>
          </a:lstStyle>
          <a:p>
            <a:pPr rtl="0"/>
            <a:r>
              <a:rPr lang="en-US" noProof="0"/>
              <a:t>Click icon to add picture</a:t>
            </a:r>
            <a:endParaRPr lang="en-GB"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rtlCol="0" anchor="b" anchorCtr="0"/>
          <a:lstStyle>
            <a:lvl1pPr algn="ctr">
              <a:defRPr/>
            </a:lvl1pPr>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CA1EBC2-F3B7-4B52-A76D-39B81DAD2AB9}"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98512DC-4E54-4112-9CB3-585DF25B02A6}"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fld id="{B94B20DF-A541-4651-AF97-FC925C1459D5}" type="datetime1">
              <a:rPr lang="en-GB" noProof="0" smtClean="0"/>
              <a:t>15/08/2024</a:t>
            </a:fld>
            <a:endParaRPr lang="en-GB"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r>
              <a:rPr lang="en-GB"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pPr rtl="0"/>
            <a:fld id="{4950F5D8-22E1-4015-8661-E5B1FD28C2DE}" type="slidenum">
              <a:rPr lang="en-GB" noProof="0" smtClean="0"/>
              <a:pPr/>
              <a:t>‹#›</a:t>
            </a:fld>
            <a:endParaRPr lang="en-GB"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ADA7-71A1-44A8-81BF-1B6CACFB7577}"/>
              </a:ext>
            </a:extLst>
          </p:cNvPr>
          <p:cNvSpPr>
            <a:spLocks noGrp="1"/>
          </p:cNvSpPr>
          <p:nvPr>
            <p:ph type="ctrTitle"/>
          </p:nvPr>
        </p:nvSpPr>
        <p:spPr/>
        <p:txBody>
          <a:bodyPr rtlCol="0"/>
          <a:lstStyle/>
          <a:p>
            <a:pPr rtl="0"/>
            <a:r>
              <a:rPr lang="en-US" dirty="0"/>
              <a:t>British Airways</a:t>
            </a:r>
            <a:endParaRPr lang="en-GB" dirty="0"/>
          </a:p>
        </p:txBody>
      </p:sp>
      <p:sp>
        <p:nvSpPr>
          <p:cNvPr id="3" name="Subtitle 2">
            <a:extLst>
              <a:ext uri="{FF2B5EF4-FFF2-40B4-BE49-F238E27FC236}">
                <a16:creationId xmlns:a16="http://schemas.microsoft.com/office/drawing/2014/main" id="{977C4633-7458-4F99-83F4-CB5107BC263B}"/>
              </a:ext>
            </a:extLst>
          </p:cNvPr>
          <p:cNvSpPr>
            <a:spLocks noGrp="1"/>
          </p:cNvSpPr>
          <p:nvPr>
            <p:ph type="subTitle" idx="1"/>
          </p:nvPr>
        </p:nvSpPr>
        <p:spPr/>
        <p:txBody>
          <a:bodyPr rtlCol="0"/>
          <a:lstStyle/>
          <a:p>
            <a:pPr rtl="0"/>
            <a:r>
              <a:rPr lang="en-US" dirty="0"/>
              <a:t>By Sidharth </a:t>
            </a:r>
            <a:r>
              <a:rPr lang="en-US" dirty="0" err="1"/>
              <a:t>Thazhathedathu</a:t>
            </a:r>
            <a:endParaRPr lang="en-GB" dirty="0"/>
          </a:p>
        </p:txBody>
      </p:sp>
      <p:sp>
        <p:nvSpPr>
          <p:cNvPr id="5" name="Picture Placeholder 4">
            <a:extLst>
              <a:ext uri="{FF2B5EF4-FFF2-40B4-BE49-F238E27FC236}">
                <a16:creationId xmlns:a16="http://schemas.microsoft.com/office/drawing/2014/main" id="{4461B057-A682-4344-85F4-F0CF4CF6BF79}"/>
              </a:ext>
            </a:extLst>
          </p:cNvPr>
          <p:cNvSpPr>
            <a:spLocks noGrp="1"/>
          </p:cNvSpPr>
          <p:nvPr>
            <p:ph type="pic" sz="quarter" idx="13"/>
          </p:nvPr>
        </p:nvSpPr>
        <p:spPr/>
        <p:txBody>
          <a:bodyPr/>
          <a:lstStyle/>
          <a:p>
            <a:r>
              <a:rPr lang="en-US" dirty="0"/>
              <a:t>Task - 2</a:t>
            </a:r>
            <a:endParaRPr lang="en-GB" dirty="0"/>
          </a:p>
        </p:txBody>
      </p:sp>
    </p:spTree>
    <p:extLst>
      <p:ext uri="{BB962C8B-B14F-4D97-AF65-F5344CB8AC3E}">
        <p14:creationId xmlns:p14="http://schemas.microsoft.com/office/powerpoint/2010/main" val="99226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652CCC6-864B-09A6-E135-6920BFDF9E98}"/>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7046AEAD-3DEB-4BB8-86B7-29BF6B24523F}" type="datetime1">
              <a:rPr lang="en-GB" noProof="0" smtClean="0"/>
              <a:pPr rtl="0">
                <a:lnSpc>
                  <a:spcPct val="90000"/>
                </a:lnSpc>
                <a:spcAft>
                  <a:spcPts val="600"/>
                </a:spcAft>
              </a:pPr>
              <a:t>15/08/2024</a:t>
            </a:fld>
            <a:endParaRPr lang="en-GB" noProof="0"/>
          </a:p>
        </p:txBody>
      </p:sp>
      <p:sp>
        <p:nvSpPr>
          <p:cNvPr id="4" name="Footer Placeholder 3">
            <a:extLst>
              <a:ext uri="{FF2B5EF4-FFF2-40B4-BE49-F238E27FC236}">
                <a16:creationId xmlns:a16="http://schemas.microsoft.com/office/drawing/2014/main" id="{15F69AB7-135C-58A4-1E27-A725D2051BA0}"/>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397C02EE-46A8-7916-2EB1-89580F8CDA4D}"/>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2</a:t>
            </a:fld>
            <a:endParaRPr lang="en-GB" noProof="0"/>
          </a:p>
        </p:txBody>
      </p:sp>
      <p:sp>
        <p:nvSpPr>
          <p:cNvPr id="2" name="Title 1">
            <a:extLst>
              <a:ext uri="{FF2B5EF4-FFF2-40B4-BE49-F238E27FC236}">
                <a16:creationId xmlns:a16="http://schemas.microsoft.com/office/drawing/2014/main" id="{CBCD53C1-A5FA-A3A8-4C25-93C641F47142}"/>
              </a:ext>
            </a:extLst>
          </p:cNvPr>
          <p:cNvSpPr>
            <a:spLocks noGrp="1"/>
          </p:cNvSpPr>
          <p:nvPr>
            <p:ph type="title"/>
          </p:nvPr>
        </p:nvSpPr>
        <p:spPr>
          <a:xfrm>
            <a:off x="839788" y="457200"/>
            <a:ext cx="3932237" cy="1600200"/>
          </a:xfrm>
        </p:spPr>
        <p:txBody>
          <a:bodyPr anchor="b">
            <a:normAutofit/>
          </a:bodyPr>
          <a:lstStyle/>
          <a:p>
            <a:r>
              <a:rPr lang="en-US" dirty="0"/>
              <a:t>Model Predictions</a:t>
            </a:r>
            <a:endParaRPr lang="en-GB" dirty="0"/>
          </a:p>
        </p:txBody>
      </p:sp>
      <p:sp>
        <p:nvSpPr>
          <p:cNvPr id="6" name="Content Placeholder 5">
            <a:extLst>
              <a:ext uri="{FF2B5EF4-FFF2-40B4-BE49-F238E27FC236}">
                <a16:creationId xmlns:a16="http://schemas.microsoft.com/office/drawing/2014/main" id="{ABCF845E-815D-9379-8368-3A5E31BB74F8}"/>
              </a:ext>
            </a:extLst>
          </p:cNvPr>
          <p:cNvSpPr>
            <a:spLocks noGrp="1"/>
          </p:cNvSpPr>
          <p:nvPr>
            <p:ph type="body" sz="half" idx="2"/>
          </p:nvPr>
        </p:nvSpPr>
        <p:spPr>
          <a:xfrm>
            <a:off x="839788" y="2057400"/>
            <a:ext cx="3932237" cy="3811588"/>
          </a:xfrm>
        </p:spPr>
        <p:txBody>
          <a:bodyPr>
            <a:normAutofit/>
          </a:bodyPr>
          <a:lstStyle/>
          <a:p>
            <a:r>
              <a:rPr lang="en-US" dirty="0"/>
              <a:t>The model has a memorization score of 0.9015 and generalization score of 0.8203. The precision of ‘people not completing the booking’(0) is0.82. The prediction of ‘people who complete the booking’ are 0.82.</a:t>
            </a:r>
          </a:p>
          <a:p>
            <a:r>
              <a:rPr lang="en-US" dirty="0"/>
              <a:t>The most import factors that depend on whether a customer books or not are shown in the Feature Importance in Random Forest Model.</a:t>
            </a:r>
            <a:endParaRPr lang="en-GB" dirty="0"/>
          </a:p>
        </p:txBody>
      </p:sp>
      <p:pic>
        <p:nvPicPr>
          <p:cNvPr id="3074" name="Picture 2">
            <a:extLst>
              <a:ext uri="{FF2B5EF4-FFF2-40B4-BE49-F238E27FC236}">
                <a16:creationId xmlns:a16="http://schemas.microsoft.com/office/drawing/2014/main" id="{F73BB9AA-C3D9-416F-44A6-B908462F04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960280"/>
            <a:ext cx="6172200" cy="439769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6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260C-11B7-C388-6F09-164DC7DE3B01}"/>
              </a:ext>
            </a:extLst>
          </p:cNvPr>
          <p:cNvSpPr>
            <a:spLocks noGrp="1"/>
          </p:cNvSpPr>
          <p:nvPr>
            <p:ph type="title"/>
          </p:nvPr>
        </p:nvSpPr>
        <p:spPr/>
        <p:txBody>
          <a:bodyPr/>
          <a:lstStyle/>
          <a:p>
            <a:r>
              <a:rPr lang="en-US" dirty="0"/>
              <a:t>Insights</a:t>
            </a:r>
            <a:endParaRPr lang="en-GB" dirty="0"/>
          </a:p>
        </p:txBody>
      </p:sp>
      <p:sp>
        <p:nvSpPr>
          <p:cNvPr id="3" name="Date Placeholder 2">
            <a:extLst>
              <a:ext uri="{FF2B5EF4-FFF2-40B4-BE49-F238E27FC236}">
                <a16:creationId xmlns:a16="http://schemas.microsoft.com/office/drawing/2014/main" id="{6352F947-98FC-7BC1-85BB-F61C8157E69D}"/>
              </a:ext>
            </a:extLst>
          </p:cNvPr>
          <p:cNvSpPr>
            <a:spLocks noGrp="1"/>
          </p:cNvSpPr>
          <p:nvPr>
            <p:ph type="dt" sz="half" idx="10"/>
          </p:nvPr>
        </p:nvSpPr>
        <p:spPr/>
        <p:txBody>
          <a:bodyPr/>
          <a:lstStyle/>
          <a:p>
            <a:pPr rtl="0"/>
            <a:fld id="{7046AEAD-3DEB-4BB8-86B7-29BF6B24523F}"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E4A47A0E-D44E-AE7F-5290-61535B851DA9}"/>
              </a:ext>
            </a:extLst>
          </p:cNvPr>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a:extLst>
              <a:ext uri="{FF2B5EF4-FFF2-40B4-BE49-F238E27FC236}">
                <a16:creationId xmlns:a16="http://schemas.microsoft.com/office/drawing/2014/main" id="{F63CF5F4-ED57-0041-31FD-4F2BCC92A48F}"/>
              </a:ext>
            </a:extLst>
          </p:cNvPr>
          <p:cNvSpPr>
            <a:spLocks noGrp="1"/>
          </p:cNvSpPr>
          <p:nvPr>
            <p:ph type="sldNum" sz="quarter" idx="12"/>
          </p:nvPr>
        </p:nvSpPr>
        <p:spPr/>
        <p:txBody>
          <a:bodyPr/>
          <a:lstStyle/>
          <a:p>
            <a:pPr rtl="0"/>
            <a:fld id="{4950F5D8-22E1-4015-8661-E5B1FD28C2DE}" type="slidenum">
              <a:rPr lang="en-GB" noProof="0" smtClean="0"/>
              <a:t>3</a:t>
            </a:fld>
            <a:endParaRPr lang="en-GB" noProof="0" dirty="0"/>
          </a:p>
        </p:txBody>
      </p:sp>
      <p:sp>
        <p:nvSpPr>
          <p:cNvPr id="6" name="Content Placeholder 5">
            <a:extLst>
              <a:ext uri="{FF2B5EF4-FFF2-40B4-BE49-F238E27FC236}">
                <a16:creationId xmlns:a16="http://schemas.microsoft.com/office/drawing/2014/main" id="{D79BEA02-EB1E-BEB2-D11B-2F2EB9009314}"/>
              </a:ext>
            </a:extLst>
          </p:cNvPr>
          <p:cNvSpPr>
            <a:spLocks noGrp="1"/>
          </p:cNvSpPr>
          <p:nvPr>
            <p:ph sz="quarter" idx="53"/>
          </p:nvPr>
        </p:nvSpPr>
        <p:spPr>
          <a:xfrm>
            <a:off x="95865" y="1943100"/>
            <a:ext cx="11256347" cy="4619932"/>
          </a:xfrm>
        </p:spPr>
        <p:txBody>
          <a:bodyPr>
            <a:normAutofit fontScale="70000" lnSpcReduction="20000"/>
          </a:bodyPr>
          <a:lstStyle/>
          <a:p>
            <a:r>
              <a:rPr lang="en-GB" sz="2800" dirty="0"/>
              <a:t>Distribution of Booking : - This indicates that more attention might be needed to understand why so many customers do not complete their bookings, and this imbalance might require handling in your predictive </a:t>
            </a:r>
            <a:r>
              <a:rPr lang="en-GB" sz="2800" dirty="0" err="1"/>
              <a:t>modeling</a:t>
            </a:r>
            <a:r>
              <a:rPr lang="en-GB" sz="2800" dirty="0"/>
              <a:t> to avoid bias.</a:t>
            </a:r>
          </a:p>
          <a:p>
            <a:r>
              <a:rPr lang="en-GB" sz="2800" dirty="0"/>
              <a:t>Distribution of Sales Channels:  If the Internet is the dominant sales channel, this suggests that most customers prefer to book online. The dominance of one channel could influence customer engagement strategies.     - If a particular channel has a lower booking completion rate, that channel might need process improvements or more focused marketing efforts.</a:t>
            </a:r>
          </a:p>
          <a:p>
            <a:r>
              <a:rPr lang="en-GB" sz="2800" dirty="0"/>
              <a:t> Booking Completion by Sales Channel  : The chart likely reveals whether certain sales channels are more effective in converting bookings to completions.     - For example, if bookings made via Travel Agents have higher completion rates than those made via the Internet, it might indicate that personal interaction or additional services offered by agents contribute positively to booking completion.</a:t>
            </a:r>
          </a:p>
          <a:p>
            <a:r>
              <a:rPr lang="en-GB" sz="2800" dirty="0"/>
              <a:t>Distribution of Trip Types : The distribution might show that </a:t>
            </a:r>
            <a:r>
              <a:rPr lang="en-GB" sz="2800" dirty="0" err="1"/>
              <a:t>RoundTrip</a:t>
            </a:r>
            <a:r>
              <a:rPr lang="en-GB" sz="2800" dirty="0"/>
              <a:t> bookings are the most common, followed by </a:t>
            </a:r>
            <a:r>
              <a:rPr lang="en-GB" sz="2800" dirty="0" err="1"/>
              <a:t>OneWay</a:t>
            </a:r>
            <a:r>
              <a:rPr lang="en-GB" sz="2800" dirty="0"/>
              <a:t> and </a:t>
            </a:r>
            <a:r>
              <a:rPr lang="en-GB" sz="2800" dirty="0" err="1"/>
              <a:t>CircleTrip</a:t>
            </a:r>
            <a:r>
              <a:rPr lang="en-GB" sz="2800" dirty="0"/>
              <a:t>.     - Understanding the distribution of trip types helps in identifying customer preferences, which can inform tailored marketing strategies.</a:t>
            </a:r>
          </a:p>
          <a:p>
            <a:r>
              <a:rPr lang="en-GB" sz="2800" dirty="0"/>
              <a:t>Booking Completion by Trip Type:  This chart could reveal whether certain trip types are more likely to be completed.     - For instance, if </a:t>
            </a:r>
            <a:r>
              <a:rPr lang="en-GB" sz="2800" dirty="0" err="1"/>
              <a:t>RoundTrips</a:t>
            </a:r>
            <a:r>
              <a:rPr lang="en-GB" sz="2800" dirty="0"/>
              <a:t> have a higher completion rate than </a:t>
            </a:r>
            <a:r>
              <a:rPr lang="en-GB" sz="2800" dirty="0" err="1"/>
              <a:t>OneWay</a:t>
            </a:r>
            <a:r>
              <a:rPr lang="en-GB" sz="2800" dirty="0"/>
              <a:t> trips, it might indicate that customers booking longer or more complex trips are more committed to their plans. </a:t>
            </a:r>
          </a:p>
        </p:txBody>
      </p:sp>
      <p:sp>
        <p:nvSpPr>
          <p:cNvPr id="7" name="Picture Placeholder 6">
            <a:extLst>
              <a:ext uri="{FF2B5EF4-FFF2-40B4-BE49-F238E27FC236}">
                <a16:creationId xmlns:a16="http://schemas.microsoft.com/office/drawing/2014/main" id="{46BA207B-9E69-6B57-3C8F-1EDBF15C070E}"/>
              </a:ext>
            </a:extLst>
          </p:cNvPr>
          <p:cNvSpPr>
            <a:spLocks noGrp="1"/>
          </p:cNvSpPr>
          <p:nvPr>
            <p:ph type="pic" sz="quarter" idx="50"/>
          </p:nvPr>
        </p:nvSpPr>
        <p:spPr/>
        <p:txBody>
          <a:bodyPr/>
          <a:lstStyle/>
          <a:p>
            <a:endParaRPr lang="en-GB"/>
          </a:p>
        </p:txBody>
      </p:sp>
    </p:spTree>
    <p:extLst>
      <p:ext uri="{BB962C8B-B14F-4D97-AF65-F5344CB8AC3E}">
        <p14:creationId xmlns:p14="http://schemas.microsoft.com/office/powerpoint/2010/main" val="152374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A45E-2F25-BB5E-EC49-CC9B52970450}"/>
              </a:ext>
            </a:extLst>
          </p:cNvPr>
          <p:cNvSpPr>
            <a:spLocks noGrp="1"/>
          </p:cNvSpPr>
          <p:nvPr>
            <p:ph type="title"/>
          </p:nvPr>
        </p:nvSpPr>
        <p:spPr/>
        <p:txBody>
          <a:bodyPr/>
          <a:lstStyle/>
          <a:p>
            <a:endParaRPr lang="en-GB"/>
          </a:p>
        </p:txBody>
      </p:sp>
      <p:sp>
        <p:nvSpPr>
          <p:cNvPr id="3" name="Date Placeholder 2">
            <a:extLst>
              <a:ext uri="{FF2B5EF4-FFF2-40B4-BE49-F238E27FC236}">
                <a16:creationId xmlns:a16="http://schemas.microsoft.com/office/drawing/2014/main" id="{E7078EF7-49E1-34D1-79D1-4BED2B3BBE3C}"/>
              </a:ext>
            </a:extLst>
          </p:cNvPr>
          <p:cNvSpPr>
            <a:spLocks noGrp="1"/>
          </p:cNvSpPr>
          <p:nvPr>
            <p:ph type="dt" sz="half" idx="10"/>
          </p:nvPr>
        </p:nvSpPr>
        <p:spPr/>
        <p:txBody>
          <a:bodyPr/>
          <a:lstStyle/>
          <a:p>
            <a:pPr rtl="0"/>
            <a:fld id="{7046AEAD-3DEB-4BB8-86B7-29BF6B24523F}" type="datetime1">
              <a:rPr lang="en-GB" noProof="0" smtClean="0"/>
              <a:t>15/08/2024</a:t>
            </a:fld>
            <a:endParaRPr lang="en-GB" noProof="0" dirty="0"/>
          </a:p>
        </p:txBody>
      </p:sp>
      <p:sp>
        <p:nvSpPr>
          <p:cNvPr id="4" name="Footer Placeholder 3">
            <a:extLst>
              <a:ext uri="{FF2B5EF4-FFF2-40B4-BE49-F238E27FC236}">
                <a16:creationId xmlns:a16="http://schemas.microsoft.com/office/drawing/2014/main" id="{1616B58A-8E4E-BBB4-181A-4EF9BFE49B1C}"/>
              </a:ext>
            </a:extLst>
          </p:cNvPr>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a:extLst>
              <a:ext uri="{FF2B5EF4-FFF2-40B4-BE49-F238E27FC236}">
                <a16:creationId xmlns:a16="http://schemas.microsoft.com/office/drawing/2014/main" id="{38446A22-6184-6027-9B3A-D8DD409138F1}"/>
              </a:ext>
            </a:extLst>
          </p:cNvPr>
          <p:cNvSpPr>
            <a:spLocks noGrp="1"/>
          </p:cNvSpPr>
          <p:nvPr>
            <p:ph type="sldNum" sz="quarter" idx="12"/>
          </p:nvPr>
        </p:nvSpPr>
        <p:spPr/>
        <p:txBody>
          <a:bodyPr/>
          <a:lstStyle/>
          <a:p>
            <a:pPr rtl="0"/>
            <a:fld id="{4950F5D8-22E1-4015-8661-E5B1FD28C2DE}" type="slidenum">
              <a:rPr lang="en-GB" noProof="0" smtClean="0"/>
              <a:t>4</a:t>
            </a:fld>
            <a:endParaRPr lang="en-GB" noProof="0" dirty="0"/>
          </a:p>
        </p:txBody>
      </p:sp>
      <p:sp>
        <p:nvSpPr>
          <p:cNvPr id="6" name="Content Placeholder 5">
            <a:extLst>
              <a:ext uri="{FF2B5EF4-FFF2-40B4-BE49-F238E27FC236}">
                <a16:creationId xmlns:a16="http://schemas.microsoft.com/office/drawing/2014/main" id="{1158CC94-CFC2-0E09-C0F3-2205FE11406C}"/>
              </a:ext>
            </a:extLst>
          </p:cNvPr>
          <p:cNvSpPr>
            <a:spLocks noGrp="1"/>
          </p:cNvSpPr>
          <p:nvPr>
            <p:ph sz="quarter" idx="53"/>
          </p:nvPr>
        </p:nvSpPr>
        <p:spPr>
          <a:xfrm>
            <a:off x="281797" y="1943099"/>
            <a:ext cx="11070416" cy="4198523"/>
          </a:xfrm>
        </p:spPr>
        <p:txBody>
          <a:bodyPr>
            <a:normAutofit fontScale="92500" lnSpcReduction="20000"/>
          </a:bodyPr>
          <a:lstStyle/>
          <a:p>
            <a:r>
              <a:rPr lang="en-GB" sz="2000" dirty="0"/>
              <a:t>Purchase Lead Time : The distribution likely shows that most bookings are made either well in advance or very close to the travel date.     - This insight can inform promotional strategies, such as offering discounts for early bookings or last-minute deals to capture those who book close to the travel date.</a:t>
            </a:r>
          </a:p>
          <a:p>
            <a:r>
              <a:rPr lang="en-GB" sz="2000" dirty="0"/>
              <a:t>Length of Stay Distribution   : The chart may show that most trips are of shorter duration, with a few outliers representing very long stays.     - This information is valuable for targeting customers with packages or offers that match the most common trip durations</a:t>
            </a:r>
          </a:p>
          <a:p>
            <a:r>
              <a:rPr lang="en-GB" sz="2000" dirty="0"/>
              <a:t>Booking Completion by Flight Day  : The graph could reveal trends such as higher booking completions on certain days of the week.     - If, for example, bookings for flights departing on weekends have lower completion rates, it could suggest that these are more often tentative or subject to change.</a:t>
            </a:r>
          </a:p>
          <a:p>
            <a:r>
              <a:rPr lang="en-GB" sz="2000" dirty="0"/>
              <a:t>Correlation Heatmap   :  The heatmap likely highlights strong correlations between specific features, such as between </a:t>
            </a:r>
            <a:r>
              <a:rPr lang="en-GB" sz="2000" dirty="0" err="1"/>
              <a:t>purchase_lead</a:t>
            </a:r>
            <a:r>
              <a:rPr lang="en-GB" sz="2000" dirty="0"/>
              <a:t> and </a:t>
            </a:r>
            <a:r>
              <a:rPr lang="en-GB" sz="2000" dirty="0" err="1"/>
              <a:t>booking_complete</a:t>
            </a:r>
            <a:r>
              <a:rPr lang="en-GB" sz="2000" dirty="0"/>
              <a:t> or </a:t>
            </a:r>
            <a:r>
              <a:rPr lang="en-GB" sz="2000" dirty="0" err="1"/>
              <a:t>length_of_stay</a:t>
            </a:r>
            <a:r>
              <a:rPr lang="en-GB" sz="2000" dirty="0"/>
              <a:t> and </a:t>
            </a:r>
            <a:r>
              <a:rPr lang="en-GB" sz="2000" dirty="0" err="1"/>
              <a:t>flight_duration</a:t>
            </a:r>
            <a:r>
              <a:rPr lang="en-GB" sz="2000" dirty="0"/>
              <a:t>.     - High correlations might suggest that certain features are particularly influential in predicting booking completion, guiding feature selection for </a:t>
            </a:r>
            <a:r>
              <a:rPr lang="en-GB" sz="2000" dirty="0" err="1"/>
              <a:t>modeling</a:t>
            </a:r>
            <a:r>
              <a:rPr lang="en-GB" sz="2000" dirty="0"/>
              <a:t>.</a:t>
            </a:r>
          </a:p>
          <a:p>
            <a:r>
              <a:rPr lang="en-GB" sz="2000" dirty="0" err="1"/>
              <a:t>Pairplot</a:t>
            </a:r>
            <a:r>
              <a:rPr lang="en-GB" sz="2000" dirty="0"/>
              <a:t> of Selected Features Insight: The </a:t>
            </a:r>
            <a:r>
              <a:rPr lang="en-GB" sz="2000" dirty="0" err="1"/>
              <a:t>pairplot</a:t>
            </a:r>
            <a:r>
              <a:rPr lang="en-GB" sz="2000" dirty="0"/>
              <a:t> helps in visualizing how features like </a:t>
            </a:r>
            <a:r>
              <a:rPr lang="en-GB" sz="2000" dirty="0" err="1"/>
              <a:t>purchase_lead</a:t>
            </a:r>
            <a:r>
              <a:rPr lang="en-GB" sz="2000" dirty="0"/>
              <a:t>, </a:t>
            </a:r>
            <a:r>
              <a:rPr lang="en-GB" sz="2000" dirty="0" err="1"/>
              <a:t>length_of_stay</a:t>
            </a:r>
            <a:r>
              <a:rPr lang="en-GB" sz="2000" dirty="0"/>
              <a:t>, and </a:t>
            </a:r>
            <a:r>
              <a:rPr lang="en-GB" sz="2000" dirty="0" err="1"/>
              <a:t>num_passengers</a:t>
            </a:r>
            <a:r>
              <a:rPr lang="en-GB" sz="2000" dirty="0"/>
              <a:t> interact with each other and with the target variable.     - For example, distinct clusters or trends in the </a:t>
            </a:r>
            <a:r>
              <a:rPr lang="en-GB" sz="2000" dirty="0" err="1"/>
              <a:t>pairplot</a:t>
            </a:r>
            <a:r>
              <a:rPr lang="en-GB" sz="2000" dirty="0"/>
              <a:t> could indicate that certain combinations of features are predictive of whether a booking will be completed</a:t>
            </a:r>
            <a:r>
              <a:rPr lang="en-GB" dirty="0"/>
              <a:t>.</a:t>
            </a:r>
          </a:p>
          <a:p>
            <a:pPr marL="0" indent="0">
              <a:buNone/>
            </a:pPr>
            <a:endParaRPr lang="en-GB" dirty="0"/>
          </a:p>
        </p:txBody>
      </p:sp>
      <p:sp>
        <p:nvSpPr>
          <p:cNvPr id="7" name="Picture Placeholder 6">
            <a:extLst>
              <a:ext uri="{FF2B5EF4-FFF2-40B4-BE49-F238E27FC236}">
                <a16:creationId xmlns:a16="http://schemas.microsoft.com/office/drawing/2014/main" id="{A4AAD0C0-1E0E-48D3-D4CF-0A713438F489}"/>
              </a:ext>
            </a:extLst>
          </p:cNvPr>
          <p:cNvSpPr>
            <a:spLocks noGrp="1"/>
          </p:cNvSpPr>
          <p:nvPr>
            <p:ph type="pic" sz="quarter" idx="50"/>
          </p:nvPr>
        </p:nvSpPr>
        <p:spPr/>
        <p:txBody>
          <a:bodyPr/>
          <a:lstStyle/>
          <a:p>
            <a:endParaRPr lang="en-GB"/>
          </a:p>
        </p:txBody>
      </p:sp>
    </p:spTree>
    <p:extLst>
      <p:ext uri="{BB962C8B-B14F-4D97-AF65-F5344CB8AC3E}">
        <p14:creationId xmlns:p14="http://schemas.microsoft.com/office/powerpoint/2010/main" val="32259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8AEE-4FC0-FE7D-5D1C-3ABB4E7BCF0A}"/>
              </a:ext>
            </a:extLst>
          </p:cNvPr>
          <p:cNvSpPr>
            <a:spLocks noGrp="1"/>
          </p:cNvSpPr>
          <p:nvPr>
            <p:ph type="title"/>
          </p:nvPr>
        </p:nvSpPr>
        <p:spPr>
          <a:xfrm>
            <a:off x="838199" y="805472"/>
            <a:ext cx="6862011" cy="552848"/>
          </a:xfrm>
        </p:spPr>
        <p:txBody>
          <a:bodyPr anchor="b">
            <a:normAutofit fontScale="90000"/>
          </a:bodyPr>
          <a:lstStyle/>
          <a:p>
            <a:r>
              <a:rPr lang="en-GB" sz="4400" dirty="0"/>
              <a:t>Overall Insights</a:t>
            </a:r>
            <a:br>
              <a:rPr lang="en-GB" sz="2000" dirty="0"/>
            </a:br>
            <a:endParaRPr lang="en-GB" sz="2000" dirty="0"/>
          </a:p>
        </p:txBody>
      </p:sp>
      <p:sp>
        <p:nvSpPr>
          <p:cNvPr id="3" name="Date Placeholder 2">
            <a:extLst>
              <a:ext uri="{FF2B5EF4-FFF2-40B4-BE49-F238E27FC236}">
                <a16:creationId xmlns:a16="http://schemas.microsoft.com/office/drawing/2014/main" id="{DD3AC7BC-206B-E0A2-597F-8036F8E77395}"/>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7046AEAD-3DEB-4BB8-86B7-29BF6B24523F}" type="datetime1">
              <a:rPr lang="en-GB" noProof="0" smtClean="0"/>
              <a:pPr rtl="0">
                <a:lnSpc>
                  <a:spcPct val="90000"/>
                </a:lnSpc>
                <a:spcAft>
                  <a:spcPts val="600"/>
                </a:spcAft>
              </a:pPr>
              <a:t>15/08/2024</a:t>
            </a:fld>
            <a:endParaRPr lang="en-GB" noProof="0"/>
          </a:p>
        </p:txBody>
      </p:sp>
      <p:sp>
        <p:nvSpPr>
          <p:cNvPr id="4" name="Footer Placeholder 3">
            <a:extLst>
              <a:ext uri="{FF2B5EF4-FFF2-40B4-BE49-F238E27FC236}">
                <a16:creationId xmlns:a16="http://schemas.microsoft.com/office/drawing/2014/main" id="{F1E33B22-5930-E170-0A8E-D4AA3004C2CE}"/>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29AF9522-CB37-ECB7-F87E-A5ABB5C36FF3}"/>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5</a:t>
            </a:fld>
            <a:endParaRPr lang="en-GB" noProof="0"/>
          </a:p>
        </p:txBody>
      </p:sp>
      <p:sp>
        <p:nvSpPr>
          <p:cNvPr id="31" name="Content Placeholder 5">
            <a:extLst>
              <a:ext uri="{FF2B5EF4-FFF2-40B4-BE49-F238E27FC236}">
                <a16:creationId xmlns:a16="http://schemas.microsoft.com/office/drawing/2014/main" id="{01FBA61B-ED5D-4A8D-C3E3-E3C2CA1666C4}"/>
              </a:ext>
            </a:extLst>
          </p:cNvPr>
          <p:cNvSpPr>
            <a:spLocks noGrp="1"/>
          </p:cNvSpPr>
          <p:nvPr>
            <p:ph sz="quarter" idx="53"/>
          </p:nvPr>
        </p:nvSpPr>
        <p:spPr>
          <a:xfrm>
            <a:off x="839787" y="1943100"/>
            <a:ext cx="10512425" cy="3686334"/>
          </a:xfrm>
        </p:spPr>
        <p:txBody>
          <a:bodyPr>
            <a:normAutofit/>
          </a:bodyPr>
          <a:lstStyle/>
          <a:p>
            <a:r>
              <a:rPr lang="en-GB"/>
              <a:t>Sales Channels and Completion: The Internet might be the most common sales channel, but it could have lower completion rates compared to others, indicating potential for improvement in this area.</a:t>
            </a:r>
          </a:p>
          <a:p>
            <a:r>
              <a:rPr lang="en-GB"/>
              <a:t>Trip Types: Round Trips are likely the most common, and their higher completion rates suggest more committed customers. </a:t>
            </a:r>
          </a:p>
          <a:p>
            <a:r>
              <a:rPr lang="en-GB"/>
              <a:t>Customer </a:t>
            </a:r>
            <a:r>
              <a:rPr lang="en-GB" err="1"/>
              <a:t>Behavior</a:t>
            </a:r>
            <a:r>
              <a:rPr lang="en-GB"/>
              <a:t>: Purchase lead time and length of stay distributions suggest typical customer behaviours, such as booking in advance and preferring shorter stays.</a:t>
            </a:r>
          </a:p>
          <a:p>
            <a:r>
              <a:rPr lang="en-GB"/>
              <a:t>Feature Relationships: The correlation heatmap and </a:t>
            </a:r>
            <a:r>
              <a:rPr lang="en-GB" err="1"/>
              <a:t>pairplot</a:t>
            </a:r>
            <a:r>
              <a:rPr lang="en-GB"/>
              <a:t> provide insights into which features are most important for predicting booking completions, informing the feature engineering and selection process in model building.</a:t>
            </a:r>
          </a:p>
          <a:p>
            <a:endParaRPr lang="en-GB"/>
          </a:p>
        </p:txBody>
      </p:sp>
      <p:sp>
        <p:nvSpPr>
          <p:cNvPr id="32" name="Picture Placeholder 6">
            <a:extLst>
              <a:ext uri="{FF2B5EF4-FFF2-40B4-BE49-F238E27FC236}">
                <a16:creationId xmlns:a16="http://schemas.microsoft.com/office/drawing/2014/main" id="{BBF7ED8A-4FC3-B3B6-99E3-39CCA8B0D372}"/>
              </a:ext>
            </a:extLst>
          </p:cNvPr>
          <p:cNvSpPr>
            <a:spLocks noGrp="1"/>
          </p:cNvSpPr>
          <p:nvPr>
            <p:ph type="pic" sz="quarter" idx="50"/>
          </p:nvPr>
        </p:nvSpPr>
        <p:spPr>
          <a:xfrm>
            <a:off x="9409913" y="851603"/>
            <a:ext cx="1938528" cy="393192"/>
          </a:xfrm>
        </p:spPr>
        <p:txBody>
          <a:bodyPr/>
          <a:lstStyle/>
          <a:p>
            <a:endParaRPr lang="en-GB"/>
          </a:p>
        </p:txBody>
      </p:sp>
    </p:spTree>
    <p:extLst>
      <p:ext uri="{BB962C8B-B14F-4D97-AF65-F5344CB8AC3E}">
        <p14:creationId xmlns:p14="http://schemas.microsoft.com/office/powerpoint/2010/main" val="226411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49441-AB94-F1A0-C307-5A034F57FDDF}"/>
              </a:ext>
            </a:extLst>
          </p:cNvPr>
          <p:cNvSpPr>
            <a:spLocks noGrp="1"/>
          </p:cNvSpPr>
          <p:nvPr>
            <p:ph type="dt" sz="half" idx="10"/>
          </p:nvPr>
        </p:nvSpPr>
        <p:spPr/>
        <p:txBody>
          <a:bodyPr/>
          <a:lstStyle/>
          <a:p>
            <a:pPr rtl="0"/>
            <a:fld id="{9810D8F2-8D2A-4C9E-B365-5226BD243E7E}" type="datetime1">
              <a:rPr lang="en-GB" noProof="0" smtClean="0"/>
              <a:t>15/08/2024</a:t>
            </a:fld>
            <a:endParaRPr lang="en-GB" noProof="0" dirty="0"/>
          </a:p>
        </p:txBody>
      </p:sp>
      <p:sp>
        <p:nvSpPr>
          <p:cNvPr id="3" name="Footer Placeholder 2">
            <a:extLst>
              <a:ext uri="{FF2B5EF4-FFF2-40B4-BE49-F238E27FC236}">
                <a16:creationId xmlns:a16="http://schemas.microsoft.com/office/drawing/2014/main" id="{99681912-E9C6-980F-53DE-E847AC5BFC1E}"/>
              </a:ext>
            </a:extLst>
          </p:cNvPr>
          <p:cNvSpPr>
            <a:spLocks noGrp="1"/>
          </p:cNvSpPr>
          <p:nvPr>
            <p:ph type="ftr" sz="quarter" idx="11"/>
          </p:nvPr>
        </p:nvSpPr>
        <p:spPr/>
        <p:txBody>
          <a:bodyPr/>
          <a:lstStyle/>
          <a:p>
            <a:pPr rtl="0"/>
            <a:r>
              <a:rPr lang="en-GB" noProof="0"/>
              <a:t>ADD A FOOTER</a:t>
            </a:r>
            <a:endParaRPr lang="en-GB" noProof="0" dirty="0"/>
          </a:p>
        </p:txBody>
      </p:sp>
      <p:sp>
        <p:nvSpPr>
          <p:cNvPr id="4" name="Slide Number Placeholder 3">
            <a:extLst>
              <a:ext uri="{FF2B5EF4-FFF2-40B4-BE49-F238E27FC236}">
                <a16:creationId xmlns:a16="http://schemas.microsoft.com/office/drawing/2014/main" id="{B222D501-65DF-6FE3-4D6F-7EB9927819F2}"/>
              </a:ext>
            </a:extLst>
          </p:cNvPr>
          <p:cNvSpPr>
            <a:spLocks noGrp="1"/>
          </p:cNvSpPr>
          <p:nvPr>
            <p:ph type="sldNum" sz="quarter" idx="12"/>
          </p:nvPr>
        </p:nvSpPr>
        <p:spPr/>
        <p:txBody>
          <a:bodyPr/>
          <a:lstStyle/>
          <a:p>
            <a:pPr rtl="0"/>
            <a:fld id="{4950F5D8-22E1-4015-8661-E5B1FD28C2DE}" type="slidenum">
              <a:rPr lang="en-GB" noProof="0" smtClean="0"/>
              <a:t>6</a:t>
            </a:fld>
            <a:endParaRPr lang="en-GB" noProof="0" dirty="0"/>
          </a:p>
        </p:txBody>
      </p:sp>
      <p:pic>
        <p:nvPicPr>
          <p:cNvPr id="1026" name="Picture 2">
            <a:extLst>
              <a:ext uri="{FF2B5EF4-FFF2-40B4-BE49-F238E27FC236}">
                <a16:creationId xmlns:a16="http://schemas.microsoft.com/office/drawing/2014/main" id="{EFF09762-03B4-BDAA-8209-35D2D8468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09" y="302343"/>
            <a:ext cx="4284717" cy="27284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 screen&#10;&#10;Description automatically generated">
            <a:extLst>
              <a:ext uri="{FF2B5EF4-FFF2-40B4-BE49-F238E27FC236}">
                <a16:creationId xmlns:a16="http://schemas.microsoft.com/office/drawing/2014/main" id="{281107F2-8C10-6958-83F7-0CAA4A9010D9}"/>
              </a:ext>
            </a:extLst>
          </p:cNvPr>
          <p:cNvPicPr>
            <a:picLocks noChangeAspect="1"/>
          </p:cNvPicPr>
          <p:nvPr/>
        </p:nvPicPr>
        <p:blipFill>
          <a:blip r:embed="rId3"/>
          <a:stretch>
            <a:fillRect/>
          </a:stretch>
        </p:blipFill>
        <p:spPr>
          <a:xfrm>
            <a:off x="5574891" y="302343"/>
            <a:ext cx="6248400" cy="4479337"/>
          </a:xfrm>
          <a:prstGeom prst="rect">
            <a:avLst/>
          </a:prstGeom>
        </p:spPr>
      </p:pic>
      <p:pic>
        <p:nvPicPr>
          <p:cNvPr id="1030" name="Picture 6">
            <a:extLst>
              <a:ext uri="{FF2B5EF4-FFF2-40B4-BE49-F238E27FC236}">
                <a16:creationId xmlns:a16="http://schemas.microsoft.com/office/drawing/2014/main" id="{F2C1944E-ACFB-45CA-8B03-8E0C6BC07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086" y="3351013"/>
            <a:ext cx="4163962" cy="248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57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268D4-2F6D-2A00-AE3F-B6591D6B2E15}"/>
              </a:ext>
            </a:extLst>
          </p:cNvPr>
          <p:cNvSpPr>
            <a:spLocks noGrp="1"/>
          </p:cNvSpPr>
          <p:nvPr>
            <p:ph type="dt" sz="half" idx="10"/>
          </p:nvPr>
        </p:nvSpPr>
        <p:spPr/>
        <p:txBody>
          <a:bodyPr/>
          <a:lstStyle/>
          <a:p>
            <a:pPr rtl="0"/>
            <a:fld id="{9810D8F2-8D2A-4C9E-B365-5226BD243E7E}" type="datetime1">
              <a:rPr lang="en-GB" noProof="0" smtClean="0"/>
              <a:t>15/08/2024</a:t>
            </a:fld>
            <a:endParaRPr lang="en-GB" noProof="0" dirty="0"/>
          </a:p>
        </p:txBody>
      </p:sp>
      <p:sp>
        <p:nvSpPr>
          <p:cNvPr id="3" name="Footer Placeholder 2">
            <a:extLst>
              <a:ext uri="{FF2B5EF4-FFF2-40B4-BE49-F238E27FC236}">
                <a16:creationId xmlns:a16="http://schemas.microsoft.com/office/drawing/2014/main" id="{326D7EBB-4E6C-1840-AA61-606B8C6ACEA4}"/>
              </a:ext>
            </a:extLst>
          </p:cNvPr>
          <p:cNvSpPr>
            <a:spLocks noGrp="1"/>
          </p:cNvSpPr>
          <p:nvPr>
            <p:ph type="ftr" sz="quarter" idx="11"/>
          </p:nvPr>
        </p:nvSpPr>
        <p:spPr/>
        <p:txBody>
          <a:bodyPr/>
          <a:lstStyle/>
          <a:p>
            <a:pPr rtl="0"/>
            <a:r>
              <a:rPr lang="en-GB" noProof="0"/>
              <a:t>ADD A FOOTER</a:t>
            </a:r>
            <a:endParaRPr lang="en-GB" noProof="0" dirty="0"/>
          </a:p>
        </p:txBody>
      </p:sp>
      <p:sp>
        <p:nvSpPr>
          <p:cNvPr id="4" name="Slide Number Placeholder 3">
            <a:extLst>
              <a:ext uri="{FF2B5EF4-FFF2-40B4-BE49-F238E27FC236}">
                <a16:creationId xmlns:a16="http://schemas.microsoft.com/office/drawing/2014/main" id="{84D98EC9-70B1-8939-1820-53508EB6C158}"/>
              </a:ext>
            </a:extLst>
          </p:cNvPr>
          <p:cNvSpPr>
            <a:spLocks noGrp="1"/>
          </p:cNvSpPr>
          <p:nvPr>
            <p:ph type="sldNum" sz="quarter" idx="12"/>
          </p:nvPr>
        </p:nvSpPr>
        <p:spPr/>
        <p:txBody>
          <a:bodyPr/>
          <a:lstStyle/>
          <a:p>
            <a:pPr rtl="0"/>
            <a:fld id="{4950F5D8-22E1-4015-8661-E5B1FD28C2DE}" type="slidenum">
              <a:rPr lang="en-GB" noProof="0" smtClean="0"/>
              <a:t>7</a:t>
            </a:fld>
            <a:endParaRPr lang="en-GB" noProof="0" dirty="0"/>
          </a:p>
        </p:txBody>
      </p:sp>
      <p:pic>
        <p:nvPicPr>
          <p:cNvPr id="2050" name="Picture 2">
            <a:extLst>
              <a:ext uri="{FF2B5EF4-FFF2-40B4-BE49-F238E27FC236}">
                <a16:creationId xmlns:a16="http://schemas.microsoft.com/office/drawing/2014/main" id="{1D1F66E4-DAE0-A06B-F8D4-592E3FEEA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19" y="207862"/>
            <a:ext cx="4348623" cy="3062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3E0DA68-AC21-9DEE-A2D1-C82DC9206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906" y="288907"/>
            <a:ext cx="5757094" cy="31400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BBD6CF2-D51C-47C7-3DC9-9B2E83CF8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3587399"/>
            <a:ext cx="5314950" cy="306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93"/>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604_TF33968143" id="{8DC784E7-05DF-45BD-84D8-E1E66AEC0D7A}" vid="{ACDD0EDF-4589-4FB8-B084-B2A7E0159C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E645E5-0105-4597-A6C9-FF428BAEF1DD}">
  <ds:schemaRefs>
    <ds:schemaRef ds:uri="http://schemas.microsoft.com/sharepoint/v3/contenttype/forms"/>
  </ds:schemaRefs>
</ds:datastoreItem>
</file>

<file path=customXml/itemProps2.xml><?xml version="1.0" encoding="utf-8"?>
<ds:datastoreItem xmlns:ds="http://schemas.openxmlformats.org/officeDocument/2006/customXml" ds:itemID="{1231B41D-C4DE-41D5-B883-BFE1CC1FFE9C}">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F66A90A-9146-4A69-9CBB-F93429A11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{BCC665CE-3162-4B93-B10E-1A9B9D553BD9}tf33968143_win32</Template>
  <TotalTime>3623</TotalTime>
  <Words>756</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 Antiqua</vt:lpstr>
      <vt:lpstr>Calibri</vt:lpstr>
      <vt:lpstr>Franklin Gothic Book</vt:lpstr>
      <vt:lpstr>Wingdings</vt:lpstr>
      <vt:lpstr>Office Theme</vt:lpstr>
      <vt:lpstr>British Airways</vt:lpstr>
      <vt:lpstr>Model Predictions</vt:lpstr>
      <vt:lpstr>Insights</vt:lpstr>
      <vt:lpstr>PowerPoint Presentation</vt:lpstr>
      <vt:lpstr>Overall Insights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Sidharth Nair</dc:creator>
  <cp:lastModifiedBy>Sidharth Nair</cp:lastModifiedBy>
  <cp:revision>7</cp:revision>
  <dcterms:created xsi:type="dcterms:W3CDTF">2024-08-15T04:09:28Z</dcterms:created>
  <dcterms:modified xsi:type="dcterms:W3CDTF">2024-08-18T03:16:27Z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