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8" r:id="rId3"/>
    <p:sldId id="275"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gd55QzZurTAj10iwkBncWFt4fDq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5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800803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0372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24ab6942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24ab69424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7838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24ab69424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24ab69424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5203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24ab69424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24ab69424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024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24ab69424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24ab69424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0380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24ab694243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24ab69424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65799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24ab694243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24ab694243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8927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24ab69424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24ab69424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5106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24ab69424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24ab69424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4414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24ab69424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24ab69424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9250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24ab694243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224ab69424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0020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5813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599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2274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1397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8271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0539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140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82564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1" descr="Droplets-HD-Title-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4" name="Google Shape;14;p11"/>
          <p:cNvSpPr txBox="1">
            <a:spLocks noGrp="1"/>
          </p:cNvSpPr>
          <p:nvPr>
            <p:ph type="ctrTitle"/>
          </p:nvPr>
        </p:nvSpPr>
        <p:spPr>
          <a:xfrm>
            <a:off x="1751012" y="1300785"/>
            <a:ext cx="8689976" cy="2509213"/>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11"/>
          <p:cNvSpPr txBox="1">
            <a:spLocks noGrp="1"/>
          </p:cNvSpPr>
          <p:nvPr>
            <p:ph type="subTitle" idx="1"/>
          </p:nvPr>
        </p:nvSpPr>
        <p:spPr>
          <a:xfrm>
            <a:off x="1751012" y="3886200"/>
            <a:ext cx="8689976" cy="1371599"/>
          </a:xfrm>
          <a:prstGeom prst="rect">
            <a:avLst/>
          </a:prstGeom>
          <a:noFill/>
          <a:ln>
            <a:noFill/>
          </a:ln>
        </p:spPr>
        <p:txBody>
          <a:bodyPr spcFirstLastPara="1" wrap="square" lIns="91425" tIns="45700" rIns="91425" bIns="45700" anchor="t" anchorCtr="0">
            <a:normAutofit/>
          </a:bodyPr>
          <a:lstStyle>
            <a:lvl1pPr lvl="0" algn="ctr">
              <a:lnSpc>
                <a:spcPct val="120000"/>
              </a:lnSpc>
              <a:spcBef>
                <a:spcPts val="1000"/>
              </a:spcBef>
              <a:spcAft>
                <a:spcPts val="0"/>
              </a:spcAft>
              <a:buSzPts val="2200"/>
              <a:buNone/>
              <a:defRPr sz="2200">
                <a:solidFill>
                  <a:srgbClr val="7F7F7F"/>
                </a:solidFill>
              </a:defRPr>
            </a:lvl1pPr>
            <a:lvl2pPr lvl="1" algn="ctr">
              <a:lnSpc>
                <a:spcPct val="120000"/>
              </a:lnSpc>
              <a:spcBef>
                <a:spcPts val="500"/>
              </a:spcBef>
              <a:spcAft>
                <a:spcPts val="0"/>
              </a:spcAft>
              <a:buSzPts val="2000"/>
              <a:buNone/>
              <a:defRPr sz="20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
        <p:nvSpPr>
          <p:cNvPr id="16" name="Google Shape;16;p11"/>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1"/>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1"/>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4"/>
        <p:cNvGrpSpPr/>
        <p:nvPr/>
      </p:nvGrpSpPr>
      <p:grpSpPr>
        <a:xfrm>
          <a:off x="0" y="0"/>
          <a:ext cx="0" cy="0"/>
          <a:chOff x="0" y="0"/>
          <a:chExt cx="0" cy="0"/>
        </a:xfrm>
      </p:grpSpPr>
      <p:pic>
        <p:nvPicPr>
          <p:cNvPr id="85" name="Google Shape;85;p21"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86" name="Google Shape;86;p21"/>
          <p:cNvSpPr txBox="1">
            <a:spLocks noGrp="1"/>
          </p:cNvSpPr>
          <p:nvPr>
            <p:ph type="title"/>
          </p:nvPr>
        </p:nvSpPr>
        <p:spPr>
          <a:xfrm>
            <a:off x="913794" y="4289374"/>
            <a:ext cx="10364432" cy="81161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21"/>
          <p:cNvSpPr>
            <a:spLocks noGrp="1"/>
          </p:cNvSpPr>
          <p:nvPr>
            <p:ph type="pic" idx="2"/>
          </p:nvPr>
        </p:nvSpPr>
        <p:spPr>
          <a:xfrm>
            <a:off x="1184744" y="698261"/>
            <a:ext cx="9822532" cy="3214136"/>
          </a:xfrm>
          <a:prstGeom prst="roundRect">
            <a:avLst>
              <a:gd name="adj" fmla="val 4944"/>
            </a:avLst>
          </a:prstGeom>
          <a:noFill/>
          <a:ln w="82550" cap="sq" cmpd="sng">
            <a:solidFill>
              <a:srgbClr val="EAEAEA"/>
            </a:solidFill>
            <a:prstDash val="solid"/>
            <a:miter lim="800000"/>
            <a:headEnd type="none" w="sm" len="sm"/>
            <a:tailEnd type="none" w="sm" len="sm"/>
          </a:ln>
        </p:spPr>
      </p:sp>
      <p:sp>
        <p:nvSpPr>
          <p:cNvPr id="88" name="Google Shape;88;p21"/>
          <p:cNvSpPr txBox="1">
            <a:spLocks noGrp="1"/>
          </p:cNvSpPr>
          <p:nvPr>
            <p:ph type="body" idx="1"/>
          </p:nvPr>
        </p:nvSpPr>
        <p:spPr>
          <a:xfrm>
            <a:off x="913774" y="5108728"/>
            <a:ext cx="10364452" cy="682472"/>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89" name="Google Shape;89;p21"/>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1"/>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1"/>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2"/>
        <p:cNvGrpSpPr/>
        <p:nvPr/>
      </p:nvGrpSpPr>
      <p:grpSpPr>
        <a:xfrm>
          <a:off x="0" y="0"/>
          <a:ext cx="0" cy="0"/>
          <a:chOff x="0" y="0"/>
          <a:chExt cx="0" cy="0"/>
        </a:xfrm>
      </p:grpSpPr>
      <p:pic>
        <p:nvPicPr>
          <p:cNvPr id="93" name="Google Shape;93;p22"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94" name="Google Shape;94;p22"/>
          <p:cNvSpPr txBox="1">
            <a:spLocks noGrp="1"/>
          </p:cNvSpPr>
          <p:nvPr>
            <p:ph type="title"/>
          </p:nvPr>
        </p:nvSpPr>
        <p:spPr>
          <a:xfrm>
            <a:off x="913774" y="609599"/>
            <a:ext cx="10364452" cy="342724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22"/>
          <p:cNvSpPr txBox="1">
            <a:spLocks noGrp="1"/>
          </p:cNvSpPr>
          <p:nvPr>
            <p:ph type="body" idx="1"/>
          </p:nvPr>
        </p:nvSpPr>
        <p:spPr>
          <a:xfrm>
            <a:off x="913775" y="4204821"/>
            <a:ext cx="10364452" cy="1586380"/>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96" name="Google Shape;96;p22"/>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2"/>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2"/>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9"/>
        <p:cNvGrpSpPr/>
        <p:nvPr/>
      </p:nvGrpSpPr>
      <p:grpSpPr>
        <a:xfrm>
          <a:off x="0" y="0"/>
          <a:ext cx="0" cy="0"/>
          <a:chOff x="0" y="0"/>
          <a:chExt cx="0" cy="0"/>
        </a:xfrm>
      </p:grpSpPr>
      <p:pic>
        <p:nvPicPr>
          <p:cNvPr id="100" name="Google Shape;100;p23"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01" name="Google Shape;101;p23"/>
          <p:cNvSpPr txBox="1">
            <a:spLocks noGrp="1"/>
          </p:cNvSpPr>
          <p:nvPr>
            <p:ph type="title"/>
          </p:nvPr>
        </p:nvSpPr>
        <p:spPr>
          <a:xfrm>
            <a:off x="1446212" y="609600"/>
            <a:ext cx="9302752" cy="299290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23"/>
          <p:cNvSpPr txBox="1">
            <a:spLocks noGrp="1"/>
          </p:cNvSpPr>
          <p:nvPr>
            <p:ph type="body" idx="1"/>
          </p:nvPr>
        </p:nvSpPr>
        <p:spPr>
          <a:xfrm>
            <a:off x="1720644" y="3610032"/>
            <a:ext cx="8752299" cy="59478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103" name="Google Shape;103;p23"/>
          <p:cNvSpPr txBox="1">
            <a:spLocks noGrp="1"/>
          </p:cNvSpPr>
          <p:nvPr>
            <p:ph type="body" idx="2"/>
          </p:nvPr>
        </p:nvSpPr>
        <p:spPr>
          <a:xfrm>
            <a:off x="913774" y="4372796"/>
            <a:ext cx="10364452" cy="1421053"/>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104" name="Google Shape;104;p23"/>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3"/>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3"/>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107" name="Google Shape;107;p23"/>
          <p:cNvSpPr txBox="1"/>
          <p:nvPr/>
        </p:nvSpPr>
        <p:spPr>
          <a:xfrm>
            <a:off x="1001488" y="75416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Twentieth Century"/>
              <a:buNone/>
            </a:pPr>
            <a:r>
              <a:rPr lang="en-GB" sz="8000" b="0" i="0" u="none" strike="noStrike" cap="none">
                <a:solidFill>
                  <a:schemeClr val="dk1"/>
                </a:solidFill>
                <a:latin typeface="Twentieth Century"/>
                <a:ea typeface="Twentieth Century"/>
                <a:cs typeface="Twentieth Century"/>
                <a:sym typeface="Twentieth Century"/>
              </a:rPr>
              <a:t>“</a:t>
            </a:r>
            <a:endParaRPr/>
          </a:p>
        </p:txBody>
      </p:sp>
      <p:sp>
        <p:nvSpPr>
          <p:cNvPr id="108" name="Google Shape;108;p23"/>
          <p:cNvSpPr txBox="1"/>
          <p:nvPr/>
        </p:nvSpPr>
        <p:spPr>
          <a:xfrm>
            <a:off x="10557558" y="2993578"/>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Twentieth Century"/>
              <a:buNone/>
            </a:pPr>
            <a:r>
              <a:rPr lang="en-GB" sz="8000" b="0" i="0" u="none" strike="noStrike" cap="none">
                <a:solidFill>
                  <a:schemeClr val="dk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pic>
        <p:nvPicPr>
          <p:cNvPr id="110" name="Google Shape;110;p24"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1" name="Google Shape;111;p24"/>
          <p:cNvSpPr txBox="1">
            <a:spLocks noGrp="1"/>
          </p:cNvSpPr>
          <p:nvPr>
            <p:ph type="title"/>
          </p:nvPr>
        </p:nvSpPr>
        <p:spPr>
          <a:xfrm>
            <a:off x="913775" y="2138721"/>
            <a:ext cx="10364452" cy="251183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24"/>
          <p:cNvSpPr txBox="1">
            <a:spLocks noGrp="1"/>
          </p:cNvSpPr>
          <p:nvPr>
            <p:ph type="body" idx="1"/>
          </p:nvPr>
        </p:nvSpPr>
        <p:spPr>
          <a:xfrm>
            <a:off x="913775" y="4662335"/>
            <a:ext cx="10364452" cy="1140644"/>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113" name="Google Shape;113;p24"/>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4"/>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24"/>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16"/>
        <p:cNvGrpSpPr/>
        <p:nvPr/>
      </p:nvGrpSpPr>
      <p:grpSpPr>
        <a:xfrm>
          <a:off x="0" y="0"/>
          <a:ext cx="0" cy="0"/>
          <a:chOff x="0" y="0"/>
          <a:chExt cx="0" cy="0"/>
        </a:xfrm>
      </p:grpSpPr>
      <p:pic>
        <p:nvPicPr>
          <p:cNvPr id="117" name="Google Shape;117;p25"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8" name="Google Shape;118;p25"/>
          <p:cNvSpPr txBox="1">
            <a:spLocks noGrp="1"/>
          </p:cNvSpPr>
          <p:nvPr>
            <p:ph type="title"/>
          </p:nvPr>
        </p:nvSpPr>
        <p:spPr>
          <a:xfrm>
            <a:off x="913774" y="609600"/>
            <a:ext cx="10364452" cy="160509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25"/>
          <p:cNvSpPr txBox="1">
            <a:spLocks noGrp="1"/>
          </p:cNvSpPr>
          <p:nvPr>
            <p:ph type="body" idx="1"/>
          </p:nvPr>
        </p:nvSpPr>
        <p:spPr>
          <a:xfrm>
            <a:off x="913774" y="2367093"/>
            <a:ext cx="3298976"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20" name="Google Shape;120;p25"/>
          <p:cNvSpPr txBox="1">
            <a:spLocks noGrp="1"/>
          </p:cNvSpPr>
          <p:nvPr>
            <p:ph type="body" idx="2"/>
          </p:nvPr>
        </p:nvSpPr>
        <p:spPr>
          <a:xfrm>
            <a:off x="913774" y="2943355"/>
            <a:ext cx="3298976" cy="2847845"/>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21" name="Google Shape;121;p25"/>
          <p:cNvSpPr txBox="1">
            <a:spLocks noGrp="1"/>
          </p:cNvSpPr>
          <p:nvPr>
            <p:ph type="body" idx="3"/>
          </p:nvPr>
        </p:nvSpPr>
        <p:spPr>
          <a:xfrm>
            <a:off x="4452389" y="2367093"/>
            <a:ext cx="3291521"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22" name="Google Shape;122;p25"/>
          <p:cNvSpPr txBox="1">
            <a:spLocks noGrp="1"/>
          </p:cNvSpPr>
          <p:nvPr>
            <p:ph type="body" idx="4"/>
          </p:nvPr>
        </p:nvSpPr>
        <p:spPr>
          <a:xfrm>
            <a:off x="4441348" y="2943355"/>
            <a:ext cx="3303351" cy="2847845"/>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23" name="Google Shape;123;p25"/>
          <p:cNvSpPr txBox="1">
            <a:spLocks noGrp="1"/>
          </p:cNvSpPr>
          <p:nvPr>
            <p:ph type="body" idx="5"/>
          </p:nvPr>
        </p:nvSpPr>
        <p:spPr>
          <a:xfrm>
            <a:off x="7973298" y="2367093"/>
            <a:ext cx="33049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24" name="Google Shape;124;p25"/>
          <p:cNvSpPr txBox="1">
            <a:spLocks noGrp="1"/>
          </p:cNvSpPr>
          <p:nvPr>
            <p:ph type="body" idx="6"/>
          </p:nvPr>
        </p:nvSpPr>
        <p:spPr>
          <a:xfrm>
            <a:off x="7973298" y="2943355"/>
            <a:ext cx="3304928" cy="2847845"/>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25" name="Google Shape;125;p25"/>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5"/>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5"/>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28"/>
        <p:cNvGrpSpPr/>
        <p:nvPr/>
      </p:nvGrpSpPr>
      <p:grpSpPr>
        <a:xfrm>
          <a:off x="0" y="0"/>
          <a:ext cx="0" cy="0"/>
          <a:chOff x="0" y="0"/>
          <a:chExt cx="0" cy="0"/>
        </a:xfrm>
      </p:grpSpPr>
      <p:pic>
        <p:nvPicPr>
          <p:cNvPr id="129" name="Google Shape;129;p26"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30" name="Google Shape;130;p26"/>
          <p:cNvSpPr txBox="1">
            <a:spLocks noGrp="1"/>
          </p:cNvSpPr>
          <p:nvPr>
            <p:ph type="title"/>
          </p:nvPr>
        </p:nvSpPr>
        <p:spPr>
          <a:xfrm>
            <a:off x="913774" y="610772"/>
            <a:ext cx="10364452" cy="160392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1" name="Google Shape;131;p26"/>
          <p:cNvSpPr txBox="1">
            <a:spLocks noGrp="1"/>
          </p:cNvSpPr>
          <p:nvPr>
            <p:ph type="body" idx="1"/>
          </p:nvPr>
        </p:nvSpPr>
        <p:spPr>
          <a:xfrm>
            <a:off x="913774" y="4204820"/>
            <a:ext cx="3296409"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32" name="Google Shape;132;p26"/>
          <p:cNvSpPr>
            <a:spLocks noGrp="1"/>
          </p:cNvSpPr>
          <p:nvPr>
            <p:ph type="pic" idx="2"/>
          </p:nvPr>
        </p:nvSpPr>
        <p:spPr>
          <a:xfrm>
            <a:off x="913774" y="2367093"/>
            <a:ext cx="3296409" cy="1524000"/>
          </a:xfrm>
          <a:prstGeom prst="roundRect">
            <a:avLst>
              <a:gd name="adj" fmla="val 9363"/>
            </a:avLst>
          </a:prstGeom>
          <a:noFill/>
          <a:ln w="82550" cap="sq" cmpd="sng">
            <a:solidFill>
              <a:srgbClr val="EAEAEA"/>
            </a:solidFill>
            <a:prstDash val="solid"/>
            <a:miter lim="800000"/>
            <a:headEnd type="none" w="sm" len="sm"/>
            <a:tailEnd type="none" w="sm" len="sm"/>
          </a:ln>
        </p:spPr>
      </p:sp>
      <p:sp>
        <p:nvSpPr>
          <p:cNvPr id="133" name="Google Shape;133;p26"/>
          <p:cNvSpPr txBox="1">
            <a:spLocks noGrp="1"/>
          </p:cNvSpPr>
          <p:nvPr>
            <p:ph type="body" idx="3"/>
          </p:nvPr>
        </p:nvSpPr>
        <p:spPr>
          <a:xfrm>
            <a:off x="913774" y="4781082"/>
            <a:ext cx="3296409" cy="101011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34" name="Google Shape;134;p26"/>
          <p:cNvSpPr txBox="1">
            <a:spLocks noGrp="1"/>
          </p:cNvSpPr>
          <p:nvPr>
            <p:ph type="body" idx="4"/>
          </p:nvPr>
        </p:nvSpPr>
        <p:spPr>
          <a:xfrm>
            <a:off x="4442759" y="4204820"/>
            <a:ext cx="33018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35" name="Google Shape;135;p26"/>
          <p:cNvSpPr>
            <a:spLocks noGrp="1"/>
          </p:cNvSpPr>
          <p:nvPr>
            <p:ph type="pic" idx="5"/>
          </p:nvPr>
        </p:nvSpPr>
        <p:spPr>
          <a:xfrm>
            <a:off x="4441348" y="2367093"/>
            <a:ext cx="3303352" cy="1524000"/>
          </a:xfrm>
          <a:prstGeom prst="roundRect">
            <a:avLst>
              <a:gd name="adj" fmla="val 8841"/>
            </a:avLst>
          </a:prstGeom>
          <a:noFill/>
          <a:ln w="82550" cap="sq" cmpd="sng">
            <a:solidFill>
              <a:srgbClr val="EAEAEA"/>
            </a:solidFill>
            <a:prstDash val="solid"/>
            <a:miter lim="800000"/>
            <a:headEnd type="none" w="sm" len="sm"/>
            <a:tailEnd type="none" w="sm" len="sm"/>
          </a:ln>
        </p:spPr>
      </p:sp>
      <p:sp>
        <p:nvSpPr>
          <p:cNvPr id="136" name="Google Shape;136;p26"/>
          <p:cNvSpPr txBox="1">
            <a:spLocks noGrp="1"/>
          </p:cNvSpPr>
          <p:nvPr>
            <p:ph type="body" idx="6"/>
          </p:nvPr>
        </p:nvSpPr>
        <p:spPr>
          <a:xfrm>
            <a:off x="4441348" y="4781080"/>
            <a:ext cx="3303352" cy="1010119"/>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37" name="Google Shape;137;p26"/>
          <p:cNvSpPr txBox="1">
            <a:spLocks noGrp="1"/>
          </p:cNvSpPr>
          <p:nvPr>
            <p:ph type="body" idx="7"/>
          </p:nvPr>
        </p:nvSpPr>
        <p:spPr>
          <a:xfrm>
            <a:off x="7973298" y="4204820"/>
            <a:ext cx="3300681"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38" name="Google Shape;138;p26"/>
          <p:cNvSpPr>
            <a:spLocks noGrp="1"/>
          </p:cNvSpPr>
          <p:nvPr>
            <p:ph type="pic" idx="8"/>
          </p:nvPr>
        </p:nvSpPr>
        <p:spPr>
          <a:xfrm>
            <a:off x="7973298" y="2367093"/>
            <a:ext cx="3304928" cy="1524000"/>
          </a:xfrm>
          <a:prstGeom prst="roundRect">
            <a:avLst>
              <a:gd name="adj" fmla="val 8841"/>
            </a:avLst>
          </a:prstGeom>
          <a:noFill/>
          <a:ln w="82550" cap="sq" cmpd="sng">
            <a:solidFill>
              <a:srgbClr val="EAEAEA"/>
            </a:solidFill>
            <a:prstDash val="solid"/>
            <a:miter lim="800000"/>
            <a:headEnd type="none" w="sm" len="sm"/>
            <a:tailEnd type="none" w="sm" len="sm"/>
          </a:ln>
        </p:spPr>
      </p:sp>
      <p:sp>
        <p:nvSpPr>
          <p:cNvPr id="139" name="Google Shape;139;p26"/>
          <p:cNvSpPr txBox="1">
            <a:spLocks noGrp="1"/>
          </p:cNvSpPr>
          <p:nvPr>
            <p:ph type="body" idx="9"/>
          </p:nvPr>
        </p:nvSpPr>
        <p:spPr>
          <a:xfrm>
            <a:off x="7973173" y="4781078"/>
            <a:ext cx="3305053" cy="1010121"/>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40" name="Google Shape;140;p26"/>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26"/>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26"/>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3"/>
        <p:cNvGrpSpPr/>
        <p:nvPr/>
      </p:nvGrpSpPr>
      <p:grpSpPr>
        <a:xfrm>
          <a:off x="0" y="0"/>
          <a:ext cx="0" cy="0"/>
          <a:chOff x="0" y="0"/>
          <a:chExt cx="0" cy="0"/>
        </a:xfrm>
      </p:grpSpPr>
      <p:pic>
        <p:nvPicPr>
          <p:cNvPr id="144" name="Google Shape;144;p27"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45" name="Google Shape;145;p27"/>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6" name="Google Shape;146;p27"/>
          <p:cNvSpPr txBox="1">
            <a:spLocks noGrp="1"/>
          </p:cNvSpPr>
          <p:nvPr>
            <p:ph type="body" idx="1"/>
          </p:nvPr>
        </p:nvSpPr>
        <p:spPr>
          <a:xfrm rot="5400000">
            <a:off x="4383948" y="-1103080"/>
            <a:ext cx="3424107" cy="10364452"/>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47" name="Google Shape;147;p27"/>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27"/>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7"/>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0"/>
        <p:cNvGrpSpPr/>
        <p:nvPr/>
      </p:nvGrpSpPr>
      <p:grpSpPr>
        <a:xfrm>
          <a:off x="0" y="0"/>
          <a:ext cx="0" cy="0"/>
          <a:chOff x="0" y="0"/>
          <a:chExt cx="0" cy="0"/>
        </a:xfrm>
      </p:grpSpPr>
      <p:pic>
        <p:nvPicPr>
          <p:cNvPr id="151" name="Google Shape;151;p28"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52" name="Google Shape;152;p28"/>
          <p:cNvSpPr txBox="1">
            <a:spLocks noGrp="1"/>
          </p:cNvSpPr>
          <p:nvPr>
            <p:ph type="title"/>
          </p:nvPr>
        </p:nvSpPr>
        <p:spPr>
          <a:xfrm rot="5400000">
            <a:off x="7410763" y="1923738"/>
            <a:ext cx="5181599" cy="25533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6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28"/>
          <p:cNvSpPr txBox="1">
            <a:spLocks noGrp="1"/>
          </p:cNvSpPr>
          <p:nvPr>
            <p:ph type="body" idx="1"/>
          </p:nvPr>
        </p:nvSpPr>
        <p:spPr>
          <a:xfrm rot="5400000">
            <a:off x="2152338" y="-628962"/>
            <a:ext cx="5181599" cy="7658724"/>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54" name="Google Shape;154;p28"/>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28"/>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28"/>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5"/>
        <p:cNvGrpSpPr/>
        <p:nvPr/>
      </p:nvGrpSpPr>
      <p:grpSpPr>
        <a:xfrm>
          <a:off x="0" y="0"/>
          <a:ext cx="0" cy="0"/>
          <a:chOff x="0" y="0"/>
          <a:chExt cx="0" cy="0"/>
        </a:xfrm>
      </p:grpSpPr>
      <p:pic>
        <p:nvPicPr>
          <p:cNvPr id="26" name="Google Shape;26;p13"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7" name="Google Shape;27;p13"/>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3"/>
          <p:cNvSpPr txBox="1">
            <a:spLocks noGrp="1"/>
          </p:cNvSpPr>
          <p:nvPr>
            <p:ph type="body" idx="1"/>
          </p:nvPr>
        </p:nvSpPr>
        <p:spPr>
          <a:xfrm>
            <a:off x="913774" y="2367092"/>
            <a:ext cx="10363826" cy="342410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29" name="Google Shape;29;p13"/>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pic>
        <p:nvPicPr>
          <p:cNvPr id="33" name="Google Shape;33;p14"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4" name="Google Shape;34;p14"/>
          <p:cNvSpPr txBox="1">
            <a:spLocks noGrp="1"/>
          </p:cNvSpPr>
          <p:nvPr>
            <p:ph type="title"/>
          </p:nvPr>
        </p:nvSpPr>
        <p:spPr>
          <a:xfrm>
            <a:off x="913774" y="828563"/>
            <a:ext cx="10351752" cy="2736819"/>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4"/>
          <p:cNvSpPr txBox="1">
            <a:spLocks noGrp="1"/>
          </p:cNvSpPr>
          <p:nvPr>
            <p:ph type="body" idx="1"/>
          </p:nvPr>
        </p:nvSpPr>
        <p:spPr>
          <a:xfrm>
            <a:off x="913774" y="3657457"/>
            <a:ext cx="10351752" cy="1368183"/>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000"/>
              <a:buNone/>
              <a:defRPr sz="2000">
                <a:solidFill>
                  <a:srgbClr val="7F7F7F"/>
                </a:solidFill>
              </a:defRPr>
            </a:lvl1pPr>
            <a:lvl2pPr marL="914400" lvl="1" indent="-228600" algn="l">
              <a:lnSpc>
                <a:spcPct val="120000"/>
              </a:lnSpc>
              <a:spcBef>
                <a:spcPts val="500"/>
              </a:spcBef>
              <a:spcAft>
                <a:spcPts val="0"/>
              </a:spcAft>
              <a:buSzPts val="2000"/>
              <a:buNone/>
              <a:defRPr sz="20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a:endParaRPr/>
          </a:p>
        </p:txBody>
      </p:sp>
      <p:sp>
        <p:nvSpPr>
          <p:cNvPr id="36" name="Google Shape;36;p14"/>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4"/>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4"/>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pic>
        <p:nvPicPr>
          <p:cNvPr id="40" name="Google Shape;40;p15"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1" name="Google Shape;41;p15"/>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5"/>
          <p:cNvSpPr txBox="1">
            <a:spLocks noGrp="1"/>
          </p:cNvSpPr>
          <p:nvPr>
            <p:ph type="body" idx="1"/>
          </p:nvPr>
        </p:nvSpPr>
        <p:spPr>
          <a:xfrm>
            <a:off x="913774" y="2367092"/>
            <a:ext cx="5106026" cy="342410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3" name="Google Shape;43;p15"/>
          <p:cNvSpPr txBox="1">
            <a:spLocks noGrp="1"/>
          </p:cNvSpPr>
          <p:nvPr>
            <p:ph type="body" idx="2"/>
          </p:nvPr>
        </p:nvSpPr>
        <p:spPr>
          <a:xfrm>
            <a:off x="6172200" y="2367092"/>
            <a:ext cx="5105400" cy="342410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4" name="Google Shape;44;p15"/>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5"/>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5"/>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pic>
        <p:nvPicPr>
          <p:cNvPr id="48" name="Google Shape;48;p16"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9" name="Google Shape;49;p16"/>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6"/>
          <p:cNvSpPr txBox="1">
            <a:spLocks noGrp="1"/>
          </p:cNvSpPr>
          <p:nvPr>
            <p:ph type="body" idx="1"/>
          </p:nvPr>
        </p:nvSpPr>
        <p:spPr>
          <a:xfrm>
            <a:off x="1146328" y="2371018"/>
            <a:ext cx="4873474" cy="679994"/>
          </a:xfrm>
          <a:prstGeom prst="rect">
            <a:avLst/>
          </a:prstGeom>
          <a:noFill/>
          <a:ln>
            <a:noFill/>
          </a:ln>
        </p:spPr>
        <p:txBody>
          <a:bodyPr spcFirstLastPara="1" wrap="square" lIns="91425" tIns="45700" rIns="91425" bIns="45700" anchor="b" anchorCtr="0">
            <a:noAutofit/>
          </a:bodyPr>
          <a:lstStyle>
            <a:lvl1pPr marL="457200" lvl="0" indent="-228600" algn="l">
              <a:lnSpc>
                <a:spcPct val="85000"/>
              </a:lnSpc>
              <a:spcBef>
                <a:spcPts val="1000"/>
              </a:spcBef>
              <a:spcAft>
                <a:spcPts val="0"/>
              </a:spcAft>
              <a:buSzPts val="2600"/>
              <a:buNone/>
              <a:defRPr sz="26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1" name="Google Shape;51;p16"/>
          <p:cNvSpPr txBox="1">
            <a:spLocks noGrp="1"/>
          </p:cNvSpPr>
          <p:nvPr>
            <p:ph type="body" idx="2"/>
          </p:nvPr>
        </p:nvSpPr>
        <p:spPr>
          <a:xfrm>
            <a:off x="913774" y="3051012"/>
            <a:ext cx="5106027" cy="274018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2" name="Google Shape;52;p16"/>
          <p:cNvSpPr txBox="1">
            <a:spLocks noGrp="1"/>
          </p:cNvSpPr>
          <p:nvPr>
            <p:ph type="body" idx="3"/>
          </p:nvPr>
        </p:nvSpPr>
        <p:spPr>
          <a:xfrm>
            <a:off x="6396423" y="2371018"/>
            <a:ext cx="4881804" cy="679994"/>
          </a:xfrm>
          <a:prstGeom prst="rect">
            <a:avLst/>
          </a:prstGeom>
          <a:noFill/>
          <a:ln>
            <a:noFill/>
          </a:ln>
        </p:spPr>
        <p:txBody>
          <a:bodyPr spcFirstLastPara="1" wrap="square" lIns="91425" tIns="45700" rIns="91425" bIns="45700" anchor="b" anchorCtr="0">
            <a:noAutofit/>
          </a:bodyPr>
          <a:lstStyle>
            <a:lvl1pPr marL="457200" lvl="0" indent="-228600" algn="l">
              <a:lnSpc>
                <a:spcPct val="85000"/>
              </a:lnSpc>
              <a:spcBef>
                <a:spcPts val="1000"/>
              </a:spcBef>
              <a:spcAft>
                <a:spcPts val="0"/>
              </a:spcAft>
              <a:buSzPts val="2600"/>
              <a:buNone/>
              <a:defRPr sz="26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3" name="Google Shape;53;p16"/>
          <p:cNvSpPr txBox="1">
            <a:spLocks noGrp="1"/>
          </p:cNvSpPr>
          <p:nvPr>
            <p:ph type="body" idx="4"/>
          </p:nvPr>
        </p:nvSpPr>
        <p:spPr>
          <a:xfrm>
            <a:off x="6172200" y="3051012"/>
            <a:ext cx="5105401" cy="274018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4" name="Google Shape;54;p16"/>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6"/>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6"/>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pic>
        <p:nvPicPr>
          <p:cNvPr id="58" name="Google Shape;58;p17"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9" name="Google Shape;59;p17"/>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7"/>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7"/>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7"/>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pic>
        <p:nvPicPr>
          <p:cNvPr id="64" name="Google Shape;64;p18"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5" name="Google Shape;65;p18"/>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8"/>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8"/>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pic>
        <p:nvPicPr>
          <p:cNvPr id="69" name="Google Shape;69;p19"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70" name="Google Shape;70;p19"/>
          <p:cNvSpPr txBox="1">
            <a:spLocks noGrp="1"/>
          </p:cNvSpPr>
          <p:nvPr>
            <p:ph type="title"/>
          </p:nvPr>
        </p:nvSpPr>
        <p:spPr>
          <a:xfrm>
            <a:off x="913775" y="609600"/>
            <a:ext cx="3935688" cy="202325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9"/>
          <p:cNvSpPr txBox="1">
            <a:spLocks noGrp="1"/>
          </p:cNvSpPr>
          <p:nvPr>
            <p:ph type="body" idx="1"/>
          </p:nvPr>
        </p:nvSpPr>
        <p:spPr>
          <a:xfrm>
            <a:off x="5078062" y="609600"/>
            <a:ext cx="6200163" cy="5181599"/>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72" name="Google Shape;72;p19"/>
          <p:cNvSpPr txBox="1">
            <a:spLocks noGrp="1"/>
          </p:cNvSpPr>
          <p:nvPr>
            <p:ph type="body" idx="2"/>
          </p:nvPr>
        </p:nvSpPr>
        <p:spPr>
          <a:xfrm>
            <a:off x="913774" y="2632852"/>
            <a:ext cx="3935689" cy="315834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73" name="Google Shape;73;p19"/>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9"/>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9"/>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6"/>
        <p:cNvGrpSpPr/>
        <p:nvPr/>
      </p:nvGrpSpPr>
      <p:grpSpPr>
        <a:xfrm>
          <a:off x="0" y="0"/>
          <a:ext cx="0" cy="0"/>
          <a:chOff x="0" y="0"/>
          <a:chExt cx="0" cy="0"/>
        </a:xfrm>
      </p:grpSpPr>
      <p:pic>
        <p:nvPicPr>
          <p:cNvPr id="77" name="Google Shape;77;p20"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78" name="Google Shape;78;p20"/>
          <p:cNvSpPr txBox="1">
            <a:spLocks noGrp="1"/>
          </p:cNvSpPr>
          <p:nvPr>
            <p:ph type="title"/>
          </p:nvPr>
        </p:nvSpPr>
        <p:spPr>
          <a:xfrm>
            <a:off x="913774" y="609600"/>
            <a:ext cx="5934969" cy="2023254"/>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20"/>
          <p:cNvSpPr>
            <a:spLocks noGrp="1"/>
          </p:cNvSpPr>
          <p:nvPr>
            <p:ph type="pic" idx="2"/>
          </p:nvPr>
        </p:nvSpPr>
        <p:spPr>
          <a:xfrm>
            <a:off x="7424803" y="609601"/>
            <a:ext cx="3255358" cy="5181600"/>
          </a:xfrm>
          <a:prstGeom prst="roundRect">
            <a:avLst>
              <a:gd name="adj" fmla="val 4943"/>
            </a:avLst>
          </a:prstGeom>
          <a:noFill/>
          <a:ln w="82550" cap="sq" cmpd="sng">
            <a:solidFill>
              <a:srgbClr val="EAEAEA"/>
            </a:solidFill>
            <a:prstDash val="solid"/>
            <a:miter lim="800000"/>
            <a:headEnd type="none" w="sm" len="sm"/>
            <a:tailEnd type="none" w="sm" len="sm"/>
          </a:ln>
        </p:spPr>
      </p:sp>
      <p:sp>
        <p:nvSpPr>
          <p:cNvPr id="80" name="Google Shape;80;p20"/>
          <p:cNvSpPr txBox="1">
            <a:spLocks noGrp="1"/>
          </p:cNvSpPr>
          <p:nvPr>
            <p:ph type="body" idx="1"/>
          </p:nvPr>
        </p:nvSpPr>
        <p:spPr>
          <a:xfrm>
            <a:off x="913794" y="2632852"/>
            <a:ext cx="5934949" cy="3158347"/>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81" name="Google Shape;81;p20"/>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0"/>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0"/>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rgbClr val="B7B7B7"/>
            </a:gs>
          </a:gsLst>
          <a:lin ang="5400000" scaled="0"/>
        </a:gradFill>
        <a:effectLst/>
      </p:bgPr>
    </p:bg>
    <p:spTree>
      <p:nvGrpSpPr>
        <p:cNvPr id="1" name="Shape 5"/>
        <p:cNvGrpSpPr/>
        <p:nvPr/>
      </p:nvGrpSpPr>
      <p:grpSpPr>
        <a:xfrm>
          <a:off x="0" y="0"/>
          <a:ext cx="0" cy="0"/>
          <a:chOff x="0" y="0"/>
          <a:chExt cx="0" cy="0"/>
        </a:xfrm>
      </p:grpSpPr>
      <p:pic>
        <p:nvPicPr>
          <p:cNvPr id="6" name="Google Shape;6;p10" descr="\\DROBO-FS\QuickDrops\JB\PPTX NG\Droplets\LightingOverlay.png"/>
          <p:cNvPicPr preferRelativeResize="0"/>
          <p:nvPr/>
        </p:nvPicPr>
        <p:blipFill rotWithShape="1">
          <a:blip r:embed="rId19">
            <a:alphaModFix/>
          </a:blip>
          <a:srcRect/>
          <a:stretch/>
        </p:blipFill>
        <p:spPr>
          <a:xfrm>
            <a:off x="0" y="-1"/>
            <a:ext cx="12192003" cy="6858001"/>
          </a:xfrm>
          <a:prstGeom prst="rect">
            <a:avLst/>
          </a:prstGeom>
          <a:noFill/>
          <a:ln>
            <a:noFill/>
          </a:ln>
        </p:spPr>
      </p:pic>
      <p:sp>
        <p:nvSpPr>
          <p:cNvPr id="7" name="Google Shape;7;p10"/>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0"/>
              </a:spcBef>
              <a:spcAft>
                <a:spcPts val="0"/>
              </a:spcAft>
              <a:buClr>
                <a:schemeClr val="dk1"/>
              </a:buClr>
              <a:buSzPts val="36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0"/>
          <p:cNvSpPr txBox="1">
            <a:spLocks noGrp="1"/>
          </p:cNvSpPr>
          <p:nvPr>
            <p:ph type="body" idx="1"/>
          </p:nvPr>
        </p:nvSpPr>
        <p:spPr>
          <a:xfrm>
            <a:off x="913775" y="2367093"/>
            <a:ext cx="10364452" cy="3424107"/>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dk1"/>
              </a:buClr>
              <a:buSzPts val="2000"/>
              <a:buFont typeface="Arial"/>
              <a:buChar char="•"/>
              <a:defRPr sz="2000" b="0" i="0" u="none" strike="noStrike" cap="none">
                <a:solidFill>
                  <a:schemeClr val="dk1"/>
                </a:solidFill>
                <a:latin typeface="Twentieth Century"/>
                <a:ea typeface="Twentieth Century"/>
                <a:cs typeface="Twentieth Century"/>
                <a:sym typeface="Twentieth Century"/>
              </a:defRPr>
            </a:lvl1pPr>
            <a:lvl2pPr marL="914400" marR="0" lvl="1" indent="-342900" algn="l" rtl="0">
              <a:lnSpc>
                <a:spcPct val="12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2pPr>
            <a:lvl3pPr marL="1371600" marR="0" lvl="2" indent="-330200" algn="l" rtl="0">
              <a:lnSpc>
                <a:spcPct val="120000"/>
              </a:lnSpc>
              <a:spcBef>
                <a:spcPts val="500"/>
              </a:spcBef>
              <a:spcAft>
                <a:spcPts val="0"/>
              </a:spcAft>
              <a:buClr>
                <a:schemeClr val="dk1"/>
              </a:buClr>
              <a:buSzPts val="1600"/>
              <a:buFont typeface="Arial"/>
              <a:buChar char="•"/>
              <a:defRPr sz="1600" b="0" i="0" u="none" strike="noStrike" cap="none">
                <a:solidFill>
                  <a:schemeClr val="dk1"/>
                </a:solidFill>
                <a:latin typeface="Twentieth Century"/>
                <a:ea typeface="Twentieth Century"/>
                <a:cs typeface="Twentieth Century"/>
                <a:sym typeface="Twentieth Century"/>
              </a:defRPr>
            </a:lvl3pPr>
            <a:lvl4pPr marL="1828800" marR="0" lvl="3"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4pPr>
            <a:lvl5pPr marL="2286000" marR="0" lvl="4"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5pPr>
            <a:lvl6pPr marL="2743200" marR="0" lvl="5"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9" name="Google Shape;9;p10"/>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0" name="Google Shape;10;p10"/>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1" name="Google Shape;11;p10"/>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
          <p:cNvSpPr txBox="1">
            <a:spLocks noGrp="1"/>
          </p:cNvSpPr>
          <p:nvPr>
            <p:ph type="ctrTitle"/>
          </p:nvPr>
        </p:nvSpPr>
        <p:spPr>
          <a:xfrm>
            <a:off x="1616541" y="788896"/>
            <a:ext cx="8689976" cy="1622609"/>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GB" sz="3600" b="1">
                <a:latin typeface="Times New Roman"/>
                <a:ea typeface="Times New Roman"/>
                <a:cs typeface="Times New Roman"/>
                <a:sym typeface="Times New Roman"/>
              </a:rPr>
              <a:t>AUTOMATED ANIMAL IDENTIFICATION AND DETECTION OF SPECIES</a:t>
            </a:r>
            <a:endParaRPr sz="3600" b="1">
              <a:latin typeface="Times New Roman"/>
              <a:ea typeface="Times New Roman"/>
              <a:cs typeface="Times New Roman"/>
              <a:sym typeface="Times New Roman"/>
            </a:endParaRPr>
          </a:p>
        </p:txBody>
      </p:sp>
      <p:sp>
        <p:nvSpPr>
          <p:cNvPr id="162" name="Google Shape;162;p1"/>
          <p:cNvSpPr txBox="1">
            <a:spLocks noGrp="1"/>
          </p:cNvSpPr>
          <p:nvPr>
            <p:ph type="subTitle" idx="1"/>
          </p:nvPr>
        </p:nvSpPr>
        <p:spPr>
          <a:xfrm>
            <a:off x="1751012" y="2572872"/>
            <a:ext cx="8689976" cy="3164540"/>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1800"/>
              <a:buNone/>
            </a:pPr>
            <a:r>
              <a:rPr lang="en-GB" sz="1800" cap="none" dirty="0">
                <a:latin typeface="Times New Roman"/>
                <a:ea typeface="Times New Roman"/>
                <a:cs typeface="Times New Roman"/>
                <a:sym typeface="Times New Roman"/>
              </a:rPr>
              <a:t>Submitted by</a:t>
            </a:r>
            <a:endParaRPr dirty="0"/>
          </a:p>
          <a:p>
            <a:pPr marL="0" lvl="0" indent="0" algn="l" rtl="0">
              <a:lnSpc>
                <a:spcPct val="120000"/>
              </a:lnSpc>
              <a:spcBef>
                <a:spcPts val="1000"/>
              </a:spcBef>
              <a:spcAft>
                <a:spcPts val="0"/>
              </a:spcAft>
              <a:buSzPts val="1800"/>
              <a:buNone/>
            </a:pPr>
            <a:r>
              <a:rPr lang="en-GB" sz="1800" dirty="0">
                <a:solidFill>
                  <a:schemeClr val="dk1"/>
                </a:solidFill>
                <a:latin typeface="Times New Roman"/>
                <a:ea typeface="Times New Roman"/>
                <a:cs typeface="Times New Roman"/>
                <a:sym typeface="Times New Roman"/>
              </a:rPr>
              <a:t>SUDHARSAN R (111620104147) </a:t>
            </a:r>
            <a:endParaRPr dirty="0"/>
          </a:p>
          <a:p>
            <a:pPr marL="0" lvl="0" indent="0" algn="l" rtl="0">
              <a:lnSpc>
                <a:spcPct val="120000"/>
              </a:lnSpc>
              <a:spcBef>
                <a:spcPts val="1000"/>
              </a:spcBef>
              <a:spcAft>
                <a:spcPts val="0"/>
              </a:spcAft>
              <a:buSzPts val="1800"/>
              <a:buNone/>
            </a:pPr>
            <a:r>
              <a:rPr lang="en-GB" sz="1800" dirty="0">
                <a:solidFill>
                  <a:schemeClr val="dk1"/>
                </a:solidFill>
                <a:latin typeface="Times New Roman"/>
                <a:ea typeface="Times New Roman"/>
                <a:cs typeface="Times New Roman"/>
                <a:sym typeface="Times New Roman"/>
              </a:rPr>
              <a:t>THARUN M (111620104157) </a:t>
            </a:r>
            <a:endParaRPr dirty="0"/>
          </a:p>
          <a:p>
            <a:pPr marL="0" lvl="0" indent="0" algn="l" rtl="0">
              <a:lnSpc>
                <a:spcPct val="120000"/>
              </a:lnSpc>
              <a:spcBef>
                <a:spcPts val="1000"/>
              </a:spcBef>
              <a:spcAft>
                <a:spcPts val="0"/>
              </a:spcAft>
              <a:buSzPts val="1800"/>
              <a:buNone/>
            </a:pPr>
            <a:r>
              <a:rPr lang="en-GB" sz="1800" dirty="0">
                <a:solidFill>
                  <a:schemeClr val="dk1"/>
                </a:solidFill>
                <a:latin typeface="Times New Roman"/>
                <a:ea typeface="Times New Roman"/>
                <a:cs typeface="Times New Roman"/>
                <a:sym typeface="Times New Roman"/>
              </a:rPr>
              <a:t>VEEKSHITH E R (111620104169)</a:t>
            </a:r>
          </a:p>
          <a:p>
            <a:pPr marL="0" lvl="0" indent="0" algn="l" rtl="0">
              <a:lnSpc>
                <a:spcPct val="120000"/>
              </a:lnSpc>
              <a:spcBef>
                <a:spcPts val="1000"/>
              </a:spcBef>
              <a:spcAft>
                <a:spcPts val="0"/>
              </a:spcAft>
              <a:buSzPts val="1800"/>
              <a:buNone/>
            </a:pPr>
            <a:r>
              <a:rPr lang="en-GB" sz="1800" cap="none" dirty="0">
                <a:solidFill>
                  <a:schemeClr val="bg1">
                    <a:lumMod val="50000"/>
                  </a:schemeClr>
                </a:solidFill>
                <a:latin typeface="Times New Roman"/>
                <a:ea typeface="Times New Roman"/>
                <a:cs typeface="Times New Roman"/>
                <a:sym typeface="Times New Roman"/>
              </a:rPr>
              <a:t>Guided by</a:t>
            </a:r>
          </a:p>
          <a:p>
            <a:pPr marL="0" lvl="0" indent="0" algn="l" rtl="0">
              <a:lnSpc>
                <a:spcPct val="120000"/>
              </a:lnSpc>
              <a:spcBef>
                <a:spcPts val="1000"/>
              </a:spcBef>
              <a:spcAft>
                <a:spcPts val="0"/>
              </a:spcAft>
              <a:buSzPts val="1800"/>
              <a:buNone/>
            </a:pPr>
            <a:r>
              <a:rPr lang="en-IN" sz="1800" dirty="0">
                <a:solidFill>
                  <a:schemeClr val="tx1"/>
                </a:solidFill>
                <a:latin typeface="Times New Roman" panose="02020603050405020304" pitchFamily="18" charset="0"/>
                <a:cs typeface="Times New Roman" panose="02020603050405020304" pitchFamily="18" charset="0"/>
              </a:rPr>
              <a:t>Ms. M.RAJA SUGUNA </a:t>
            </a:r>
            <a:endParaRPr sz="2000"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224ab694243_0_0"/>
          <p:cNvSpPr txBox="1">
            <a:spLocks noGrp="1"/>
          </p:cNvSpPr>
          <p:nvPr>
            <p:ph type="title"/>
          </p:nvPr>
        </p:nvSpPr>
        <p:spPr>
          <a:xfrm>
            <a:off x="913775" y="618517"/>
            <a:ext cx="10364400" cy="15963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GB"/>
              <a:t>SYSTEM ARCHITECTURE</a:t>
            </a:r>
            <a:endParaRPr/>
          </a:p>
        </p:txBody>
      </p:sp>
      <p:pic>
        <p:nvPicPr>
          <p:cNvPr id="215" name="Google Shape;215;g224ab694243_0_0"/>
          <p:cNvPicPr preferRelativeResize="0"/>
          <p:nvPr/>
        </p:nvPicPr>
        <p:blipFill>
          <a:blip r:embed="rId3">
            <a:alphaModFix/>
          </a:blip>
          <a:stretch>
            <a:fillRect/>
          </a:stretch>
        </p:blipFill>
        <p:spPr>
          <a:xfrm>
            <a:off x="2237850" y="2531375"/>
            <a:ext cx="8096250" cy="3095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224ab694243_0_5"/>
          <p:cNvSpPr txBox="1">
            <a:spLocks noGrp="1"/>
          </p:cNvSpPr>
          <p:nvPr>
            <p:ph type="title"/>
          </p:nvPr>
        </p:nvSpPr>
        <p:spPr>
          <a:xfrm>
            <a:off x="913226" y="1462634"/>
            <a:ext cx="10364400" cy="1596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dirty="0"/>
              <a:t>MODULE</a:t>
            </a:r>
            <a:endParaRPr dirty="0"/>
          </a:p>
        </p:txBody>
      </p:sp>
      <p:sp>
        <p:nvSpPr>
          <p:cNvPr id="221" name="Google Shape;221;g224ab694243_0_5"/>
          <p:cNvSpPr txBox="1">
            <a:spLocks noGrp="1"/>
          </p:cNvSpPr>
          <p:nvPr>
            <p:ph type="body" idx="1"/>
          </p:nvPr>
        </p:nvSpPr>
        <p:spPr>
          <a:xfrm>
            <a:off x="914374" y="2753591"/>
            <a:ext cx="10363800" cy="3424200"/>
          </a:xfrm>
          <a:prstGeom prst="rect">
            <a:avLst/>
          </a:prstGeom>
        </p:spPr>
        <p:txBody>
          <a:bodyPr spcFirstLastPara="1" wrap="square" lIns="91425" tIns="45700" rIns="91425" bIns="45700" anchor="t" anchorCtr="0">
            <a:normAutofit/>
          </a:bodyPr>
          <a:lstStyle/>
          <a:p>
            <a:pPr marL="342900" lvl="0" algn="l" rtl="0">
              <a:spcBef>
                <a:spcPts val="1000"/>
              </a:spcBef>
              <a:spcAft>
                <a:spcPts val="0"/>
              </a:spcAf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Open CV</a:t>
            </a:r>
          </a:p>
          <a:p>
            <a:pPr marL="342900" lvl="0" algn="l" rtl="0">
              <a:spcBef>
                <a:spcPts val="1000"/>
              </a:spcBef>
              <a:spcAft>
                <a:spcPts val="0"/>
              </a:spcAft>
              <a:buFont typeface="Arial" panose="020B0604020202020204" pitchFamily="34" charset="0"/>
              <a:buChar char="•"/>
            </a:pPr>
            <a:r>
              <a:rPr lang="en-IN" sz="2800" dirty="0" err="1">
                <a:latin typeface="Times New Roman" panose="02020603050405020304" pitchFamily="18" charset="0"/>
                <a:cs typeface="Times New Roman" panose="02020603050405020304" pitchFamily="18" charset="0"/>
              </a:rPr>
              <a:t>numpy</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224ab694243_0_10"/>
          <p:cNvSpPr txBox="1">
            <a:spLocks noGrp="1"/>
          </p:cNvSpPr>
          <p:nvPr>
            <p:ph type="title"/>
          </p:nvPr>
        </p:nvSpPr>
        <p:spPr>
          <a:xfrm>
            <a:off x="913174" y="920174"/>
            <a:ext cx="10364400" cy="1596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dirty="0"/>
              <a:t>MODULE DESCRIPTION</a:t>
            </a:r>
            <a:endParaRPr dirty="0"/>
          </a:p>
        </p:txBody>
      </p:sp>
      <p:sp>
        <p:nvSpPr>
          <p:cNvPr id="227" name="Google Shape;227;g224ab694243_0_10"/>
          <p:cNvSpPr txBox="1">
            <a:spLocks noGrp="1"/>
          </p:cNvSpPr>
          <p:nvPr>
            <p:ph type="body" idx="1"/>
          </p:nvPr>
        </p:nvSpPr>
        <p:spPr>
          <a:xfrm>
            <a:off x="913774" y="2406421"/>
            <a:ext cx="10363800" cy="3424200"/>
          </a:xfrm>
          <a:prstGeom prst="rect">
            <a:avLst/>
          </a:prstGeom>
        </p:spPr>
        <p:txBody>
          <a:bodyPr spcFirstLastPara="1" wrap="square" lIns="91425" tIns="45700" rIns="91425" bIns="45700" anchor="t" anchorCtr="0">
            <a:noAutofit/>
          </a:bodyPr>
          <a:lstStyle/>
          <a:p>
            <a:pPr marL="342900" algn="just">
              <a:lnSpc>
                <a:spcPct val="110000"/>
              </a:lnSpc>
              <a:buSzPts val="605"/>
              <a:buFont typeface="Wingdings" panose="05000000000000000000" pitchFamily="2" charset="2"/>
              <a:buChar char="q"/>
            </a:pPr>
            <a:r>
              <a:rPr lang="en-IN" sz="2400" dirty="0">
                <a:latin typeface="Times New Roman"/>
                <a:ea typeface="Times New Roman"/>
                <a:cs typeface="Times New Roman"/>
                <a:sym typeface="Times New Roman"/>
              </a:rPr>
              <a:t>OpenCV – Open source computer vision library for a wide range of computer vision tasks.</a:t>
            </a:r>
            <a:r>
              <a:rPr lang="en-GB" sz="2400" dirty="0">
                <a:latin typeface="Times New Roman"/>
                <a:ea typeface="Times New Roman"/>
                <a:cs typeface="Times New Roman"/>
                <a:sym typeface="Times New Roman"/>
              </a:rPr>
              <a:t> OpenCV is a popular open-source library that provides various functions and algorithms for image and video processing, object detection and tracking, feature extraction, camera calibration.</a:t>
            </a:r>
          </a:p>
          <a:p>
            <a:pPr marL="342900" algn="just">
              <a:lnSpc>
                <a:spcPct val="110000"/>
              </a:lnSpc>
              <a:buSzPts val="605"/>
              <a:buFont typeface="Wingdings" panose="05000000000000000000" pitchFamily="2" charset="2"/>
              <a:buChar char="q"/>
            </a:pPr>
            <a:r>
              <a:rPr lang="en-GB" sz="2400" dirty="0" err="1">
                <a:latin typeface="Times New Roman"/>
                <a:ea typeface="Times New Roman"/>
                <a:cs typeface="Times New Roman"/>
                <a:sym typeface="Times New Roman"/>
              </a:rPr>
              <a:t>numpy</a:t>
            </a:r>
            <a:r>
              <a:rPr lang="en-GB" sz="2400" dirty="0">
                <a:latin typeface="Times New Roman"/>
                <a:ea typeface="Times New Roman"/>
                <a:cs typeface="Times New Roman"/>
                <a:sym typeface="Times New Roman"/>
              </a:rPr>
              <a:t> -This imports the NumPy library, which provides support for multi-dimensional arrays and mathematical functions.</a:t>
            </a:r>
            <a:endParaRPr lang="en-IN" sz="2400" dirty="0">
              <a:latin typeface="Times New Roman"/>
              <a:ea typeface="Times New Roman"/>
              <a:cs typeface="Times New Roman"/>
              <a:sym typeface="Times New Roman"/>
            </a:endParaRPr>
          </a:p>
          <a:p>
            <a:pPr marL="0" indent="0">
              <a:lnSpc>
                <a:spcPct val="110000"/>
              </a:lnSpc>
              <a:buSzPts val="605"/>
              <a:buNone/>
            </a:pPr>
            <a:endParaRPr sz="2005" dirty="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224ab694243_0_15"/>
          <p:cNvSpPr txBox="1">
            <a:spLocks noGrp="1"/>
          </p:cNvSpPr>
          <p:nvPr>
            <p:ph type="title" idx="4294967295"/>
          </p:nvPr>
        </p:nvSpPr>
        <p:spPr>
          <a:xfrm>
            <a:off x="913775" y="618517"/>
            <a:ext cx="10364400" cy="15963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GB"/>
              <a:t>SCREENSHOT</a:t>
            </a:r>
            <a:endParaRPr/>
          </a:p>
        </p:txBody>
      </p:sp>
      <p:pic>
        <p:nvPicPr>
          <p:cNvPr id="233" name="Google Shape;233;g224ab694243_0_15"/>
          <p:cNvPicPr preferRelativeResize="0"/>
          <p:nvPr/>
        </p:nvPicPr>
        <p:blipFill>
          <a:blip r:embed="rId3">
            <a:alphaModFix/>
          </a:blip>
          <a:stretch>
            <a:fillRect/>
          </a:stretch>
        </p:blipFill>
        <p:spPr>
          <a:xfrm>
            <a:off x="2437975" y="2367100"/>
            <a:ext cx="7964400" cy="38956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g224ab694243_0_47"/>
          <p:cNvPicPr preferRelativeResize="0"/>
          <p:nvPr/>
        </p:nvPicPr>
        <p:blipFill>
          <a:blip r:embed="rId3">
            <a:alphaModFix/>
          </a:blip>
          <a:stretch>
            <a:fillRect/>
          </a:stretch>
        </p:blipFill>
        <p:spPr>
          <a:xfrm>
            <a:off x="475350" y="858438"/>
            <a:ext cx="5029200" cy="3924300"/>
          </a:xfrm>
          <a:prstGeom prst="rect">
            <a:avLst/>
          </a:prstGeom>
          <a:noFill/>
          <a:ln>
            <a:noFill/>
          </a:ln>
        </p:spPr>
      </p:pic>
      <p:pic>
        <p:nvPicPr>
          <p:cNvPr id="239" name="Google Shape;239;g224ab694243_0_47"/>
          <p:cNvPicPr preferRelativeResize="0"/>
          <p:nvPr/>
        </p:nvPicPr>
        <p:blipFill>
          <a:blip r:embed="rId4">
            <a:alphaModFix/>
          </a:blip>
          <a:stretch>
            <a:fillRect/>
          </a:stretch>
        </p:blipFill>
        <p:spPr>
          <a:xfrm>
            <a:off x="5844250" y="858450"/>
            <a:ext cx="6082575" cy="3846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g224ab694243_0_54"/>
          <p:cNvPicPr preferRelativeResize="0"/>
          <p:nvPr/>
        </p:nvPicPr>
        <p:blipFill>
          <a:blip r:embed="rId3">
            <a:alphaModFix/>
          </a:blip>
          <a:stretch>
            <a:fillRect/>
          </a:stretch>
        </p:blipFill>
        <p:spPr>
          <a:xfrm>
            <a:off x="3970850" y="456375"/>
            <a:ext cx="3381375" cy="5286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224ab694243_0_20"/>
          <p:cNvSpPr txBox="1">
            <a:spLocks noGrp="1"/>
          </p:cNvSpPr>
          <p:nvPr>
            <p:ph type="title"/>
          </p:nvPr>
        </p:nvSpPr>
        <p:spPr>
          <a:xfrm>
            <a:off x="913800" y="-8"/>
            <a:ext cx="10364400" cy="15963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GB" dirty="0"/>
              <a:t>CONCLUSION</a:t>
            </a:r>
            <a:endParaRPr dirty="0"/>
          </a:p>
        </p:txBody>
      </p:sp>
      <p:sp>
        <p:nvSpPr>
          <p:cNvPr id="250" name="Google Shape;250;g224ab694243_0_20"/>
          <p:cNvSpPr txBox="1">
            <a:spLocks noGrp="1"/>
          </p:cNvSpPr>
          <p:nvPr>
            <p:ph type="body" idx="1"/>
          </p:nvPr>
        </p:nvSpPr>
        <p:spPr>
          <a:xfrm>
            <a:off x="837799" y="1436217"/>
            <a:ext cx="10363800" cy="3424200"/>
          </a:xfrm>
          <a:prstGeom prst="rect">
            <a:avLst/>
          </a:prstGeom>
        </p:spPr>
        <p:txBody>
          <a:bodyPr spcFirstLastPara="1" wrap="square" lIns="91425" tIns="45700" rIns="91425" bIns="45700" anchor="t" anchorCtr="0">
            <a:noAutofit/>
          </a:bodyPr>
          <a:lstStyle/>
          <a:p>
            <a:pPr marL="342900">
              <a:lnSpc>
                <a:spcPct val="110000"/>
              </a:lnSpc>
              <a:buSzPts val="1100"/>
            </a:pPr>
            <a:r>
              <a:rPr lang="en-GB" dirty="0">
                <a:latin typeface="Times New Roman"/>
                <a:ea typeface="Times New Roman"/>
                <a:cs typeface="Times New Roman"/>
                <a:sym typeface="Times New Roman"/>
              </a:rPr>
              <a:t>This system comes under machine learning which is advanced technique </a:t>
            </a:r>
            <a:r>
              <a:rPr lang="en-GB" dirty="0" smtClean="0">
                <a:latin typeface="Times New Roman"/>
                <a:ea typeface="Times New Roman"/>
                <a:cs typeface="Times New Roman"/>
                <a:sym typeface="Times New Roman"/>
              </a:rPr>
              <a:t>at</a:t>
            </a:r>
            <a:endParaRPr lang="en-GB" dirty="0">
              <a:latin typeface="Times New Roman"/>
              <a:ea typeface="Times New Roman"/>
              <a:cs typeface="Times New Roman"/>
              <a:sym typeface="Times New Roman"/>
            </a:endParaRPr>
          </a:p>
          <a:p>
            <a:pPr marL="0" indent="0">
              <a:lnSpc>
                <a:spcPct val="110000"/>
              </a:lnSpc>
              <a:buSzPts val="1100"/>
              <a:buNone/>
            </a:pPr>
            <a:r>
              <a:rPr lang="en-GB" dirty="0" smtClean="0">
                <a:latin typeface="Times New Roman"/>
                <a:ea typeface="Times New Roman"/>
                <a:cs typeface="Times New Roman"/>
                <a:sym typeface="Times New Roman"/>
              </a:rPr>
              <a:t>present</a:t>
            </a:r>
            <a:r>
              <a:rPr lang="en-GB"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a:p>
            <a:pPr marL="342900">
              <a:lnSpc>
                <a:spcPct val="110000"/>
              </a:lnSpc>
              <a:buSzPts val="1100"/>
            </a:pPr>
            <a:r>
              <a:rPr lang="en-GB" dirty="0">
                <a:latin typeface="Times New Roman"/>
                <a:ea typeface="Times New Roman"/>
                <a:cs typeface="Times New Roman"/>
                <a:sym typeface="Times New Roman"/>
              </a:rPr>
              <a:t>YOLO is more suitable for image processing especially in image</a:t>
            </a:r>
            <a:endParaRPr dirty="0">
              <a:latin typeface="Times New Roman"/>
              <a:ea typeface="Times New Roman"/>
              <a:cs typeface="Times New Roman"/>
              <a:sym typeface="Times New Roman"/>
            </a:endParaRPr>
          </a:p>
          <a:p>
            <a:pPr marL="0" indent="0">
              <a:lnSpc>
                <a:spcPct val="110000"/>
              </a:lnSpc>
              <a:buSzPts val="1100"/>
              <a:buNone/>
            </a:pPr>
            <a:r>
              <a:rPr lang="en-GB" dirty="0">
                <a:latin typeface="Times New Roman"/>
                <a:ea typeface="Times New Roman"/>
                <a:cs typeface="Times New Roman"/>
                <a:sym typeface="Times New Roman"/>
              </a:rPr>
              <a:t>classification. </a:t>
            </a:r>
            <a:endParaRPr lang="en-GB" dirty="0" smtClean="0">
              <a:latin typeface="Times New Roman"/>
              <a:ea typeface="Times New Roman"/>
              <a:cs typeface="Times New Roman"/>
              <a:sym typeface="Times New Roman"/>
            </a:endParaRPr>
          </a:p>
          <a:p>
            <a:pPr marL="342900">
              <a:lnSpc>
                <a:spcPct val="110000"/>
              </a:lnSpc>
              <a:buSzPts val="1100"/>
            </a:pPr>
            <a:r>
              <a:rPr lang="en-GB" dirty="0" smtClean="0">
                <a:latin typeface="Times New Roman"/>
                <a:ea typeface="Times New Roman"/>
                <a:cs typeface="Times New Roman"/>
                <a:sym typeface="Times New Roman"/>
              </a:rPr>
              <a:t>It </a:t>
            </a:r>
            <a:r>
              <a:rPr lang="en-GB" dirty="0">
                <a:latin typeface="Times New Roman"/>
                <a:ea typeface="Times New Roman"/>
                <a:cs typeface="Times New Roman"/>
                <a:sym typeface="Times New Roman"/>
              </a:rPr>
              <a:t>concludes the experimental result what which is obtained from</a:t>
            </a:r>
            <a:endParaRPr dirty="0">
              <a:latin typeface="Times New Roman"/>
              <a:ea typeface="Times New Roman"/>
              <a:cs typeface="Times New Roman"/>
              <a:sym typeface="Times New Roman"/>
            </a:endParaRPr>
          </a:p>
          <a:p>
            <a:pPr marL="0" indent="0">
              <a:lnSpc>
                <a:spcPct val="110000"/>
              </a:lnSpc>
              <a:buSzPts val="1100"/>
              <a:buNone/>
            </a:pPr>
            <a:r>
              <a:rPr lang="en-GB" dirty="0">
                <a:latin typeface="Times New Roman"/>
                <a:ea typeface="Times New Roman"/>
                <a:cs typeface="Times New Roman"/>
                <a:sym typeface="Times New Roman"/>
              </a:rPr>
              <a:t>developed system is comparatively more accurate than many procedures followed</a:t>
            </a:r>
            <a:endParaRPr dirty="0">
              <a:latin typeface="Times New Roman"/>
              <a:ea typeface="Times New Roman"/>
              <a:cs typeface="Times New Roman"/>
              <a:sym typeface="Times New Roman"/>
            </a:endParaRPr>
          </a:p>
          <a:p>
            <a:pPr marL="0" indent="0">
              <a:lnSpc>
                <a:spcPct val="110000"/>
              </a:lnSpc>
              <a:buNone/>
            </a:pPr>
            <a:r>
              <a:rPr lang="en-GB" dirty="0">
                <a:latin typeface="Times New Roman"/>
                <a:ea typeface="Times New Roman"/>
                <a:cs typeface="Times New Roman"/>
                <a:sym typeface="Times New Roman"/>
              </a:rPr>
              <a:t>before. </a:t>
            </a:r>
            <a:endParaRPr lang="en-GB" dirty="0" smtClean="0">
              <a:latin typeface="Times New Roman"/>
              <a:ea typeface="Times New Roman"/>
              <a:cs typeface="Times New Roman"/>
              <a:sym typeface="Times New Roman"/>
            </a:endParaRPr>
          </a:p>
          <a:p>
            <a:pPr marL="342900">
              <a:lnSpc>
                <a:spcPct val="110000"/>
              </a:lnSpc>
            </a:pPr>
            <a:r>
              <a:rPr lang="en-GB" dirty="0" smtClean="0">
                <a:latin typeface="Times New Roman"/>
                <a:ea typeface="Times New Roman"/>
                <a:cs typeface="Times New Roman"/>
                <a:sym typeface="Times New Roman"/>
              </a:rPr>
              <a:t>Image </a:t>
            </a:r>
            <a:r>
              <a:rPr lang="en-GB" dirty="0">
                <a:latin typeface="Times New Roman"/>
                <a:ea typeface="Times New Roman"/>
                <a:cs typeface="Times New Roman"/>
                <a:sym typeface="Times New Roman"/>
              </a:rPr>
              <a:t>recognition and prediction is a wide concept which is very deep. </a:t>
            </a:r>
            <a:endParaRPr dirty="0">
              <a:latin typeface="Times New Roman"/>
              <a:ea typeface="Times New Roman"/>
              <a:cs typeface="Times New Roman"/>
              <a:sym typeface="Times New Roman"/>
            </a:endParaRPr>
          </a:p>
          <a:p>
            <a:pPr marL="342900">
              <a:lnSpc>
                <a:spcPct val="110000"/>
              </a:lnSpc>
            </a:pPr>
            <a:r>
              <a:rPr lang="en-GB" dirty="0" err="1">
                <a:latin typeface="Times New Roman"/>
                <a:ea typeface="Times New Roman"/>
                <a:cs typeface="Times New Roman"/>
                <a:sym typeface="Times New Roman"/>
              </a:rPr>
              <a:t>Deeplearning</a:t>
            </a:r>
            <a:r>
              <a:rPr lang="en-GB" dirty="0">
                <a:latin typeface="Times New Roman"/>
                <a:ea typeface="Times New Roman"/>
                <a:cs typeface="Times New Roman"/>
                <a:sym typeface="Times New Roman"/>
              </a:rPr>
              <a:t> concepts can be used in this subject to get efficient results. </a:t>
            </a:r>
            <a:endParaRPr dirty="0">
              <a:latin typeface="Times New Roman"/>
              <a:ea typeface="Times New Roman"/>
              <a:cs typeface="Times New Roman"/>
              <a:sym typeface="Times New Roman"/>
            </a:endParaRPr>
          </a:p>
          <a:p>
            <a:pPr marL="342900">
              <a:lnSpc>
                <a:spcPct val="110000"/>
              </a:lnSpc>
              <a:buSzPts val="1100"/>
            </a:pPr>
            <a:r>
              <a:rPr lang="en-GB" dirty="0">
                <a:latin typeface="Times New Roman"/>
                <a:ea typeface="Times New Roman"/>
                <a:cs typeface="Times New Roman"/>
                <a:sym typeface="Times New Roman"/>
              </a:rPr>
              <a:t>Concept like Convolutional neural networks (CNN) can be used, which is effective in obtaining</a:t>
            </a:r>
            <a:endParaRPr dirty="0">
              <a:latin typeface="Times New Roman"/>
              <a:ea typeface="Times New Roman"/>
              <a:cs typeface="Times New Roman"/>
              <a:sym typeface="Times New Roman"/>
            </a:endParaRPr>
          </a:p>
          <a:p>
            <a:pPr marL="0" indent="0">
              <a:lnSpc>
                <a:spcPct val="110000"/>
              </a:lnSpc>
              <a:buSzPts val="1100"/>
              <a:buNone/>
            </a:pPr>
            <a:r>
              <a:rPr lang="en-GB" dirty="0">
                <a:latin typeface="Times New Roman"/>
                <a:ea typeface="Times New Roman"/>
                <a:cs typeface="Times New Roman"/>
                <a:sym typeface="Times New Roman"/>
              </a:rPr>
              <a:t>results for image identification and classification. </a:t>
            </a:r>
            <a:endParaRPr dirty="0">
              <a:latin typeface="Times New Roman"/>
              <a:ea typeface="Times New Roman"/>
              <a:cs typeface="Times New Roman"/>
              <a:sym typeface="Times New Roman"/>
            </a:endParaRPr>
          </a:p>
          <a:p>
            <a:pPr marL="0" lvl="0" indent="0" algn="l" rtl="0">
              <a:lnSpc>
                <a:spcPct val="110000"/>
              </a:lnSpc>
              <a:spcBef>
                <a:spcPts val="1000"/>
              </a:spcBef>
              <a:spcAft>
                <a:spcPts val="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g224ab694243_0_25"/>
          <p:cNvSpPr txBox="1">
            <a:spLocks noGrp="1"/>
          </p:cNvSpPr>
          <p:nvPr>
            <p:ph type="title"/>
          </p:nvPr>
        </p:nvSpPr>
        <p:spPr>
          <a:xfrm>
            <a:off x="913775" y="618517"/>
            <a:ext cx="10364400" cy="15963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GB"/>
              <a:t>FUTURE WORK</a:t>
            </a:r>
            <a:endParaRPr/>
          </a:p>
        </p:txBody>
      </p:sp>
      <p:sp>
        <p:nvSpPr>
          <p:cNvPr id="256" name="Google Shape;256;g224ab694243_0_25"/>
          <p:cNvSpPr txBox="1">
            <a:spLocks noGrp="1"/>
          </p:cNvSpPr>
          <p:nvPr>
            <p:ph type="body" idx="1"/>
          </p:nvPr>
        </p:nvSpPr>
        <p:spPr>
          <a:xfrm>
            <a:off x="913774" y="2367092"/>
            <a:ext cx="10363800" cy="3424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r>
              <a:rPr lang="en-GB" sz="2300">
                <a:latin typeface="Times New Roman"/>
                <a:ea typeface="Times New Roman"/>
                <a:cs typeface="Times New Roman"/>
                <a:sym typeface="Times New Roman"/>
              </a:rPr>
              <a:t>In future, the code will be imported into the Arduino board or Raspberry pi and</a:t>
            </a:r>
            <a:endParaRPr sz="2300">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r>
              <a:rPr lang="en-GB" sz="2300">
                <a:latin typeface="Times New Roman"/>
                <a:ea typeface="Times New Roman"/>
                <a:cs typeface="Times New Roman"/>
                <a:sym typeface="Times New Roman"/>
              </a:rPr>
              <a:t>Will be attached to the live camera which helps to detect the species.</a:t>
            </a:r>
            <a:endParaRPr sz="2300">
              <a:latin typeface="Times New Roman"/>
              <a:ea typeface="Times New Roman"/>
              <a:cs typeface="Times New Roman"/>
              <a:sym typeface="Times New Roman"/>
            </a:endParaRPr>
          </a:p>
          <a:p>
            <a:pPr marL="0" lvl="0" indent="0" algn="l" rtl="0">
              <a:spcBef>
                <a:spcPts val="100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g224ab694243_0_30"/>
          <p:cNvSpPr txBox="1">
            <a:spLocks noGrp="1"/>
          </p:cNvSpPr>
          <p:nvPr>
            <p:ph type="title"/>
          </p:nvPr>
        </p:nvSpPr>
        <p:spPr>
          <a:xfrm>
            <a:off x="913775" y="618517"/>
            <a:ext cx="10364400" cy="15963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GB" dirty="0"/>
              <a:t>REFERENCE</a:t>
            </a:r>
            <a:endParaRPr dirty="0"/>
          </a:p>
        </p:txBody>
      </p:sp>
      <p:sp>
        <p:nvSpPr>
          <p:cNvPr id="262" name="Google Shape;262;g224ab694243_0_30"/>
          <p:cNvSpPr txBox="1">
            <a:spLocks noGrp="1"/>
          </p:cNvSpPr>
          <p:nvPr>
            <p:ph type="body" idx="1"/>
          </p:nvPr>
        </p:nvSpPr>
        <p:spPr>
          <a:xfrm>
            <a:off x="913774" y="2367092"/>
            <a:ext cx="10363800" cy="3424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Clr>
                <a:schemeClr val="dk1"/>
              </a:buClr>
              <a:buSzPts val="1100"/>
              <a:buNone/>
            </a:pPr>
            <a:r>
              <a:rPr lang="en-GB" sz="2300" dirty="0" smtClean="0">
                <a:latin typeface="Times New Roman"/>
                <a:ea typeface="Times New Roman"/>
                <a:cs typeface="Times New Roman"/>
                <a:sym typeface="Times New Roman"/>
              </a:rPr>
              <a:t>1.   </a:t>
            </a:r>
            <a:r>
              <a:rPr lang="en-GB" sz="2300" dirty="0" err="1" smtClean="0">
                <a:latin typeface="Times New Roman"/>
                <a:ea typeface="Times New Roman"/>
                <a:cs typeface="Times New Roman"/>
                <a:sym typeface="Times New Roman"/>
              </a:rPr>
              <a:t>Waziha</a:t>
            </a:r>
            <a:r>
              <a:rPr lang="en-GB" sz="2300" dirty="0" smtClean="0">
                <a:latin typeface="Times New Roman"/>
                <a:ea typeface="Times New Roman"/>
                <a:cs typeface="Times New Roman"/>
                <a:sym typeface="Times New Roman"/>
              </a:rPr>
              <a:t> </a:t>
            </a:r>
            <a:r>
              <a:rPr lang="en-GB" sz="2300" dirty="0" err="1">
                <a:latin typeface="Times New Roman"/>
                <a:ea typeface="Times New Roman"/>
                <a:cs typeface="Times New Roman"/>
                <a:sym typeface="Times New Roman"/>
              </a:rPr>
              <a:t>Kabir</a:t>
            </a:r>
            <a:r>
              <a:rPr lang="en-GB" sz="2300" dirty="0">
                <a:latin typeface="Times New Roman"/>
                <a:ea typeface="Times New Roman"/>
                <a:cs typeface="Times New Roman"/>
                <a:sym typeface="Times New Roman"/>
              </a:rPr>
              <a:t>, </a:t>
            </a:r>
            <a:r>
              <a:rPr lang="en-GB" sz="2300" dirty="0" err="1">
                <a:latin typeface="Times New Roman"/>
                <a:ea typeface="Times New Roman"/>
                <a:cs typeface="Times New Roman"/>
                <a:sym typeface="Times New Roman"/>
              </a:rPr>
              <a:t>OmairAhmad.M</a:t>
            </a:r>
            <a:r>
              <a:rPr lang="en-GB" sz="2300" dirty="0">
                <a:latin typeface="Times New Roman"/>
                <a:ea typeface="Times New Roman"/>
                <a:cs typeface="Times New Roman"/>
                <a:sym typeface="Times New Roman"/>
              </a:rPr>
              <a:t>, M.N.S </a:t>
            </a:r>
            <a:r>
              <a:rPr lang="en-GB" sz="2300" dirty="0" err="1">
                <a:latin typeface="Times New Roman"/>
                <a:ea typeface="Times New Roman"/>
                <a:cs typeface="Times New Roman"/>
                <a:sym typeface="Times New Roman"/>
              </a:rPr>
              <a:t>Swamy</a:t>
            </a:r>
            <a:r>
              <a:rPr lang="en-GB" sz="2300" dirty="0">
                <a:latin typeface="Times New Roman"/>
                <a:ea typeface="Times New Roman"/>
                <a:cs typeface="Times New Roman"/>
                <a:sym typeface="Times New Roman"/>
              </a:rPr>
              <a:t>, “A multi-biometric system</a:t>
            </a:r>
            <a:endParaRPr sz="2300" dirty="0">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None/>
            </a:pPr>
            <a:r>
              <a:rPr lang="en-GB" sz="2300" dirty="0">
                <a:latin typeface="Times New Roman"/>
                <a:ea typeface="Times New Roman"/>
                <a:cs typeface="Times New Roman"/>
                <a:sym typeface="Times New Roman"/>
              </a:rPr>
              <a:t>based on feature and score level fusion”, IEEE Transactions on Information and</a:t>
            </a:r>
            <a:endParaRPr sz="2300" dirty="0">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None/>
            </a:pPr>
            <a:r>
              <a:rPr lang="en-GB" sz="2300" dirty="0">
                <a:latin typeface="Times New Roman"/>
                <a:ea typeface="Times New Roman"/>
                <a:cs typeface="Times New Roman"/>
                <a:sym typeface="Times New Roman"/>
              </a:rPr>
              <a:t>Forensics and Security, vol.10, no.8, pp.964-971, </a:t>
            </a:r>
            <a:r>
              <a:rPr lang="en-GB" sz="2300" dirty="0" smtClean="0">
                <a:latin typeface="Times New Roman"/>
                <a:ea typeface="Times New Roman"/>
                <a:cs typeface="Times New Roman"/>
                <a:sym typeface="Times New Roman"/>
              </a:rPr>
              <a:t>2018.</a:t>
            </a:r>
            <a:endParaRPr lang="en-GB" sz="2300" dirty="0">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None/>
            </a:pPr>
            <a:r>
              <a:rPr lang="en-GB" sz="2300" dirty="0" smtClean="0">
                <a:latin typeface="Times New Roman"/>
                <a:ea typeface="Times New Roman"/>
                <a:cs typeface="Times New Roman"/>
                <a:sym typeface="Times New Roman"/>
              </a:rPr>
              <a:t>2.   </a:t>
            </a:r>
            <a:r>
              <a:rPr lang="en-GB" sz="2300" dirty="0" smtClean="0">
                <a:latin typeface="Times New Roman"/>
                <a:ea typeface="Times New Roman"/>
                <a:cs typeface="Times New Roman"/>
                <a:sym typeface="Times New Roman"/>
              </a:rPr>
              <a:t>Tito </a:t>
            </a:r>
            <a:r>
              <a:rPr lang="en-GB" sz="2300" dirty="0" err="1">
                <a:latin typeface="Times New Roman"/>
                <a:ea typeface="Times New Roman"/>
                <a:cs typeface="Times New Roman"/>
                <a:sym typeface="Times New Roman"/>
              </a:rPr>
              <a:t>Burghardt</a:t>
            </a:r>
            <a:r>
              <a:rPr lang="en-GB" sz="2300" dirty="0">
                <a:latin typeface="Times New Roman"/>
                <a:ea typeface="Times New Roman"/>
                <a:cs typeface="Times New Roman"/>
                <a:sym typeface="Times New Roman"/>
              </a:rPr>
              <a:t>, </a:t>
            </a:r>
            <a:r>
              <a:rPr lang="en-GB" sz="2300" dirty="0" err="1">
                <a:latin typeface="Times New Roman"/>
                <a:ea typeface="Times New Roman"/>
                <a:cs typeface="Times New Roman"/>
                <a:sym typeface="Times New Roman"/>
              </a:rPr>
              <a:t>Janko</a:t>
            </a:r>
            <a:r>
              <a:rPr lang="en-GB" sz="2300" dirty="0">
                <a:latin typeface="Times New Roman"/>
                <a:ea typeface="Times New Roman"/>
                <a:cs typeface="Times New Roman"/>
                <a:sym typeface="Times New Roman"/>
              </a:rPr>
              <a:t> </a:t>
            </a:r>
            <a:r>
              <a:rPr lang="en-GB" sz="2300" dirty="0" err="1">
                <a:latin typeface="Times New Roman"/>
                <a:ea typeface="Times New Roman"/>
                <a:cs typeface="Times New Roman"/>
                <a:sym typeface="Times New Roman"/>
              </a:rPr>
              <a:t>Calic</a:t>
            </a:r>
            <a:r>
              <a:rPr lang="en-GB" sz="2300" dirty="0">
                <a:latin typeface="Times New Roman"/>
                <a:ea typeface="Times New Roman"/>
                <a:cs typeface="Times New Roman"/>
                <a:sym typeface="Times New Roman"/>
              </a:rPr>
              <a:t>, “Real time face detection and tracking of animals”,</a:t>
            </a:r>
            <a:endParaRPr sz="2300" dirty="0">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None/>
            </a:pPr>
            <a:r>
              <a:rPr lang="en-GB" sz="2300" dirty="0">
                <a:latin typeface="Times New Roman"/>
                <a:ea typeface="Times New Roman"/>
                <a:cs typeface="Times New Roman"/>
                <a:sym typeface="Times New Roman"/>
              </a:rPr>
              <a:t>IEEE Seminar on Neural Network applications in Electrical Engineering, vol.12,</a:t>
            </a:r>
            <a:endParaRPr sz="2300" dirty="0">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None/>
            </a:pPr>
            <a:r>
              <a:rPr lang="en-GB" sz="2300" dirty="0">
                <a:latin typeface="Times New Roman"/>
                <a:ea typeface="Times New Roman"/>
                <a:cs typeface="Times New Roman"/>
                <a:sym typeface="Times New Roman"/>
              </a:rPr>
              <a:t>no.6, pp.1228-1235, 2006</a:t>
            </a:r>
            <a:endParaRPr sz="2300" dirty="0">
              <a:latin typeface="Times New Roman"/>
              <a:ea typeface="Times New Roman"/>
              <a:cs typeface="Times New Roman"/>
              <a:sym typeface="Times New Roman"/>
            </a:endParaRPr>
          </a:p>
          <a:p>
            <a:pPr marL="0" lvl="0" indent="0" algn="l" rtl="0">
              <a:spcBef>
                <a:spcPts val="1000"/>
              </a:spcBef>
              <a:spcAft>
                <a:spcPts val="0"/>
              </a:spcAft>
              <a:buNone/>
            </a:pPr>
            <a:endParaRPr sz="2900" dirty="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pic>
        <p:nvPicPr>
          <p:cNvPr id="267" name="Google Shape;267;g224ab694243_0_60"/>
          <p:cNvPicPr preferRelativeResize="0"/>
          <p:nvPr/>
        </p:nvPicPr>
        <p:blipFill>
          <a:blip r:embed="rId3">
            <a:alphaModFix/>
          </a:blip>
          <a:stretch>
            <a:fillRect/>
          </a:stretch>
        </p:blipFill>
        <p:spPr>
          <a:xfrm>
            <a:off x="0" y="64611"/>
            <a:ext cx="12192000" cy="702313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6" name="Google Shape;167;p2">
            <a:extLst>
              <a:ext uri="{FF2B5EF4-FFF2-40B4-BE49-F238E27FC236}">
                <a16:creationId xmlns:a16="http://schemas.microsoft.com/office/drawing/2014/main" xmlns="" id="{9FC81F38-1DAA-787D-F756-4F7ABA56393A}"/>
              </a:ext>
            </a:extLst>
          </p:cNvPr>
          <p:cNvSpPr txBox="1">
            <a:spLocks noGrp="1"/>
          </p:cNvSpPr>
          <p:nvPr>
            <p:ph type="title"/>
          </p:nvPr>
        </p:nvSpPr>
        <p:spPr>
          <a:xfrm>
            <a:off x="1141413" y="618518"/>
            <a:ext cx="9905998" cy="85169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wentieth Century"/>
              <a:buNone/>
            </a:pPr>
            <a:r>
              <a:rPr lang="en-GB" dirty="0"/>
              <a:t>ABSTRACT</a:t>
            </a:r>
            <a:endParaRPr dirty="0"/>
          </a:p>
        </p:txBody>
      </p:sp>
      <p:sp>
        <p:nvSpPr>
          <p:cNvPr id="7" name="Google Shape;168;p2">
            <a:extLst>
              <a:ext uri="{FF2B5EF4-FFF2-40B4-BE49-F238E27FC236}">
                <a16:creationId xmlns:a16="http://schemas.microsoft.com/office/drawing/2014/main" xmlns="" id="{7E709BE3-A8A7-900B-F1CC-56DD3F27EAF3}"/>
              </a:ext>
            </a:extLst>
          </p:cNvPr>
          <p:cNvSpPr txBox="1">
            <a:spLocks noGrp="1"/>
          </p:cNvSpPr>
          <p:nvPr>
            <p:ph type="body" idx="1"/>
          </p:nvPr>
        </p:nvSpPr>
        <p:spPr>
          <a:xfrm>
            <a:off x="1141413" y="1353671"/>
            <a:ext cx="9905999" cy="4885811"/>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120000"/>
              </a:lnSpc>
              <a:spcBef>
                <a:spcPts val="0"/>
              </a:spcBef>
              <a:spcAft>
                <a:spcPts val="0"/>
              </a:spcAft>
              <a:buSzPts val="2000"/>
              <a:buNone/>
            </a:pPr>
            <a:r>
              <a:rPr lang="en-GB" cap="none" dirty="0">
                <a:latin typeface="Times New Roman"/>
                <a:ea typeface="Times New Roman"/>
                <a:cs typeface="Times New Roman"/>
                <a:sym typeface="Times New Roman"/>
              </a:rPr>
              <a:t>Automated animal detection and species recognition have become increasingly important in ecological research, wildlife management and conservation efforts. The use of advanced technologies such as computer vision, machine learning and remote sensing has enabled the development of automated methods for identifying animals in their natural habitat. These methods involve the use of cameras, sensors and other data collection devices to capture images and data, which are then processed using deep learning algorithms to detect and recognize animals and their species.</a:t>
            </a:r>
            <a:endParaRPr dirty="0"/>
          </a:p>
          <a:p>
            <a:pPr marL="0" lvl="0" indent="0" algn="just" rtl="0">
              <a:lnSpc>
                <a:spcPct val="120000"/>
              </a:lnSpc>
              <a:spcBef>
                <a:spcPts val="1000"/>
              </a:spcBef>
              <a:spcAft>
                <a:spcPts val="0"/>
              </a:spcAft>
              <a:buSzPts val="2000"/>
              <a:buNone/>
            </a:pPr>
            <a:r>
              <a:rPr lang="en-GB" cap="none" dirty="0">
                <a:latin typeface="Times New Roman"/>
                <a:ea typeface="Times New Roman"/>
                <a:cs typeface="Times New Roman"/>
                <a:sym typeface="Times New Roman"/>
              </a:rPr>
              <a:t>One of the main challenges in automated animal detection and species recognition is the large variation in the appearance of animals, due to factors such as lighting conditions, weather and background clutter. To address this challenge, researchers have developed deep learning algorithms that can learn to recognize animals and their species based on a large database of </a:t>
            </a:r>
            <a:r>
              <a:rPr lang="en-GB" cap="none" dirty="0" err="1">
                <a:latin typeface="Times New Roman"/>
                <a:ea typeface="Times New Roman"/>
                <a:cs typeface="Times New Roman"/>
                <a:sym typeface="Times New Roman"/>
              </a:rPr>
              <a:t>labeled</a:t>
            </a:r>
            <a:r>
              <a:rPr lang="en-GB" cap="none" dirty="0">
                <a:latin typeface="Times New Roman"/>
                <a:ea typeface="Times New Roman"/>
                <a:cs typeface="Times New Roman"/>
                <a:sym typeface="Times New Roman"/>
              </a:rPr>
              <a:t> images. These algorithms can identify features such as fur patterns, body shape and size which are unique to each species and use them to distinguish between different animals.</a:t>
            </a:r>
            <a:endParaRPr cap="none"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
          <p:cNvSpPr txBox="1">
            <a:spLocks noGrp="1"/>
          </p:cNvSpPr>
          <p:nvPr>
            <p:ph type="title"/>
          </p:nvPr>
        </p:nvSpPr>
        <p:spPr>
          <a:xfrm>
            <a:off x="913774" y="1138470"/>
            <a:ext cx="10364451" cy="65447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wentieth Century"/>
              <a:buNone/>
            </a:pPr>
            <a:r>
              <a:rPr lang="en-GB"/>
              <a:t>INTRODUCTION</a:t>
            </a:r>
            <a:endParaRPr/>
          </a:p>
        </p:txBody>
      </p:sp>
      <p:sp>
        <p:nvSpPr>
          <p:cNvPr id="174" name="Google Shape;174;p3"/>
          <p:cNvSpPr txBox="1">
            <a:spLocks noGrp="1"/>
          </p:cNvSpPr>
          <p:nvPr>
            <p:ph type="body" idx="1"/>
          </p:nvPr>
        </p:nvSpPr>
        <p:spPr>
          <a:xfrm>
            <a:off x="833092" y="2079811"/>
            <a:ext cx="10363826" cy="4527175"/>
          </a:xfrm>
          <a:prstGeom prst="rect">
            <a:avLst/>
          </a:prstGeom>
          <a:noFill/>
          <a:ln>
            <a:noFill/>
          </a:ln>
        </p:spPr>
        <p:txBody>
          <a:bodyPr spcFirstLastPara="1" wrap="square" lIns="91425" tIns="45700" rIns="91425" bIns="45700" anchor="t" anchorCtr="0">
            <a:normAutofit/>
          </a:bodyPr>
          <a:lstStyle/>
          <a:p>
            <a:pPr marL="0" lvl="0" indent="0" algn="just" rtl="0">
              <a:lnSpc>
                <a:spcPct val="120000"/>
              </a:lnSpc>
              <a:spcBef>
                <a:spcPts val="0"/>
              </a:spcBef>
              <a:spcAft>
                <a:spcPts val="0"/>
              </a:spcAft>
              <a:buSzPts val="2000"/>
              <a:buNone/>
            </a:pPr>
            <a:r>
              <a:rPr lang="en-GB" cap="none">
                <a:latin typeface="Times New Roman"/>
                <a:ea typeface="Times New Roman"/>
                <a:cs typeface="Times New Roman"/>
                <a:sym typeface="Times New Roman"/>
              </a:rPr>
              <a:t>Monitoring biodiversity, especially the effects of climate and land-use change on wild populations is a critical challenge for our society. Sensor networks are a promising approach for collecting the temporal data at scales needed to address this challenge, especially visual sensors that record images of animals that move across their field of view. However, processing the large volumes of images that such studies generate to identify the species of animals recorded remains a challenge. At present, all camera-based studies of wildlife use a manual approach where researchers examine each photograph to identify the species in the frame. Computer-assisted species recognition on camera-trap images could make this work flow more efficient, and reduce, if not remove, the amount of manual work involved in the process.</a:t>
            </a:r>
            <a:endParaRPr cap="none">
              <a:latin typeface="Times New Roman"/>
              <a:ea typeface="Times New Roman"/>
              <a:cs typeface="Times New Roman"/>
              <a:sym typeface="Times New Roman"/>
            </a:endParaRPr>
          </a:p>
        </p:txBody>
      </p:sp>
    </p:spTree>
    <p:extLst>
      <p:ext uri="{BB962C8B-B14F-4D97-AF65-F5344CB8AC3E}">
        <p14:creationId xmlns:p14="http://schemas.microsoft.com/office/powerpoint/2010/main" val="4208891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4"/>
          <p:cNvSpPr txBox="1">
            <a:spLocks noGrp="1"/>
          </p:cNvSpPr>
          <p:nvPr>
            <p:ph type="title"/>
          </p:nvPr>
        </p:nvSpPr>
        <p:spPr>
          <a:xfrm>
            <a:off x="913775" y="717129"/>
            <a:ext cx="10364451" cy="86962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wentieth Century"/>
              <a:buNone/>
            </a:pPr>
            <a:r>
              <a:rPr lang="en-GB"/>
              <a:t>LITERATURE SURVEY</a:t>
            </a:r>
            <a:endParaRPr/>
          </a:p>
        </p:txBody>
      </p:sp>
      <p:sp>
        <p:nvSpPr>
          <p:cNvPr id="180" name="Google Shape;180;p4"/>
          <p:cNvSpPr txBox="1">
            <a:spLocks noGrp="1"/>
          </p:cNvSpPr>
          <p:nvPr>
            <p:ph type="body" idx="1"/>
          </p:nvPr>
        </p:nvSpPr>
        <p:spPr>
          <a:xfrm>
            <a:off x="914400" y="1685366"/>
            <a:ext cx="10363826" cy="4303057"/>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120000"/>
              </a:lnSpc>
              <a:spcBef>
                <a:spcPts val="0"/>
              </a:spcBef>
              <a:spcAft>
                <a:spcPts val="0"/>
              </a:spcAft>
              <a:buSzPct val="100000"/>
              <a:buNone/>
            </a:pPr>
            <a:r>
              <a:rPr lang="en-GB" b="1">
                <a:latin typeface="Times New Roman"/>
                <a:ea typeface="Times New Roman"/>
                <a:cs typeface="Times New Roman"/>
                <a:sym typeface="Times New Roman"/>
              </a:rPr>
              <a:t>RESEARCH WORKS</a:t>
            </a:r>
            <a:endParaRPr/>
          </a:p>
          <a:p>
            <a:pPr marL="457200" lvl="0" indent="-457200" algn="just" rtl="0">
              <a:lnSpc>
                <a:spcPct val="120000"/>
              </a:lnSpc>
              <a:spcBef>
                <a:spcPts val="1000"/>
              </a:spcBef>
              <a:spcAft>
                <a:spcPts val="0"/>
              </a:spcAft>
              <a:buSzPct val="100000"/>
              <a:buFont typeface="Twentieth Century"/>
              <a:buAutoNum type="arabicPeriod"/>
            </a:pPr>
            <a:r>
              <a:rPr lang="en-GB" cap="none">
                <a:latin typeface="Times New Roman"/>
                <a:ea typeface="Times New Roman"/>
                <a:cs typeface="Times New Roman"/>
                <a:sym typeface="Times New Roman"/>
              </a:rPr>
              <a:t>Automated detection of wildlife using drones: synthesis, opportunities and constraints. </a:t>
            </a:r>
            <a:endParaRPr/>
          </a:p>
          <a:p>
            <a:pPr marL="0" lvl="0" indent="0" algn="just" rtl="0">
              <a:lnSpc>
                <a:spcPct val="120000"/>
              </a:lnSpc>
              <a:spcBef>
                <a:spcPts val="1000"/>
              </a:spcBef>
              <a:spcAft>
                <a:spcPts val="0"/>
              </a:spcAft>
              <a:buSzPct val="100000"/>
              <a:buNone/>
            </a:pPr>
            <a:r>
              <a:rPr lang="en-GB" cap="none">
                <a:latin typeface="Times New Roman"/>
                <a:ea typeface="Times New Roman"/>
                <a:cs typeface="Times New Roman"/>
                <a:sym typeface="Times New Roman"/>
              </a:rPr>
              <a:t>      Author: Evangeline Corcoran, Megan Winsen, Ashlee Sudholz, Grant Hamilton.</a:t>
            </a:r>
            <a:endParaRPr/>
          </a:p>
          <a:p>
            <a:pPr marL="0" lvl="0" indent="0" algn="just" rtl="0">
              <a:lnSpc>
                <a:spcPct val="120000"/>
              </a:lnSpc>
              <a:spcBef>
                <a:spcPts val="1000"/>
              </a:spcBef>
              <a:spcAft>
                <a:spcPts val="0"/>
              </a:spcAft>
              <a:buSzPct val="100000"/>
              <a:buNone/>
            </a:pPr>
            <a:r>
              <a:rPr lang="en-GB" cap="none">
                <a:latin typeface="Times New Roman"/>
                <a:ea typeface="Times New Roman"/>
                <a:cs typeface="Times New Roman"/>
                <a:sym typeface="Times New Roman"/>
              </a:rPr>
              <a:t> </a:t>
            </a:r>
            <a:r>
              <a:rPr lang="en-GB" b="1" cap="none">
                <a:latin typeface="Times New Roman"/>
                <a:ea typeface="Times New Roman"/>
                <a:cs typeface="Times New Roman"/>
                <a:sym typeface="Times New Roman"/>
              </a:rPr>
              <a:t>ABSTRACT</a:t>
            </a:r>
            <a:endParaRPr/>
          </a:p>
          <a:p>
            <a:pPr marL="0" lvl="0" indent="0" algn="just" rtl="0">
              <a:lnSpc>
                <a:spcPct val="120000"/>
              </a:lnSpc>
              <a:spcBef>
                <a:spcPts val="1000"/>
              </a:spcBef>
              <a:spcAft>
                <a:spcPts val="0"/>
              </a:spcAft>
              <a:buSzPct val="100000"/>
              <a:buNone/>
            </a:pPr>
            <a:r>
              <a:rPr lang="en-GB" sz="2200" cap="none">
                <a:latin typeface="Times New Roman"/>
                <a:ea typeface="Times New Roman"/>
                <a:cs typeface="Times New Roman"/>
                <a:sym typeface="Times New Roman"/>
              </a:rPr>
              <a:t>Accurate detection of individual animals is integral to the management of vulnerable wildlife species, but often difficult and costly to achieve for species that occur over wide or inaccessible areas or engage in cryptic behaviours. There is a growing acceptance of the use of drones (also known as unmanned aerial vehicles, uavs and remotely piloted aircraft systems, RPAS) to detect wildlife, largely because of the capacity for drones to rapidly cover large areas compared to ground survey methods. While drones can aid the capture of large amounts of imagery, detection requires either manual evaluation of the imagery or automated detection using machine learning algorithms.</a:t>
            </a:r>
            <a:endParaRPr sz="2200" cap="none">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5"/>
          <p:cNvSpPr txBox="1">
            <a:spLocks noGrp="1"/>
          </p:cNvSpPr>
          <p:nvPr>
            <p:ph type="body" idx="1"/>
          </p:nvPr>
        </p:nvSpPr>
        <p:spPr>
          <a:xfrm>
            <a:off x="842057" y="1685364"/>
            <a:ext cx="10363826" cy="4571999"/>
          </a:xfrm>
          <a:prstGeom prst="rect">
            <a:avLst/>
          </a:prstGeom>
          <a:noFill/>
          <a:ln>
            <a:noFill/>
          </a:ln>
        </p:spPr>
        <p:txBody>
          <a:bodyPr spcFirstLastPara="1" wrap="square" lIns="91425" tIns="45700" rIns="91425" bIns="45700" anchor="t" anchorCtr="0">
            <a:normAutofit/>
          </a:bodyPr>
          <a:lstStyle/>
          <a:p>
            <a:pPr marL="0" lvl="0" indent="0" algn="just" rtl="0">
              <a:lnSpc>
                <a:spcPct val="120000"/>
              </a:lnSpc>
              <a:spcBef>
                <a:spcPts val="0"/>
              </a:spcBef>
              <a:spcAft>
                <a:spcPts val="0"/>
              </a:spcAft>
              <a:buSzPts val="2000"/>
              <a:buNone/>
            </a:pPr>
            <a:r>
              <a:rPr lang="en-GB" cap="none">
                <a:latin typeface="Times New Roman"/>
                <a:ea typeface="Times New Roman"/>
                <a:cs typeface="Times New Roman"/>
                <a:sym typeface="Times New Roman"/>
              </a:rPr>
              <a:t>While manual evaluation of drone-acquired imagery is possible and sometimes necessary, the powerful combination of drones with automated detection of wildlife in this imagery is much faster and, in some cases, more accurate than using human observers. Despite the great potential of this emerging approach, most attention to date has been paid to the development of algorithms, and little is known about the constraints around successful detection.</a:t>
            </a:r>
            <a:endParaRPr/>
          </a:p>
          <a:p>
            <a:pPr marL="0" lvl="0" indent="0" algn="just" rtl="0">
              <a:lnSpc>
                <a:spcPct val="120000"/>
              </a:lnSpc>
              <a:spcBef>
                <a:spcPts val="1000"/>
              </a:spcBef>
              <a:spcAft>
                <a:spcPts val="0"/>
              </a:spcAft>
              <a:buSzPts val="2000"/>
              <a:buNone/>
            </a:pPr>
            <a:r>
              <a:rPr lang="en-GB" cap="none">
                <a:latin typeface="Times New Roman"/>
                <a:ea typeface="Times New Roman"/>
                <a:cs typeface="Times New Roman"/>
                <a:sym typeface="Times New Roman"/>
              </a:rPr>
              <a:t>We reviewed studies that were conducted over the last 5 years in which wildlife species 5 were detected automatically in drone-acquired imagery to understand how technological constraints, environmental conditions and ecological traits of target species impact detection with automated methods.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6"/>
          <p:cNvSpPr txBox="1">
            <a:spLocks noGrp="1"/>
          </p:cNvSpPr>
          <p:nvPr>
            <p:ph type="title"/>
          </p:nvPr>
        </p:nvSpPr>
        <p:spPr>
          <a:xfrm>
            <a:off x="1003422" y="1263976"/>
            <a:ext cx="10364451" cy="93237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22222"/>
              </a:buClr>
              <a:buSzPts val="3600"/>
              <a:buFont typeface="Arial"/>
              <a:buNone/>
            </a:pPr>
            <a:r>
              <a:rPr lang="en-GB" b="0" i="0">
                <a:solidFill>
                  <a:srgbClr val="222222"/>
                </a:solidFill>
                <a:latin typeface="Arial"/>
                <a:ea typeface="Arial"/>
                <a:cs typeface="Arial"/>
                <a:sym typeface="Arial"/>
              </a:rPr>
              <a:t>EXISTING SYSTEM </a:t>
            </a:r>
            <a:endParaRPr/>
          </a:p>
        </p:txBody>
      </p:sp>
      <p:sp>
        <p:nvSpPr>
          <p:cNvPr id="191" name="Google Shape;191;p6"/>
          <p:cNvSpPr txBox="1">
            <a:spLocks noGrp="1"/>
          </p:cNvSpPr>
          <p:nvPr>
            <p:ph type="body" idx="1"/>
          </p:nvPr>
        </p:nvSpPr>
        <p:spPr>
          <a:xfrm>
            <a:off x="913774" y="2196353"/>
            <a:ext cx="10363826" cy="4276163"/>
          </a:xfrm>
          <a:prstGeom prst="rect">
            <a:avLst/>
          </a:prstGeom>
          <a:noFill/>
          <a:ln>
            <a:noFill/>
          </a:ln>
        </p:spPr>
        <p:txBody>
          <a:bodyPr spcFirstLastPara="1" wrap="square" lIns="91425" tIns="45700" rIns="91425" bIns="45700" anchor="t" anchorCtr="0">
            <a:normAutofit/>
          </a:bodyPr>
          <a:lstStyle/>
          <a:p>
            <a:pPr marL="228600" lvl="0" indent="-228600" algn="just" rtl="0">
              <a:lnSpc>
                <a:spcPct val="120000"/>
              </a:lnSpc>
              <a:spcBef>
                <a:spcPts val="0"/>
              </a:spcBef>
              <a:spcAft>
                <a:spcPts val="0"/>
              </a:spcAft>
              <a:buSzPts val="2000"/>
              <a:buChar char="•"/>
            </a:pPr>
            <a:r>
              <a:rPr lang="en-GB" b="1" i="0" cap="none" dirty="0">
                <a:solidFill>
                  <a:srgbClr val="374151"/>
                </a:solidFill>
                <a:latin typeface="Times New Roman"/>
                <a:ea typeface="Times New Roman"/>
                <a:cs typeface="Times New Roman"/>
                <a:sym typeface="Times New Roman"/>
              </a:rPr>
              <a:t>Camera traps</a:t>
            </a:r>
            <a:r>
              <a:rPr lang="en-GB" b="0" i="0" cap="none" dirty="0">
                <a:solidFill>
                  <a:srgbClr val="374151"/>
                </a:solidFill>
                <a:latin typeface="Times New Roman"/>
                <a:ea typeface="Times New Roman"/>
                <a:cs typeface="Times New Roman"/>
                <a:sym typeface="Times New Roman"/>
              </a:rPr>
              <a:t>: </a:t>
            </a:r>
            <a:r>
              <a:rPr lang="en-GB" b="0" i="0" cap="none" dirty="0">
                <a:solidFill>
                  <a:schemeClr val="tx1"/>
                </a:solidFill>
                <a:latin typeface="Times New Roman"/>
                <a:ea typeface="Times New Roman"/>
                <a:cs typeface="Times New Roman"/>
                <a:sym typeface="Times New Roman"/>
              </a:rPr>
              <a:t>Camera traps are a commonly used tool for monitoring wildlife populations. They consist of a camera that is triggered by motion or heat and can take photos or videos of passing animals.</a:t>
            </a:r>
            <a:r>
              <a:rPr lang="en-GB" b="0" i="0" dirty="0">
                <a:solidFill>
                  <a:schemeClr val="tx1"/>
                </a:solidFill>
                <a:latin typeface="Arial"/>
                <a:ea typeface="Arial"/>
                <a:cs typeface="Arial"/>
                <a:sym typeface="Arial"/>
              </a:rPr>
              <a:t> </a:t>
            </a:r>
            <a:r>
              <a:rPr lang="en-GB" b="0" i="0" cap="none" dirty="0">
                <a:solidFill>
                  <a:schemeClr val="tx1"/>
                </a:solidFill>
                <a:latin typeface="Times New Roman"/>
                <a:ea typeface="Times New Roman"/>
                <a:cs typeface="Times New Roman"/>
                <a:sym typeface="Times New Roman"/>
              </a:rPr>
              <a:t>These cameras can be set up in remote locations and left to capture images over long periods of time. Software can then be used to </a:t>
            </a:r>
            <a:r>
              <a:rPr lang="en-GB" b="0" i="0" cap="none" dirty="0" err="1">
                <a:solidFill>
                  <a:schemeClr val="tx1"/>
                </a:solidFill>
                <a:latin typeface="Times New Roman"/>
                <a:ea typeface="Times New Roman"/>
                <a:cs typeface="Times New Roman"/>
                <a:sym typeface="Times New Roman"/>
              </a:rPr>
              <a:t>analyze</a:t>
            </a:r>
            <a:r>
              <a:rPr lang="en-GB" b="0" i="0" cap="none" dirty="0">
                <a:solidFill>
                  <a:schemeClr val="tx1"/>
                </a:solidFill>
                <a:latin typeface="Times New Roman"/>
                <a:ea typeface="Times New Roman"/>
                <a:cs typeface="Times New Roman"/>
                <a:sym typeface="Times New Roman"/>
              </a:rPr>
              <a:t> the images and identify the species present.</a:t>
            </a:r>
            <a:endParaRPr dirty="0">
              <a:solidFill>
                <a:schemeClr val="tx1"/>
              </a:solidFill>
            </a:endParaRPr>
          </a:p>
          <a:p>
            <a:pPr marL="228600" lvl="0" indent="-228600" algn="just" rtl="0">
              <a:lnSpc>
                <a:spcPct val="120000"/>
              </a:lnSpc>
              <a:spcBef>
                <a:spcPts val="1000"/>
              </a:spcBef>
              <a:spcAft>
                <a:spcPts val="0"/>
              </a:spcAft>
              <a:buSzPts val="2000"/>
              <a:buChar char="•"/>
            </a:pPr>
            <a:r>
              <a:rPr lang="en-GB" b="1" i="0" cap="none" dirty="0">
                <a:solidFill>
                  <a:srgbClr val="374151"/>
                </a:solidFill>
                <a:latin typeface="Times New Roman"/>
                <a:ea typeface="Times New Roman"/>
                <a:cs typeface="Times New Roman"/>
                <a:sym typeface="Times New Roman"/>
              </a:rPr>
              <a:t>Acoustic monitoring</a:t>
            </a:r>
            <a:r>
              <a:rPr lang="en-GB" b="0" i="0" cap="none" dirty="0">
                <a:solidFill>
                  <a:srgbClr val="374151"/>
                </a:solidFill>
                <a:latin typeface="Times New Roman"/>
                <a:ea typeface="Times New Roman"/>
                <a:cs typeface="Times New Roman"/>
                <a:sym typeface="Times New Roman"/>
              </a:rPr>
              <a:t>: </a:t>
            </a:r>
            <a:r>
              <a:rPr lang="en-GB" dirty="0">
                <a:solidFill>
                  <a:schemeClr val="tx1"/>
                </a:solidFill>
                <a:latin typeface="Times New Roman"/>
                <a:ea typeface="Times New Roman"/>
                <a:cs typeface="Times New Roman"/>
                <a:sym typeface="Times New Roman"/>
              </a:rPr>
              <a:t>M</a:t>
            </a:r>
            <a:r>
              <a:rPr lang="en-GB" b="0" i="0" cap="none" dirty="0">
                <a:solidFill>
                  <a:schemeClr val="tx1"/>
                </a:solidFill>
                <a:latin typeface="Times New Roman"/>
                <a:ea typeface="Times New Roman"/>
                <a:cs typeface="Times New Roman"/>
                <a:sym typeface="Times New Roman"/>
              </a:rPr>
              <a:t>any animals produce unique vocalizations that can be used for identification. Acoustic monitoring involves placing microphones in a natural environment to record animal sounds. These recordings can then be </a:t>
            </a:r>
            <a:r>
              <a:rPr lang="en-GB" b="0" i="0" cap="none" dirty="0" err="1">
                <a:solidFill>
                  <a:schemeClr val="tx1"/>
                </a:solidFill>
                <a:latin typeface="Times New Roman"/>
                <a:ea typeface="Times New Roman"/>
                <a:cs typeface="Times New Roman"/>
                <a:sym typeface="Times New Roman"/>
              </a:rPr>
              <a:t>analyzed</a:t>
            </a:r>
            <a:r>
              <a:rPr lang="en-GB" b="0" i="0" cap="none" dirty="0">
                <a:solidFill>
                  <a:schemeClr val="tx1"/>
                </a:solidFill>
                <a:latin typeface="Times New Roman"/>
                <a:ea typeface="Times New Roman"/>
                <a:cs typeface="Times New Roman"/>
                <a:sym typeface="Times New Roman"/>
              </a:rPr>
              <a:t> using software to identify the species present.</a:t>
            </a:r>
            <a:endParaRPr dirty="0">
              <a:solidFill>
                <a:schemeClr val="tx1"/>
              </a:solidFill>
            </a:endParaRPr>
          </a:p>
          <a:p>
            <a:pPr marL="228600" lvl="0" indent="-101600" algn="just" rtl="0">
              <a:lnSpc>
                <a:spcPct val="120000"/>
              </a:lnSpc>
              <a:spcBef>
                <a:spcPts val="1000"/>
              </a:spcBef>
              <a:spcAft>
                <a:spcPts val="0"/>
              </a:spcAft>
              <a:buSzPts val="2000"/>
              <a:buNone/>
            </a:pPr>
            <a:endParaRPr b="0" i="0" cap="none" dirty="0">
              <a:solidFill>
                <a:srgbClr val="37415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7"/>
          <p:cNvSpPr txBox="1">
            <a:spLocks noGrp="1"/>
          </p:cNvSpPr>
          <p:nvPr>
            <p:ph type="title"/>
          </p:nvPr>
        </p:nvSpPr>
        <p:spPr>
          <a:xfrm>
            <a:off x="913775" y="1362637"/>
            <a:ext cx="10364451" cy="7440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22222"/>
              </a:buClr>
              <a:buSzPts val="3600"/>
              <a:buFont typeface="Arial"/>
              <a:buNone/>
            </a:pPr>
            <a:r>
              <a:rPr lang="en-GB" b="0" i="0">
                <a:solidFill>
                  <a:srgbClr val="222222"/>
                </a:solidFill>
                <a:latin typeface="Arial"/>
                <a:ea typeface="Arial"/>
                <a:cs typeface="Arial"/>
                <a:sym typeface="Arial"/>
              </a:rPr>
              <a:t>DRAWBACKS</a:t>
            </a:r>
            <a:endParaRPr/>
          </a:p>
        </p:txBody>
      </p:sp>
      <p:sp>
        <p:nvSpPr>
          <p:cNvPr id="197" name="Google Shape;197;p7"/>
          <p:cNvSpPr txBox="1">
            <a:spLocks noGrp="1"/>
          </p:cNvSpPr>
          <p:nvPr>
            <p:ph type="body" idx="1"/>
          </p:nvPr>
        </p:nvSpPr>
        <p:spPr>
          <a:xfrm>
            <a:off x="913775" y="2232210"/>
            <a:ext cx="10363826" cy="3872752"/>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GB" cap="none" dirty="0">
                <a:latin typeface="Times New Roman"/>
                <a:ea typeface="Times New Roman"/>
                <a:cs typeface="Times New Roman"/>
                <a:sym typeface="Times New Roman"/>
              </a:rPr>
              <a:t>Limited accuracy</a:t>
            </a:r>
            <a:endParaRPr dirty="0"/>
          </a:p>
          <a:p>
            <a:pPr marL="228600" lvl="0" indent="-228600" algn="l" rtl="0">
              <a:lnSpc>
                <a:spcPct val="120000"/>
              </a:lnSpc>
              <a:spcBef>
                <a:spcPts val="1000"/>
              </a:spcBef>
              <a:spcAft>
                <a:spcPts val="0"/>
              </a:spcAft>
              <a:buSzPts val="2000"/>
              <a:buChar char="•"/>
            </a:pPr>
            <a:r>
              <a:rPr lang="en-GB" cap="none" dirty="0">
                <a:latin typeface="Times New Roman"/>
                <a:ea typeface="Times New Roman"/>
                <a:cs typeface="Times New Roman"/>
                <a:sym typeface="Times New Roman"/>
              </a:rPr>
              <a:t>Limited scalability</a:t>
            </a:r>
            <a:endParaRPr dirty="0"/>
          </a:p>
          <a:p>
            <a:pPr marL="228600" lvl="0" indent="-228600" algn="l" rtl="0">
              <a:lnSpc>
                <a:spcPct val="120000"/>
              </a:lnSpc>
              <a:spcBef>
                <a:spcPts val="1000"/>
              </a:spcBef>
              <a:spcAft>
                <a:spcPts val="0"/>
              </a:spcAft>
              <a:buSzPts val="2000"/>
              <a:buChar char="•"/>
            </a:pPr>
            <a:r>
              <a:rPr lang="en-GB" cap="none" dirty="0">
                <a:latin typeface="Times New Roman"/>
                <a:ea typeface="Times New Roman"/>
                <a:cs typeface="Times New Roman"/>
                <a:sym typeface="Times New Roman"/>
              </a:rPr>
              <a:t>Limited applicability</a:t>
            </a:r>
            <a:endParaRPr dirty="0"/>
          </a:p>
          <a:p>
            <a:pPr marL="228600" lvl="0" indent="-228600" algn="l" rtl="0">
              <a:lnSpc>
                <a:spcPct val="120000"/>
              </a:lnSpc>
              <a:spcBef>
                <a:spcPts val="1000"/>
              </a:spcBef>
              <a:spcAft>
                <a:spcPts val="0"/>
              </a:spcAft>
              <a:buSzPts val="2000"/>
              <a:buChar char="•"/>
            </a:pPr>
            <a:r>
              <a:rPr lang="en-GB" cap="none" dirty="0">
                <a:latin typeface="Times New Roman"/>
                <a:ea typeface="Times New Roman"/>
                <a:cs typeface="Times New Roman"/>
                <a:sym typeface="Times New Roman"/>
              </a:rPr>
              <a:t>Data quality issues</a:t>
            </a:r>
            <a:endParaRPr dirty="0"/>
          </a:p>
          <a:p>
            <a:pPr marL="228600" lvl="0" indent="-228600" algn="l" rtl="0">
              <a:lnSpc>
                <a:spcPct val="120000"/>
              </a:lnSpc>
              <a:spcBef>
                <a:spcPts val="1000"/>
              </a:spcBef>
              <a:spcAft>
                <a:spcPts val="0"/>
              </a:spcAft>
              <a:buSzPts val="2000"/>
              <a:buChar char="•"/>
            </a:pPr>
            <a:r>
              <a:rPr lang="en-GB" cap="none" dirty="0">
                <a:latin typeface="Times New Roman"/>
                <a:ea typeface="Times New Roman"/>
                <a:cs typeface="Times New Roman"/>
                <a:sym typeface="Times New Roman"/>
              </a:rPr>
              <a:t>Ethical </a:t>
            </a:r>
            <a:r>
              <a:rPr lang="en-GB" cap="none" dirty="0" smtClean="0">
                <a:latin typeface="Times New Roman"/>
                <a:ea typeface="Times New Roman"/>
                <a:cs typeface="Times New Roman"/>
                <a:sym typeface="Times New Roman"/>
              </a:rPr>
              <a:t>concerns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8"/>
          <p:cNvSpPr txBox="1">
            <a:spLocks noGrp="1"/>
          </p:cNvSpPr>
          <p:nvPr>
            <p:ph type="title"/>
          </p:nvPr>
        </p:nvSpPr>
        <p:spPr>
          <a:xfrm>
            <a:off x="913149" y="797448"/>
            <a:ext cx="10364451" cy="84309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22222"/>
              </a:buClr>
              <a:buSzPts val="3600"/>
              <a:buFont typeface="Arial"/>
              <a:buNone/>
            </a:pPr>
            <a:r>
              <a:rPr lang="en-GB" b="0" i="0">
                <a:solidFill>
                  <a:srgbClr val="222222"/>
                </a:solidFill>
                <a:latin typeface="Arial"/>
                <a:ea typeface="Arial"/>
                <a:cs typeface="Arial"/>
                <a:sym typeface="Arial"/>
              </a:rPr>
              <a:t>PROPOSED SYSTEM</a:t>
            </a:r>
            <a:endParaRPr/>
          </a:p>
        </p:txBody>
      </p:sp>
      <p:sp>
        <p:nvSpPr>
          <p:cNvPr id="203" name="Google Shape;203;p8"/>
          <p:cNvSpPr txBox="1">
            <a:spLocks noGrp="1"/>
          </p:cNvSpPr>
          <p:nvPr>
            <p:ph type="body" idx="1"/>
          </p:nvPr>
        </p:nvSpPr>
        <p:spPr>
          <a:xfrm>
            <a:off x="913774" y="1640541"/>
            <a:ext cx="10363826" cy="4420011"/>
          </a:xfrm>
          <a:prstGeom prst="rect">
            <a:avLst/>
          </a:prstGeom>
          <a:noFill/>
          <a:ln>
            <a:noFill/>
          </a:ln>
        </p:spPr>
        <p:txBody>
          <a:bodyPr spcFirstLastPara="1" wrap="square" lIns="91425" tIns="45700" rIns="91425" bIns="45700" anchor="t" anchorCtr="0">
            <a:normAutofit/>
          </a:bodyPr>
          <a:lstStyle/>
          <a:p>
            <a:pPr marL="0" lvl="0" indent="0" algn="just" rtl="0">
              <a:lnSpc>
                <a:spcPct val="120000"/>
              </a:lnSpc>
              <a:spcBef>
                <a:spcPts val="0"/>
              </a:spcBef>
              <a:spcAft>
                <a:spcPts val="0"/>
              </a:spcAft>
              <a:buSzPts val="2000"/>
              <a:buNone/>
            </a:pPr>
            <a:r>
              <a:rPr lang="en-GB" cap="none">
                <a:latin typeface="Times New Roman"/>
                <a:ea typeface="Times New Roman"/>
                <a:cs typeface="Times New Roman"/>
                <a:sym typeface="Times New Roman"/>
              </a:rPr>
              <a:t>In this chapter, we propose a system for automated animal identification and detection of species. The proposed system is based on deep learning techniques and is designed to be accurate, scalable, and easily accessible to non-experts.</a:t>
            </a:r>
            <a:endParaRPr/>
          </a:p>
          <a:p>
            <a:pPr marL="228600" lvl="0" indent="-228600" algn="just" rtl="0">
              <a:lnSpc>
                <a:spcPct val="120000"/>
              </a:lnSpc>
              <a:spcBef>
                <a:spcPts val="1000"/>
              </a:spcBef>
              <a:spcAft>
                <a:spcPts val="0"/>
              </a:spcAft>
              <a:buSzPts val="2000"/>
              <a:buChar char="•"/>
            </a:pPr>
            <a:r>
              <a:rPr lang="en-GB">
                <a:latin typeface="Times New Roman"/>
                <a:ea typeface="Times New Roman"/>
                <a:cs typeface="Times New Roman"/>
                <a:sym typeface="Times New Roman"/>
              </a:rPr>
              <a:t>DATA COLLECTION AND PREPROCESSING </a:t>
            </a:r>
            <a:endParaRPr/>
          </a:p>
          <a:p>
            <a:pPr marL="0" lvl="0" indent="0" algn="just" rtl="0">
              <a:lnSpc>
                <a:spcPct val="120000"/>
              </a:lnSpc>
              <a:spcBef>
                <a:spcPts val="1000"/>
              </a:spcBef>
              <a:spcAft>
                <a:spcPts val="0"/>
              </a:spcAft>
              <a:buSzPts val="2000"/>
              <a:buNone/>
            </a:pPr>
            <a:r>
              <a:rPr lang="en-GB" cap="none">
                <a:latin typeface="Times New Roman"/>
                <a:ea typeface="Times New Roman"/>
                <a:cs typeface="Times New Roman"/>
                <a:sym typeface="Times New Roman"/>
              </a:rPr>
              <a:t>The first step in the proposed system is to collect data in the form of images or  videos of animals in their natural habitat. These data can be collected using various methods, such as camera traps, drones, or satellite imagery.</a:t>
            </a:r>
            <a:endParaRPr/>
          </a:p>
          <a:p>
            <a:pPr marL="228600" lvl="0" indent="-228600" algn="just" rtl="0">
              <a:lnSpc>
                <a:spcPct val="120000"/>
              </a:lnSpc>
              <a:spcBef>
                <a:spcPts val="1000"/>
              </a:spcBef>
              <a:spcAft>
                <a:spcPts val="0"/>
              </a:spcAft>
              <a:buSzPts val="2000"/>
              <a:buChar char="•"/>
            </a:pPr>
            <a:r>
              <a:rPr lang="en-GB">
                <a:latin typeface="Times New Roman"/>
                <a:ea typeface="Times New Roman"/>
                <a:cs typeface="Times New Roman"/>
                <a:sym typeface="Times New Roman"/>
              </a:rPr>
              <a:t>USER INTERFACE </a:t>
            </a:r>
            <a:endParaRPr/>
          </a:p>
          <a:p>
            <a:pPr marL="0" lvl="0" indent="0" algn="just" rtl="0">
              <a:lnSpc>
                <a:spcPct val="120000"/>
              </a:lnSpc>
              <a:spcBef>
                <a:spcPts val="1000"/>
              </a:spcBef>
              <a:spcAft>
                <a:spcPts val="0"/>
              </a:spcAft>
              <a:buSzPts val="2000"/>
              <a:buNone/>
            </a:pPr>
            <a:r>
              <a:rPr lang="en-GB" cap="none">
                <a:latin typeface="Times New Roman"/>
                <a:ea typeface="Times New Roman"/>
                <a:cs typeface="Times New Roman"/>
                <a:sym typeface="Times New Roman"/>
              </a:rPr>
              <a:t>The interface can allow users to upload images or videos of animals and receive the species identification and individual identification results.</a:t>
            </a:r>
            <a:endParaRPr/>
          </a:p>
          <a:p>
            <a:pPr marL="0" lvl="0" indent="0" algn="just" rtl="0">
              <a:lnSpc>
                <a:spcPct val="120000"/>
              </a:lnSpc>
              <a:spcBef>
                <a:spcPts val="1000"/>
              </a:spcBef>
              <a:spcAft>
                <a:spcPts val="0"/>
              </a:spcAft>
              <a:buSzPts val="2000"/>
              <a:buNone/>
            </a:pPr>
            <a:endParaRPr cap="none">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9"/>
          <p:cNvSpPr txBox="1">
            <a:spLocks noGrp="1"/>
          </p:cNvSpPr>
          <p:nvPr>
            <p:ph type="title"/>
          </p:nvPr>
        </p:nvSpPr>
        <p:spPr>
          <a:xfrm>
            <a:off x="913774" y="1341244"/>
            <a:ext cx="10364451" cy="95963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wentieth Century"/>
              <a:buNone/>
            </a:pPr>
            <a:r>
              <a:rPr lang="en-GB" dirty="0">
                <a:latin typeface="Arial"/>
                <a:ea typeface="Arial"/>
                <a:cs typeface="Arial"/>
                <a:sym typeface="Arial"/>
              </a:rPr>
              <a:t>ADVANTAGES</a:t>
            </a:r>
            <a:endParaRPr dirty="0">
              <a:latin typeface="Arial"/>
              <a:ea typeface="Arial"/>
              <a:cs typeface="Arial"/>
              <a:sym typeface="Arial"/>
            </a:endParaRPr>
          </a:p>
        </p:txBody>
      </p:sp>
      <p:sp>
        <p:nvSpPr>
          <p:cNvPr id="209" name="Google Shape;209;p9"/>
          <p:cNvSpPr txBox="1">
            <a:spLocks noGrp="1"/>
          </p:cNvSpPr>
          <p:nvPr>
            <p:ph type="body" idx="1"/>
          </p:nvPr>
        </p:nvSpPr>
        <p:spPr>
          <a:xfrm>
            <a:off x="781799" y="2300879"/>
            <a:ext cx="10363826" cy="4338918"/>
          </a:xfrm>
          <a:prstGeom prst="rect">
            <a:avLst/>
          </a:prstGeom>
          <a:noFill/>
          <a:ln>
            <a:noFill/>
          </a:ln>
        </p:spPr>
        <p:txBody>
          <a:bodyPr spcFirstLastPara="1" wrap="square" lIns="91425" tIns="45700" rIns="91425" bIns="45700" anchor="t" anchorCtr="0">
            <a:normAutofit/>
          </a:bodyPr>
          <a:lstStyle/>
          <a:p>
            <a:pPr marL="228600" lvl="0" indent="-101600" algn="l" rtl="0">
              <a:lnSpc>
                <a:spcPct val="120000"/>
              </a:lnSpc>
              <a:spcBef>
                <a:spcPts val="0"/>
              </a:spcBef>
              <a:spcAft>
                <a:spcPts val="0"/>
              </a:spcAft>
              <a:buSzPts val="2000"/>
              <a:buNone/>
            </a:pPr>
            <a:r>
              <a:rPr lang="en-GB" sz="1850" b="1" dirty="0"/>
              <a:t>Efficiency</a:t>
            </a:r>
            <a:r>
              <a:rPr lang="en-GB" dirty="0"/>
              <a:t>: </a:t>
            </a:r>
            <a:r>
              <a:rPr lang="en-GB" dirty="0">
                <a:latin typeface="Times New Roman"/>
                <a:ea typeface="Times New Roman"/>
                <a:cs typeface="Times New Roman"/>
                <a:sym typeface="Times New Roman"/>
              </a:rPr>
              <a:t>Automatic animal identification and species detection systems use advanced technologies such as machine learning, computer vision, and pattern recognition to </a:t>
            </a:r>
            <a:r>
              <a:rPr lang="en-GB" dirty="0" err="1">
                <a:latin typeface="Times New Roman"/>
                <a:ea typeface="Times New Roman"/>
                <a:cs typeface="Times New Roman"/>
                <a:sym typeface="Times New Roman"/>
              </a:rPr>
              <a:t>analyze</a:t>
            </a:r>
            <a:r>
              <a:rPr lang="en-GB" dirty="0">
                <a:latin typeface="Times New Roman"/>
                <a:ea typeface="Times New Roman"/>
                <a:cs typeface="Times New Roman"/>
                <a:sym typeface="Times New Roman"/>
              </a:rPr>
              <a:t> and classify animal species.</a:t>
            </a:r>
            <a:endParaRPr dirty="0">
              <a:latin typeface="Times New Roman"/>
              <a:ea typeface="Times New Roman"/>
              <a:cs typeface="Times New Roman"/>
              <a:sym typeface="Times New Roman"/>
            </a:endParaRPr>
          </a:p>
          <a:p>
            <a:pPr marL="228600" lvl="0" indent="-101600" algn="l" rtl="0">
              <a:lnSpc>
                <a:spcPct val="120000"/>
              </a:lnSpc>
              <a:spcBef>
                <a:spcPts val="0"/>
              </a:spcBef>
              <a:spcAft>
                <a:spcPts val="0"/>
              </a:spcAft>
              <a:buSzPts val="2000"/>
              <a:buNone/>
            </a:pPr>
            <a:r>
              <a:rPr lang="en-GB" sz="1850" b="1" dirty="0"/>
              <a:t>Accuracy</a:t>
            </a:r>
            <a:r>
              <a:rPr lang="en-GB" dirty="0"/>
              <a:t>:</a:t>
            </a:r>
            <a:r>
              <a:rPr lang="en-GB" dirty="0">
                <a:latin typeface="Times New Roman"/>
                <a:ea typeface="Times New Roman"/>
                <a:cs typeface="Times New Roman"/>
                <a:sym typeface="Times New Roman"/>
              </a:rPr>
              <a:t> Automated systems can achieve high levels of accuracy in species identification. They are capable of recognizing subtle differences in physical characteristics, patterns, or </a:t>
            </a:r>
            <a:r>
              <a:rPr lang="en-GB" dirty="0" err="1">
                <a:latin typeface="Times New Roman"/>
                <a:ea typeface="Times New Roman"/>
                <a:cs typeface="Times New Roman"/>
                <a:sym typeface="Times New Roman"/>
              </a:rPr>
              <a:t>behaviors</a:t>
            </a:r>
            <a:r>
              <a:rPr lang="en-GB" dirty="0">
                <a:latin typeface="Times New Roman"/>
                <a:ea typeface="Times New Roman"/>
                <a:cs typeface="Times New Roman"/>
                <a:sym typeface="Times New Roman"/>
              </a:rPr>
              <a:t> that may be difficult for humans to discern.</a:t>
            </a:r>
            <a:endParaRPr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1204</Words>
  <Application>Microsoft Office PowerPoint</Application>
  <PresentationFormat>Widescreen</PresentationFormat>
  <Paragraphs>68</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Times New Roman</vt:lpstr>
      <vt:lpstr>Twentieth Century</vt:lpstr>
      <vt:lpstr>Wingdings</vt:lpstr>
      <vt:lpstr>Droplet</vt:lpstr>
      <vt:lpstr>AUTOMATED ANIMAL IDENTIFICATION AND DETECTION OF SPECIES</vt:lpstr>
      <vt:lpstr>ABSTRACT</vt:lpstr>
      <vt:lpstr>INTRODUCTION</vt:lpstr>
      <vt:lpstr>LITERATURE SURVEY</vt:lpstr>
      <vt:lpstr>PowerPoint Presentation</vt:lpstr>
      <vt:lpstr>EXISTING SYSTEM </vt:lpstr>
      <vt:lpstr>DRAWBACKS</vt:lpstr>
      <vt:lpstr>PROPOSED SYSTEM</vt:lpstr>
      <vt:lpstr>ADVANTAGES</vt:lpstr>
      <vt:lpstr>SYSTEM ARCHITECTURE</vt:lpstr>
      <vt:lpstr>MODULE</vt:lpstr>
      <vt:lpstr>MODULE DESCRIPTION</vt:lpstr>
      <vt:lpstr>SCREENSHOT</vt:lpstr>
      <vt:lpstr>PowerPoint Presentation</vt:lpstr>
      <vt:lpstr>PowerPoint Presentation</vt:lpstr>
      <vt:lpstr>CONCLUSION</vt:lpstr>
      <vt:lpstr>FUTURE WORK</vt:lpstr>
      <vt:lpstr>REFERENCE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ANIMAL IDENTIFICATION AND DETECTION OF SPECIES</dc:title>
  <dc:creator>Veekshith E R</dc:creator>
  <cp:lastModifiedBy>Microsoft account</cp:lastModifiedBy>
  <cp:revision>5</cp:revision>
  <dcterms:created xsi:type="dcterms:W3CDTF">2023-05-16T14:31:06Z</dcterms:created>
  <dcterms:modified xsi:type="dcterms:W3CDTF">2023-05-17T03:55:52Z</dcterms:modified>
</cp:coreProperties>
</file>