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7" d="100"/>
          <a:sy n="87" d="100"/>
        </p:scale>
        <p:origin x="0" y="6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23-02-2025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t>23/02/2025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23/02/2025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t>23/02/2025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t>23/02/2025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t>23/02/2025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23/02/2025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23/02/2025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23/02/2025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23/02/2025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23/02/2025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23/02/2025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23/02/2025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Sidhra03/Steganography-project-AICTE.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solidFill>
                  <a:schemeClr val="accent1"/>
                </a:solidFill>
                <a:latin typeface="Arial" panose="020B0604020202020204" pitchFamily="34" charset="0"/>
                <a:cs typeface="Arial" panose="020B0604020202020204" pitchFamily="34" charset="0"/>
              </a:rPr>
              <a:t> Secure Data hiding in images using steganography</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smtClean="0">
                <a:solidFill>
                  <a:schemeClr val="accent1">
                    <a:lumMod val="75000"/>
                  </a:schemeClr>
                </a:solidFill>
                <a:latin typeface="Arial"/>
                <a:cs typeface="Arial"/>
              </a:rPr>
              <a:t>CAPSTONE PROJECT</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Sidhra</a:t>
            </a:r>
            <a:r>
              <a:rPr lang="en-US" sz="2000" b="1" dirty="0" smtClean="0">
                <a:solidFill>
                  <a:schemeClr val="accent1">
                    <a:lumMod val="75000"/>
                  </a:schemeClr>
                </a:solidFill>
                <a:latin typeface="Arial" pitchFamily="34" charset="0"/>
                <a:cs typeface="Arial" pitchFamily="34" charset="0"/>
              </a:rPr>
              <a:t> Sameer </a:t>
            </a:r>
            <a:r>
              <a:rPr lang="en-US" sz="2000" b="1" dirty="0" err="1" smtClean="0">
                <a:solidFill>
                  <a:schemeClr val="accent1">
                    <a:lumMod val="75000"/>
                  </a:schemeClr>
                </a:solidFill>
                <a:latin typeface="Arial" pitchFamily="34" charset="0"/>
                <a:cs typeface="Arial" pitchFamily="34" charset="0"/>
              </a:rPr>
              <a:t>Shaikh</a:t>
            </a:r>
            <a:endParaRPr lang="en-US" sz="2000" b="1" dirty="0">
              <a:solidFill>
                <a:schemeClr val="accent1">
                  <a:lumMod val="75000"/>
                </a:schemeClr>
              </a:solidFill>
              <a:latin typeface="Arial" pitchFamily="34" charset="0"/>
              <a:cs typeface="Arial" pitchFamily="34" charset="0"/>
            </a:endParaRPr>
          </a:p>
          <a:p>
            <a:r>
              <a:rPr lang="en-US" sz="2000" b="1" dirty="0" smtClean="0">
                <a:solidFill>
                  <a:schemeClr val="accent1">
                    <a:lumMod val="75000"/>
                  </a:schemeClr>
                </a:solidFill>
                <a:latin typeface="Arial"/>
                <a:cs typeface="Arial"/>
              </a:rPr>
              <a:t>Student Name </a:t>
            </a:r>
            <a:r>
              <a:rPr lang="en-US" sz="2000" b="1" dirty="0">
                <a:solidFill>
                  <a:schemeClr val="accent1">
                    <a:lumMod val="75000"/>
                  </a:schemeClr>
                </a:solidFill>
                <a:latin typeface="Arial"/>
                <a:cs typeface="Arial"/>
              </a:rPr>
              <a:t>: </a:t>
            </a:r>
            <a:r>
              <a:rPr lang="en-US" sz="2000" b="1" dirty="0" err="1" smtClean="0">
                <a:solidFill>
                  <a:schemeClr val="accent1">
                    <a:lumMod val="75000"/>
                  </a:schemeClr>
                </a:solidFill>
                <a:latin typeface="Arial"/>
                <a:cs typeface="Arial"/>
              </a:rPr>
              <a:t>Sidhra</a:t>
            </a:r>
            <a:r>
              <a:rPr lang="en-US" sz="2000" b="1" dirty="0" smtClean="0">
                <a:solidFill>
                  <a:schemeClr val="accent1">
                    <a:lumMod val="75000"/>
                  </a:schemeClr>
                </a:solidFill>
                <a:latin typeface="Arial"/>
                <a:cs typeface="Arial"/>
              </a:rPr>
              <a:t> Sameer </a:t>
            </a:r>
            <a:r>
              <a:rPr lang="en-US" sz="2000" b="1" dirty="0" err="1" smtClean="0">
                <a:solidFill>
                  <a:schemeClr val="accent1">
                    <a:lumMod val="75000"/>
                  </a:schemeClr>
                </a:solidFill>
                <a:latin typeface="Arial"/>
                <a:cs typeface="Arial"/>
              </a:rPr>
              <a:t>Shaikh</a:t>
            </a:r>
            <a:endParaRPr lang="en-US" sz="2000" b="1" dirty="0">
              <a:solidFill>
                <a:schemeClr val="accent1">
                  <a:lumMod val="75000"/>
                </a:schemeClr>
              </a:solidFill>
              <a:latin typeface="Arial"/>
              <a:cs typeface="Arial"/>
            </a:endParaRPr>
          </a:p>
          <a:p>
            <a:r>
              <a:rPr lang="en-US" sz="2000" b="1" dirty="0" smtClean="0">
                <a:solidFill>
                  <a:schemeClr val="accent1">
                    <a:lumMod val="75000"/>
                  </a:schemeClr>
                </a:solidFill>
                <a:latin typeface="Arial"/>
                <a:cs typeface="Arial"/>
              </a:rPr>
              <a:t>College </a:t>
            </a:r>
            <a:r>
              <a:rPr lang="en-US" sz="2000" b="1" dirty="0">
                <a:solidFill>
                  <a:schemeClr val="accent1">
                    <a:lumMod val="75000"/>
                  </a:schemeClr>
                </a:solidFill>
                <a:latin typeface="Arial"/>
                <a:cs typeface="Arial"/>
              </a:rPr>
              <a:t>Name &amp; Department : </a:t>
            </a:r>
            <a:r>
              <a:rPr lang="en-US" sz="2000" b="1" dirty="0" smtClean="0">
                <a:solidFill>
                  <a:schemeClr val="accent1">
                    <a:lumMod val="75000"/>
                  </a:schemeClr>
                </a:solidFill>
                <a:latin typeface="Arial"/>
                <a:cs typeface="Arial"/>
              </a:rPr>
              <a:t>Poona Institute of Management Sciences and Entrepreneurship, MBA-HRD Department</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305435" indent="-305435"/>
            <a:r>
              <a:rPr lang="en-US" dirty="0" smtClean="0"/>
              <a:t>The future scope of this project s that it can be used to make other students aware of this steganography model.</a:t>
            </a:r>
          </a:p>
          <a:p>
            <a:pPr marL="305435" indent="-305435"/>
            <a:r>
              <a:rPr lang="en-US" dirty="0" smtClean="0"/>
              <a:t>Also this project can be used by many different IT professional as a base to create a Graphical User Interface (GUI).</a:t>
            </a:r>
          </a:p>
          <a:p>
            <a:pPr marL="305435" indent="-305435"/>
            <a:r>
              <a:rPr lang="en-US" dirty="0" smtClean="0"/>
              <a:t>This project can be taken up by different businesses for protecting and sharing information in a more protected and secure way as this steganography project uses encryption and decryption that too with data hiding in image.</a:t>
            </a:r>
          </a:p>
          <a:p>
            <a:pPr marL="305435" indent="-305435"/>
            <a:r>
              <a:rPr lang="en-US" dirty="0" smtClean="0"/>
              <a:t>This project can be very useful in many ways as it can help end number of users like customers, financial institutions, government and army.</a:t>
            </a:r>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a:t>
            </a:r>
            <a:r>
              <a:rPr lang="en-US" sz="4400" b="1" dirty="0" smtClean="0">
                <a:solidFill>
                  <a:schemeClr val="accent1"/>
                </a:solidFill>
                <a:latin typeface="Arial"/>
                <a:cs typeface="Arial"/>
              </a:rPr>
              <a:t>scope(optional)</a:t>
            </a:r>
            <a:endParaRPr lang="en-US" sz="4400" b="1" dirty="0">
              <a:solidFill>
                <a:schemeClr val="accent1"/>
              </a:solidFill>
              <a:latin typeface="Arial"/>
              <a:cs typeface="Arial"/>
            </a:endParaRP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3200" dirty="0" smtClean="0">
                <a:solidFill>
                  <a:srgbClr val="0F0F0F"/>
                </a:solidFill>
                <a:ea typeface="+mn-lt"/>
                <a:cs typeface="+mn-lt"/>
              </a:rPr>
              <a:t>Data Protection is always compromised while sharing data or information and has high risk of being manipulated when not encrypted.</a:t>
            </a:r>
          </a:p>
          <a:p>
            <a:pPr marL="0" indent="0">
              <a:buNone/>
            </a:pPr>
            <a:r>
              <a:rPr lang="en-IN" sz="3200" dirty="0" smtClean="0">
                <a:solidFill>
                  <a:srgbClr val="0F0F0F"/>
                </a:solidFill>
                <a:ea typeface="+mn-lt"/>
                <a:cs typeface="+mn-lt"/>
              </a:rPr>
              <a:t>Data Protection is an important and crucial component while sharing information. Steganography is the art and science of embedding secret message in the cover message which can be used to protect data by hiding it in images or by encryption and decryption methods.</a:t>
            </a: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09015" y="2077979"/>
            <a:ext cx="10944786" cy="4464336"/>
          </a:xfrm>
        </p:spPr>
        <p:txBody>
          <a:bodyPr vert="horz" lIns="91440" tIns="45720" rIns="91440" bIns="45720" rtlCol="0" anchor="ctr">
            <a:noAutofit/>
          </a:bodyPr>
          <a:lstStyle/>
          <a:p>
            <a:pPr marL="0" indent="0">
              <a:buNone/>
            </a:pPr>
            <a:r>
              <a:rPr lang="en-IN" dirty="0" smtClean="0">
                <a:solidFill>
                  <a:schemeClr val="tx1"/>
                </a:solidFill>
              </a:rPr>
              <a:t>In this Project, I have used Python 3.13 (64 bit), cv2 libraries, </a:t>
            </a:r>
            <a:r>
              <a:rPr lang="en-IN" dirty="0" err="1" smtClean="0">
                <a:solidFill>
                  <a:schemeClr val="tx1"/>
                </a:solidFill>
              </a:rPr>
              <a:t>os</a:t>
            </a:r>
            <a:r>
              <a:rPr lang="en-IN" dirty="0" smtClean="0">
                <a:solidFill>
                  <a:schemeClr val="tx1"/>
                </a:solidFill>
              </a:rPr>
              <a:t> libraries, string libraries.</a:t>
            </a:r>
          </a:p>
          <a:p>
            <a:pPr marL="0" indent="0">
              <a:buNone/>
            </a:pPr>
            <a:r>
              <a:rPr lang="en-IN" dirty="0" smtClean="0">
                <a:solidFill>
                  <a:schemeClr val="tx1"/>
                </a:solidFill>
              </a:rPr>
              <a:t>Also it is important to have a device either laptop or computer with an updated version of Microsoft Windows (Probably windows 10) with good internet connection.</a:t>
            </a:r>
          </a:p>
          <a:p>
            <a:pPr marL="0" indent="0">
              <a:buNone/>
            </a:pPr>
            <a:r>
              <a:rPr lang="en-IN" dirty="0" smtClean="0">
                <a:solidFill>
                  <a:schemeClr val="tx1"/>
                </a:solidFill>
              </a:rPr>
              <a:t>For execution of the code used in this project it is necessary to install cv2 libraries which can be installed  by pasting the code pip install cv2 in the command prompt of the computer or laptop.</a:t>
            </a:r>
          </a:p>
          <a:p>
            <a:pPr marL="0" indent="0">
              <a:buNone/>
            </a:pPr>
            <a:endParaRPr lang="en-IN" dirty="0" smtClean="0"/>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r>
              <a:rPr lang="en-IN" sz="1800" b="1" dirty="0" smtClean="0">
                <a:solidFill>
                  <a:srgbClr val="0F0F0F"/>
                </a:solidFill>
              </a:rPr>
              <a:t>In this project I have used Python which is  used on a large scale  for many different software and application developments so it is necessary to have a good hold on this Python Language.</a:t>
            </a:r>
          </a:p>
          <a:p>
            <a:r>
              <a:rPr lang="en-IN" sz="1800" b="1" dirty="0" smtClean="0">
                <a:solidFill>
                  <a:srgbClr val="0F0F0F"/>
                </a:solidFill>
              </a:rPr>
              <a:t>When the code is executed or run it displays a </a:t>
            </a:r>
            <a:r>
              <a:rPr lang="en-IN" sz="1800" b="1" dirty="0" err="1" smtClean="0">
                <a:solidFill>
                  <a:srgbClr val="0F0F0F"/>
                </a:solidFill>
              </a:rPr>
              <a:t>a</a:t>
            </a:r>
            <a:r>
              <a:rPr lang="en-IN" sz="1800" b="1" dirty="0" smtClean="0">
                <a:solidFill>
                  <a:srgbClr val="0F0F0F"/>
                </a:solidFill>
              </a:rPr>
              <a:t> text “Enter the secret Message” and on entering the secret message it shows another text “Enter the passcode”  which is basically the password or the encryption key.</a:t>
            </a:r>
          </a:p>
          <a:p>
            <a:r>
              <a:rPr lang="en-IN" sz="1800" b="1" dirty="0" smtClean="0">
                <a:solidFill>
                  <a:srgbClr val="0F0F0F"/>
                </a:solidFill>
              </a:rPr>
              <a:t>On entering the passcode, an encrypted image appears which has the secret message hidden in it. After that a text appears which asks for the decryption passcode and on entering the decryption passcode, the secret message comes on the screen.</a:t>
            </a:r>
          </a:p>
          <a:p>
            <a:r>
              <a:rPr lang="en-IN" sz="1800" b="1" dirty="0" smtClean="0">
                <a:solidFill>
                  <a:srgbClr val="0F0F0F"/>
                </a:solidFill>
              </a:rPr>
              <a:t>This project is a simple example of encryption, decryption and how steganography uses these components to hide data and secure and protect the data or information.</a:t>
            </a:r>
          </a:p>
          <a:p>
            <a:r>
              <a:rPr lang="en-IN" sz="1800" b="1" dirty="0" smtClean="0">
                <a:solidFill>
                  <a:srgbClr val="0F0F0F"/>
                </a:solidFill>
              </a:rPr>
              <a:t>Thi</a:t>
            </a:r>
            <a:r>
              <a:rPr lang="en-IN" sz="1800" b="1" dirty="0" smtClean="0">
                <a:solidFill>
                  <a:srgbClr val="0F0F0F"/>
                </a:solidFill>
              </a:rPr>
              <a:t>s project is also a very good example of Symmetric Encryption where one pass key is used for both encryption and decryption.</a:t>
            </a:r>
          </a:p>
          <a:p>
            <a:r>
              <a:rPr lang="en-IN" sz="1800" b="1" dirty="0" smtClean="0">
                <a:solidFill>
                  <a:srgbClr val="0F0F0F"/>
                </a:solidFill>
              </a:rPr>
              <a:t>Also this project can be great example of Advanced Encryption Standard (AES). </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lstStyle/>
          <a:p>
            <a:r>
              <a:rPr lang="en-IN" dirty="0" smtClean="0">
                <a:solidFill>
                  <a:schemeClr val="tx1"/>
                </a:solidFill>
              </a:rPr>
              <a:t>The End users are the Multinational Companies or the organizations who want to protect their data and secure their confidential information.</a:t>
            </a:r>
          </a:p>
          <a:p>
            <a:r>
              <a:rPr lang="en-IN" dirty="0" smtClean="0">
                <a:solidFill>
                  <a:schemeClr val="tx1"/>
                </a:solidFill>
              </a:rPr>
              <a:t>The End Users can also be the customers or suppliers where the organization would have to share some important financial information or personal Confidential Information.</a:t>
            </a:r>
          </a:p>
          <a:p>
            <a:r>
              <a:rPr lang="en-IN" dirty="0" smtClean="0">
                <a:solidFill>
                  <a:schemeClr val="tx1"/>
                </a:solidFill>
              </a:rPr>
              <a:t>Also the banks and financial institutions can be the end users of this project as steganography will help them to protect the details of financial transactions , hide the confidential information and protect the data.</a:t>
            </a:r>
          </a:p>
          <a:p>
            <a:r>
              <a:rPr lang="en-IN" dirty="0" smtClean="0">
                <a:solidFill>
                  <a:schemeClr val="tx1"/>
                </a:solidFill>
              </a:rPr>
              <a:t>Many retailers and also small business enterprises can use this to safeguard their inventory details, customer and supply chain details. This steganography model can help them to protect data against data manipulation, replication and exploitation.</a:t>
            </a:r>
          </a:p>
          <a:p>
            <a:r>
              <a:rPr lang="en-IN" dirty="0" smtClean="0">
                <a:solidFill>
                  <a:schemeClr val="tx1"/>
                </a:solidFill>
              </a:rPr>
              <a:t>Lastly but the most important end users are the Government and Army agencies who can be the end users of this project as they can share secret messages which can help in national security and maintaining peace cross the borders. They can use this technology to encrypt and decrypt messages and hide important messages in images or cover files.</a:t>
            </a:r>
            <a:endParaRPr lang="en-IN" dirty="0">
              <a:solidFill>
                <a:schemeClr val="tx1"/>
              </a:solidFill>
            </a:endParaRPr>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6296" y="1388836"/>
            <a:ext cx="4461904" cy="467360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5657" y="3217917"/>
            <a:ext cx="6705600" cy="2876581"/>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0442" y="864913"/>
            <a:ext cx="7236027" cy="2353003"/>
          </a:xfrm>
          <a:prstGeom prst="rect">
            <a:avLst/>
          </a:prstGeom>
        </p:spPr>
      </p:pic>
    </p:spTree>
    <p:extLst>
      <p:ext uri="{BB962C8B-B14F-4D97-AF65-F5344CB8AC3E}">
        <p14:creationId xmlns:p14="http://schemas.microsoft.com/office/powerpoint/2010/main" val="20837152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p:txBody>
          <a:bodyPr/>
          <a:lstStyle/>
          <a:p>
            <a:r>
              <a:rPr lang="en-IN" dirty="0" smtClean="0"/>
              <a:t>This project is very useful in data protection and helps in avoiding manipulation of confidential information. Hence I Conclude that this project can be used to protect data and securely share confidential information amongst businesses, customers and suppliers. Also it would be beneficial to tackle and mitigate certain risks like data manipulation, data replication and data exploitation. It can be a helpful source for sharing confidential information and data which can help the businesses to freely share the data without any discrepancies and risks while sharing.</a:t>
            </a:r>
          </a:p>
          <a:p>
            <a:r>
              <a:rPr lang="en-IN" dirty="0" smtClean="0"/>
              <a:t>Not only this, but this project also signifies the importance of steganography in the real worl</a:t>
            </a:r>
            <a:r>
              <a:rPr lang="en-IN" dirty="0" smtClean="0"/>
              <a:t>d business challenges and how it can help many retailers, healthcare entities, businesses, and multinational companies to combat the problems related to confidential data sharing, data protection and security and data </a:t>
            </a:r>
            <a:r>
              <a:rPr lang="en-IN" dirty="0" err="1" smtClean="0"/>
              <a:t>exploitation,etc</a:t>
            </a:r>
            <a:r>
              <a:rPr lang="en-IN" dirty="0" smtClean="0"/>
              <a:t>.</a:t>
            </a:r>
            <a:endParaRPr lang="en-IN" dirty="0"/>
          </a:p>
        </p:txBody>
      </p:sp>
    </p:spTree>
    <p:extLst>
      <p:ext uri="{BB962C8B-B14F-4D97-AF65-F5344CB8AC3E}">
        <p14:creationId xmlns:p14="http://schemas.microsoft.com/office/powerpoint/2010/main" val="42338823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lstStyle/>
          <a:p>
            <a:r>
              <a:rPr lang="en-IN" dirty="0" smtClean="0"/>
              <a:t>Please check this Git hub link for my project code and other details:</a:t>
            </a:r>
            <a:endParaRPr lang="en-IN" dirty="0" smtClean="0"/>
          </a:p>
          <a:p>
            <a:r>
              <a:rPr lang="en-IN" dirty="0">
                <a:hlinkClick r:id="rId2"/>
              </a:rPr>
              <a:t>https://</a:t>
            </a:r>
            <a:r>
              <a:rPr lang="en-IN" dirty="0" smtClean="0">
                <a:hlinkClick r:id="rId2"/>
              </a:rPr>
              <a:t>github.com/Sidhra03/Steganography-project-AICTE.git</a:t>
            </a:r>
            <a:endParaRPr lang="en-IN" dirty="0" smtClean="0"/>
          </a:p>
          <a:p>
            <a:endParaRPr lang="en-IN" dirty="0"/>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infopath/2007/PartnerControls"/>
    <ds:schemaRef ds:uri="http://schemas.microsoft.com/office/2006/metadata/properties"/>
    <ds:schemaRef ds:uri="http://purl.org/dc/terms/"/>
    <ds:schemaRef ds:uri="http://schemas.microsoft.com/office/2006/documentManagement/types"/>
    <ds:schemaRef ds:uri="http://schemas.openxmlformats.org/package/2006/metadata/core-properties"/>
    <ds:schemaRef ds:uri="fadb41d3-f9cb-40fb-903c-8cacaba95bb5"/>
    <ds:schemaRef ds:uri="http://purl.org/dc/elements/1.1/"/>
    <ds:schemaRef ds:uri="b30265f8-c5e2-4918-b4a1-b977299ca3e2"/>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109</TotalTime>
  <Words>851</Words>
  <Application>Microsoft Office PowerPoint</Application>
  <PresentationFormat>Custom</PresentationFormat>
  <Paragraphs>49</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DividendVTI</vt:lpstr>
      <vt:lpstr> 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owner</cp:lastModifiedBy>
  <cp:revision>35</cp:revision>
  <dcterms:created xsi:type="dcterms:W3CDTF">2021-05-26T16:50:10Z</dcterms:created>
  <dcterms:modified xsi:type="dcterms:W3CDTF">2025-02-23T13:44:12Z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