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2" r:id="rId16"/>
    <p:sldId id="270" r:id="rId17"/>
    <p:sldId id="271" r:id="rId18"/>
    <p:sldId id="275" r:id="rId19"/>
    <p:sldId id="276" r:id="rId20"/>
    <p:sldId id="273" r:id="rId21"/>
    <p:sldId id="274"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31D9-8BAA-AB2E-1BD1-7CF13EEBC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AE92A-98BD-A426-A838-0BADCDFA0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8C4F7-1283-C6FF-600D-BADC582B314D}"/>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F5D4D885-8381-604F-1231-564BAA203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F73A9-0CBA-A1BE-0135-E3C1FECF3CEE}"/>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236836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E391-FFC2-8848-2269-D0003C0F4E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436FD0-499B-E8A0-C5CE-742ECD86B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BFA7E-5630-1A7D-0310-6FF0538B95AE}"/>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6FA788E0-4CA3-8041-3423-98B377DA0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AF670-9953-4275-8CFC-816DE5F1AA41}"/>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67881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BA488-3E98-637F-B56F-9B623AB959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7B9ED5-6F56-985E-8642-50C77B141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1AFB3-8714-879B-C6F8-13FDAF6BB2FA}"/>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2FDB6107-8651-C04F-1643-3F75C5B55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EE1BD-EA76-7F3A-00D0-519028F9B891}"/>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258427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F184-8C51-77A6-4089-FAA2480304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7051E6-4C96-E488-954F-D12FD8ACA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FBB0F-D95C-57B0-D209-15D04F5A0CE8}"/>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DDEBD921-0579-C804-6BEB-89E3DC0B5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20C35-F5C6-0CF3-5092-6AF464C22728}"/>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177122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F61D-445C-9D6C-A6D0-F7019B2EE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81429-C09D-21D1-384D-07A7DFF31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82061-A76D-B397-9A38-1799D403C020}"/>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90961B3F-2EF0-460A-851D-436D7F680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784EA-C49D-5882-0ADC-F5C9385B7C29}"/>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134711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37AA-EF08-87B3-6679-7B4EA12484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593434-E2A0-E653-A778-887966702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D31750-3989-CD9E-3BF2-2D9DD46F5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B84520-C6A7-0B4C-E85E-64DBFB11B404}"/>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6" name="Footer Placeholder 5">
            <a:extLst>
              <a:ext uri="{FF2B5EF4-FFF2-40B4-BE49-F238E27FC236}">
                <a16:creationId xmlns:a16="http://schemas.microsoft.com/office/drawing/2014/main" id="{580B2E97-117E-3E0A-1CDC-46CFC6D33A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BAD9A-0963-3393-498B-DE2A2D03F954}"/>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21990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1706-70EE-BBF0-0CE6-DCAEC186C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C889F2-E818-0730-8030-6EC0C418B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1E3F0-A7E3-EF11-8750-3B92D7624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D7877A-45E1-C5C2-A846-22824F912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4D0E2-6773-ECFD-0199-EC62A9F1A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1DBC01-83D6-FECB-0CD7-E6C1849D9490}"/>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8" name="Footer Placeholder 7">
            <a:extLst>
              <a:ext uri="{FF2B5EF4-FFF2-40B4-BE49-F238E27FC236}">
                <a16:creationId xmlns:a16="http://schemas.microsoft.com/office/drawing/2014/main" id="{D62C2024-91F6-A8EC-B613-E4C2F294CB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69A8D-B4BD-9790-75E9-9215104E4574}"/>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388361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9F73-C62F-F672-2A57-6D9548277D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6CCB97-6F7B-89E3-043F-01E4D19FAA2B}"/>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4" name="Footer Placeholder 3">
            <a:extLst>
              <a:ext uri="{FF2B5EF4-FFF2-40B4-BE49-F238E27FC236}">
                <a16:creationId xmlns:a16="http://schemas.microsoft.com/office/drawing/2014/main" id="{DEEC07C3-D05A-FBCD-4669-49C3D3756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6D282A-E0FD-01D0-8895-84D81CAF551F}"/>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418495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FBCB2-D2E3-0C31-CA85-69F7BF5E798E}"/>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3" name="Footer Placeholder 2">
            <a:extLst>
              <a:ext uri="{FF2B5EF4-FFF2-40B4-BE49-F238E27FC236}">
                <a16:creationId xmlns:a16="http://schemas.microsoft.com/office/drawing/2014/main" id="{50980F3A-557F-92B1-EBD5-1931A212A4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9CE0E9-222E-850D-808D-2114CBED82E5}"/>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145236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F339-7D09-75F2-6348-6D7DC9995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A7AE86-862E-A89D-303E-6E04A841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A4A848-3EBB-A027-AF0F-7A03D1C83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FFDC0-02C3-B9B1-4DBB-E3DA8CF3CB31}"/>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6" name="Footer Placeholder 5">
            <a:extLst>
              <a:ext uri="{FF2B5EF4-FFF2-40B4-BE49-F238E27FC236}">
                <a16:creationId xmlns:a16="http://schemas.microsoft.com/office/drawing/2014/main" id="{EAD853A4-F980-5E47-416A-8B0D5A2B9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12C81-3941-C47C-42D7-CBC8A6217A75}"/>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1111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44F5-5645-6890-3C45-DA88D2A65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CF56C0-B41E-3AF9-8BE8-C013180A4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B61313-A98B-3C15-FC9D-FDCAFC73F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2A59B-377A-4BD4-1426-E067D2C2EE0B}"/>
              </a:ext>
            </a:extLst>
          </p:cNvPr>
          <p:cNvSpPr>
            <a:spLocks noGrp="1"/>
          </p:cNvSpPr>
          <p:nvPr>
            <p:ph type="dt" sz="half" idx="10"/>
          </p:nvPr>
        </p:nvSpPr>
        <p:spPr/>
        <p:txBody>
          <a:bodyPr/>
          <a:lstStyle/>
          <a:p>
            <a:fld id="{16BCF4FA-0DC0-4695-ACA4-60FC1DBCD19E}" type="datetimeFigureOut">
              <a:rPr lang="en-IN" smtClean="0"/>
              <a:t>10-05-2023</a:t>
            </a:fld>
            <a:endParaRPr lang="en-IN"/>
          </a:p>
        </p:txBody>
      </p:sp>
      <p:sp>
        <p:nvSpPr>
          <p:cNvPr id="6" name="Footer Placeholder 5">
            <a:extLst>
              <a:ext uri="{FF2B5EF4-FFF2-40B4-BE49-F238E27FC236}">
                <a16:creationId xmlns:a16="http://schemas.microsoft.com/office/drawing/2014/main" id="{E090C599-F240-B65D-521D-0C31A684EF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AB3DC-A5B8-CC28-2068-71CD48D1B62B}"/>
              </a:ext>
            </a:extLst>
          </p:cNvPr>
          <p:cNvSpPr>
            <a:spLocks noGrp="1"/>
          </p:cNvSpPr>
          <p:nvPr>
            <p:ph type="sldNum" sz="quarter" idx="12"/>
          </p:nvPr>
        </p:nvSpPr>
        <p:spPr/>
        <p:txBody>
          <a:bodyPr/>
          <a:lstStyle/>
          <a:p>
            <a:fld id="{86AF290B-1DF2-4CEB-8DCE-F5D5F783CF5D}" type="slidenum">
              <a:rPr lang="en-IN" smtClean="0"/>
              <a:t>‹#›</a:t>
            </a:fld>
            <a:endParaRPr lang="en-IN"/>
          </a:p>
        </p:txBody>
      </p:sp>
    </p:spTree>
    <p:extLst>
      <p:ext uri="{BB962C8B-B14F-4D97-AF65-F5344CB8AC3E}">
        <p14:creationId xmlns:p14="http://schemas.microsoft.com/office/powerpoint/2010/main" val="361388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4EC104-3BFB-C368-B8AE-69E225EFF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1F483C-CBE3-FE97-36DD-CE782262B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4F6E5-6858-7F33-DB3F-59AA8E332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CF4FA-0DC0-4695-ACA4-60FC1DBCD19E}" type="datetimeFigureOut">
              <a:rPr lang="en-IN" smtClean="0"/>
              <a:t>10-05-2023</a:t>
            </a:fld>
            <a:endParaRPr lang="en-IN"/>
          </a:p>
        </p:txBody>
      </p:sp>
      <p:sp>
        <p:nvSpPr>
          <p:cNvPr id="5" name="Footer Placeholder 4">
            <a:extLst>
              <a:ext uri="{FF2B5EF4-FFF2-40B4-BE49-F238E27FC236}">
                <a16:creationId xmlns:a16="http://schemas.microsoft.com/office/drawing/2014/main" id="{E0444353-EEA5-FAA0-0BD0-077B7A680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13BDA2-CBFC-C6F0-44EE-01E6A9E42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F290B-1DF2-4CEB-8DCE-F5D5F783CF5D}" type="slidenum">
              <a:rPr lang="en-IN" smtClean="0"/>
              <a:t>‹#›</a:t>
            </a:fld>
            <a:endParaRPr lang="en-IN"/>
          </a:p>
        </p:txBody>
      </p:sp>
    </p:spTree>
    <p:extLst>
      <p:ext uri="{BB962C8B-B14F-4D97-AF65-F5344CB8AC3E}">
        <p14:creationId xmlns:p14="http://schemas.microsoft.com/office/powerpoint/2010/main" val="287388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qnm8.sharepoint.com/Lung%20Cancer%20Detection%20%20Sample%20Dataset/Forms/AllItems.aspx?id=%2FLung%20Cancer%20Detection%20%20Sample%20Dataset%2Fsample%5Fimages&amp;p=true&amp;ga=1" TargetMode="External"/><Relationship Id="rId2" Type="http://schemas.openxmlformats.org/officeDocument/2006/relationships/hyperlink" Target="https://www.kaggle.com/datasets/jillanisofttech/lung-cancer-detection/code?resource=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ancer.gov/types/lu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A334-F7E7-BD79-2F23-F40E0853511E}"/>
              </a:ext>
            </a:extLst>
          </p:cNvPr>
          <p:cNvSpPr>
            <a:spLocks noGrp="1"/>
          </p:cNvSpPr>
          <p:nvPr>
            <p:ph type="ctrTitle"/>
          </p:nvPr>
        </p:nvSpPr>
        <p:spPr/>
        <p:txBody>
          <a:bodyPr/>
          <a:lstStyle/>
          <a:p>
            <a:r>
              <a:rPr lang="en-IN" dirty="0"/>
              <a:t>Lung-Cancer-Detection</a:t>
            </a:r>
          </a:p>
        </p:txBody>
      </p:sp>
      <p:sp>
        <p:nvSpPr>
          <p:cNvPr id="3" name="Subtitle 2">
            <a:extLst>
              <a:ext uri="{FF2B5EF4-FFF2-40B4-BE49-F238E27FC236}">
                <a16:creationId xmlns:a16="http://schemas.microsoft.com/office/drawing/2014/main" id="{E6F36A8B-DCFE-7B0D-22E6-DA095C4B15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6929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115D-1AEF-5D0C-7880-541B75E7A440}"/>
              </a:ext>
            </a:extLst>
          </p:cNvPr>
          <p:cNvSpPr>
            <a:spLocks noGrp="1"/>
          </p:cNvSpPr>
          <p:nvPr>
            <p:ph type="title"/>
          </p:nvPr>
        </p:nvSpPr>
        <p:spPr/>
        <p:txBody>
          <a:bodyPr/>
          <a:lstStyle/>
          <a:p>
            <a:r>
              <a:rPr lang="en-IN" dirty="0"/>
              <a:t>Classification for Predictive Analytics</a:t>
            </a:r>
          </a:p>
        </p:txBody>
      </p:sp>
      <p:sp>
        <p:nvSpPr>
          <p:cNvPr id="3" name="Content Placeholder 2">
            <a:extLst>
              <a:ext uri="{FF2B5EF4-FFF2-40B4-BE49-F238E27FC236}">
                <a16:creationId xmlns:a16="http://schemas.microsoft.com/office/drawing/2014/main" id="{3D0BB949-9FC0-6FA8-EF5C-E1E77375B95A}"/>
              </a:ext>
            </a:extLst>
          </p:cNvPr>
          <p:cNvSpPr>
            <a:spLocks noGrp="1"/>
          </p:cNvSpPr>
          <p:nvPr>
            <p:ph idx="1"/>
          </p:nvPr>
        </p:nvSpPr>
        <p:spPr/>
        <p:txBody>
          <a:bodyPr/>
          <a:lstStyle/>
          <a:p>
            <a:r>
              <a:rPr lang="en-US" dirty="0"/>
              <a:t>A decision tree classifier will be used to predict the presence or absence of lung cancer based on the lifestyle factors identified in the EDA.</a:t>
            </a:r>
          </a:p>
          <a:p>
            <a:r>
              <a:rPr lang="en-US" dirty="0"/>
              <a:t>The scikit-learn package will be used to split the dataset into training and testing sets, preprocess the data using label encoding, and train and evaluate the classifier.</a:t>
            </a:r>
          </a:p>
          <a:p>
            <a:r>
              <a:rPr lang="en-US" dirty="0"/>
              <a:t>The performance of the classifier will be evaluated using a confusion matrix and a classification report.</a:t>
            </a:r>
            <a:endParaRPr lang="en-IN" dirty="0"/>
          </a:p>
        </p:txBody>
      </p:sp>
    </p:spTree>
    <p:extLst>
      <p:ext uri="{BB962C8B-B14F-4D97-AF65-F5344CB8AC3E}">
        <p14:creationId xmlns:p14="http://schemas.microsoft.com/office/powerpoint/2010/main" val="356594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A841-3E08-46B4-339B-EAC62DCA224E}"/>
              </a:ext>
            </a:extLst>
          </p:cNvPr>
          <p:cNvSpPr>
            <a:spLocks noGrp="1"/>
          </p:cNvSpPr>
          <p:nvPr>
            <p:ph type="title"/>
          </p:nvPr>
        </p:nvSpPr>
        <p:spPr/>
        <p:txBody>
          <a:bodyPr/>
          <a:lstStyle/>
          <a:p>
            <a:r>
              <a:rPr lang="en-IN" b="0" i="0" dirty="0">
                <a:solidFill>
                  <a:srgbClr val="374151"/>
                </a:solidFill>
                <a:effectLst/>
                <a:latin typeface="Söhne"/>
              </a:rPr>
              <a:t>Classification of Algorithms</a:t>
            </a:r>
            <a:endParaRPr lang="en-IN" dirty="0"/>
          </a:p>
        </p:txBody>
      </p:sp>
      <p:sp>
        <p:nvSpPr>
          <p:cNvPr id="3" name="Content Placeholder 2">
            <a:extLst>
              <a:ext uri="{FF2B5EF4-FFF2-40B4-BE49-F238E27FC236}">
                <a16:creationId xmlns:a16="http://schemas.microsoft.com/office/drawing/2014/main" id="{3B40682E-6F50-907B-ED7D-9AB711B8D355}"/>
              </a:ext>
            </a:extLst>
          </p:cNvPr>
          <p:cNvSpPr>
            <a:spLocks noGrp="1"/>
          </p:cNvSpPr>
          <p:nvPr>
            <p:ph idx="1"/>
          </p:nvPr>
        </p:nvSpPr>
        <p:spPr/>
        <p:txBody>
          <a:bodyPr/>
          <a:lstStyle/>
          <a:p>
            <a:pPr marL="0" indent="0" algn="l">
              <a:buNone/>
            </a:pPr>
            <a:r>
              <a:rPr lang="en-IN" b="0" i="0" dirty="0">
                <a:solidFill>
                  <a:srgbClr val="374151"/>
                </a:solidFill>
                <a:effectLst/>
                <a:latin typeface="Söhne"/>
              </a:rPr>
              <a:t>We will use popular classification algorithms such as:</a:t>
            </a:r>
          </a:p>
          <a:p>
            <a:pPr algn="l">
              <a:buFont typeface="Arial" panose="020B0604020202020204" pitchFamily="34" charset="0"/>
              <a:buChar char="•"/>
            </a:pPr>
            <a:r>
              <a:rPr lang="en-IN" b="0" i="0" dirty="0">
                <a:solidFill>
                  <a:srgbClr val="374151"/>
                </a:solidFill>
                <a:effectLst/>
                <a:latin typeface="Söhne"/>
              </a:rPr>
              <a:t>Logistic Regression</a:t>
            </a:r>
          </a:p>
          <a:p>
            <a:pPr algn="l">
              <a:buFont typeface="Arial" panose="020B0604020202020204" pitchFamily="34" charset="0"/>
              <a:buChar char="•"/>
            </a:pPr>
            <a:r>
              <a:rPr lang="en-IN" b="0" i="0" dirty="0">
                <a:solidFill>
                  <a:srgbClr val="374151"/>
                </a:solidFill>
                <a:effectLst/>
                <a:latin typeface="Söhne"/>
              </a:rPr>
              <a:t>Decision Tree Classifier</a:t>
            </a:r>
          </a:p>
          <a:p>
            <a:pPr algn="l">
              <a:buFont typeface="Arial" panose="020B0604020202020204" pitchFamily="34" charset="0"/>
              <a:buChar char="•"/>
            </a:pPr>
            <a:r>
              <a:rPr lang="en-IN" b="0" i="0" dirty="0">
                <a:solidFill>
                  <a:srgbClr val="374151"/>
                </a:solidFill>
                <a:effectLst/>
                <a:latin typeface="Söhne"/>
              </a:rPr>
              <a:t>Random Forest Classifier</a:t>
            </a:r>
          </a:p>
          <a:p>
            <a:pPr algn="l">
              <a:buFont typeface="Arial" panose="020B0604020202020204" pitchFamily="34" charset="0"/>
              <a:buChar char="•"/>
            </a:pPr>
            <a:r>
              <a:rPr lang="en-IN" b="0" i="0" dirty="0">
                <a:solidFill>
                  <a:srgbClr val="374151"/>
                </a:solidFill>
                <a:effectLst/>
                <a:latin typeface="Söhne"/>
              </a:rPr>
              <a:t>Support Vector Machine (SVM)</a:t>
            </a:r>
          </a:p>
          <a:p>
            <a:pPr algn="l">
              <a:buFont typeface="Arial" panose="020B0604020202020204" pitchFamily="34" charset="0"/>
              <a:buChar char="•"/>
            </a:pPr>
            <a:r>
              <a:rPr lang="en-IN" b="0" i="0" dirty="0">
                <a:solidFill>
                  <a:srgbClr val="374151"/>
                </a:solidFill>
                <a:effectLst/>
                <a:latin typeface="Söhne"/>
              </a:rPr>
              <a:t>K-Nearest </a:t>
            </a:r>
            <a:r>
              <a:rPr lang="en-IN" b="0" i="0" dirty="0" err="1">
                <a:solidFill>
                  <a:srgbClr val="374151"/>
                </a:solidFill>
                <a:effectLst/>
                <a:latin typeface="Söhne"/>
              </a:rPr>
              <a:t>Neighbor</a:t>
            </a:r>
            <a:r>
              <a:rPr lang="en-IN" b="0" i="0" dirty="0">
                <a:solidFill>
                  <a:srgbClr val="374151"/>
                </a:solidFill>
                <a:effectLst/>
                <a:latin typeface="Söhne"/>
              </a:rPr>
              <a:t> (KNN) Classifier</a:t>
            </a:r>
          </a:p>
          <a:p>
            <a:pPr algn="l">
              <a:buFont typeface="Arial" panose="020B0604020202020204" pitchFamily="34" charset="0"/>
              <a:buChar char="•"/>
            </a:pPr>
            <a:r>
              <a:rPr lang="en-IN" b="0" i="0" dirty="0">
                <a:solidFill>
                  <a:srgbClr val="374151"/>
                </a:solidFill>
                <a:effectLst/>
                <a:latin typeface="Söhne"/>
              </a:rPr>
              <a:t>Neural Network Classifier</a:t>
            </a:r>
          </a:p>
          <a:p>
            <a:endParaRPr lang="en-IN" dirty="0"/>
          </a:p>
        </p:txBody>
      </p:sp>
    </p:spTree>
    <p:extLst>
      <p:ext uri="{BB962C8B-B14F-4D97-AF65-F5344CB8AC3E}">
        <p14:creationId xmlns:p14="http://schemas.microsoft.com/office/powerpoint/2010/main" val="58085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A0E1-9F55-ECB6-8EB3-99553EFE7FEC}"/>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E66883D8-0B34-5E01-3665-56F06247A8E1}"/>
              </a:ext>
            </a:extLst>
          </p:cNvPr>
          <p:cNvSpPr>
            <a:spLocks noGrp="1"/>
          </p:cNvSpPr>
          <p:nvPr>
            <p:ph idx="1"/>
          </p:nvPr>
        </p:nvSpPr>
        <p:spPr/>
        <p:txBody>
          <a:bodyPr/>
          <a:lstStyle/>
          <a:p>
            <a:pPr marL="0" indent="0" algn="l">
              <a:buNone/>
            </a:pPr>
            <a:r>
              <a:rPr lang="en-US" b="0" i="0" dirty="0">
                <a:solidFill>
                  <a:srgbClr val="374151"/>
                </a:solidFill>
                <a:effectLst/>
                <a:latin typeface="Söhne"/>
              </a:rPr>
              <a:t>Before applying the classification algorithms, we need to prepare our data. This includes:</a:t>
            </a:r>
          </a:p>
          <a:p>
            <a:pPr marL="0" indent="0" algn="l">
              <a:buNone/>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Splitting the dataset into training and testing sets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Encoding categorical variables (if any)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Scaling numerical features (if required)</a:t>
            </a:r>
          </a:p>
          <a:p>
            <a:endParaRPr lang="en-IN" dirty="0"/>
          </a:p>
        </p:txBody>
      </p:sp>
    </p:spTree>
    <p:extLst>
      <p:ext uri="{BB962C8B-B14F-4D97-AF65-F5344CB8AC3E}">
        <p14:creationId xmlns:p14="http://schemas.microsoft.com/office/powerpoint/2010/main" val="1017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C6C8-9290-E111-6674-EAC54D145744}"/>
              </a:ext>
            </a:extLst>
          </p:cNvPr>
          <p:cNvSpPr>
            <a:spLocks noGrp="1"/>
          </p:cNvSpPr>
          <p:nvPr>
            <p:ph type="title"/>
          </p:nvPr>
        </p:nvSpPr>
        <p:spPr/>
        <p:txBody>
          <a:bodyPr/>
          <a:lstStyle/>
          <a:p>
            <a:r>
              <a:rPr lang="en-IN" b="0" i="0" dirty="0">
                <a:solidFill>
                  <a:srgbClr val="374151"/>
                </a:solidFill>
                <a:effectLst/>
                <a:latin typeface="Söhne"/>
              </a:rPr>
              <a:t>Model Training and Evaluation</a:t>
            </a:r>
            <a:endParaRPr lang="en-IN" dirty="0"/>
          </a:p>
        </p:txBody>
      </p:sp>
      <p:sp>
        <p:nvSpPr>
          <p:cNvPr id="3" name="Content Placeholder 2">
            <a:extLst>
              <a:ext uri="{FF2B5EF4-FFF2-40B4-BE49-F238E27FC236}">
                <a16:creationId xmlns:a16="http://schemas.microsoft.com/office/drawing/2014/main" id="{9E6D1D18-2795-42E4-849D-4F24663E6DDC}"/>
              </a:ext>
            </a:extLst>
          </p:cNvPr>
          <p:cNvSpPr>
            <a:spLocks noGrp="1"/>
          </p:cNvSpPr>
          <p:nvPr>
            <p:ph idx="1"/>
          </p:nvPr>
        </p:nvSpPr>
        <p:spPr/>
        <p:txBody>
          <a:bodyPr/>
          <a:lstStyle/>
          <a:p>
            <a:pPr marL="0" indent="0" algn="l">
              <a:buNone/>
            </a:pPr>
            <a:r>
              <a:rPr lang="en-US" b="0" i="0" dirty="0">
                <a:solidFill>
                  <a:srgbClr val="374151"/>
                </a:solidFill>
                <a:effectLst/>
                <a:latin typeface="Söhne"/>
              </a:rPr>
              <a:t>We will train each classification algorithm on the training data and evaluate its performance on the testing data. We will use evaluation metrics such as:</a:t>
            </a:r>
          </a:p>
          <a:p>
            <a:pPr algn="l">
              <a:buFont typeface="Arial" panose="020B0604020202020204" pitchFamily="34" charset="0"/>
              <a:buChar char="•"/>
            </a:pPr>
            <a:r>
              <a:rPr lang="en-US" b="0" i="0" dirty="0">
                <a:solidFill>
                  <a:srgbClr val="374151"/>
                </a:solidFill>
                <a:effectLst/>
                <a:latin typeface="Söhne"/>
              </a:rPr>
              <a:t>Accuracy</a:t>
            </a:r>
          </a:p>
          <a:p>
            <a:pPr algn="l">
              <a:buFont typeface="Arial" panose="020B0604020202020204" pitchFamily="34" charset="0"/>
              <a:buChar char="•"/>
            </a:pPr>
            <a:r>
              <a:rPr lang="en-US" b="0" i="0" dirty="0">
                <a:solidFill>
                  <a:srgbClr val="374151"/>
                </a:solidFill>
                <a:effectLst/>
                <a:latin typeface="Söhne"/>
              </a:rPr>
              <a:t>Precision</a:t>
            </a:r>
          </a:p>
          <a:p>
            <a:pPr algn="l">
              <a:buFont typeface="Arial" panose="020B0604020202020204" pitchFamily="34" charset="0"/>
              <a:buChar char="•"/>
            </a:pPr>
            <a:r>
              <a:rPr lang="en-US" b="0" i="0" dirty="0">
                <a:solidFill>
                  <a:srgbClr val="374151"/>
                </a:solidFill>
                <a:effectLst/>
                <a:latin typeface="Söhne"/>
              </a:rPr>
              <a:t>Recall</a:t>
            </a:r>
          </a:p>
          <a:p>
            <a:pPr algn="l">
              <a:buFont typeface="Arial" panose="020B0604020202020204" pitchFamily="34" charset="0"/>
              <a:buChar char="•"/>
            </a:pPr>
            <a:r>
              <a:rPr lang="en-US" b="0" i="0" dirty="0">
                <a:solidFill>
                  <a:srgbClr val="374151"/>
                </a:solidFill>
                <a:effectLst/>
                <a:latin typeface="Söhne"/>
              </a:rPr>
              <a:t>F1-Score</a:t>
            </a:r>
          </a:p>
          <a:p>
            <a:pPr algn="l">
              <a:buFont typeface="Arial" panose="020B0604020202020204" pitchFamily="34" charset="0"/>
              <a:buChar char="•"/>
            </a:pPr>
            <a:r>
              <a:rPr lang="en-US" b="0" i="0" dirty="0">
                <a:solidFill>
                  <a:srgbClr val="374151"/>
                </a:solidFill>
                <a:effectLst/>
                <a:latin typeface="Söhne"/>
              </a:rPr>
              <a:t>Confusion Matrix</a:t>
            </a:r>
          </a:p>
          <a:p>
            <a:endParaRPr lang="en-IN" dirty="0"/>
          </a:p>
        </p:txBody>
      </p:sp>
    </p:spTree>
    <p:extLst>
      <p:ext uri="{BB962C8B-B14F-4D97-AF65-F5344CB8AC3E}">
        <p14:creationId xmlns:p14="http://schemas.microsoft.com/office/powerpoint/2010/main" val="407146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F5-D037-462A-65BB-79976D9F781D}"/>
              </a:ext>
            </a:extLst>
          </p:cNvPr>
          <p:cNvSpPr>
            <a:spLocks noGrp="1"/>
          </p:cNvSpPr>
          <p:nvPr>
            <p:ph type="title"/>
          </p:nvPr>
        </p:nvSpPr>
        <p:spPr/>
        <p:txBody>
          <a:bodyPr/>
          <a:lstStyle/>
          <a:p>
            <a:r>
              <a:rPr lang="en-IN" b="0" i="0" dirty="0">
                <a:solidFill>
                  <a:srgbClr val="374151"/>
                </a:solidFill>
                <a:effectLst/>
                <a:latin typeface="Söhne"/>
              </a:rPr>
              <a:t>Package Selection</a:t>
            </a:r>
            <a:endParaRPr lang="en-IN" dirty="0"/>
          </a:p>
        </p:txBody>
      </p:sp>
      <p:sp>
        <p:nvSpPr>
          <p:cNvPr id="3" name="Content Placeholder 2">
            <a:extLst>
              <a:ext uri="{FF2B5EF4-FFF2-40B4-BE49-F238E27FC236}">
                <a16:creationId xmlns:a16="http://schemas.microsoft.com/office/drawing/2014/main" id="{E94B42D6-21BE-06C8-054F-EFA79DD70046}"/>
              </a:ext>
            </a:extLst>
          </p:cNvPr>
          <p:cNvSpPr>
            <a:spLocks noGrp="1"/>
          </p:cNvSpPr>
          <p:nvPr>
            <p:ph idx="1"/>
          </p:nvPr>
        </p:nvSpPr>
        <p:spPr/>
        <p:txBody>
          <a:bodyPr/>
          <a:lstStyle/>
          <a:p>
            <a:pPr algn="l"/>
            <a:r>
              <a:rPr lang="en-US" b="0" i="0" dirty="0">
                <a:solidFill>
                  <a:srgbClr val="374151"/>
                </a:solidFill>
                <a:effectLst/>
                <a:latin typeface="Söhne"/>
              </a:rPr>
              <a:t>To perform classification on our dataset, we will use popular machine learning packages such as:</a:t>
            </a:r>
          </a:p>
          <a:p>
            <a:pPr algn="l">
              <a:buFont typeface="Arial" panose="020B0604020202020204" pitchFamily="34" charset="0"/>
              <a:buChar char="•"/>
            </a:pPr>
            <a:r>
              <a:rPr lang="en-US" b="0" i="0" dirty="0">
                <a:solidFill>
                  <a:srgbClr val="374151"/>
                </a:solidFill>
                <a:effectLst/>
                <a:latin typeface="Söhne"/>
              </a:rPr>
              <a:t>Scikit-learn</a:t>
            </a:r>
          </a:p>
          <a:p>
            <a:pPr algn="l">
              <a:buFont typeface="Arial" panose="020B0604020202020204" pitchFamily="34" charset="0"/>
              <a:buChar char="•"/>
            </a:pPr>
            <a:r>
              <a:rPr lang="en-US" b="0" i="0" dirty="0" err="1">
                <a:solidFill>
                  <a:srgbClr val="374151"/>
                </a:solidFill>
                <a:effectLst/>
                <a:latin typeface="Söhne"/>
              </a:rPr>
              <a:t>Keras</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Pytorch</a:t>
            </a:r>
            <a:endParaRPr lang="en-US" b="0" i="0" dirty="0">
              <a:solidFill>
                <a:srgbClr val="374151"/>
              </a:solidFill>
              <a:effectLst/>
              <a:latin typeface="Söhne"/>
            </a:endParaRPr>
          </a:p>
          <a:p>
            <a:pPr algn="l"/>
            <a:r>
              <a:rPr lang="en-US" b="0" i="0" dirty="0">
                <a:solidFill>
                  <a:srgbClr val="374151"/>
                </a:solidFill>
                <a:effectLst/>
                <a:latin typeface="Söhne"/>
              </a:rPr>
              <a:t>These packages provide easy-to-use APIs for building and evaluating machine learning models, and are widely used in the industry for predictive analytics tasks.</a:t>
            </a:r>
          </a:p>
          <a:p>
            <a:endParaRPr lang="en-IN" dirty="0"/>
          </a:p>
        </p:txBody>
      </p:sp>
    </p:spTree>
    <p:extLst>
      <p:ext uri="{BB962C8B-B14F-4D97-AF65-F5344CB8AC3E}">
        <p14:creationId xmlns:p14="http://schemas.microsoft.com/office/powerpoint/2010/main" val="386054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E35065-1A91-9544-56BB-F65377E9A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85615"/>
            <a:ext cx="10515600" cy="5175646"/>
          </a:xfrm>
        </p:spPr>
      </p:pic>
    </p:spTree>
    <p:extLst>
      <p:ext uri="{BB962C8B-B14F-4D97-AF65-F5344CB8AC3E}">
        <p14:creationId xmlns:p14="http://schemas.microsoft.com/office/powerpoint/2010/main" val="348190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0D01-0A9F-A9B0-E959-424D12704C82}"/>
              </a:ext>
            </a:extLst>
          </p:cNvPr>
          <p:cNvSpPr>
            <a:spLocks noGrp="1"/>
          </p:cNvSpPr>
          <p:nvPr>
            <p:ph type="title"/>
          </p:nvPr>
        </p:nvSpPr>
        <p:spPr/>
        <p:txBody>
          <a:bodyPr/>
          <a:lstStyle/>
          <a:p>
            <a:r>
              <a:rPr lang="en-IN" dirty="0"/>
              <a:t>Implementation and Deployment</a:t>
            </a:r>
          </a:p>
        </p:txBody>
      </p:sp>
      <p:sp>
        <p:nvSpPr>
          <p:cNvPr id="3" name="Content Placeholder 2">
            <a:extLst>
              <a:ext uri="{FF2B5EF4-FFF2-40B4-BE49-F238E27FC236}">
                <a16:creationId xmlns:a16="http://schemas.microsoft.com/office/drawing/2014/main" id="{588749A0-2E49-F4EF-3044-B6A4CB405748}"/>
              </a:ext>
            </a:extLst>
          </p:cNvPr>
          <p:cNvSpPr>
            <a:spLocks noGrp="1"/>
          </p:cNvSpPr>
          <p:nvPr>
            <p:ph idx="1"/>
          </p:nvPr>
        </p:nvSpPr>
        <p:spPr/>
        <p:txBody>
          <a:bodyPr>
            <a:normAutofit fontScale="62500" lnSpcReduction="20000"/>
          </a:bodyPr>
          <a:lstStyle/>
          <a:p>
            <a:pPr marL="0" indent="0">
              <a:buNone/>
            </a:pPr>
            <a:r>
              <a:rPr lang="en-US" dirty="0"/>
              <a:t>After developing and testing our lung cancer classification model, it's time to deploy it so that others can use it for predictions. There are two popular ways to deploy machine learning models:</a:t>
            </a:r>
          </a:p>
          <a:p>
            <a:endParaRPr lang="en-US" dirty="0"/>
          </a:p>
          <a:p>
            <a:r>
              <a:rPr lang="en-US" b="1" dirty="0"/>
              <a:t>As a desktop GUI app using </a:t>
            </a:r>
            <a:r>
              <a:rPr lang="en-US" b="1" dirty="0" err="1"/>
              <a:t>tkinter</a:t>
            </a:r>
            <a:r>
              <a:rPr lang="en-US" b="1" dirty="0"/>
              <a:t>: </a:t>
            </a:r>
            <a:r>
              <a:rPr lang="en-US" dirty="0"/>
              <a:t>This is a great option if you want to create a user-friendly interface that can be run on any desktop computer. </a:t>
            </a:r>
            <a:r>
              <a:rPr lang="en-US" dirty="0" err="1"/>
              <a:t>Tkinter</a:t>
            </a:r>
            <a:r>
              <a:rPr lang="en-US" dirty="0"/>
              <a:t> is a Python library that allows you to create graphical user interfaces easily. By using </a:t>
            </a:r>
            <a:r>
              <a:rPr lang="en-US" dirty="0" err="1"/>
              <a:t>tkinter</a:t>
            </a:r>
            <a:r>
              <a:rPr lang="en-US" dirty="0"/>
              <a:t>, we can create a window that takes in input from the user and returns predictions from our machine learning model.</a:t>
            </a:r>
          </a:p>
          <a:p>
            <a:endParaRPr lang="en-US" dirty="0"/>
          </a:p>
          <a:p>
            <a:r>
              <a:rPr lang="en-US" b="1" dirty="0"/>
              <a:t>As a web app using Python web frameworks: </a:t>
            </a:r>
            <a:r>
              <a:rPr lang="en-US" dirty="0"/>
              <a:t>This is a great option if you want to create an interactive web application that can be accessed from anywhere in the world. There are several popular Python web frameworks available, including Flask, Django, Snowflake, </a:t>
            </a:r>
            <a:r>
              <a:rPr lang="en-US" dirty="0" err="1"/>
              <a:t>Streamlit</a:t>
            </a:r>
            <a:r>
              <a:rPr lang="en-US" dirty="0"/>
              <a:t>, and AWS. These frameworks allow us to create a web application that takes input from the user, sends it to our machine learning model for prediction, and returns the result to the user in a user-friendly way.</a:t>
            </a:r>
          </a:p>
          <a:p>
            <a:endParaRPr lang="en-US" dirty="0"/>
          </a:p>
          <a:p>
            <a:r>
              <a:rPr lang="en-US" dirty="0"/>
              <a:t>We will be deploying our lung cancer classification model using both the desktop GUI app and web app approaches to maximize the usability of our model.</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34396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D8AAF-BD98-7C7E-E176-CBA24BBDF614}"/>
              </a:ext>
            </a:extLst>
          </p:cNvPr>
          <p:cNvSpPr>
            <a:spLocks noGrp="1"/>
          </p:cNvSpPr>
          <p:nvPr>
            <p:ph idx="1"/>
          </p:nvPr>
        </p:nvSpPr>
        <p:spPr/>
        <p:txBody>
          <a:bodyPr/>
          <a:lstStyle/>
          <a:p>
            <a:pPr marL="0" indent="0">
              <a:buNone/>
            </a:pPr>
            <a:r>
              <a:rPr lang="en-US" dirty="0"/>
              <a:t>The primary objective of this application is to detect lung cancer at an early stage, which will enhance the chances of the patients' recovery and survival through the employment of a CNN model. The model will leverage a vast dataset containing high-resolution lung scans to accurately identify cancerous lesions in the lungs. This approach will significantly reduce the false positive rate that is a major issue in the current detection technology, allowing patients to receive life-saving interventions at an earlier stage, and enabling radiologists to devote more time to their patients.</a:t>
            </a:r>
            <a:endParaRPr lang="en-IN" dirty="0"/>
          </a:p>
        </p:txBody>
      </p:sp>
    </p:spTree>
    <p:extLst>
      <p:ext uri="{BB962C8B-B14F-4D97-AF65-F5344CB8AC3E}">
        <p14:creationId xmlns:p14="http://schemas.microsoft.com/office/powerpoint/2010/main" val="242638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93AF6-DEDE-0796-1551-EFACEF3CD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5698"/>
            <a:ext cx="5403980" cy="5131934"/>
          </a:xfrm>
        </p:spPr>
      </p:pic>
      <p:pic>
        <p:nvPicPr>
          <p:cNvPr id="7" name="Picture 6">
            <a:extLst>
              <a:ext uri="{FF2B5EF4-FFF2-40B4-BE49-F238E27FC236}">
                <a16:creationId xmlns:a16="http://schemas.microsoft.com/office/drawing/2014/main" id="{FB01696E-B3AC-00B7-96B6-A6F6962AC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226" y="1035698"/>
            <a:ext cx="5403980" cy="4945223"/>
          </a:xfrm>
          <a:prstGeom prst="rect">
            <a:avLst/>
          </a:prstGeom>
        </p:spPr>
      </p:pic>
    </p:spTree>
    <p:extLst>
      <p:ext uri="{BB962C8B-B14F-4D97-AF65-F5344CB8AC3E}">
        <p14:creationId xmlns:p14="http://schemas.microsoft.com/office/powerpoint/2010/main" val="308432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E1A4F0-AB37-D0A8-1669-A0CFEAE32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849" y="1744824"/>
            <a:ext cx="8275964" cy="3826326"/>
          </a:xfrm>
        </p:spPr>
      </p:pic>
    </p:spTree>
    <p:extLst>
      <p:ext uri="{BB962C8B-B14F-4D97-AF65-F5344CB8AC3E}">
        <p14:creationId xmlns:p14="http://schemas.microsoft.com/office/powerpoint/2010/main" val="334279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F262-A544-3C8E-B5A6-A1BA3724391A}"/>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27E71C8D-5CF0-FAD6-8BC3-A60556C85DD0}"/>
              </a:ext>
            </a:extLst>
          </p:cNvPr>
          <p:cNvSpPr>
            <a:spLocks noGrp="1"/>
          </p:cNvSpPr>
          <p:nvPr>
            <p:ph idx="1"/>
          </p:nvPr>
        </p:nvSpPr>
        <p:spPr/>
        <p:txBody>
          <a:bodyPr>
            <a:normAutofit fontScale="92500" lnSpcReduction="20000"/>
          </a:bodyPr>
          <a:lstStyle/>
          <a:p>
            <a:r>
              <a:rPr lang="en-US" dirty="0"/>
              <a:t>This project is focused on the analysis of a lung cancer survey dataset.</a:t>
            </a:r>
          </a:p>
          <a:p>
            <a:r>
              <a:rPr lang="en-US" dirty="0"/>
              <a:t>The dataset contains information about individuals and their lifestyle factors that may contribute to the risk of developing lung cancer.</a:t>
            </a:r>
          </a:p>
          <a:p>
            <a:r>
              <a:rPr lang="en-US" dirty="0"/>
              <a:t>The goal of this project is to perform exploratory data analysis (EDA) to identify patterns and relationships between variables, and to build a classification model to predict the presence or absence of lung cancer based on these factors.</a:t>
            </a:r>
          </a:p>
          <a:p>
            <a:r>
              <a:rPr lang="en-US" dirty="0"/>
              <a:t>Dataset Link : </a:t>
            </a:r>
            <a:r>
              <a:rPr lang="en-US" dirty="0">
                <a:hlinkClick r:id="rId2"/>
              </a:rPr>
              <a:t>https://www.kaggle.com/datasets/jillanisofttech/lung-cancer-detection/code?resource=download</a:t>
            </a:r>
            <a:r>
              <a:rPr lang="en-US" dirty="0"/>
              <a:t>  </a:t>
            </a:r>
          </a:p>
          <a:p>
            <a:r>
              <a:rPr lang="en-IN" dirty="0">
                <a:hlinkClick r:id="rId3"/>
              </a:rPr>
              <a:t>https://qnm8.sharepoint.com/Lung%20Cancer%20Detection%20%20Sample%20Dataset/Forms/AllItems.aspx?id=%2FLung%20Cancer%20Detection%20%20Sample%20Dataset%2Fsample%5Fimages&amp;p=true&amp;ga=1</a:t>
            </a:r>
            <a:r>
              <a:rPr lang="en-IN" dirty="0"/>
              <a:t> </a:t>
            </a:r>
          </a:p>
        </p:txBody>
      </p:sp>
    </p:spTree>
    <p:extLst>
      <p:ext uri="{BB962C8B-B14F-4D97-AF65-F5344CB8AC3E}">
        <p14:creationId xmlns:p14="http://schemas.microsoft.com/office/powerpoint/2010/main" val="350308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B05CE7-0DC1-FA6E-51C4-B366C005A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070" y="2039144"/>
            <a:ext cx="9547860" cy="3924300"/>
          </a:xfrm>
        </p:spPr>
      </p:pic>
    </p:spTree>
    <p:extLst>
      <p:ext uri="{BB962C8B-B14F-4D97-AF65-F5344CB8AC3E}">
        <p14:creationId xmlns:p14="http://schemas.microsoft.com/office/powerpoint/2010/main" val="1693779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F205-39F9-846B-D54D-0A500B6F5E57}"/>
              </a:ext>
            </a:extLst>
          </p:cNvPr>
          <p:cNvSpPr>
            <a:spLocks noGrp="1"/>
          </p:cNvSpPr>
          <p:nvPr>
            <p:ph type="title"/>
          </p:nvPr>
        </p:nvSpPr>
        <p:spPr>
          <a:xfrm>
            <a:off x="838200" y="318472"/>
            <a:ext cx="10515600" cy="1325563"/>
          </a:xfrm>
        </p:spPr>
        <p:txBody>
          <a:bodyPr/>
          <a:lstStyle/>
          <a:p>
            <a:r>
              <a:rPr lang="en-IN" b="0" i="0" dirty="0">
                <a:solidFill>
                  <a:srgbClr val="374151"/>
                </a:solidFill>
                <a:effectLst/>
                <a:latin typeface="Söhne"/>
              </a:rPr>
              <a:t>Results and Evaluation</a:t>
            </a:r>
            <a:endParaRPr lang="en-IN" dirty="0"/>
          </a:p>
        </p:txBody>
      </p:sp>
      <p:sp>
        <p:nvSpPr>
          <p:cNvPr id="3" name="Content Placeholder 2">
            <a:extLst>
              <a:ext uri="{FF2B5EF4-FFF2-40B4-BE49-F238E27FC236}">
                <a16:creationId xmlns:a16="http://schemas.microsoft.com/office/drawing/2014/main" id="{2952FA2A-315F-9332-2DA9-0FCBB6FE024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The CNN model achieved an accuracy of 97% on the test dataset.</a:t>
            </a:r>
          </a:p>
          <a:p>
            <a:pPr algn="l">
              <a:buFont typeface="Arial" panose="020B0604020202020204" pitchFamily="34" charset="0"/>
              <a:buChar char="•"/>
            </a:pPr>
            <a:r>
              <a:rPr lang="en-US" b="0" i="0" dirty="0">
                <a:solidFill>
                  <a:srgbClr val="374151"/>
                </a:solidFill>
                <a:effectLst/>
                <a:latin typeface="Söhne"/>
              </a:rPr>
              <a:t>Precision, recall, and F1 score were calculated to evaluate the model's performance.</a:t>
            </a:r>
          </a:p>
          <a:p>
            <a:pPr algn="l">
              <a:buFont typeface="Arial" panose="020B0604020202020204" pitchFamily="34" charset="0"/>
              <a:buChar char="•"/>
            </a:pPr>
            <a:r>
              <a:rPr lang="en-US" b="0" i="0" dirty="0">
                <a:solidFill>
                  <a:srgbClr val="374151"/>
                </a:solidFill>
                <a:effectLst/>
                <a:latin typeface="Söhne"/>
              </a:rPr>
              <a:t>Confusion matrix was used to visualize the model's performance in predicting cancerous and non-cancerous lesions.</a:t>
            </a:r>
          </a:p>
          <a:p>
            <a:pPr algn="l">
              <a:buFont typeface="Arial" panose="020B0604020202020204" pitchFamily="34" charset="0"/>
              <a:buChar char="•"/>
            </a:pPr>
            <a:r>
              <a:rPr lang="en-US" b="0" i="0" dirty="0">
                <a:solidFill>
                  <a:srgbClr val="374151"/>
                </a:solidFill>
                <a:effectLst/>
                <a:latin typeface="Söhne"/>
              </a:rPr>
              <a:t>Receiver Operating Characteristic (ROC) curve was plotted to assess the model's ability to distinguish between positive and negative cases.</a:t>
            </a:r>
          </a:p>
          <a:p>
            <a:pPr algn="l">
              <a:buFont typeface="Arial" panose="020B0604020202020204" pitchFamily="34" charset="0"/>
              <a:buChar char="•"/>
            </a:pPr>
            <a:r>
              <a:rPr lang="en-US" b="0" i="0" dirty="0">
                <a:solidFill>
                  <a:srgbClr val="374151"/>
                </a:solidFill>
                <a:effectLst/>
                <a:latin typeface="Söhne"/>
              </a:rPr>
              <a:t>The model's performance was compared to the current detection technology to demonstrate the significant reduction in false positives.</a:t>
            </a:r>
          </a:p>
          <a:p>
            <a:pPr algn="l">
              <a:buFont typeface="Arial" panose="020B0604020202020204" pitchFamily="34" charset="0"/>
              <a:buChar char="•"/>
            </a:pPr>
            <a:r>
              <a:rPr lang="en-US" b="0" i="0" dirty="0">
                <a:solidFill>
                  <a:srgbClr val="374151"/>
                </a:solidFill>
                <a:effectLst/>
                <a:latin typeface="Söhne"/>
              </a:rPr>
              <a:t>The evaluation shows that our model can significantly improve early detection of lung cancer, which can lead to better patient outcomes and survival rates.</a:t>
            </a:r>
          </a:p>
          <a:p>
            <a:endParaRPr lang="en-IN" dirty="0"/>
          </a:p>
        </p:txBody>
      </p:sp>
    </p:spTree>
    <p:extLst>
      <p:ext uri="{BB962C8B-B14F-4D97-AF65-F5344CB8AC3E}">
        <p14:creationId xmlns:p14="http://schemas.microsoft.com/office/powerpoint/2010/main" val="172162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72C-9BB8-5B24-17B9-9281D956E17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ED5A305-B742-05F5-3B37-EC859AC0234F}"/>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374151"/>
                </a:solidFill>
                <a:effectLst/>
                <a:latin typeface="Söhne"/>
              </a:rPr>
              <a:t>National Cancer Institute. (2021). Lung Cancer. Retrieved from </a:t>
            </a:r>
            <a:r>
              <a:rPr lang="en-US" b="0" i="0" u="sng" dirty="0">
                <a:solidFill>
                  <a:srgbClr val="374151"/>
                </a:solidFill>
                <a:effectLst/>
                <a:latin typeface="Söhne"/>
                <a:hlinkClick r:id="rId2"/>
              </a:rPr>
              <a:t>https://www.cancer.gov/types/lung</a:t>
            </a:r>
            <a:r>
              <a:rPr lang="en-US" b="0" i="0" dirty="0">
                <a:solidFill>
                  <a:srgbClr val="374151"/>
                </a:solidFill>
                <a:effectLst/>
                <a:latin typeface="Söhne"/>
              </a:rPr>
              <a:t> This source provides detailed information on lung cancer, including statistics, causes, diagnosis, and treatment options.</a:t>
            </a:r>
          </a:p>
          <a:p>
            <a:pPr algn="l">
              <a:buFont typeface="+mj-lt"/>
              <a:buAutoNum type="arabicPeriod"/>
            </a:pPr>
            <a:r>
              <a:rPr lang="en-US" b="0" i="0" dirty="0">
                <a:solidFill>
                  <a:srgbClr val="374151"/>
                </a:solidFill>
                <a:effectLst/>
                <a:latin typeface="Söhne"/>
              </a:rPr>
              <a:t>Ardila, D., </a:t>
            </a:r>
            <a:r>
              <a:rPr lang="en-US" b="0" i="0" dirty="0" err="1">
                <a:solidFill>
                  <a:srgbClr val="374151"/>
                </a:solidFill>
                <a:effectLst/>
                <a:latin typeface="Söhne"/>
              </a:rPr>
              <a:t>Kiraly</a:t>
            </a:r>
            <a:r>
              <a:rPr lang="en-US" b="0" i="0" dirty="0">
                <a:solidFill>
                  <a:srgbClr val="374151"/>
                </a:solidFill>
                <a:effectLst/>
                <a:latin typeface="Söhne"/>
              </a:rPr>
              <a:t>, A. P., Bharadwaj, S., Choi, B., Reicher, J. J., Peng, L., ... &amp; </a:t>
            </a:r>
            <a:r>
              <a:rPr lang="en-US" b="0" i="0" dirty="0" err="1">
                <a:solidFill>
                  <a:srgbClr val="374151"/>
                </a:solidFill>
                <a:effectLst/>
                <a:latin typeface="Söhne"/>
              </a:rPr>
              <a:t>Shpanskaya</a:t>
            </a:r>
            <a:r>
              <a:rPr lang="en-US" b="0" i="0" dirty="0">
                <a:solidFill>
                  <a:srgbClr val="374151"/>
                </a:solidFill>
                <a:effectLst/>
                <a:latin typeface="Söhne"/>
              </a:rPr>
              <a:t>, K. (2019). End-to-end lung cancer screening with three-dimensional deep learning on low-dose chest computed tomography. Nature Medicine, 25(6), 954-961. This research article discusses a deep learning model developed for lung cancer screening using low-dose CT scans.</a:t>
            </a:r>
          </a:p>
          <a:p>
            <a:pPr algn="l">
              <a:buFont typeface="+mj-lt"/>
              <a:buAutoNum type="arabicPeriod"/>
            </a:pPr>
            <a:r>
              <a:rPr lang="en-US" b="0" i="0" dirty="0">
                <a:solidFill>
                  <a:srgbClr val="374151"/>
                </a:solidFill>
                <a:effectLst/>
                <a:latin typeface="Söhne"/>
              </a:rPr>
              <a:t>Silva, R. L., </a:t>
            </a:r>
            <a:r>
              <a:rPr lang="en-US" b="0" i="0" dirty="0" err="1">
                <a:solidFill>
                  <a:srgbClr val="374151"/>
                </a:solidFill>
                <a:effectLst/>
                <a:latin typeface="Söhne"/>
              </a:rPr>
              <a:t>Scharcanski</a:t>
            </a:r>
            <a:r>
              <a:rPr lang="en-US" b="0" i="0" dirty="0">
                <a:solidFill>
                  <a:srgbClr val="374151"/>
                </a:solidFill>
                <a:effectLst/>
                <a:latin typeface="Söhne"/>
              </a:rPr>
              <a:t>, J., &amp; Frere, A. F. (2019). Lung nodule detection in CT images using deep learning-based segmentation. Journal of Digital Imaging, 32(3), 417-430. This journal article describes a deep learning-based approach to segmenting lung nodules in CT images, which is an important step in detecting lung cancer.</a:t>
            </a:r>
          </a:p>
          <a:p>
            <a:pPr algn="l">
              <a:buFont typeface="+mj-lt"/>
              <a:buAutoNum type="arabicPeriod"/>
            </a:pPr>
            <a:r>
              <a:rPr lang="en-US" b="0" i="0" dirty="0">
                <a:solidFill>
                  <a:srgbClr val="374151"/>
                </a:solidFill>
                <a:effectLst/>
                <a:latin typeface="Söhne"/>
              </a:rPr>
              <a:t>Kohli, M., </a:t>
            </a:r>
            <a:r>
              <a:rPr lang="en-US" b="0" i="0" dirty="0" err="1">
                <a:solidFill>
                  <a:srgbClr val="374151"/>
                </a:solidFill>
                <a:effectLst/>
                <a:latin typeface="Söhne"/>
              </a:rPr>
              <a:t>Prevedello</a:t>
            </a:r>
            <a:r>
              <a:rPr lang="en-US" b="0" i="0" dirty="0">
                <a:solidFill>
                  <a:srgbClr val="374151"/>
                </a:solidFill>
                <a:effectLst/>
                <a:latin typeface="Söhne"/>
              </a:rPr>
              <a:t>, L. M., Filice, R. W., Geis, J. R., &amp; </a:t>
            </a:r>
            <a:r>
              <a:rPr lang="en-US" b="0" i="0" dirty="0" err="1">
                <a:solidFill>
                  <a:srgbClr val="374151"/>
                </a:solidFill>
                <a:effectLst/>
                <a:latin typeface="Söhne"/>
              </a:rPr>
              <a:t>Kasraeian</a:t>
            </a:r>
            <a:r>
              <a:rPr lang="en-US" b="0" i="0" dirty="0">
                <a:solidFill>
                  <a:srgbClr val="374151"/>
                </a:solidFill>
                <a:effectLst/>
                <a:latin typeface="Söhne"/>
              </a:rPr>
              <a:t>, S. (2017). Implementing machine learning in radiology practice and research. American Journal of Roentgenology, 208(4), 754-760. This article discusses the use of machine learning in radiology practice, including its potential benefits for detecting and diagnosing lung cancer.</a:t>
            </a:r>
          </a:p>
          <a:p>
            <a:pPr algn="l">
              <a:buFont typeface="+mj-lt"/>
              <a:buAutoNum type="arabicPeriod"/>
            </a:pPr>
            <a:r>
              <a:rPr lang="en-US" b="0" i="0" dirty="0">
                <a:solidFill>
                  <a:srgbClr val="374151"/>
                </a:solidFill>
                <a:effectLst/>
                <a:latin typeface="Söhne"/>
              </a:rPr>
              <a:t>Huynh, E., &amp; Chan, K. (2019). Automated pulmonary nodule detection using 3D deep convolutional neural networks with context weighting. Journal of Medical Systems, 43(5), 104. This research article describes the use of 3D deep convolutional neural networks for automated pulmonary nodule detection, which is an important application of machine learning in lung cancer diagnosis.</a:t>
            </a:r>
          </a:p>
          <a:p>
            <a:endParaRPr lang="en-IN" dirty="0"/>
          </a:p>
        </p:txBody>
      </p:sp>
    </p:spTree>
    <p:extLst>
      <p:ext uri="{BB962C8B-B14F-4D97-AF65-F5344CB8AC3E}">
        <p14:creationId xmlns:p14="http://schemas.microsoft.com/office/powerpoint/2010/main" val="351485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E011-8EE3-C093-6CEB-2601FB8051F9}"/>
              </a:ext>
            </a:extLst>
          </p:cNvPr>
          <p:cNvSpPr>
            <a:spLocks noGrp="1"/>
          </p:cNvSpPr>
          <p:nvPr>
            <p:ph type="title"/>
          </p:nvPr>
        </p:nvSpPr>
        <p:spPr/>
        <p:txBody>
          <a:bodyPr/>
          <a:lstStyle/>
          <a:p>
            <a:r>
              <a:rPr lang="en-US" dirty="0"/>
              <a:t>Questions for Exploratory Data Analysis (EDA)</a:t>
            </a:r>
            <a:endParaRPr lang="en-IN" dirty="0"/>
          </a:p>
        </p:txBody>
      </p:sp>
      <p:sp>
        <p:nvSpPr>
          <p:cNvPr id="3" name="Content Placeholder 2">
            <a:extLst>
              <a:ext uri="{FF2B5EF4-FFF2-40B4-BE49-F238E27FC236}">
                <a16:creationId xmlns:a16="http://schemas.microsoft.com/office/drawing/2014/main" id="{8FC3F73E-9257-C3E3-8C04-7F394CF238A6}"/>
              </a:ext>
            </a:extLst>
          </p:cNvPr>
          <p:cNvSpPr>
            <a:spLocks noGrp="1"/>
          </p:cNvSpPr>
          <p:nvPr>
            <p:ph idx="1"/>
          </p:nvPr>
        </p:nvSpPr>
        <p:spPr/>
        <p:txBody>
          <a:bodyPr/>
          <a:lstStyle/>
          <a:p>
            <a:r>
              <a:rPr lang="en-US" dirty="0"/>
              <a:t>What is the distribution of lung cancer cases in the dataset?</a:t>
            </a:r>
          </a:p>
          <a:p>
            <a:r>
              <a:rPr lang="en-US" dirty="0"/>
              <a:t>Is there a correlation between age and the risk of developing lung cancer?</a:t>
            </a:r>
          </a:p>
          <a:p>
            <a:r>
              <a:rPr lang="en-US" dirty="0"/>
              <a:t>Are there any differences in lung cancer risk based on smoking status?</a:t>
            </a:r>
          </a:p>
          <a:p>
            <a:r>
              <a:rPr lang="en-US" dirty="0"/>
              <a:t>Are there any differences in lung cancer risk based on gender?</a:t>
            </a:r>
          </a:p>
          <a:p>
            <a:r>
              <a:rPr lang="en-US" dirty="0"/>
              <a:t>Are there any other lifestyle factors that may contribute to the risk of developing lung cancer?</a:t>
            </a:r>
            <a:endParaRPr lang="en-IN" dirty="0"/>
          </a:p>
        </p:txBody>
      </p:sp>
    </p:spTree>
    <p:extLst>
      <p:ext uri="{BB962C8B-B14F-4D97-AF65-F5344CB8AC3E}">
        <p14:creationId xmlns:p14="http://schemas.microsoft.com/office/powerpoint/2010/main" val="216269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2E72-380D-9736-4E0F-9F238FE110B8}"/>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A1471C55-1CF1-68D8-6090-455F86ABDEFC}"/>
              </a:ext>
            </a:extLst>
          </p:cNvPr>
          <p:cNvSpPr>
            <a:spLocks noGrp="1"/>
          </p:cNvSpPr>
          <p:nvPr>
            <p:ph idx="1"/>
          </p:nvPr>
        </p:nvSpPr>
        <p:spPr/>
        <p:txBody>
          <a:bodyPr/>
          <a:lstStyle/>
          <a:p>
            <a:r>
              <a:rPr lang="en-US" dirty="0"/>
              <a:t>we present the distribution of lung cancer cases in the dataset using a </a:t>
            </a:r>
            <a:r>
              <a:rPr lang="en-US" dirty="0" err="1"/>
              <a:t>countplot</a:t>
            </a:r>
            <a:r>
              <a:rPr lang="en-US" dirty="0"/>
              <a:t>. This plot shows the number of cases of lung cancer in the dataset.</a:t>
            </a:r>
          </a:p>
          <a:p>
            <a:endParaRPr lang="en-IN" dirty="0"/>
          </a:p>
        </p:txBody>
      </p:sp>
      <p:pic>
        <p:nvPicPr>
          <p:cNvPr id="5" name="Picture 4">
            <a:extLst>
              <a:ext uri="{FF2B5EF4-FFF2-40B4-BE49-F238E27FC236}">
                <a16:creationId xmlns:a16="http://schemas.microsoft.com/office/drawing/2014/main" id="{8C3DBFA0-B6D0-00DB-CDF9-CDEEAF04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257" y="2920482"/>
            <a:ext cx="8117633" cy="3097763"/>
          </a:xfrm>
          <a:prstGeom prst="rect">
            <a:avLst/>
          </a:prstGeom>
        </p:spPr>
      </p:pic>
    </p:spTree>
    <p:extLst>
      <p:ext uri="{BB962C8B-B14F-4D97-AF65-F5344CB8AC3E}">
        <p14:creationId xmlns:p14="http://schemas.microsoft.com/office/powerpoint/2010/main" val="32462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83B8-62C9-9A27-D967-4011F0A3ADB9}"/>
              </a:ext>
            </a:extLst>
          </p:cNvPr>
          <p:cNvSpPr>
            <a:spLocks noGrp="1"/>
          </p:cNvSpPr>
          <p:nvPr>
            <p:ph type="title"/>
          </p:nvPr>
        </p:nvSpPr>
        <p:spPr/>
        <p:txBody>
          <a:bodyPr/>
          <a:lstStyle/>
          <a:p>
            <a:r>
              <a:rPr lang="en-US" dirty="0"/>
              <a:t>Correlation between Age and Lung Cancer:</a:t>
            </a:r>
            <a:endParaRPr lang="en-IN" dirty="0"/>
          </a:p>
        </p:txBody>
      </p:sp>
      <p:sp>
        <p:nvSpPr>
          <p:cNvPr id="3" name="Content Placeholder 2">
            <a:extLst>
              <a:ext uri="{FF2B5EF4-FFF2-40B4-BE49-F238E27FC236}">
                <a16:creationId xmlns:a16="http://schemas.microsoft.com/office/drawing/2014/main" id="{A34ECCD2-25CF-121A-5CAB-C7188F55F84B}"/>
              </a:ext>
            </a:extLst>
          </p:cNvPr>
          <p:cNvSpPr>
            <a:spLocks noGrp="1"/>
          </p:cNvSpPr>
          <p:nvPr>
            <p:ph idx="1"/>
          </p:nvPr>
        </p:nvSpPr>
        <p:spPr/>
        <p:txBody>
          <a:bodyPr/>
          <a:lstStyle/>
          <a:p>
            <a:r>
              <a:rPr lang="en-US" dirty="0"/>
              <a:t>A boxplot will be used to compare the age distribution of individuals with and without lung cancer.</a:t>
            </a:r>
          </a:p>
          <a:p>
            <a:r>
              <a:rPr lang="en-US" dirty="0"/>
              <a:t>Association between Smoking and Lung Cancer: A stacked bar chart will be used to show the number of cases of lung cancer for each smoking status category.</a:t>
            </a:r>
          </a:p>
          <a:p>
            <a:endParaRPr lang="en-IN" dirty="0"/>
          </a:p>
        </p:txBody>
      </p:sp>
      <p:pic>
        <p:nvPicPr>
          <p:cNvPr id="5" name="Picture 4">
            <a:extLst>
              <a:ext uri="{FF2B5EF4-FFF2-40B4-BE49-F238E27FC236}">
                <a16:creationId xmlns:a16="http://schemas.microsoft.com/office/drawing/2014/main" id="{BD90F2E6-3595-31ED-739F-98206708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648" y="3825551"/>
            <a:ext cx="6573167" cy="2739702"/>
          </a:xfrm>
          <a:prstGeom prst="rect">
            <a:avLst/>
          </a:prstGeom>
        </p:spPr>
      </p:pic>
    </p:spTree>
    <p:extLst>
      <p:ext uri="{BB962C8B-B14F-4D97-AF65-F5344CB8AC3E}">
        <p14:creationId xmlns:p14="http://schemas.microsoft.com/office/powerpoint/2010/main" val="427555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6F18-2C0F-7C43-DBB2-873E88E5C021}"/>
              </a:ext>
            </a:extLst>
          </p:cNvPr>
          <p:cNvSpPr>
            <a:spLocks noGrp="1"/>
          </p:cNvSpPr>
          <p:nvPr>
            <p:ph type="title"/>
          </p:nvPr>
        </p:nvSpPr>
        <p:spPr/>
        <p:txBody>
          <a:bodyPr/>
          <a:lstStyle/>
          <a:p>
            <a:r>
              <a:rPr lang="en-US" dirty="0"/>
              <a:t>Differences in Lung Cancer between Genders:</a:t>
            </a:r>
            <a:endParaRPr lang="en-IN" dirty="0"/>
          </a:p>
        </p:txBody>
      </p:sp>
      <p:sp>
        <p:nvSpPr>
          <p:cNvPr id="3" name="Content Placeholder 2">
            <a:extLst>
              <a:ext uri="{FF2B5EF4-FFF2-40B4-BE49-F238E27FC236}">
                <a16:creationId xmlns:a16="http://schemas.microsoft.com/office/drawing/2014/main" id="{08791FCE-5042-7325-C21D-91FAC6219F08}"/>
              </a:ext>
            </a:extLst>
          </p:cNvPr>
          <p:cNvSpPr>
            <a:spLocks noGrp="1"/>
          </p:cNvSpPr>
          <p:nvPr>
            <p:ph idx="1"/>
          </p:nvPr>
        </p:nvSpPr>
        <p:spPr/>
        <p:txBody>
          <a:bodyPr/>
          <a:lstStyle/>
          <a:p>
            <a:r>
              <a:rPr lang="en-US" dirty="0"/>
              <a:t>A stacked bar chart will be used to show the number of cases of lung cancer for each gender category.</a:t>
            </a:r>
          </a:p>
          <a:p>
            <a:endParaRPr lang="en-IN" dirty="0"/>
          </a:p>
        </p:txBody>
      </p:sp>
      <p:pic>
        <p:nvPicPr>
          <p:cNvPr id="5" name="Picture 4">
            <a:extLst>
              <a:ext uri="{FF2B5EF4-FFF2-40B4-BE49-F238E27FC236}">
                <a16:creationId xmlns:a16="http://schemas.microsoft.com/office/drawing/2014/main" id="{31BDA868-807E-458B-3C8B-BE4B710CF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391" y="2855168"/>
            <a:ext cx="6573167" cy="3047612"/>
          </a:xfrm>
          <a:prstGeom prst="rect">
            <a:avLst/>
          </a:prstGeom>
        </p:spPr>
      </p:pic>
    </p:spTree>
    <p:extLst>
      <p:ext uri="{BB962C8B-B14F-4D97-AF65-F5344CB8AC3E}">
        <p14:creationId xmlns:p14="http://schemas.microsoft.com/office/powerpoint/2010/main" val="306816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431E-6580-6E0E-659C-5C03D0824C1D}"/>
              </a:ext>
            </a:extLst>
          </p:cNvPr>
          <p:cNvSpPr>
            <a:spLocks noGrp="1"/>
          </p:cNvSpPr>
          <p:nvPr>
            <p:ph type="title"/>
          </p:nvPr>
        </p:nvSpPr>
        <p:spPr/>
        <p:txBody>
          <a:bodyPr/>
          <a:lstStyle/>
          <a:p>
            <a:r>
              <a:rPr lang="en-IN" dirty="0"/>
              <a:t>Other Lifestyle Factors:</a:t>
            </a:r>
          </a:p>
        </p:txBody>
      </p:sp>
      <p:sp>
        <p:nvSpPr>
          <p:cNvPr id="3" name="Content Placeholder 2">
            <a:extLst>
              <a:ext uri="{FF2B5EF4-FFF2-40B4-BE49-F238E27FC236}">
                <a16:creationId xmlns:a16="http://schemas.microsoft.com/office/drawing/2014/main" id="{C62B0E94-0FD4-35D2-3875-F339EFD7ABC3}"/>
              </a:ext>
            </a:extLst>
          </p:cNvPr>
          <p:cNvSpPr>
            <a:spLocks noGrp="1"/>
          </p:cNvSpPr>
          <p:nvPr>
            <p:ph idx="1"/>
          </p:nvPr>
        </p:nvSpPr>
        <p:spPr/>
        <p:txBody>
          <a:bodyPr/>
          <a:lstStyle/>
          <a:p>
            <a:r>
              <a:rPr lang="en-US" dirty="0"/>
              <a:t>Various visualizations such as histograms, scatter plots, and boxplots will be used to explore the relationships between different lifestyle factors and the risk of developing lung cancer.</a:t>
            </a:r>
          </a:p>
          <a:p>
            <a:endParaRPr lang="en-IN" dirty="0"/>
          </a:p>
        </p:txBody>
      </p:sp>
      <p:pic>
        <p:nvPicPr>
          <p:cNvPr id="5" name="Picture 4">
            <a:extLst>
              <a:ext uri="{FF2B5EF4-FFF2-40B4-BE49-F238E27FC236}">
                <a16:creationId xmlns:a16="http://schemas.microsoft.com/office/drawing/2014/main" id="{8802FE6C-03DF-218C-071B-F3D4D6D95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04457"/>
            <a:ext cx="5124061" cy="2879661"/>
          </a:xfrm>
          <a:prstGeom prst="rect">
            <a:avLst/>
          </a:prstGeom>
        </p:spPr>
      </p:pic>
      <p:pic>
        <p:nvPicPr>
          <p:cNvPr id="7" name="Picture 6">
            <a:extLst>
              <a:ext uri="{FF2B5EF4-FFF2-40B4-BE49-F238E27FC236}">
                <a16:creationId xmlns:a16="http://schemas.microsoft.com/office/drawing/2014/main" id="{0CCADAB1-3155-E43B-C996-F3146A4BA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714" y="3004457"/>
            <a:ext cx="4642632" cy="3172506"/>
          </a:xfrm>
          <a:prstGeom prst="rect">
            <a:avLst/>
          </a:prstGeom>
        </p:spPr>
      </p:pic>
    </p:spTree>
    <p:extLst>
      <p:ext uri="{BB962C8B-B14F-4D97-AF65-F5344CB8AC3E}">
        <p14:creationId xmlns:p14="http://schemas.microsoft.com/office/powerpoint/2010/main" val="236307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FA8BBB-F3B5-E13A-6E61-78B0224B1A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80" y="1238265"/>
            <a:ext cx="5454395" cy="4201111"/>
          </a:xfrm>
        </p:spPr>
      </p:pic>
      <p:pic>
        <p:nvPicPr>
          <p:cNvPr id="7" name="Picture 6">
            <a:extLst>
              <a:ext uri="{FF2B5EF4-FFF2-40B4-BE49-F238E27FC236}">
                <a16:creationId xmlns:a16="http://schemas.microsoft.com/office/drawing/2014/main" id="{88CFCE52-22AC-7EFB-CC5C-DD7154A34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16" y="1238265"/>
            <a:ext cx="4950542" cy="4201111"/>
          </a:xfrm>
          <a:prstGeom prst="rect">
            <a:avLst/>
          </a:prstGeom>
        </p:spPr>
      </p:pic>
    </p:spTree>
    <p:extLst>
      <p:ext uri="{BB962C8B-B14F-4D97-AF65-F5344CB8AC3E}">
        <p14:creationId xmlns:p14="http://schemas.microsoft.com/office/powerpoint/2010/main" val="79716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655CA-E5ED-317C-CE93-8855EA88515A}"/>
              </a:ext>
            </a:extLst>
          </p:cNvPr>
          <p:cNvSpPr>
            <a:spLocks noGrp="1"/>
          </p:cNvSpPr>
          <p:nvPr>
            <p:ph idx="1"/>
          </p:nvPr>
        </p:nvSpPr>
        <p:spPr>
          <a:xfrm>
            <a:off x="838200" y="671805"/>
            <a:ext cx="10515600" cy="5234474"/>
          </a:xfrm>
        </p:spPr>
        <p:txBody>
          <a:bodyPr>
            <a:noAutofit/>
          </a:bodyPr>
          <a:lstStyle/>
          <a:p>
            <a:pPr marL="0" indent="0" algn="just">
              <a:buNone/>
            </a:pPr>
            <a:r>
              <a:rPr lang="en-US" sz="1800" dirty="0"/>
              <a:t>To better understand the dataset, exploratory data analysis (EDA) will be performed. The following questions will be answered through various visualizations:</a:t>
            </a:r>
          </a:p>
          <a:p>
            <a:pPr algn="just"/>
            <a:r>
              <a:rPr lang="en-US" sz="1800" dirty="0"/>
              <a:t>What is the distribution of lung cancer cases in the dataset?</a:t>
            </a:r>
          </a:p>
          <a:p>
            <a:pPr algn="just"/>
            <a:r>
              <a:rPr lang="en-US" sz="1800" dirty="0"/>
              <a:t>A </a:t>
            </a:r>
            <a:r>
              <a:rPr lang="en-US" sz="1800" dirty="0" err="1"/>
              <a:t>countplot</a:t>
            </a:r>
            <a:r>
              <a:rPr lang="en-US" sz="1800" dirty="0"/>
              <a:t> will be used to visualize the number of cases of lung cancer in the dataset.</a:t>
            </a:r>
          </a:p>
          <a:p>
            <a:pPr algn="just"/>
            <a:r>
              <a:rPr lang="en-US" sz="1800" dirty="0"/>
              <a:t>What is the age distribution of the patients?</a:t>
            </a:r>
          </a:p>
          <a:p>
            <a:pPr algn="just"/>
            <a:r>
              <a:rPr lang="en-US" sz="1800" dirty="0"/>
              <a:t>A histogram will be used to visualize the age distribution of the patients.</a:t>
            </a:r>
          </a:p>
          <a:p>
            <a:pPr algn="just"/>
            <a:r>
              <a:rPr lang="en-US" sz="1800" dirty="0"/>
              <a:t>How many patients have a history of smoking?</a:t>
            </a:r>
          </a:p>
          <a:p>
            <a:pPr algn="just"/>
            <a:r>
              <a:rPr lang="en-US" sz="1800" dirty="0"/>
              <a:t>A </a:t>
            </a:r>
            <a:r>
              <a:rPr lang="en-US" sz="1800" dirty="0" err="1"/>
              <a:t>countplot</a:t>
            </a:r>
            <a:r>
              <a:rPr lang="en-US" sz="1800" dirty="0"/>
              <a:t> will be used to visualize the number of patients with a history of smoking.</a:t>
            </a:r>
          </a:p>
          <a:p>
            <a:pPr algn="just"/>
            <a:r>
              <a:rPr lang="en-US" sz="1800" dirty="0"/>
              <a:t>How does the tumor size relate to the type of lung cancer?</a:t>
            </a:r>
          </a:p>
          <a:p>
            <a:pPr algn="just"/>
            <a:r>
              <a:rPr lang="en-US" sz="1800" dirty="0"/>
              <a:t>A boxplot will be used to visualize the distribution of tumor sizes for each type of lung cancer.</a:t>
            </a:r>
          </a:p>
          <a:p>
            <a:pPr algn="just"/>
            <a:r>
              <a:rPr lang="en-US" sz="1800" dirty="0"/>
              <a:t>Is there a relationship between age and tumor size?</a:t>
            </a:r>
          </a:p>
          <a:p>
            <a:pPr algn="just"/>
            <a:r>
              <a:rPr lang="en-US" sz="1800" dirty="0"/>
              <a:t>A scatter plot will be used to visualize the relationship between age and tumor size.</a:t>
            </a:r>
          </a:p>
          <a:p>
            <a:pPr marL="0" indent="0" algn="just">
              <a:buNone/>
            </a:pPr>
            <a:r>
              <a:rPr lang="en-US" sz="1800" dirty="0"/>
              <a:t>Python packages such as Pandas, NumPy, Matplotlib, Seaborn, </a:t>
            </a:r>
            <a:r>
              <a:rPr lang="en-US" sz="1800" dirty="0" err="1"/>
              <a:t>Plotly</a:t>
            </a:r>
            <a:r>
              <a:rPr lang="en-US" sz="1800" dirty="0"/>
              <a:t> or similar packages will be used to generate these visualizations. These visualizations will provide insights into the dataset and help in identifying patterns and relationships between variables.</a:t>
            </a:r>
            <a:endParaRPr lang="en-IN" sz="1800" dirty="0"/>
          </a:p>
        </p:txBody>
      </p:sp>
    </p:spTree>
    <p:extLst>
      <p:ext uri="{BB962C8B-B14F-4D97-AF65-F5344CB8AC3E}">
        <p14:creationId xmlns:p14="http://schemas.microsoft.com/office/powerpoint/2010/main" val="106701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1580</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Lung-Cancer-Detection</vt:lpstr>
      <vt:lpstr> Introduction</vt:lpstr>
      <vt:lpstr>Questions for Exploratory Data Analysis (EDA)</vt:lpstr>
      <vt:lpstr>Exploratory Data Analysis (EDA)</vt:lpstr>
      <vt:lpstr>Correlation between Age and Lung Cancer:</vt:lpstr>
      <vt:lpstr>Differences in Lung Cancer between Genders:</vt:lpstr>
      <vt:lpstr>Other Lifestyle Factors:</vt:lpstr>
      <vt:lpstr>PowerPoint Presentation</vt:lpstr>
      <vt:lpstr>PowerPoint Presentation</vt:lpstr>
      <vt:lpstr>Classification for Predictive Analytics</vt:lpstr>
      <vt:lpstr>Classification of Algorithms</vt:lpstr>
      <vt:lpstr>Data Preparation</vt:lpstr>
      <vt:lpstr>Model Training and Evaluation</vt:lpstr>
      <vt:lpstr>Package Selection</vt:lpstr>
      <vt:lpstr>PowerPoint Presentation</vt:lpstr>
      <vt:lpstr>Implementation and Deployment</vt:lpstr>
      <vt:lpstr>PowerPoint Presentation</vt:lpstr>
      <vt:lpstr>PowerPoint Presentation</vt:lpstr>
      <vt:lpstr>PowerPoint Presentation</vt:lpstr>
      <vt:lpstr>PowerPoint Presentation</vt:lpstr>
      <vt:lpstr>Results and Evaluation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Lung-Cancer-Detection</dc:title>
  <dc:creator>Shubhi Pal</dc:creator>
  <cp:lastModifiedBy>Shubhi Pal</cp:lastModifiedBy>
  <cp:revision>2</cp:revision>
  <dcterms:created xsi:type="dcterms:W3CDTF">2023-05-10T15:51:22Z</dcterms:created>
  <dcterms:modified xsi:type="dcterms:W3CDTF">2023-05-10T18:11:43Z</dcterms:modified>
</cp:coreProperties>
</file>