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54"/>
  </p:normalViewPr>
  <p:slideViewPr>
    <p:cSldViewPr snapToGrid="0">
      <p:cViewPr varScale="1">
        <p:scale>
          <a:sx n="93" d="100"/>
          <a:sy n="93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4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19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814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2853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938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939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44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160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009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F5E5-CF92-9000-F6CE-667616E4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D986C-ED4C-FF03-9B6E-D5D985555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96165-E088-1BC8-6373-CC584629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B265D-6DFC-C626-40D5-BE0ECD61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30147-3CF9-BE73-2765-EE559841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37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51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48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00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32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9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11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1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29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8CEE85-48A0-42AE-BE4E-A569C81089E3}" type="datetimeFigureOut">
              <a:rPr lang="en-IN" smtClean="0"/>
              <a:t>24/11/24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C05A9-79EC-4284-990B-422C5CA77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00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>
          <a:fgClr>
            <a:srgbClr val="F0F8FF"/>
          </a:fgClr>
          <a:bgClr>
            <a:srgbClr val="F0F8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8CE4-7D54-7A0E-AB73-F054DAAD8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Expense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9BA4C-B9E1-846A-83C7-E83DB45B85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Sidhvi</a:t>
            </a: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Nuvvula</a:t>
            </a: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Madhuritha</a:t>
            </a: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Alle, </a:t>
            </a:r>
            <a:r>
              <a:rPr lang="en-IN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Usharani</a:t>
            </a: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Lankalapalli</a:t>
            </a: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Chandana </a:t>
            </a:r>
            <a:r>
              <a:rPr lang="en-IN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Rajashekhar</a:t>
            </a: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Saranya Roy, </a:t>
            </a:r>
            <a:r>
              <a:rPr lang="en-IN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Dhyan</a:t>
            </a: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Pandya)</a:t>
            </a:r>
          </a:p>
        </p:txBody>
      </p:sp>
    </p:spTree>
    <p:extLst>
      <p:ext uri="{BB962C8B-B14F-4D97-AF65-F5344CB8AC3E}">
        <p14:creationId xmlns:p14="http://schemas.microsoft.com/office/powerpoint/2010/main" val="391566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759E-F248-1A76-085F-784B790C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Screenshots of SQL Queries: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6B20-467F-B50C-2208-33AAF8759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46908"/>
            <a:ext cx="12192000" cy="561109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34ECB-42BE-BFB9-57F3-BF4DF918B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7" y="1629793"/>
            <a:ext cx="9850582" cy="522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5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E7BA1-246E-ED3D-A749-782FF0F26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F4CA0F7C-C97D-39B6-A534-FA0E36520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063749"/>
            <a:ext cx="8946540" cy="418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9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84B70-2BD4-EAFD-2DBE-3A3615937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FED5C98-B2D1-733D-6161-757DBFBF8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066800"/>
            <a:ext cx="9052070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6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FAD9-8737-69DA-3496-570565B1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7318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Application Integration: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35245-FF6A-DCA1-D4A9-5D6AB89CE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531918"/>
            <a:ext cx="8946541" cy="4716482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effectLst/>
                <a:latin typeface="TimesNewRomanPS"/>
              </a:rPr>
              <a:t>User Interface: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NewRomanPS"/>
              </a:rPr>
              <a:t>     </a:t>
            </a:r>
            <a:r>
              <a:rPr lang="en-US" sz="1800" dirty="0">
                <a:effectLst/>
                <a:latin typeface="TimesNewRomanPSMT"/>
              </a:rPr>
              <a:t>Tools: </a:t>
            </a:r>
            <a:r>
              <a:rPr lang="en-US" sz="1800" dirty="0" err="1">
                <a:effectLst/>
                <a:latin typeface="TimesNewRomanPSMT"/>
              </a:rPr>
              <a:t>Streamlit</a:t>
            </a:r>
            <a:r>
              <a:rPr lang="en-US" sz="1800" dirty="0">
                <a:effectLst/>
                <a:latin typeface="TimesNewRomanPSMT"/>
              </a:rPr>
              <a:t> for the front-end.</a:t>
            </a:r>
          </a:p>
          <a:p>
            <a:pPr marL="0" indent="0">
              <a:buNone/>
            </a:pPr>
            <a:r>
              <a:rPr lang="en-US" sz="1800" dirty="0">
                <a:latin typeface="TimesNewRomanPSMT"/>
              </a:rPr>
              <a:t>     F</a:t>
            </a:r>
            <a:r>
              <a:rPr lang="en-US" sz="1800" dirty="0">
                <a:effectLst/>
                <a:latin typeface="TimesNewRomanPSMT"/>
              </a:rPr>
              <a:t>eatures: Login page, expense management, and budget overview </a:t>
            </a:r>
          </a:p>
          <a:p>
            <a:pPr marL="0" indent="0">
              <a:buNone/>
            </a:pPr>
            <a:r>
              <a:rPr lang="en-US" sz="1800" dirty="0">
                <a:latin typeface="CourierNewPSMT" panose="02070309020205020404" pitchFamily="49" charset="0"/>
              </a:rPr>
              <a:t> </a:t>
            </a:r>
            <a:r>
              <a:rPr lang="en-US" sz="1800" dirty="0">
                <a:effectLst/>
                <a:latin typeface="CourierNewPSMT" panose="02070309020205020404" pitchFamily="49" charset="0"/>
              </a:rPr>
              <a:t> </a:t>
            </a:r>
            <a:r>
              <a:rPr lang="en-US" sz="1800" dirty="0">
                <a:effectLst/>
                <a:latin typeface="TimesNewRomanPSMT"/>
              </a:rPr>
              <a:t>Screenshots of key UI components: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1E65983A-C07C-2D1A-F91D-D4E2A5B2F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48" y="3242964"/>
            <a:ext cx="6336579" cy="3139089"/>
          </a:xfrm>
          <a:prstGeom prst="rect">
            <a:avLst/>
          </a:prstGeom>
        </p:spPr>
      </p:pic>
      <p:pic>
        <p:nvPicPr>
          <p:cNvPr id="7" name="Picture 6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5EAC30D6-3E31-D13E-24F5-7E66D8F8E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5" y="3242963"/>
            <a:ext cx="5615355" cy="313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03F29C-B492-D06F-B05A-19B8F1E75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64035" cy="4346959"/>
          </a:xfrm>
          <a:prstGeom prst="rect">
            <a:avLst/>
          </a:prstGeom>
        </p:spPr>
      </p:pic>
      <p:pic>
        <p:nvPicPr>
          <p:cNvPr id="7" name="Picture 6" descr="A screenshot of a login form&#10;&#10;Description automatically generated">
            <a:extLst>
              <a:ext uri="{FF2B5EF4-FFF2-40B4-BE49-F238E27FC236}">
                <a16:creationId xmlns:a16="http://schemas.microsoft.com/office/drawing/2014/main" id="{D60C1221-03CA-9248-8834-AA9CB7C22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036" y="1842417"/>
            <a:ext cx="5527963" cy="501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27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08D9F5-5CDB-5A08-072B-C57D62D40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44" y="1080656"/>
            <a:ext cx="8395855" cy="48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57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CCD23D6-D8A2-0D4B-EDDE-67972A696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27" y="2244436"/>
            <a:ext cx="5555673" cy="461356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27E5F52-5595-9BED-B529-062ADE54E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71"/>
            <a:ext cx="6636327" cy="43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20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B52F7-7784-EB83-3137-59A35BB7B7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0B080A-8996-CED0-8965-8B39FB82C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399309"/>
            <a:ext cx="8946540" cy="484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45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1109862-7B33-BCCE-AB61-0FE6826E6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93822" cy="419548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350DA64-701C-93AA-A9DF-1ECAEDCFA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822" y="2499471"/>
            <a:ext cx="6198178" cy="435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54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CDB0A-8E9B-02A1-45E2-050C8E3F2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2951018"/>
            <a:ext cx="8946541" cy="14408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37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B617-B7F8-0AA3-596B-4A9FD23C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A57F4-749C-7239-A610-C3B20D70A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– Relationship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SQL Queries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Integration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16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96BE-746F-1C18-1962-60A52F30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BDE54-4A20-587B-9644-4E9A3C36E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personal finances manually is cumbersome and error-prone.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Expense Tracker project provides a digital solution for tracking expenses, managing budgets, and analyzing spending patterns efficiently</a:t>
            </a:r>
            <a:r>
              <a:rPr lang="en-US" sz="3200" dirty="0"/>
              <a:t>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9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598D-7320-217B-72CC-D45DA07A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C0DD-44DA-400D-AE1C-8E49B16155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Functional Requirements: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User Authentication (Admin/User roles).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CRUD operations for expenses and budgets.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Non-Functional Requirements: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Secure database interactions.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Responsive user inte</a:t>
            </a:r>
            <a:r>
              <a:rPr lang="en-IN" sz="2400" dirty="0"/>
              <a:t>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46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E696-9D72-B1D7-119C-5041ED35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Database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D5817-0CFE-F6F0-B9C5-43A161386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876" y="1457172"/>
            <a:ext cx="8946541" cy="4195481"/>
          </a:xfrm>
        </p:spPr>
        <p:txBody>
          <a:bodyPr>
            <a:no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Entity-Relationship Diagram (ERD):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Relationships between Users, Expenses, Budgets.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Normalization: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Ensures reduced redundancy and data integrity (3NF).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Schema Overview: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Users: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email, password, role.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Expenses: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expense_id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amount, category, date, description.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Budgets: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budget_id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budget_amount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period,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start_date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end_date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397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D19F-28D5-6500-69E0-C7EF01F0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Entity – Relationship Diagram: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2C89F-9CE1-F66D-9DA4-3F5A0FB4F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diagram of a function&#10;&#10;Description automatically generated">
            <a:extLst>
              <a:ext uri="{FF2B5EF4-FFF2-40B4-BE49-F238E27FC236}">
                <a16:creationId xmlns:a16="http://schemas.microsoft.com/office/drawing/2014/main" id="{DB991811-FDF9-4E68-624C-C193588AB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955800"/>
            <a:ext cx="9052070" cy="444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8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8F33-A84F-1E6D-E2B0-65BD96D9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9B95A-B238-6A63-084B-B83832AB5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052" y="1187531"/>
            <a:ext cx="8946541" cy="536764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6400" dirty="0">
              <a:latin typeface="TimesNewRomanPSMT"/>
            </a:endParaRPr>
          </a:p>
          <a:p>
            <a:pPr marL="0" indent="0">
              <a:buNone/>
            </a:pPr>
            <a:r>
              <a:rPr lang="en-US" sz="6400" dirty="0">
                <a:latin typeface="TimesNewRomanPSMT"/>
              </a:rPr>
              <a:t>Users Table:</a:t>
            </a:r>
          </a:p>
          <a:p>
            <a:pPr marL="0" indent="0">
              <a:buNone/>
            </a:pPr>
            <a:r>
              <a:rPr lang="en-US" sz="6400" dirty="0">
                <a:effectLst/>
                <a:latin typeface="TimesNewRomanPSMT"/>
              </a:rPr>
              <a:t>CREATE TABLE users ( </a:t>
            </a:r>
            <a:endParaRPr lang="en-US" sz="6400" dirty="0"/>
          </a:p>
          <a:p>
            <a:pPr marL="0" indent="0">
              <a:buNone/>
            </a:pPr>
            <a:r>
              <a:rPr lang="en-US" sz="6400" dirty="0" err="1">
                <a:effectLst/>
                <a:latin typeface="TimesNewRomanPSMT"/>
              </a:rPr>
              <a:t>user_id</a:t>
            </a:r>
            <a:r>
              <a:rPr lang="en-US" sz="6400" dirty="0">
                <a:effectLst/>
                <a:latin typeface="TimesNewRomanPSMT"/>
              </a:rPr>
              <a:t> INT AUTO_INCREMENT PRIMARY KEY,</a:t>
            </a:r>
          </a:p>
          <a:p>
            <a:pPr marL="0" indent="0">
              <a:buNone/>
            </a:pPr>
            <a:r>
              <a:rPr lang="en-US" sz="6400" dirty="0">
                <a:effectLst/>
                <a:latin typeface="TimesNewRomanPSMT"/>
              </a:rPr>
              <a:t> email VARCHAR(255) UNIQUE NOT NULL, </a:t>
            </a:r>
          </a:p>
          <a:p>
            <a:pPr marL="0" indent="0">
              <a:buNone/>
            </a:pPr>
            <a:r>
              <a:rPr lang="en-US" sz="6400" dirty="0">
                <a:effectLst/>
                <a:latin typeface="TimesNewRomanPSMT"/>
              </a:rPr>
              <a:t>password VARCHAR(255) NOT NULL, </a:t>
            </a:r>
            <a:endParaRPr lang="en-US" sz="6400" dirty="0"/>
          </a:p>
          <a:p>
            <a:pPr marL="0" indent="0">
              <a:buNone/>
            </a:pPr>
            <a:r>
              <a:rPr lang="en-US" sz="6400" dirty="0">
                <a:effectLst/>
                <a:latin typeface="TimesNewRomanPSMT"/>
              </a:rPr>
              <a:t>role ENUM('admin', 'user') DEFAULT 'user’ NOT NULL</a:t>
            </a:r>
          </a:p>
          <a:p>
            <a:pPr marL="0" indent="0">
              <a:buNone/>
            </a:pPr>
            <a:r>
              <a:rPr lang="en-US" sz="6400" dirty="0">
                <a:effectLst/>
                <a:latin typeface="TimesNewRomanPSMT"/>
              </a:rPr>
              <a:t> );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6400" dirty="0">
                <a:effectLst/>
                <a:latin typeface="TimesNewRomanPSMT"/>
              </a:rPr>
              <a:t>INSERT INTO users (</a:t>
            </a:r>
            <a:r>
              <a:rPr lang="en-US" sz="6400" dirty="0" err="1">
                <a:effectLst/>
                <a:latin typeface="TimesNewRomanPSMT"/>
              </a:rPr>
              <a:t>user_id</a:t>
            </a:r>
            <a:r>
              <a:rPr lang="en-US" sz="6400" dirty="0">
                <a:effectLst/>
                <a:latin typeface="TimesNewRomanPSMT"/>
              </a:rPr>
              <a:t>, </a:t>
            </a:r>
            <a:r>
              <a:rPr lang="en-US" sz="6400" dirty="0" err="1">
                <a:effectLst/>
                <a:latin typeface="TimesNewRomanPSMT"/>
              </a:rPr>
              <a:t>email,password</a:t>
            </a:r>
            <a:r>
              <a:rPr lang="en-US" sz="6400" dirty="0">
                <a:effectLst/>
                <a:latin typeface="TimesNewRomanPSMT"/>
              </a:rPr>
              <a:t>) VALUES</a:t>
            </a:r>
            <a:br>
              <a:rPr lang="en-US" sz="6400" dirty="0">
                <a:effectLst/>
                <a:latin typeface="TimesNewRomanPSMT"/>
              </a:rPr>
            </a:br>
            <a:r>
              <a:rPr lang="en-US" sz="6400" dirty="0">
                <a:effectLst/>
                <a:latin typeface="TimesNewRomanPSMT"/>
              </a:rPr>
              <a:t>(1, 'Alice Smith', '</a:t>
            </a:r>
            <a:r>
              <a:rPr lang="en-US" sz="6400" dirty="0" err="1">
                <a:effectLst/>
                <a:latin typeface="TimesNewRomanPSMT"/>
              </a:rPr>
              <a:t>alice@example.com</a:t>
            </a:r>
            <a:r>
              <a:rPr lang="en-US" sz="6400" dirty="0">
                <a:effectLst/>
                <a:latin typeface="TimesNewRomanPSMT"/>
              </a:rPr>
              <a:t>'),</a:t>
            </a:r>
            <a:br>
              <a:rPr lang="en-US" sz="6400" dirty="0">
                <a:effectLst/>
                <a:latin typeface="TimesNewRomanPSMT"/>
              </a:rPr>
            </a:br>
            <a:r>
              <a:rPr lang="en-US" sz="6400" dirty="0">
                <a:effectLst/>
                <a:latin typeface="TimesNewRomanPSMT"/>
              </a:rPr>
              <a:t>(2, 'Bob Johnson', '</a:t>
            </a:r>
            <a:r>
              <a:rPr lang="en-US" sz="6400" dirty="0" err="1">
                <a:effectLst/>
                <a:latin typeface="TimesNewRomanPSMT"/>
              </a:rPr>
              <a:t>bob@example.com</a:t>
            </a:r>
            <a:r>
              <a:rPr lang="en-US" sz="6400" dirty="0">
                <a:effectLst/>
                <a:latin typeface="TimesNewRomanPSMT"/>
              </a:rPr>
              <a:t>'),</a:t>
            </a:r>
            <a:br>
              <a:rPr lang="en-US" sz="6400" dirty="0">
                <a:effectLst/>
                <a:latin typeface="TimesNewRomanPSMT"/>
              </a:rPr>
            </a:br>
            <a:r>
              <a:rPr lang="en-US" sz="6400" dirty="0">
                <a:effectLst/>
                <a:latin typeface="TimesNewRomanPSMT"/>
              </a:rPr>
              <a:t>(3, 'Carol Williams', '</a:t>
            </a:r>
            <a:r>
              <a:rPr lang="en-US" sz="6400" dirty="0" err="1">
                <a:effectLst/>
                <a:latin typeface="TimesNewRomanPSMT"/>
              </a:rPr>
              <a:t>carol@example.com</a:t>
            </a:r>
            <a:r>
              <a:rPr lang="en-US" sz="6400" dirty="0">
                <a:effectLst/>
                <a:latin typeface="TimesNewRomanPSMT"/>
              </a:rPr>
              <a:t>');</a:t>
            </a:r>
            <a:br>
              <a:rPr lang="en-US" sz="6400" dirty="0">
                <a:effectLst/>
                <a:latin typeface="TimesNewRomanPSMT"/>
              </a:rPr>
            </a:br>
            <a:r>
              <a:rPr lang="en-US" sz="6400" dirty="0">
                <a:effectLst/>
                <a:latin typeface="TimesNewRomanPSMT"/>
              </a:rPr>
              <a:t>INSERT INTO users (email, password, role)</a:t>
            </a:r>
            <a:br>
              <a:rPr lang="en-US" sz="6400" dirty="0">
                <a:effectLst/>
                <a:latin typeface="TimesNewRomanPSMT"/>
              </a:rPr>
            </a:br>
            <a:r>
              <a:rPr lang="en-US" sz="6400" dirty="0">
                <a:effectLst/>
                <a:latin typeface="TimesNewRomanPSMT"/>
              </a:rPr>
              <a:t>VALUES ('sidhvinuvvula16@gmail.com', 'Sidhu@1416', 'admin’);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6400" dirty="0">
                <a:effectLst/>
                <a:latin typeface="TimesNewRomanPSMT"/>
              </a:rPr>
              <a:t>SELECT * FROM USERS;</a:t>
            </a:r>
            <a:br>
              <a:rPr lang="en-US" sz="6400" dirty="0">
                <a:effectLst/>
                <a:latin typeface="TimesNewRomanPSMT"/>
              </a:rPr>
            </a:br>
            <a:endParaRPr lang="en-US" sz="6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8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B20B8-BE45-D49F-DC04-7EBFEA0DA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049" y="1021277"/>
            <a:ext cx="8946541" cy="525878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Expenses Table:</a:t>
            </a:r>
          </a:p>
          <a:p>
            <a:pPr marL="0" indent="0">
              <a:buNone/>
            </a:pPr>
            <a:r>
              <a:rPr lang="en-US" dirty="0">
                <a:effectLst/>
                <a:latin typeface="TimesNewRomanPSMT"/>
              </a:rPr>
              <a:t>CREATE TABLE expenses (</a:t>
            </a:r>
            <a:br>
              <a:rPr lang="en-US" dirty="0">
                <a:effectLst/>
                <a:latin typeface="TimesNewRomanPSMT"/>
              </a:rPr>
            </a:br>
            <a:r>
              <a:rPr lang="en-US" dirty="0" err="1">
                <a:effectLst/>
                <a:latin typeface="TimesNewRomanPSMT"/>
              </a:rPr>
              <a:t>expense_id</a:t>
            </a:r>
            <a:r>
              <a:rPr lang="en-US" dirty="0">
                <a:effectLst/>
                <a:latin typeface="TimesNewRomanPSMT"/>
              </a:rPr>
              <a:t> INT AUTO_INCREMENT PRIMARY KEY, 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effectLst/>
                <a:latin typeface="TimesNewRomanPSMT"/>
              </a:rPr>
              <a:t>user_id</a:t>
            </a:r>
            <a:r>
              <a:rPr lang="en-US" dirty="0">
                <a:effectLst/>
                <a:latin typeface="TimesNewRomanPSMT"/>
              </a:rPr>
              <a:t> INT,</a:t>
            </a:r>
            <a:br>
              <a:rPr lang="en-US" dirty="0">
                <a:effectLst/>
                <a:latin typeface="TimesNewRomanPSMT"/>
              </a:rPr>
            </a:br>
            <a:r>
              <a:rPr lang="en-US" dirty="0">
                <a:effectLst/>
                <a:latin typeface="TimesNewRomanPSMT"/>
              </a:rPr>
              <a:t>amount DECIMAL(10, 2), category VARCHAR(50), date DATE,</a:t>
            </a:r>
            <a:br>
              <a:rPr lang="en-US" dirty="0">
                <a:effectLst/>
                <a:latin typeface="TimesNewRomanPSMT"/>
              </a:rPr>
            </a:br>
            <a:r>
              <a:rPr lang="en-US" dirty="0">
                <a:effectLst/>
                <a:latin typeface="TimesNewRomanPSMT"/>
              </a:rPr>
              <a:t>description VARCHAR(255),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  <a:latin typeface="TimesNewRomanPSMT"/>
              </a:rPr>
              <a:t>FOREIGN KEY (</a:t>
            </a:r>
            <a:r>
              <a:rPr lang="en-US" dirty="0" err="1">
                <a:effectLst/>
                <a:latin typeface="TimesNewRomanPSMT"/>
              </a:rPr>
              <a:t>user_id</a:t>
            </a:r>
            <a:r>
              <a:rPr lang="en-US" dirty="0">
                <a:effectLst/>
                <a:latin typeface="TimesNewRomanPSMT"/>
              </a:rPr>
              <a:t>) REFERENCES users(</a:t>
            </a:r>
            <a:r>
              <a:rPr lang="en-US" dirty="0" err="1">
                <a:effectLst/>
                <a:latin typeface="TimesNewRomanPSMT"/>
              </a:rPr>
              <a:t>user_id</a:t>
            </a:r>
            <a:r>
              <a:rPr lang="en-US" dirty="0">
                <a:effectLst/>
                <a:latin typeface="TimesNewRomanPSMT"/>
              </a:rPr>
              <a:t>) ON DELETE CASCADE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  <a:latin typeface="TimesNewRomanPSMT"/>
              </a:rPr>
              <a:t>);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NewRomanPSMT"/>
              </a:rPr>
              <a:t>INSERT INTO expenses (</a:t>
            </a:r>
            <a:r>
              <a:rPr lang="en-US" sz="1800" dirty="0" err="1">
                <a:effectLst/>
                <a:latin typeface="TimesNewRomanPSMT"/>
              </a:rPr>
              <a:t>expense_id</a:t>
            </a:r>
            <a:r>
              <a:rPr lang="en-US" sz="1800" dirty="0">
                <a:effectLst/>
                <a:latin typeface="TimesNewRomanPSMT"/>
              </a:rPr>
              <a:t>, </a:t>
            </a:r>
            <a:r>
              <a:rPr lang="en-US" sz="1800" dirty="0" err="1">
                <a:effectLst/>
                <a:latin typeface="TimesNewRomanPSMT"/>
              </a:rPr>
              <a:t>user_id</a:t>
            </a:r>
            <a:r>
              <a:rPr lang="en-US" sz="1800" dirty="0">
                <a:effectLst/>
                <a:latin typeface="TimesNewRomanPSMT"/>
              </a:rPr>
              <a:t>, date, amount, category, description) VALUES</a:t>
            </a:r>
            <a:br>
              <a:rPr lang="en-US" sz="1800" dirty="0">
                <a:effectLst/>
                <a:latin typeface="TimesNewRomanPSMT"/>
              </a:rPr>
            </a:br>
            <a:r>
              <a:rPr lang="en-US" sz="1800" dirty="0">
                <a:effectLst/>
                <a:latin typeface="TimesNewRomanPSMT"/>
              </a:rPr>
              <a:t>(1, 1, '2024-10-31', 32.97, 'Entertainment', 'Sample expense data'),</a:t>
            </a:r>
            <a:br>
              <a:rPr lang="en-US" sz="1800" dirty="0">
                <a:effectLst/>
                <a:latin typeface="TimesNewRomanPSMT"/>
              </a:rPr>
            </a:br>
            <a:r>
              <a:rPr lang="en-US" sz="1800" dirty="0">
                <a:effectLst/>
                <a:latin typeface="TimesNewRomanPSMT"/>
              </a:rPr>
              <a:t>(2, 2, '2024-10-24', 121.75, 'Dining Out', 'Sample expense data'),</a:t>
            </a:r>
            <a:br>
              <a:rPr lang="en-US" sz="1800" dirty="0">
                <a:effectLst/>
                <a:latin typeface="TimesNewRomanPSMT"/>
              </a:rPr>
            </a:br>
            <a:r>
              <a:rPr lang="en-US" sz="1800" dirty="0">
                <a:effectLst/>
                <a:latin typeface="TimesNewRomanPSMT"/>
              </a:rPr>
              <a:t>(3, 2, '2024-10-25', 50.67, 'Entertainment', 'Sample expense data'),</a:t>
            </a:r>
            <a:br>
              <a:rPr lang="en-US" sz="1800" dirty="0">
                <a:effectLst/>
                <a:latin typeface="TimesNewRomanPSMT"/>
              </a:rPr>
            </a:br>
            <a:r>
              <a:rPr lang="en-US" sz="1800" dirty="0">
                <a:effectLst/>
                <a:latin typeface="TimesNewRomanPSMT"/>
              </a:rPr>
              <a:t>(4, 1, '2024-11-08', 61.04, 'Utilities', 'Sample expense data'),</a:t>
            </a:r>
            <a:br>
              <a:rPr lang="en-US" sz="1800" dirty="0">
                <a:effectLst/>
                <a:latin typeface="TimesNewRomanPSMT"/>
              </a:rPr>
            </a:br>
            <a:r>
              <a:rPr lang="en-US" sz="1800" dirty="0">
                <a:effectLst/>
                <a:latin typeface="TimesNewRomanPSMT"/>
              </a:rPr>
              <a:t>(5, 3, '2024-11-09', 141.26, 'Dining Out', 'Sample expense data’); </a:t>
            </a:r>
          </a:p>
          <a:p>
            <a:pPr marL="0" indent="0">
              <a:buNone/>
            </a:pPr>
            <a:r>
              <a:rPr lang="en-US" sz="1800" dirty="0">
                <a:latin typeface="TimesNewRomanPSMT"/>
              </a:rPr>
              <a:t>SELECT  *  FROM expenses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62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F49C7-3BE5-D42E-925D-1C3F753C2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239" y="403760"/>
            <a:ext cx="8946541" cy="5844639"/>
          </a:xfrm>
        </p:spPr>
        <p:txBody>
          <a:bodyPr>
            <a:normAutofit fontScale="25000" lnSpcReduction="20000"/>
          </a:bodyPr>
          <a:lstStyle/>
          <a:p>
            <a:r>
              <a:rPr lang="en-US" sz="12800" dirty="0"/>
              <a:t>Budgets Table: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>
                <a:effectLst/>
                <a:latin typeface="TimesNewRomanPSMT"/>
              </a:rPr>
              <a:t>CREATE TABLE budgets ( </a:t>
            </a:r>
            <a:endParaRPr lang="en-US" sz="5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 err="1">
                <a:effectLst/>
                <a:latin typeface="TimesNewRomanPSMT"/>
              </a:rPr>
              <a:t>budget_id</a:t>
            </a:r>
            <a:r>
              <a:rPr lang="en-US" sz="5600" dirty="0">
                <a:effectLst/>
                <a:latin typeface="TimesNewRomanPSMT"/>
              </a:rPr>
              <a:t> INT AUTO_INCREMENT PRIMARY KEY, </a:t>
            </a:r>
            <a:endParaRPr lang="en-US" sz="5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 err="1">
                <a:effectLst/>
                <a:latin typeface="TimesNewRomanPSMT"/>
              </a:rPr>
              <a:t>user_id</a:t>
            </a:r>
            <a:r>
              <a:rPr lang="en-US" sz="5600" dirty="0">
                <a:effectLst/>
                <a:latin typeface="TimesNewRomanPSMT"/>
              </a:rPr>
              <a:t> INT, </a:t>
            </a:r>
            <a:endParaRPr lang="en-US" sz="5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 err="1">
                <a:effectLst/>
                <a:latin typeface="TimesNewRomanPSMT"/>
              </a:rPr>
              <a:t>budget_amount</a:t>
            </a:r>
            <a:r>
              <a:rPr lang="en-US" sz="5600" dirty="0">
                <a:effectLst/>
                <a:latin typeface="TimesNewRomanPSMT"/>
              </a:rPr>
              <a:t> DECIMAL(10, 2), </a:t>
            </a:r>
            <a:endParaRPr lang="en-US" sz="5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>
                <a:effectLst/>
                <a:latin typeface="TimesNewRomanPSMT"/>
              </a:rPr>
              <a:t>period VARCHAR(20), -- 'weekly' or 'monthly' </a:t>
            </a:r>
            <a:endParaRPr lang="en-US" sz="5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 err="1">
                <a:effectLst/>
                <a:latin typeface="TimesNewRomanPSMT"/>
              </a:rPr>
              <a:t>start_date</a:t>
            </a:r>
            <a:r>
              <a:rPr lang="en-US" sz="5600" dirty="0">
                <a:effectLst/>
                <a:latin typeface="TimesNewRomanPSMT"/>
              </a:rPr>
              <a:t> DATE, </a:t>
            </a:r>
            <a:endParaRPr lang="en-US" sz="5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 err="1">
                <a:effectLst/>
                <a:latin typeface="TimesNewRomanPSMT"/>
              </a:rPr>
              <a:t>end_date</a:t>
            </a:r>
            <a:r>
              <a:rPr lang="en-US" sz="5600" dirty="0">
                <a:effectLst/>
                <a:latin typeface="TimesNewRomanPSMT"/>
              </a:rPr>
              <a:t> DATE, </a:t>
            </a:r>
            <a:endParaRPr lang="en-US" sz="5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>
                <a:effectLst/>
                <a:latin typeface="TimesNewRomanPSMT"/>
              </a:rPr>
              <a:t>FOREIGN KEY (</a:t>
            </a:r>
            <a:r>
              <a:rPr lang="en-US" sz="5600" dirty="0" err="1">
                <a:effectLst/>
                <a:latin typeface="TimesNewRomanPSMT"/>
              </a:rPr>
              <a:t>user_id</a:t>
            </a:r>
            <a:r>
              <a:rPr lang="en-US" sz="5600" dirty="0">
                <a:effectLst/>
                <a:latin typeface="TimesNewRomanPSMT"/>
              </a:rPr>
              <a:t>) REFERENCES users(</a:t>
            </a:r>
            <a:r>
              <a:rPr lang="en-US" sz="5600" dirty="0" err="1">
                <a:effectLst/>
                <a:latin typeface="TimesNewRomanPSMT"/>
              </a:rPr>
              <a:t>user_id</a:t>
            </a:r>
            <a:r>
              <a:rPr lang="en-US" sz="5600" dirty="0">
                <a:effectLst/>
                <a:latin typeface="TimesNewRomanPSMT"/>
              </a:rPr>
              <a:t>) ON DELETE CASCADE </a:t>
            </a:r>
            <a:endParaRPr lang="en-US" sz="5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>
                <a:effectLst/>
                <a:latin typeface="TimesNewRomanPSMT"/>
              </a:rPr>
              <a:t>);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5600" dirty="0">
                <a:effectLst/>
                <a:latin typeface="TimesNewRomanPSMT"/>
              </a:rPr>
              <a:t>INSERT INTO budgets (</a:t>
            </a:r>
            <a:r>
              <a:rPr lang="en-US" sz="5600" dirty="0" err="1">
                <a:effectLst/>
                <a:latin typeface="TimesNewRomanPSMT"/>
              </a:rPr>
              <a:t>budget_id</a:t>
            </a:r>
            <a:r>
              <a:rPr lang="en-US" sz="5600" dirty="0">
                <a:effectLst/>
                <a:latin typeface="TimesNewRomanPSMT"/>
              </a:rPr>
              <a:t>, </a:t>
            </a:r>
            <a:r>
              <a:rPr lang="en-US" sz="5600" dirty="0" err="1">
                <a:effectLst/>
                <a:latin typeface="TimesNewRomanPSMT"/>
              </a:rPr>
              <a:t>user_id</a:t>
            </a:r>
            <a:r>
              <a:rPr lang="en-US" sz="5600" dirty="0">
                <a:effectLst/>
                <a:latin typeface="TimesNewRomanPSMT"/>
              </a:rPr>
              <a:t>, </a:t>
            </a:r>
            <a:r>
              <a:rPr lang="en-US" sz="5600" dirty="0" err="1">
                <a:effectLst/>
                <a:latin typeface="TimesNewRomanPSMT"/>
              </a:rPr>
              <a:t>budget_amount</a:t>
            </a:r>
            <a:r>
              <a:rPr lang="en-US" sz="5600" dirty="0">
                <a:effectLst/>
                <a:latin typeface="TimesNewRomanPSMT"/>
              </a:rPr>
              <a:t>, period, </a:t>
            </a:r>
            <a:r>
              <a:rPr lang="en-US" sz="5600" dirty="0" err="1">
                <a:effectLst/>
                <a:latin typeface="TimesNewRomanPSMT"/>
              </a:rPr>
              <a:t>start_date</a:t>
            </a:r>
            <a:r>
              <a:rPr lang="en-US" sz="5600" dirty="0">
                <a:effectLst/>
                <a:latin typeface="TimesNewRomanPSMT"/>
              </a:rPr>
              <a:t>, </a:t>
            </a:r>
            <a:r>
              <a:rPr lang="en-US" sz="5600" dirty="0" err="1">
                <a:effectLst/>
                <a:latin typeface="TimesNewRomanPSMT"/>
              </a:rPr>
              <a:t>end_date</a:t>
            </a:r>
            <a:r>
              <a:rPr lang="en-US" sz="5600" dirty="0">
                <a:effectLst/>
                <a:latin typeface="TimesNewRomanPSMT"/>
              </a:rPr>
              <a:t>)</a:t>
            </a:r>
            <a:br>
              <a:rPr lang="en-US" sz="5600" dirty="0">
                <a:effectLst/>
                <a:latin typeface="TimesNewRomanPSMT"/>
              </a:rPr>
            </a:br>
            <a:r>
              <a:rPr lang="en-US" sz="5600" dirty="0">
                <a:effectLst/>
                <a:latin typeface="TimesNewRomanPSMT"/>
              </a:rPr>
              <a:t>VALUES</a:t>
            </a:r>
            <a:br>
              <a:rPr lang="en-US" sz="5600" dirty="0">
                <a:effectLst/>
                <a:latin typeface="TimesNewRomanPSMT"/>
              </a:rPr>
            </a:br>
            <a:r>
              <a:rPr lang="en-US" sz="5600" dirty="0">
                <a:effectLst/>
                <a:latin typeface="TimesNewRomanPSMT"/>
              </a:rPr>
              <a:t>(1, 1, 794.45, 'weekly', '2024-10-13', '2024-11-12'),</a:t>
            </a:r>
            <a:br>
              <a:rPr lang="en-US" sz="5600" dirty="0">
                <a:effectLst/>
                <a:latin typeface="TimesNewRomanPSMT"/>
              </a:rPr>
            </a:br>
            <a:r>
              <a:rPr lang="en-US" sz="5600" dirty="0">
                <a:effectLst/>
                <a:latin typeface="TimesNewRomanPSMT"/>
              </a:rPr>
              <a:t>(2, 3, 425.87, 'weekly', '2024-10-13', '2024-11-12'),</a:t>
            </a:r>
            <a:br>
              <a:rPr lang="en-US" sz="5600" dirty="0">
                <a:effectLst/>
                <a:latin typeface="TimesNewRomanPSMT"/>
              </a:rPr>
            </a:br>
            <a:r>
              <a:rPr lang="en-US" sz="5600" dirty="0">
                <a:effectLst/>
                <a:latin typeface="TimesNewRomanPSMT"/>
              </a:rPr>
              <a:t>(3, 2, 890.11, 'monthly', '2024-10-13', '2024-11-12'),</a:t>
            </a:r>
            <a:br>
              <a:rPr lang="en-US" sz="5600" dirty="0">
                <a:effectLst/>
                <a:latin typeface="TimesNewRomanPSMT"/>
              </a:rPr>
            </a:br>
            <a:r>
              <a:rPr lang="en-US" sz="5600" dirty="0">
                <a:effectLst/>
                <a:latin typeface="TimesNewRomanPSMT"/>
              </a:rPr>
              <a:t>(4, 3, 339.07, 'monthly', '2024-10-13', '2024-11-12'),</a:t>
            </a:r>
            <a:br>
              <a:rPr lang="en-US" sz="5600" dirty="0">
                <a:effectLst/>
                <a:latin typeface="TimesNewRomanPSMT"/>
              </a:rPr>
            </a:br>
            <a:r>
              <a:rPr lang="en-US" sz="5600" dirty="0">
                <a:effectLst/>
                <a:latin typeface="TimesNewRomanPSMT"/>
              </a:rPr>
              <a:t>(5, 3, 224.22, 'weekly', '2024-10-13','2024-11-12');</a:t>
            </a:r>
            <a:br>
              <a:rPr lang="en-US" sz="5600" dirty="0">
                <a:effectLst/>
                <a:latin typeface="TimesNewRomanPSMT"/>
              </a:rPr>
            </a:br>
            <a:r>
              <a:rPr lang="en-US" sz="5600" dirty="0">
                <a:effectLst/>
                <a:latin typeface="TimesNewRomanPSMT"/>
              </a:rPr>
              <a:t>SELECT * FROM budgets; </a:t>
            </a:r>
            <a:endParaRPr lang="en-US" sz="5600" dirty="0"/>
          </a:p>
          <a:p>
            <a:pPr marL="0" indent="0">
              <a:buNone/>
            </a:pPr>
            <a:endParaRPr lang="en-US" sz="1800" dirty="0">
              <a:effectLst/>
              <a:latin typeface="TimesNewRomanPSM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05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736</Words>
  <Application>Microsoft Macintosh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Century Gothic</vt:lpstr>
      <vt:lpstr>CourierNewPSMT</vt:lpstr>
      <vt:lpstr>Times New Roman</vt:lpstr>
      <vt:lpstr>TimesNewRomanPS</vt:lpstr>
      <vt:lpstr>TimesNewRomanPSMT</vt:lpstr>
      <vt:lpstr>Wingdings 3</vt:lpstr>
      <vt:lpstr>Ion</vt:lpstr>
      <vt:lpstr>Personal Expense Tracker</vt:lpstr>
      <vt:lpstr>Table of Contents:</vt:lpstr>
      <vt:lpstr>Problem Definition</vt:lpstr>
      <vt:lpstr>Requirements</vt:lpstr>
      <vt:lpstr>Database Design</vt:lpstr>
      <vt:lpstr>         Entity – Relationship Diagram:</vt:lpstr>
      <vt:lpstr>Implementation</vt:lpstr>
      <vt:lpstr>PowerPoint Presentation</vt:lpstr>
      <vt:lpstr>PowerPoint Presentation</vt:lpstr>
      <vt:lpstr>                       Screenshots of SQL Queries:</vt:lpstr>
      <vt:lpstr>PowerPoint Presentation</vt:lpstr>
      <vt:lpstr>PowerPoint Presentation</vt:lpstr>
      <vt:lpstr>                         Application Integration: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Madhuritha Alle</dc:creator>
  <cp:lastModifiedBy>Harsha Reddy Erragunta</cp:lastModifiedBy>
  <cp:revision>3</cp:revision>
  <dcterms:created xsi:type="dcterms:W3CDTF">2024-11-25T01:41:26Z</dcterms:created>
  <dcterms:modified xsi:type="dcterms:W3CDTF">2024-11-25T02:59:32Z</dcterms:modified>
</cp:coreProperties>
</file>