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219425" y="720075"/>
            <a:ext cx="4877024" cy="36004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31500" y="4560550"/>
            <a:ext cx="5852149" cy="4320525"/>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731500" y="4560550"/>
            <a:ext cx="5852149" cy="4320525"/>
          </a:xfrm>
          <a:prstGeom prst="rect">
            <a:avLst/>
          </a:prstGeom>
          <a:noFill/>
          <a:ln>
            <a:noFill/>
          </a:ln>
        </p:spPr>
        <p:txBody>
          <a:bodyPr anchorCtr="0" anchor="ctr" bIns="91425" lIns="91425" rIns="91425" tIns="91425">
            <a:noAutofit/>
          </a:bodyPr>
          <a:lstStyle/>
          <a:p>
            <a:pPr lvl="0" rtl="0">
              <a:spcBef>
                <a:spcPts val="0"/>
              </a:spcBef>
              <a:buClr>
                <a:schemeClr val="dk1"/>
              </a:buClr>
              <a:buSzPct val="100000"/>
              <a:buFont typeface="Arial"/>
              <a:buNone/>
            </a:pPr>
            <a:r>
              <a:rPr lang="en-US" sz="1100">
                <a:solidFill>
                  <a:schemeClr val="dk1"/>
                </a:solidFill>
                <a:latin typeface="Calibri"/>
                <a:ea typeface="Calibri"/>
                <a:cs typeface="Calibri"/>
                <a:sym typeface="Calibri"/>
              </a:rPr>
              <a:t>Good morning</a:t>
            </a:r>
          </a:p>
          <a:p>
            <a:pPr lvl="0" rtl="0">
              <a:spcBef>
                <a:spcPts val="0"/>
              </a:spcBef>
              <a:buClr>
                <a:schemeClr val="dk1"/>
              </a:buClr>
              <a:buSzPct val="100000"/>
              <a:buFont typeface="Arial"/>
              <a:buNone/>
            </a:pPr>
            <a:r>
              <a:rPr lang="en-US" sz="1100">
                <a:solidFill>
                  <a:schemeClr val="dk1"/>
                </a:solidFill>
                <a:latin typeface="Calibri"/>
                <a:ea typeface="Calibri"/>
                <a:cs typeface="Calibri"/>
                <a:sym typeface="Calibri"/>
              </a:rPr>
              <a:t>Today’s presentation is titled the “Mobile Electronic Training Jacket”.   The project’s sponsor is NUWC, the naval undersea warfare center.  The sponsors from nuwc are David Silvia, Keven Ganest, Micheal Silva.  I’d like to introduce the development team, project lead Jacob Strojny, Kevin MacAllister, Tyler MacInnis and, myself, Robert Huard.</a:t>
            </a:r>
          </a:p>
          <a:p>
            <a:pPr lvl="0">
              <a:spcBef>
                <a:spcPts val="0"/>
              </a:spcBef>
              <a:buNone/>
            </a:pPr>
            <a:r>
              <a:t/>
            </a:r>
            <a:endParaRPr/>
          </a:p>
        </p:txBody>
      </p:sp>
      <p:sp>
        <p:nvSpPr>
          <p:cNvPr id="82" name="Shape 82"/>
          <p:cNvSpPr/>
          <p:nvPr>
            <p:ph idx="2" type="sldImg"/>
          </p:nvPr>
        </p:nvSpPr>
        <p:spPr>
          <a:xfrm>
            <a:off x="1219425" y="720075"/>
            <a:ext cx="4877024"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731500" y="4560550"/>
            <a:ext cx="5852149" cy="4320525"/>
          </a:xfrm>
          <a:prstGeom prst="rect">
            <a:avLst/>
          </a:prstGeom>
          <a:noFill/>
          <a:ln>
            <a:noFill/>
          </a:ln>
        </p:spPr>
        <p:txBody>
          <a:bodyPr anchorCtr="0" anchor="ctr" bIns="91425" lIns="91425" rIns="91425" tIns="91425">
            <a:noAutofit/>
          </a:bodyPr>
          <a:lstStyle/>
          <a:p>
            <a:pPr lvl="0" rtl="0">
              <a:spcBef>
                <a:spcPts val="0"/>
              </a:spcBef>
              <a:buClr>
                <a:schemeClr val="dk1"/>
              </a:buClr>
              <a:buSzPct val="100000"/>
              <a:buFont typeface="Arial"/>
              <a:buNone/>
            </a:pPr>
            <a:r>
              <a:rPr lang="en-US" sz="1100">
                <a:solidFill>
                  <a:schemeClr val="dk1"/>
                </a:solidFill>
                <a:latin typeface="Calibri"/>
                <a:ea typeface="Calibri"/>
                <a:cs typeface="Calibri"/>
                <a:sym typeface="Calibri"/>
              </a:rPr>
              <a:t>I’m going to start by explaining “what is an electronic training jacket?”.  Its simply an electronic portfolio of a sailors complete naval career history.  It encompasses information relative to that sailor.  Information such as education, training, awards and advancement status.  It can be used to monitor and guide a sailor’s naval career,  schedule and plan prerequisites to acquire new credentials,  or simply be used to fill out paperwork.</a:t>
            </a:r>
          </a:p>
          <a:p>
            <a:pPr lvl="0" rtl="0">
              <a:spcBef>
                <a:spcPts val="0"/>
              </a:spcBef>
              <a:buClr>
                <a:schemeClr val="dk1"/>
              </a:buClr>
              <a:buFont typeface="Arial"/>
              <a:buNone/>
            </a:pPr>
            <a:r>
              <a:t/>
            </a:r>
            <a:endParaRPr sz="1100">
              <a:solidFill>
                <a:schemeClr val="dk1"/>
              </a:solidFill>
              <a:latin typeface="Calibri"/>
              <a:ea typeface="Calibri"/>
              <a:cs typeface="Calibri"/>
              <a:sym typeface="Calibri"/>
            </a:endParaRPr>
          </a:p>
          <a:p>
            <a:pPr lvl="0" rtl="0">
              <a:spcBef>
                <a:spcPts val="0"/>
              </a:spcBef>
              <a:buNone/>
            </a:pPr>
            <a:r>
              <a:rPr lang="en-US" sz="1100">
                <a:solidFill>
                  <a:schemeClr val="dk1"/>
                </a:solidFill>
                <a:latin typeface="Calibri"/>
                <a:ea typeface="Calibri"/>
                <a:cs typeface="Calibri"/>
                <a:sym typeface="Calibri"/>
              </a:rPr>
              <a:t>The issue with the current electronic training jacket is its accessibility.  To access an electronic training jacket a computer has to be equipped with a CAC card reader, have a commercial browser and an internet connection.  Sailors not on a base do not have access to their electronic training jacket.</a:t>
            </a:r>
          </a:p>
          <a:p>
            <a:pPr lvl="0" rtl="0">
              <a:spcBef>
                <a:spcPts val="0"/>
              </a:spcBef>
              <a:buNone/>
            </a:pPr>
            <a:r>
              <a:t/>
            </a:r>
            <a:endParaRPr sz="1100">
              <a:solidFill>
                <a:schemeClr val="dk1"/>
              </a:solidFill>
              <a:latin typeface="Calibri"/>
              <a:ea typeface="Calibri"/>
              <a:cs typeface="Calibri"/>
              <a:sym typeface="Calibri"/>
            </a:endParaRPr>
          </a:p>
          <a:p>
            <a:pPr lvl="0" rtl="0">
              <a:spcBef>
                <a:spcPts val="0"/>
              </a:spcBef>
              <a:buClr>
                <a:schemeClr val="dk1"/>
              </a:buClr>
              <a:buSzPct val="100000"/>
              <a:buFont typeface="Arial"/>
              <a:buNone/>
            </a:pPr>
            <a:r>
              <a:rPr lang="en-US" sz="1100">
                <a:solidFill>
                  <a:schemeClr val="dk1"/>
                </a:solidFill>
                <a:latin typeface="Calibri"/>
                <a:ea typeface="Calibri"/>
                <a:cs typeface="Calibri"/>
                <a:sym typeface="Calibri"/>
              </a:rPr>
              <a:t>Knowing the technology existed to give the sailors the capability to access their electronic training jackets, NUWC proposed the idea for a mobile application the sailors could use to access their electronic training jackets from a smartphone or tablet.  This brings us to our Mobile Electronic Training Jacket application.</a:t>
            </a:r>
          </a:p>
        </p:txBody>
      </p:sp>
      <p:sp>
        <p:nvSpPr>
          <p:cNvPr id="90" name="Shape 90"/>
          <p:cNvSpPr/>
          <p:nvPr>
            <p:ph idx="2" type="sldImg"/>
          </p:nvPr>
        </p:nvSpPr>
        <p:spPr>
          <a:xfrm>
            <a:off x="1219425" y="720075"/>
            <a:ext cx="4877024"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731500" y="4560550"/>
            <a:ext cx="5852100" cy="4320600"/>
          </a:xfrm>
          <a:prstGeom prst="rect">
            <a:avLst/>
          </a:prstGeom>
          <a:noFill/>
          <a:ln>
            <a:noFill/>
          </a:ln>
        </p:spPr>
        <p:txBody>
          <a:bodyPr anchorCtr="0" anchor="ctr" bIns="91425" lIns="91425" rIns="91425" tIns="91425">
            <a:noAutofit/>
          </a:bodyPr>
          <a:lstStyle/>
          <a:p>
            <a:pPr lvl="0" rtl="0">
              <a:spcBef>
                <a:spcPts val="0"/>
              </a:spcBef>
              <a:buClr>
                <a:schemeClr val="dk1"/>
              </a:buClr>
              <a:buSzPct val="100000"/>
              <a:buFont typeface="Arial"/>
              <a:buNone/>
            </a:pPr>
            <a:r>
              <a:rPr lang="en-US" sz="1100">
                <a:solidFill>
                  <a:schemeClr val="dk1"/>
                </a:solidFill>
                <a:latin typeface="Calibri"/>
                <a:ea typeface="Calibri"/>
                <a:cs typeface="Calibri"/>
                <a:sym typeface="Calibri"/>
              </a:rPr>
              <a:t>Some of the fundamental requirements for the project were </a:t>
            </a:r>
          </a:p>
          <a:p>
            <a:pPr indent="-298450" lvl="0" marL="457200" rtl="0">
              <a:spcBef>
                <a:spcPts val="0"/>
              </a:spcBef>
              <a:buClr>
                <a:schemeClr val="dk1"/>
              </a:buClr>
              <a:buSzPct val="100000"/>
              <a:buChar char="-"/>
            </a:pPr>
            <a:r>
              <a:rPr lang="en-US" sz="1100">
                <a:solidFill>
                  <a:schemeClr val="dk1"/>
                </a:solidFill>
                <a:latin typeface="Calibri"/>
                <a:ea typeface="Calibri"/>
                <a:cs typeface="Calibri"/>
                <a:sym typeface="Calibri"/>
              </a:rPr>
              <a:t>we knew we needed a fully functioning application that looked good, was easy to navigate through and could display information suitably on a smartphone or tablet screen.  In an effort to make the navigation through the application easy we limited the submenu system to 2 level.  You’re never more than 2 back clicks away from the home screen.  </a:t>
            </a:r>
          </a:p>
          <a:p>
            <a:pPr indent="-298450" lvl="0" marL="457200" rtl="0">
              <a:spcBef>
                <a:spcPts val="0"/>
              </a:spcBef>
              <a:buClr>
                <a:schemeClr val="dk1"/>
              </a:buClr>
              <a:buSzPct val="100000"/>
              <a:buChar char="-"/>
            </a:pPr>
            <a:r>
              <a:rPr lang="en-US" sz="1100">
                <a:solidFill>
                  <a:schemeClr val="dk1"/>
                </a:solidFill>
                <a:latin typeface="Calibri"/>
                <a:ea typeface="Calibri"/>
                <a:cs typeface="Calibri"/>
                <a:sym typeface="Calibri"/>
              </a:rPr>
              <a:t>The application needed to be able to run on an android operating system and be able to connect and read to a SQL database.</a:t>
            </a:r>
          </a:p>
        </p:txBody>
      </p:sp>
      <p:sp>
        <p:nvSpPr>
          <p:cNvPr id="97" name="Shape 97"/>
          <p:cNvSpPr/>
          <p:nvPr>
            <p:ph idx="2" type="sldImg"/>
          </p:nvPr>
        </p:nvSpPr>
        <p:spPr>
          <a:xfrm>
            <a:off x="1219425" y="720075"/>
            <a:ext cx="4877100" cy="36006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6" name="Shape 106"/>
          <p:cNvSpPr txBox="1"/>
          <p:nvPr>
            <p:ph idx="1" type="body"/>
          </p:nvPr>
        </p:nvSpPr>
        <p:spPr>
          <a:xfrm>
            <a:off x="731837" y="4560887"/>
            <a:ext cx="5851525" cy="4319587"/>
          </a:xfrm>
          <a:prstGeom prst="rect">
            <a:avLst/>
          </a:prstGeom>
          <a:noFill/>
          <a:ln>
            <a:noFill/>
          </a:ln>
        </p:spPr>
        <p:txBody>
          <a:bodyPr anchorCtr="0" anchor="t" bIns="45700" lIns="91425" rIns="91425" tIns="45700">
            <a:noAutofit/>
          </a:bodyPr>
          <a:lstStyle/>
          <a:p>
            <a:pPr indent="-298450" lvl="0" marL="457200" rtl="0">
              <a:spcBef>
                <a:spcPts val="0"/>
              </a:spcBef>
              <a:buClr>
                <a:schemeClr val="dk1"/>
              </a:buClr>
              <a:buSzPct val="100000"/>
              <a:buChar char="-"/>
            </a:pPr>
            <a:r>
              <a:rPr lang="en-US" sz="1100">
                <a:solidFill>
                  <a:schemeClr val="dk1"/>
                </a:solidFill>
                <a:latin typeface="Calibri"/>
                <a:ea typeface="Calibri"/>
                <a:cs typeface="Calibri"/>
                <a:sym typeface="Calibri"/>
              </a:rPr>
              <a:t>NUWC wanted a new, easy and unique authentication.  They wanted to move away from the traditional username and password authentication.  They expressed an interest in using criteria with “something that they know” and “something that they have”.  </a:t>
            </a:r>
          </a:p>
          <a:p>
            <a:pPr indent="-298450" lvl="1" marL="914400" rtl="0">
              <a:spcBef>
                <a:spcPts val="0"/>
              </a:spcBef>
              <a:buClr>
                <a:schemeClr val="dk1"/>
              </a:buClr>
              <a:buSzPct val="100000"/>
              <a:buChar char="o"/>
            </a:pPr>
            <a:r>
              <a:rPr lang="en-US" sz="1100">
                <a:solidFill>
                  <a:schemeClr val="dk1"/>
                </a:solidFill>
                <a:latin typeface="Calibri"/>
                <a:ea typeface="Calibri"/>
                <a:cs typeface="Calibri"/>
                <a:sym typeface="Calibri"/>
              </a:rPr>
              <a:t>Deciding what criteria to use for something that they know was easily decided with a user pin.  </a:t>
            </a:r>
          </a:p>
          <a:p>
            <a:pPr indent="-298450" lvl="1" marL="914400" rtl="0">
              <a:spcBef>
                <a:spcPts val="0"/>
              </a:spcBef>
              <a:buClr>
                <a:schemeClr val="dk1"/>
              </a:buClr>
              <a:buSzPct val="100000"/>
              <a:buChar char="o"/>
            </a:pPr>
            <a:r>
              <a:rPr lang="en-US" sz="1100">
                <a:solidFill>
                  <a:schemeClr val="dk1"/>
                </a:solidFill>
                <a:latin typeface="Calibri"/>
                <a:ea typeface="Calibri"/>
                <a:cs typeface="Calibri"/>
                <a:sym typeface="Calibri"/>
              </a:rPr>
              <a:t>For something that they had, their smartphone was the obvious choice, considering it’s a mobile application.  We came up with two unique identifiers for the smartphones and tablets.  An IMEI number and a WLAN number.  Since the IMEI number is associated with the sim card and not every device requires a sim card to gain internet access the WLAN number was the more appropriate choice.  This is because every individual device has a unique WLAN number assigned to it.  Much like the way we have a social security number assigned to us.</a:t>
            </a:r>
          </a:p>
          <a:p>
            <a:pPr indent="0" lvl="0" marL="0" marR="0" rtl="0" algn="l">
              <a:spcBef>
                <a:spcPts val="0"/>
              </a:spcBef>
              <a:spcAft>
                <a:spcPts val="0"/>
              </a:spcAft>
              <a:buNone/>
            </a:pPr>
            <a:r>
              <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731500" y="4560550"/>
            <a:ext cx="5852149" cy="4320525"/>
          </a:xfrm>
          <a:prstGeom prst="rect">
            <a:avLst/>
          </a:prstGeom>
          <a:noFill/>
          <a:ln>
            <a:noFill/>
          </a:ln>
        </p:spPr>
        <p:txBody>
          <a:bodyPr anchorCtr="0" anchor="ctr" bIns="91425" lIns="91425" rIns="91425" tIns="91425">
            <a:noAutofit/>
          </a:bodyPr>
          <a:lstStyle/>
          <a:p>
            <a:pPr lvl="0" rtl="0">
              <a:spcBef>
                <a:spcPts val="0"/>
              </a:spcBef>
              <a:buClr>
                <a:schemeClr val="dk1"/>
              </a:buClr>
              <a:buSzPct val="100000"/>
              <a:buFont typeface="Arial"/>
              <a:buNone/>
            </a:pPr>
            <a:r>
              <a:rPr lang="en-US" sz="1100">
                <a:solidFill>
                  <a:schemeClr val="dk1"/>
                </a:solidFill>
                <a:latin typeface="Calibri"/>
                <a:ea typeface="Calibri"/>
                <a:cs typeface="Calibri"/>
                <a:sym typeface="Calibri"/>
              </a:rPr>
              <a:t>Software tools incorporated into the project:</a:t>
            </a:r>
          </a:p>
          <a:p>
            <a:pPr indent="-298450" lvl="0" marL="457200" rtl="0">
              <a:spcBef>
                <a:spcPts val="0"/>
              </a:spcBef>
              <a:buClr>
                <a:schemeClr val="dk1"/>
              </a:buClr>
              <a:buSzPct val="100000"/>
              <a:buChar char="-"/>
            </a:pPr>
            <a:r>
              <a:rPr lang="en-US" sz="1100">
                <a:solidFill>
                  <a:schemeClr val="dk1"/>
                </a:solidFill>
                <a:latin typeface="Calibri"/>
                <a:ea typeface="Calibri"/>
                <a:cs typeface="Calibri"/>
                <a:sym typeface="Calibri"/>
              </a:rPr>
              <a:t>Trello agile project management and scrum software was used to coordinate, manage and task the entire project.</a:t>
            </a:r>
          </a:p>
          <a:p>
            <a:pPr indent="-298450" lvl="0" marL="457200" rtl="0">
              <a:spcBef>
                <a:spcPts val="0"/>
              </a:spcBef>
              <a:buClr>
                <a:schemeClr val="dk1"/>
              </a:buClr>
              <a:buSzPct val="100000"/>
              <a:buChar char="-"/>
            </a:pPr>
            <a:r>
              <a:rPr lang="en-US" sz="1100">
                <a:solidFill>
                  <a:schemeClr val="dk1"/>
                </a:solidFill>
                <a:latin typeface="Calibri"/>
                <a:ea typeface="Calibri"/>
                <a:cs typeface="Calibri"/>
                <a:sym typeface="Calibri"/>
              </a:rPr>
              <a:t>Git and Github was used as a repository for the android application</a:t>
            </a:r>
          </a:p>
          <a:p>
            <a:pPr indent="-298450" lvl="0" marL="457200" rtl="0">
              <a:spcBef>
                <a:spcPts val="0"/>
              </a:spcBef>
              <a:buClr>
                <a:schemeClr val="dk1"/>
              </a:buClr>
              <a:buSzPct val="100000"/>
              <a:buChar char="-"/>
            </a:pPr>
            <a:r>
              <a:rPr lang="en-US" sz="1100">
                <a:solidFill>
                  <a:schemeClr val="dk1"/>
                </a:solidFill>
                <a:latin typeface="Calibri"/>
                <a:ea typeface="Calibri"/>
                <a:cs typeface="Calibri"/>
                <a:sym typeface="Calibri"/>
              </a:rPr>
              <a:t>Android studio development environment was used to produce the mobile application.</a:t>
            </a:r>
          </a:p>
          <a:p>
            <a:pPr indent="-298450" lvl="1" marL="914400" rtl="0">
              <a:spcBef>
                <a:spcPts val="0"/>
              </a:spcBef>
              <a:buClr>
                <a:schemeClr val="dk1"/>
              </a:buClr>
              <a:buSzPct val="100000"/>
              <a:buChar char="o"/>
            </a:pPr>
            <a:r>
              <a:rPr lang="en-US" sz="1100">
                <a:solidFill>
                  <a:schemeClr val="dk1"/>
                </a:solidFill>
                <a:latin typeface="Calibri"/>
                <a:ea typeface="Calibri"/>
                <a:cs typeface="Calibri"/>
                <a:sym typeface="Calibri"/>
              </a:rPr>
              <a:t>Languages used to code was Java and SQLite.</a:t>
            </a:r>
          </a:p>
        </p:txBody>
      </p:sp>
      <p:sp>
        <p:nvSpPr>
          <p:cNvPr id="114" name="Shape 114"/>
          <p:cNvSpPr/>
          <p:nvPr>
            <p:ph idx="2" type="sldImg"/>
          </p:nvPr>
        </p:nvSpPr>
        <p:spPr>
          <a:xfrm>
            <a:off x="1219425" y="720075"/>
            <a:ext cx="4877024"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219425" y="720075"/>
            <a:ext cx="4877100" cy="36006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731500" y="4560550"/>
            <a:ext cx="5852100" cy="43206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US">
                <a:solidFill>
                  <a:schemeClr val="dk1"/>
                </a:solidFill>
                <a:latin typeface="Calibri"/>
                <a:ea typeface="Calibri"/>
                <a:cs typeface="Calibri"/>
                <a:sym typeface="Calibri"/>
              </a:rPr>
              <a:t>Now, to demonstrate the actual mobile application.  The demonstration will be run through the android studio’s phone emulator.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30" name="Shape 130"/>
          <p:cNvSpPr txBox="1"/>
          <p:nvPr>
            <p:ph idx="1" type="body"/>
          </p:nvPr>
        </p:nvSpPr>
        <p:spPr>
          <a:xfrm>
            <a:off x="731837" y="4560887"/>
            <a:ext cx="5851525" cy="431958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3" name="Shape 13"/>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16" name="Shape 1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Times New Roman"/>
                <a:ea typeface="Times New Roman"/>
                <a:cs typeface="Times New Roman"/>
                <a:sym typeface="Times New Roman"/>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73" name="Shape 7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rgbClr val="888888"/>
                </a:solidFill>
                <a:latin typeface="Times New Roman"/>
                <a:ea typeface="Times New Roman"/>
                <a:cs typeface="Times New Roman"/>
                <a:sym typeface="Times New Roman"/>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76" name="Shape 76"/>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79" name="Shape 7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rgbClr val="888888"/>
                </a:solidFill>
                <a:latin typeface="Times New Roman"/>
                <a:ea typeface="Times New Roman"/>
                <a:cs typeface="Times New Roman"/>
                <a:sym typeface="Times New Roman"/>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9" name="Shape 19"/>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22" name="Shape 2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rgbClr val="888888"/>
                </a:solidFill>
                <a:latin typeface="Times New Roman"/>
                <a:ea typeface="Times New Roman"/>
                <a:cs typeface="Times New Roman"/>
                <a:sym typeface="Times New Roman"/>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25" name="Shape 2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28" name="Shape 2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rgbClr val="888888"/>
                </a:solidFill>
                <a:latin typeface="Times New Roman"/>
                <a:ea typeface="Times New Roman"/>
                <a:cs typeface="Times New Roman"/>
                <a:sym typeface="Times New Roman"/>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31" name="Shape 31"/>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35" name="Shape 3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rgbClr val="888888"/>
                </a:solidFill>
                <a:latin typeface="Times New Roman"/>
                <a:ea typeface="Times New Roman"/>
                <a:cs typeface="Times New Roman"/>
                <a:sym typeface="Times New Roman"/>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38" name="Shape 3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44" name="Shape 4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rgbClr val="888888"/>
                </a:solidFill>
                <a:latin typeface="Times New Roman"/>
                <a:ea typeface="Times New Roman"/>
                <a:cs typeface="Times New Roman"/>
                <a:sym typeface="Times New Roman"/>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47" name="Shape 4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49" name="Shape 4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rgbClr val="888888"/>
                </a:solidFill>
                <a:latin typeface="Times New Roman"/>
                <a:ea typeface="Times New Roman"/>
                <a:cs typeface="Times New Roman"/>
                <a:sym typeface="Times New Roman"/>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rgbClr val="888888"/>
                </a:solidFill>
                <a:latin typeface="Times New Roman"/>
                <a:ea typeface="Times New Roman"/>
                <a:cs typeface="Times New Roman"/>
                <a:sym typeface="Times New Roman"/>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56" name="Shape 56"/>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60" name="Shape 6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rgbClr val="888888"/>
                </a:solidFill>
                <a:latin typeface="Times New Roman"/>
                <a:ea typeface="Times New Roman"/>
                <a:cs typeface="Times New Roman"/>
                <a:sym typeface="Times New Roman"/>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63" name="Shape 63"/>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67" name="Shape 6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rgbClr val="888888"/>
                </a:solidFill>
                <a:latin typeface="Times New Roman"/>
                <a:ea typeface="Times New Roman"/>
                <a:cs typeface="Times New Roman"/>
                <a:sym typeface="Times New Roman"/>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1pPr>
            <a:lvl2pPr indent="0" lvl="1" marL="4572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 name="Shape 1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descr="http://static.panoramio.com/photos/original/22331906.jpg" id="84" name="Shape 84"/>
          <p:cNvPicPr preferRelativeResize="0"/>
          <p:nvPr/>
        </p:nvPicPr>
        <p:blipFill rotWithShape="1">
          <a:blip r:embed="rId3">
            <a:alphaModFix amt="12000"/>
          </a:blip>
          <a:srcRect b="0" l="0" r="0" t="0"/>
          <a:stretch/>
        </p:blipFill>
        <p:spPr>
          <a:xfrm>
            <a:off x="190692" y="1282890"/>
            <a:ext cx="8762700" cy="5093100"/>
          </a:xfrm>
          <a:prstGeom prst="rect">
            <a:avLst/>
          </a:prstGeom>
          <a:noFill/>
          <a:ln>
            <a:noFill/>
          </a:ln>
        </p:spPr>
      </p:pic>
      <p:sp>
        <p:nvSpPr>
          <p:cNvPr id="85" name="Shape 85"/>
          <p:cNvSpPr/>
          <p:nvPr/>
        </p:nvSpPr>
        <p:spPr>
          <a:xfrm>
            <a:off x="457199" y="1580608"/>
            <a:ext cx="8229600" cy="31086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4800">
                <a:solidFill>
                  <a:srgbClr val="2E2E2E"/>
                </a:solidFill>
                <a:latin typeface="Calibri"/>
                <a:ea typeface="Calibri"/>
                <a:cs typeface="Calibri"/>
                <a:sym typeface="Calibri"/>
              </a:rPr>
              <a:t>Mobile Electronic Training Jacket</a:t>
            </a:r>
            <a:br>
              <a:rPr b="1" i="0" lang="en-US" sz="3200" u="none" cap="none" strike="noStrike">
                <a:solidFill>
                  <a:srgbClr val="2E2E2E"/>
                </a:solidFill>
                <a:latin typeface="Times New Roman"/>
                <a:ea typeface="Times New Roman"/>
                <a:cs typeface="Times New Roman"/>
                <a:sym typeface="Times New Roman"/>
              </a:rPr>
            </a:br>
            <a:r>
              <a:rPr b="1" lang="en-US" sz="3200">
                <a:solidFill>
                  <a:srgbClr val="2E2E2E"/>
                </a:solidFill>
                <a:latin typeface="Calibri"/>
                <a:ea typeface="Calibri"/>
                <a:cs typeface="Calibri"/>
                <a:sym typeface="Calibri"/>
              </a:rPr>
              <a:t>Naval Undersea Warfare Center</a:t>
            </a:r>
            <a:br>
              <a:rPr b="1" i="0" lang="en-US" sz="3200" u="none" cap="none" strike="noStrike">
                <a:solidFill>
                  <a:srgbClr val="2E2E2E"/>
                </a:solidFill>
                <a:latin typeface="Calibri"/>
                <a:ea typeface="Calibri"/>
                <a:cs typeface="Calibri"/>
                <a:sym typeface="Calibri"/>
              </a:rPr>
            </a:br>
          </a:p>
          <a:p>
            <a:pPr indent="0" lvl="0" marL="0" marR="0" rtl="0" algn="ctr">
              <a:spcBef>
                <a:spcPts val="0"/>
              </a:spcBef>
              <a:spcAft>
                <a:spcPts val="0"/>
              </a:spcAft>
              <a:buSzPct val="25000"/>
              <a:buNone/>
            </a:pPr>
            <a:r>
              <a:rPr b="1" lang="en-US" sz="2400">
                <a:solidFill>
                  <a:srgbClr val="2E2E2E"/>
                </a:solidFill>
                <a:latin typeface="Calibri"/>
                <a:ea typeface="Calibri"/>
                <a:cs typeface="Calibri"/>
                <a:sym typeface="Calibri"/>
              </a:rPr>
              <a:t>Sponsors: David Silvia, Kevin Genest, Michael</a:t>
            </a:r>
            <a:r>
              <a:rPr b="1" i="0" lang="en-US" sz="2400" u="none" cap="none" strike="noStrike">
                <a:solidFill>
                  <a:srgbClr val="2E2E2E"/>
                </a:solidFill>
                <a:latin typeface="Calibri"/>
                <a:ea typeface="Calibri"/>
                <a:cs typeface="Calibri"/>
                <a:sym typeface="Calibri"/>
              </a:rPr>
              <a:t> Silva</a:t>
            </a:r>
          </a:p>
          <a:p>
            <a:pPr indent="0" lvl="0" marL="0" marR="0" rtl="0" algn="ctr">
              <a:spcBef>
                <a:spcPts val="0"/>
              </a:spcBef>
              <a:spcAft>
                <a:spcPts val="0"/>
              </a:spcAft>
              <a:buNone/>
            </a:pPr>
            <a:r>
              <a:t/>
            </a:r>
            <a:endParaRPr b="1" sz="2400">
              <a:solidFill>
                <a:srgbClr val="2E2E2E"/>
              </a:solidFill>
              <a:latin typeface="Calibri"/>
              <a:ea typeface="Calibri"/>
              <a:cs typeface="Calibri"/>
              <a:sym typeface="Calibri"/>
            </a:endParaRPr>
          </a:p>
          <a:p>
            <a:pPr indent="0" lvl="0" marL="0" marR="0" rtl="0" algn="ctr">
              <a:spcBef>
                <a:spcPts val="0"/>
              </a:spcBef>
              <a:spcAft>
                <a:spcPts val="0"/>
              </a:spcAft>
              <a:buSzPct val="25000"/>
              <a:buNone/>
            </a:pPr>
            <a:r>
              <a:rPr b="1" lang="en-US" sz="2400">
                <a:solidFill>
                  <a:srgbClr val="2E2E2E"/>
                </a:solidFill>
                <a:latin typeface="Calibri"/>
                <a:ea typeface="Calibri"/>
                <a:cs typeface="Calibri"/>
                <a:sym typeface="Calibri"/>
              </a:rPr>
              <a:t>Team: Jacob Strojny, Kevin MacAllister, Tyler MacInnis, Robert Huard</a:t>
            </a:r>
            <a:br>
              <a:rPr b="1" i="0" lang="en-US" sz="2400" u="none" cap="none" strike="noStrike">
                <a:solidFill>
                  <a:srgbClr val="2E2E2E"/>
                </a:solidFill>
                <a:latin typeface="Calibri"/>
                <a:ea typeface="Calibri"/>
                <a:cs typeface="Calibri"/>
                <a:sym typeface="Calibri"/>
              </a:rPr>
            </a:br>
          </a:p>
        </p:txBody>
      </p:sp>
      <p:pic>
        <p:nvPicPr>
          <p:cNvPr descr="C:\Users\BXL-UMASSD\Pictures\University-of-Massachusetts-Dartmouth-16CCF2FB.png" id="86" name="Shape 86"/>
          <p:cNvPicPr preferRelativeResize="0"/>
          <p:nvPr/>
        </p:nvPicPr>
        <p:blipFill rotWithShape="1">
          <a:blip r:embed="rId4">
            <a:alphaModFix/>
          </a:blip>
          <a:srcRect b="0" l="0" r="0" t="0"/>
          <a:stretch/>
        </p:blipFill>
        <p:spPr>
          <a:xfrm>
            <a:off x="81886" y="95535"/>
            <a:ext cx="4874964" cy="77792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87" name="Shape 87"/>
          <p:cNvSpPr txBox="1"/>
          <p:nvPr/>
        </p:nvSpPr>
        <p:spPr>
          <a:xfrm>
            <a:off x="5310785" y="258880"/>
            <a:ext cx="3614854" cy="723757"/>
          </a:xfrm>
          <a:prstGeom prst="rect">
            <a:avLst/>
          </a:prstGeom>
          <a:solidFill>
            <a:srgbClr val="FFFFFF"/>
          </a:solidFill>
          <a:ln>
            <a:noFill/>
          </a:ln>
        </p:spPr>
        <p:txBody>
          <a:bodyPr anchorCtr="0" anchor="t" bIns="45700" lIns="91425" rIns="91425" tIns="45700">
            <a:noAutofit/>
          </a:bodyPr>
          <a:lstStyle/>
          <a:p>
            <a:pPr indent="0" lvl="0" marL="0" marR="0" rtl="0" algn="l">
              <a:lnSpc>
                <a:spcPct val="100000"/>
              </a:lnSpc>
              <a:spcBef>
                <a:spcPts val="1000"/>
              </a:spcBef>
              <a:spcAft>
                <a:spcPts val="0"/>
              </a:spcAft>
              <a:buClr>
                <a:schemeClr val="dk1"/>
              </a:buClr>
              <a:buFont typeface="Times New Roman"/>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1219200" y="535463"/>
            <a:ext cx="7115400" cy="10785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1" lang="en-US">
                <a:solidFill>
                  <a:srgbClr val="2E2E2E"/>
                </a:solidFill>
              </a:rPr>
              <a:t>Current Electronic Training Jacket</a:t>
            </a:r>
          </a:p>
        </p:txBody>
      </p:sp>
      <p:sp>
        <p:nvSpPr>
          <p:cNvPr id="93" name="Shape 93"/>
          <p:cNvSpPr txBox="1"/>
          <p:nvPr>
            <p:ph idx="1" type="body"/>
          </p:nvPr>
        </p:nvSpPr>
        <p:spPr>
          <a:xfrm>
            <a:off x="457200" y="1796550"/>
            <a:ext cx="8229600" cy="4526100"/>
          </a:xfrm>
          <a:prstGeom prst="rect">
            <a:avLst/>
          </a:prstGeom>
          <a:noFill/>
          <a:ln>
            <a:noFill/>
          </a:ln>
        </p:spPr>
        <p:txBody>
          <a:bodyPr anchorCtr="0" anchor="t" bIns="45700" lIns="91425" rIns="91425" tIns="45700">
            <a:noAutofit/>
          </a:bodyPr>
          <a:lstStyle/>
          <a:p>
            <a:pPr indent="-228600" lvl="0" marL="457200" marR="0" rtl="0" algn="l">
              <a:spcBef>
                <a:spcPts val="640"/>
              </a:spcBef>
              <a:spcAft>
                <a:spcPts val="1000"/>
              </a:spcAft>
              <a:buClr>
                <a:srgbClr val="2E2E2E"/>
              </a:buClr>
            </a:pPr>
            <a:r>
              <a:rPr lang="en-US">
                <a:solidFill>
                  <a:srgbClr val="2E2E2E"/>
                </a:solidFill>
              </a:rPr>
              <a:t>Contains a sailors complete Naval career history</a:t>
            </a:r>
          </a:p>
          <a:p>
            <a:pPr indent="-228600" lvl="0" marL="457200" rtl="0">
              <a:spcBef>
                <a:spcPts val="0"/>
              </a:spcBef>
              <a:spcAft>
                <a:spcPts val="1000"/>
              </a:spcAft>
              <a:buClr>
                <a:srgbClr val="2E2E2E"/>
              </a:buClr>
              <a:buFont typeface="Calibri"/>
            </a:pPr>
            <a:r>
              <a:rPr lang="en-US">
                <a:solidFill>
                  <a:srgbClr val="2E2E2E"/>
                </a:solidFill>
              </a:rPr>
              <a:t>O</a:t>
            </a:r>
            <a:r>
              <a:rPr lang="en-US">
                <a:solidFill>
                  <a:srgbClr val="2E2E2E"/>
                </a:solidFill>
              </a:rPr>
              <a:t>nly available through commercial web browsers</a:t>
            </a:r>
          </a:p>
          <a:p>
            <a:pPr indent="-228600" lvl="0" marL="457200" rtl="0">
              <a:spcBef>
                <a:spcPts val="0"/>
              </a:spcBef>
              <a:spcAft>
                <a:spcPts val="1000"/>
              </a:spcAft>
              <a:buClr>
                <a:srgbClr val="2E2E2E"/>
              </a:buClr>
            </a:pPr>
            <a:r>
              <a:rPr lang="en-US">
                <a:solidFill>
                  <a:srgbClr val="2E2E2E"/>
                </a:solidFill>
              </a:rPr>
              <a:t>The computer connecting must also be able to read Common Access Cards</a:t>
            </a:r>
          </a:p>
          <a:p>
            <a:pPr indent="0" lvl="0" marL="0" marR="0" rtl="0" algn="l">
              <a:spcBef>
                <a:spcPts val="640"/>
              </a:spcBef>
              <a:spcAft>
                <a:spcPts val="1000"/>
              </a:spcAft>
              <a:buNone/>
            </a:pPr>
            <a:r>
              <a:t/>
            </a:r>
            <a:endParaRPr/>
          </a:p>
          <a:p>
            <a:pPr indent="0" lvl="0" marL="0" marR="0" rtl="0" algn="l">
              <a:spcBef>
                <a:spcPts val="640"/>
              </a:spcBef>
              <a:spcAft>
                <a:spcPts val="1000"/>
              </a:spcAft>
              <a:buNone/>
            </a:pPr>
            <a:r>
              <a:t/>
            </a:r>
            <a:endParaRP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descr="http://www.scramble.nl/wheretogo/gfx/scramble-kompas.gif" id="94" name="Shape 94"/>
          <p:cNvPicPr preferRelativeResize="0"/>
          <p:nvPr/>
        </p:nvPicPr>
        <p:blipFill rotWithShape="1">
          <a:blip r:embed="rId3">
            <a:alphaModFix amt="7000"/>
          </a:blip>
          <a:srcRect b="0" l="0" r="0" t="0"/>
          <a:stretch/>
        </p:blipFill>
        <p:spPr>
          <a:xfrm>
            <a:off x="3002409" y="0"/>
            <a:ext cx="61416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pic>
        <p:nvPicPr>
          <p:cNvPr id="99" name="Shape 99"/>
          <p:cNvPicPr preferRelativeResize="0"/>
          <p:nvPr/>
        </p:nvPicPr>
        <p:blipFill>
          <a:blip r:embed="rId3">
            <a:alphaModFix amt="23000"/>
          </a:blip>
          <a:stretch>
            <a:fillRect/>
          </a:stretch>
        </p:blipFill>
        <p:spPr>
          <a:xfrm>
            <a:off x="81925" y="116975"/>
            <a:ext cx="4672050" cy="6670801"/>
          </a:xfrm>
          <a:prstGeom prst="rect">
            <a:avLst/>
          </a:prstGeom>
          <a:noFill/>
          <a:ln>
            <a:noFill/>
          </a:ln>
        </p:spPr>
      </p:pic>
      <p:sp>
        <p:nvSpPr>
          <p:cNvPr id="100" name="Shape 100"/>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228600" lvl="0" marL="457200" rtl="0">
              <a:spcBef>
                <a:spcPts val="0"/>
              </a:spcBef>
              <a:spcAft>
                <a:spcPts val="1000"/>
              </a:spcAft>
              <a:buClr>
                <a:srgbClr val="2E2E2E"/>
              </a:buClr>
            </a:pPr>
            <a:r>
              <a:rPr lang="en-US">
                <a:solidFill>
                  <a:srgbClr val="2E2E2E"/>
                </a:solidFill>
              </a:rPr>
              <a:t>App should be easy to use and not look cluttered</a:t>
            </a:r>
          </a:p>
          <a:p>
            <a:pPr indent="0" lvl="0" marL="0" rtl="0">
              <a:spcBef>
                <a:spcPts val="0"/>
              </a:spcBef>
              <a:spcAft>
                <a:spcPts val="1000"/>
              </a:spcAft>
              <a:buNone/>
            </a:pPr>
            <a:r>
              <a:t/>
            </a:r>
            <a:endParaRPr>
              <a:solidFill>
                <a:srgbClr val="2E2E2E"/>
              </a:solidFill>
            </a:endParaRPr>
          </a:p>
          <a:p>
            <a:pPr indent="-228600" lvl="0" marL="457200" rtl="0">
              <a:spcBef>
                <a:spcPts val="0"/>
              </a:spcBef>
              <a:spcAft>
                <a:spcPts val="1000"/>
              </a:spcAft>
              <a:buClr>
                <a:srgbClr val="2E2E2E"/>
              </a:buClr>
            </a:pPr>
            <a:r>
              <a:rPr lang="en-US">
                <a:solidFill>
                  <a:srgbClr val="2E2E2E"/>
                </a:solidFill>
              </a:rPr>
              <a:t>Android Based</a:t>
            </a:r>
          </a:p>
          <a:p>
            <a:pPr indent="0" lvl="0" marL="0" rtl="0">
              <a:spcBef>
                <a:spcPts val="0"/>
              </a:spcBef>
              <a:spcAft>
                <a:spcPts val="1000"/>
              </a:spcAft>
              <a:buNone/>
            </a:pPr>
            <a:r>
              <a:t/>
            </a:r>
            <a:endParaRPr>
              <a:solidFill>
                <a:srgbClr val="2E2E2E"/>
              </a:solidFill>
            </a:endParaRPr>
          </a:p>
          <a:p>
            <a:pPr indent="-228600" lvl="0" marL="457200" rtl="0">
              <a:spcBef>
                <a:spcPts val="0"/>
              </a:spcBef>
              <a:spcAft>
                <a:spcPts val="1000"/>
              </a:spcAft>
              <a:buClr>
                <a:srgbClr val="2E2E2E"/>
              </a:buClr>
            </a:pPr>
            <a:r>
              <a:rPr lang="en-US">
                <a:solidFill>
                  <a:srgbClr val="2E2E2E"/>
                </a:solidFill>
              </a:rPr>
              <a:t>Able to access SQL 	database of training information</a:t>
            </a:r>
          </a:p>
          <a:p>
            <a:pPr indent="0" lvl="0" marL="0" marR="0" rtl="0" algn="l">
              <a:spcBef>
                <a:spcPts val="640"/>
              </a:spcBef>
              <a:spcAft>
                <a:spcPts val="1000"/>
              </a:spcAft>
              <a:buNone/>
            </a:pPr>
            <a:r>
              <a:t/>
            </a:r>
            <a:endParaRP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id="101" name="Shape 101"/>
          <p:cNvPicPr preferRelativeResize="0"/>
          <p:nvPr/>
        </p:nvPicPr>
        <p:blipFill>
          <a:blip r:embed="rId4">
            <a:alphaModFix amt="21000"/>
          </a:blip>
          <a:stretch>
            <a:fillRect/>
          </a:stretch>
        </p:blipFill>
        <p:spPr>
          <a:xfrm>
            <a:off x="5722025" y="4082675"/>
            <a:ext cx="2097724" cy="2097724"/>
          </a:xfrm>
          <a:prstGeom prst="rect">
            <a:avLst/>
          </a:prstGeom>
          <a:noFill/>
          <a:ln>
            <a:noFill/>
          </a:ln>
        </p:spPr>
      </p:pic>
      <p:pic>
        <p:nvPicPr>
          <p:cNvPr id="102" name="Shape 102"/>
          <p:cNvPicPr preferRelativeResize="0"/>
          <p:nvPr/>
        </p:nvPicPr>
        <p:blipFill>
          <a:blip r:embed="rId5">
            <a:alphaModFix amt="14000"/>
          </a:blip>
          <a:stretch>
            <a:fillRect/>
          </a:stretch>
        </p:blipFill>
        <p:spPr>
          <a:xfrm>
            <a:off x="5124275" y="225023"/>
            <a:ext cx="3293225" cy="3342749"/>
          </a:xfrm>
          <a:prstGeom prst="rect">
            <a:avLst/>
          </a:prstGeom>
          <a:noFill/>
          <a:ln>
            <a:noFill/>
          </a:ln>
        </p:spPr>
      </p:pic>
      <p:sp>
        <p:nvSpPr>
          <p:cNvPr id="103" name="Shape 103"/>
          <p:cNvSpPr txBox="1"/>
          <p:nvPr>
            <p:ph type="title"/>
          </p:nvPr>
        </p:nvSpPr>
        <p:spPr>
          <a:xfrm>
            <a:off x="457200" y="339113"/>
            <a:ext cx="7115400" cy="10785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1" lang="en-US">
                <a:solidFill>
                  <a:srgbClr val="2E2E2E"/>
                </a:solidFill>
              </a:rPr>
              <a:t>Requirements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7" name="Shape 107"/>
        <p:cNvGrpSpPr/>
        <p:nvPr/>
      </p:nvGrpSpPr>
      <p:grpSpPr>
        <a:xfrm>
          <a:off x="0" y="0"/>
          <a:ext cx="0" cy="0"/>
          <a:chOff x="0" y="0"/>
          <a:chExt cx="0" cy="0"/>
        </a:xfrm>
      </p:grpSpPr>
      <p:sp>
        <p:nvSpPr>
          <p:cNvPr id="108" name="Shape 108"/>
          <p:cNvSpPr txBox="1"/>
          <p:nvPr>
            <p:ph type="title"/>
          </p:nvPr>
        </p:nvSpPr>
        <p:spPr>
          <a:xfrm>
            <a:off x="651639" y="423181"/>
            <a:ext cx="8035200" cy="11553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1" lang="en-US">
                <a:solidFill>
                  <a:srgbClr val="2E2E2E"/>
                </a:solidFill>
              </a:rPr>
              <a:t>Authentication</a:t>
            </a:r>
          </a:p>
        </p:txBody>
      </p:sp>
      <p:sp>
        <p:nvSpPr>
          <p:cNvPr id="109" name="Shape 109"/>
          <p:cNvSpPr txBox="1"/>
          <p:nvPr>
            <p:ph idx="1" type="body"/>
          </p:nvPr>
        </p:nvSpPr>
        <p:spPr>
          <a:xfrm>
            <a:off x="704247" y="1888221"/>
            <a:ext cx="7735500" cy="4800900"/>
          </a:xfrm>
          <a:prstGeom prst="rect">
            <a:avLst/>
          </a:prstGeom>
          <a:noFill/>
          <a:ln>
            <a:noFill/>
          </a:ln>
        </p:spPr>
        <p:txBody>
          <a:bodyPr anchorCtr="0" anchor="t" bIns="45700" lIns="91425" rIns="91425" tIns="45700">
            <a:noAutofit/>
          </a:bodyPr>
          <a:lstStyle/>
          <a:p>
            <a:pPr indent="-228600" lvl="0" marL="457200" rtl="0">
              <a:spcBef>
                <a:spcPts val="0"/>
              </a:spcBef>
              <a:spcAft>
                <a:spcPts val="1000"/>
              </a:spcAft>
              <a:buClr>
                <a:srgbClr val="2E2E2E"/>
              </a:buClr>
            </a:pPr>
            <a:r>
              <a:rPr lang="en-US">
                <a:solidFill>
                  <a:srgbClr val="2E2E2E"/>
                </a:solidFill>
              </a:rPr>
              <a:t>Use of username/password not allowed, must find another verification method</a:t>
            </a:r>
          </a:p>
          <a:p>
            <a:pPr indent="-228600" lvl="0" marL="457200" rtl="0">
              <a:lnSpc>
                <a:spcPct val="115000"/>
              </a:lnSpc>
              <a:spcBef>
                <a:spcPts val="0"/>
              </a:spcBef>
              <a:buClr>
                <a:srgbClr val="2E2E2E"/>
              </a:buClr>
            </a:pPr>
            <a:r>
              <a:rPr lang="en-US">
                <a:solidFill>
                  <a:srgbClr val="2E2E2E"/>
                </a:solidFill>
              </a:rPr>
              <a:t>“Something the user knows and something they have” authentication scheme</a:t>
            </a:r>
          </a:p>
          <a:p>
            <a:pPr indent="-228600" lvl="0" marL="457200" marR="0" rtl="0" algn="l">
              <a:lnSpc>
                <a:spcPct val="115000"/>
              </a:lnSpc>
              <a:spcBef>
                <a:spcPts val="640"/>
              </a:spcBef>
              <a:spcAft>
                <a:spcPts val="0"/>
              </a:spcAft>
              <a:buClr>
                <a:srgbClr val="2E2E2E"/>
              </a:buClr>
            </a:pPr>
            <a:r>
              <a:rPr lang="en-US">
                <a:solidFill>
                  <a:srgbClr val="2E2E2E"/>
                </a:solidFill>
              </a:rPr>
              <a:t>IMEI (International Mobile Equipment ID)</a:t>
            </a:r>
          </a:p>
          <a:p>
            <a:pPr indent="-228600" lvl="0" marL="457200" marR="0" rtl="0" algn="l">
              <a:lnSpc>
                <a:spcPct val="115000"/>
              </a:lnSpc>
              <a:spcBef>
                <a:spcPts val="640"/>
              </a:spcBef>
              <a:spcAft>
                <a:spcPts val="0"/>
              </a:spcAft>
              <a:buClr>
                <a:srgbClr val="2E2E2E"/>
              </a:buClr>
            </a:pPr>
            <a:r>
              <a:rPr lang="en-US">
                <a:solidFill>
                  <a:srgbClr val="2E2E2E"/>
                </a:solidFill>
              </a:rPr>
              <a:t>WLAN MAC (Unique Phone ID)</a:t>
            </a:r>
          </a:p>
          <a:p>
            <a:pPr indent="0" lvl="0" marL="0" marR="0" rtl="0" algn="l">
              <a:spcBef>
                <a:spcPts val="640"/>
              </a:spcBef>
              <a:spcAft>
                <a:spcPts val="0"/>
              </a:spcAft>
              <a:buNone/>
            </a:pPr>
            <a:r>
              <a:t/>
            </a:r>
            <a:endParaRPr/>
          </a:p>
          <a:p>
            <a:pPr indent="0" lvl="0" marL="0" marR="0" rtl="0" algn="l">
              <a:spcBef>
                <a:spcPts val="640"/>
              </a:spcBef>
              <a:spcAft>
                <a:spcPts val="0"/>
              </a:spcAft>
              <a:buNone/>
            </a:pPr>
            <a:r>
              <a:t/>
            </a:r>
            <a:endParaRPr i="1"/>
          </a:p>
        </p:txBody>
      </p:sp>
      <p:sp>
        <p:nvSpPr>
          <p:cNvPr descr="data:image/jpg;base64,/9j/4AAQSkZJRgABAQAAAQABAAD/2wCEAAkGBhQQEBQUEhQVFRUUFRQUFRgUFBUUFBQXFRQVFRQUFRUYGyYeFxklGRQWHy8gJCcpLC0sFR4xNTAqNSYrLCkBCQoKDgwOGA8PGikcHBwsKSkpLCkpLCkpLCksLCwsLCksLCksLCkpKSksKSwsKSwsLCksLCwsLCwsKSksKSksKf/AABEIAMIBAwMBIgACEQEDEQH/xAAcAAAABwEBAAAAAAAAAAAAAAAAAQIEBQYHAwj/xABGEAACAAMEBggCBwUGBwEAAAABAgADEQQSITEFBkFRYXEHEyIygZGhscHRFCNCUmJygkOSssLwJDNTc+HxFWODoqOz0hb/xAAXAQEBAQEAAAAAAAAAAAAAAAAAAQID/8QAHxEBAQEAAwADAQEBAAAAAAAAAAERAiExEkFRYSIy/9oADAMBAAIRAxEAPwC+AwqECDBjbBYg4RWFVgFCFQgGDBgFwYhNYMGA52yyLNlvLfFXVkbkwIPvGD6zasTtHThf7S17EwDsvT2ama+4xjfohdb9X/p1jmSRQPg0snIOpqtTsBFR+qM8pqxk8uZfUMOBgWoG4buJzAO3eOEI0loW06NC/SJRuE0DowdORIyPA0jtImrMWqmoMcvFWzUrX4XVl2huzksw5p+GZw/Fs5ZaMpjzzbZXVOpFQlWLU3nZTdFz1K19MoCXODGTWgJBvS+W9eGzZuPSVGqwTywwIYAggggioIOBBG0QiTOV1DKQysKgg1BB2gx0jQx3W3VttGz76AmzzT2dtw53DxGw7RxBiINBliGukHkflG4aT0YlplNKmiqOKHeNxB2EHEGMW0toh9Hz2kTe41TLfYynAEexGwxizKerhqDrVdIkTT2GJ6sk9wk908D6E8Y0UiPP94hyBgCaLXKgW8Y0rVbX2V1KrapgRluqrPWjg4Cp2EZEnnvjXURRdeJHVaYmfiZH/fRSfUmJ7o0n0trAnvS3X90q3wJ8YZdL0i5bZMz78pfNHYexWEanWi7pKV+Jiv7yEf8AzGfta2Ix536SZl/StpxymKv7qItPSPREecNZW6zSM9jttMz/ANhA9AI1yIZysXocfrD5BgPhGhdFNmMy2vMONyUx/U5VR6Xoz+yd5T+Zv4jGi9EEtjaJ7VN1ZSgjYWZ+yTxAR/3jGJ6tarWBWCgVjqyVAAhIMHeihVIo3SfpKkuXIB756x/yrgo86n9MXaZNCqSxoACSTkABUk+EYprFpg2q0PNORNFB2IMFHl7mM8r0RGswrAiBtGkCWJBw2QccmnoYQoQkQqO7A4OCgpkwKKsQBvJAHmYKXBxGTtY7Omc5D+U3/wCGsR0/XuQvdWY36Qo9TX0jOwWWDEQOh9cJM8kN9UwOAdhRhwagFeHvEy9rlqKl0A3llA94ujuDChEBatdLNLal5m3lFLL57fCsHL12sp/aEc0f4CJsEzbLEk6W0uYoZHBVlORB/rOMP0xohtGW1pLEmU9GQnajVutzBBU8RGwS9arKf26eN4e4io9KYkWmyrMlzZbPJcYK6lij4MKVrg10+cZ5drFUmioiP0i1EqD3Spw5/Iw4sM+soMdgx/Tn6RHWKdW+XODlcDl2q0HlSMSfYtWp2vJs7lReeTXtLTKv2pZOR3jCvrGuWG2pOlrMlsGVsiPY7jwjzvNkVmKhLBQpIu4Y1ix6oa1TbIzUN9Q12YtcHAyYfdam3zjcuDbgIh9atWUt8gy2wYVMt9qN/wDJyI+IEPNEaXl2qWJko1BwI+0p2qw2GH0a9R56tdjmI7SJtUmyyQK41wy3EEHPaCDHWdLAlUfEBQDt/wB8Y0vpM1aSdZ2tIISbIW9eJoHQfYJ317vE024ZE2mRMUKbwNQTTCtDkOO3wjnZ9NHGmNNPNkSJM3tGRfEuZ96U4W6p4qVpyI3RI6FtN202aZuaUTyDCsQ1tI6pBQ3qXjwxxruxPpDqyP2JZ2i94UPyMPtHoYmnhHmabMv2gtvdn9S5j0XbLXSyvM/5LTP/ABlo84Wf7R3S5nqpHxjXMjpZMByT3oPjGvdEdiu2WbM/xJtB+WWgA/7meMdtGCHiVHufgI2nojksujVLEm/NmsoOxQQmH6lY+MTj6VdKQdIECOrIUgUgRBa56e+iWViD9Y/Yl7wSMW8B6kRFVvXvXFXVrPJJIqRNbIG6aFF3ioxPCkZdarTMmzFkyVLMzBQBiWY4BRDq32krL4nLxi6dDmrA7dscY1MuTX/yOPO6D+aOftXwmx9CNZambaSrkdoJLDKDuDFgTzpAjVqQI38YmowQISDC4qAIidZ9BNa5IRZnVsGDglbymgIusN2OYypEsIOsKrJ9I6GtNlr10olB+0lfWS+ZwvL4iI8WtCKhsOcbUDETadULJNmCY8hCw3C6G/OooreIjF4qyY6TWuBJ5AmFS7Ur5Uw9OBEbbKlKgooCgZBQAB4CInT+q0m2IQwCTKdmaqi+p/mHA+mcT4jKps+gqFqdlBUxGzJswXyQVJVcdgqaEimykXx+i6cO7a1P55PyYxxfo5toynWduYmL7LCbPoU5rQ1aqSEFEBOVTmxru+Mc7TOJBVGZ7xu0OOWJIMW6bqFbx9mQ/KYR/EIazNTrcudlB/LOlnyFYb/DFW0TODo8tqioPA7jHC22chjewBeijgqi837qgeJiR0vq3arP9c1mmSlWlTSqjGgNRlWtI52kCdKLjMIwpurSo9PWJxuUsc5U1Z4xBUjEbwDkwMObNYuqGBJria7eMM5tuRXDLiBLANN5IujnhD2VaxRccGyPwO6HLQuZbyilLzqswBWusVBAIYBiOIhSWl0IEuda1/JMYgV8YbaQVmoijBq3jStAPjHOayywqEtlg2ZAGTE7M84kEs2l7Q4aUbbPYOGQrM7asKUZanA4Vio6QsHUzLtQdoI9iNhiQkT2SYBNcgUKrM71K4CtcucOxosMHvOpBoFIGOGTZ54mu+NdYIyzzy6kClaG9U4kA3qjfu8of2Ob9TQbH9xEK6NLehwIPmOHAiJjRuKzF4A+WXrSM/arVbOk6Z9FezGQtDJMkOJnap1d28UpnTZFFsj9mYdt1R5zEHtDrSVmIN+mJHaG40pUe0MrNgp5p71+ELQu2TKKOJNfAD5xvPR1OVtGWcKKXFKMPxAksfEmvjGBWw1ZR/WLU+EWbRWt1psDVkzB1eBaVMFZZwAqNqniKRZcpY3ysGDFP1c6SrNaqJM/s8007Mw9hvyTMj408Yt4jrLrI6xjOu+sX0q1G6ay0NyXuIBxf9TegEX/AF/099GsxRTSZOqg3qtO23kafq4RisqZmzbKHhhWg9RGeVWCtiNNmLLUVJIUDezGgHqI9C6G0Ytms8qSuUtFXmR3m8WqfGMc6LtGm1W8TCvYkVmsdl7HqxzvY/oMa5p3T8uxy70w1JrcQd5zw3DednpE4/pUnWBGO2rX20O5YWi4CahUICqNgFffbAjXyTGnCFCEiFRQIOCg4ACFAwQEGIgVBwmFCAUIMQQhQgBBwUCsAi02ZZiMjgMrgqwORBFCIwzTeh20ZbGlNUym7Utj9pDkTxGR4iN3iva76sC32YqKdalWlH8VMUJ3MBTmAdkZ5TVjGbfZlQUQBQwZv1LRlx2bcOMcpU5CBLNTex5Xu0BXfjDizqJimTNBDKaUOBFDTwIyjmLOO2oIBEwEVzooUj0EZ3Z2H9rsUyzopY3pM0HqptMNxRhsYYgrwwqMYYWmUyKt2rAJdBAvZ5gj7p9KRbNS9OS5qTbLMUTZc6txHN0ddTsC99i9QC9sNOMUKdOnWaayOGQoxDI2Y4f6w8U9vGlxwCqhFP3heFK8RXDwhlbLC0s5m7sO7gfnDllWb2wRdrecEdpaYkCmw0g7LMDPRb5V7xa+MN4IPpBEkOji3OiukoTVYAqyTpThgcqdqGVgqjOCDUK1QRiCuJFN+ET2q+ts3Rb0xmWVjV0rjLJzdK5HhkfWOesdrlzNJtNksHlzijgjbflreBGw3qggxKqJ04SpUfeTHmM/cREzDSVzceit84mdPG82zAleOSH3veURVsSktOLOfIKPjAcrJ2nWuz2H+ph9NtC1O3GmUNtFy6sfLz/2iZ1g1DtdgJd0vS616yX20H5xSq+IpxiYrpNS9eUqGVEQkZMKrjdO/hExoLWq1WKgkzBPlABuqmk1VTiLjZr7cIrEjTCt/e3kJFC8s5jLtLDy0TBLDNLIZWRVU1yu1BB9/ON9Z0ye62axtbLSrsCqkBVStboFMK7cST4mK/bAezLXE4A0zYmgAA5+8PJky4L7fdFOZxgasWppVoW0XUbqySL9aXyDdagzIJB5gRm3Valo4ytB2BZbUae46x1rm5GJY7EUC7XbQ0zMZ5pzS72wmYzli27AUyCgbFB2QjTGkHnEvMN4swLFjnw4DLDdEbKO/ACjeZJ+Ub3pDsS1GFBhhlugQzbSOOAwgRz1cb+IOCBg6x3ZHBwkQqAUIOEiFCIAIOsETAgFAwYMJg4BVYFYTBxAqDhIg6wGY9KGrJlTBbZIwJAnAbGyD8myPGm+KXaZSzEM0DtXCPSmPGN9tVnWajI4DI6lWByIIoRGHaY0Q2jrU8l6mW2MtjkynunnsPERi9XV9RyTws1bmRVAabO8a8wBGkNoiTp2xhnIS1SgE6wDE4VUuPtI2fA1puOa2yyiXQJXG+TwFKexaJ3UzTzWWcG+wKS3A+0tBe8Q2I5Rf6KxpPRU+wTzLmqUdfFWXYyn7Sn+sYcaPnqxJHZJzXZX7wjctPavyNIyAswVBF6XMXvJUYMh3HDDIxh+s2q07R0664qpxlzFrdccNx3qcuIxiWK5ybWDOcEE1ouAqAFFCT4mD6sS5ilcqhvUZQ2k2kOQcmFeF6o98B5RxacEAWpNKYHYczSFElpwkZZs7knlSnuYZW9vq5NcyjMfFyP5Yc6XtizerK5BTXChvYVr6Qz0maGWN0pPWrfzRBK6pWTrJ0lfvzpY8LwHzj0UcYwzo6s9622YbjfP6UZ/cRuIMb4JVM1r6NbJaFeaP7O4BYugHV4CpLy8vFaHnGRNIpSWpNBgTSl4m9X0Ea10mae6uULOp7UwX5nBAcB4keS8Yy+2z7oJ2nAcIlyBjpK0XjQZL/RjpIn9pZdKBWNOIAYEnxEN7OtWH4jT4n0B84csAgBPe7X/AHEmkTwOLU4pjkMfGF6D0cLZPVZkzqpVe05FacAN53nAbdxjpE5HmgTWIGymVTkCdnOJf6G8mrfdQCoyPerTlUGHGaXptGj9WLIkpFlyJTKBgxRJhbiXIJYnfBxllkmsZam8cVBz2kYwI1s/EatWBWABApGwoGDrBCFCIDBhQhIgxAKgxBQcAdIECBAHB0ghBxAIFYKCgDJiua8asi3WYhR9bLq0o7ztSu5qeYEWKBBWAWdy6sjYOAVxz3Y+0PJUkKoA2D/cxYukzVoyZotkkdlyBNA2Ocn5Nt484r0qcGS9spX5xyvXSr10eayBlNndh2QWlmuF0YuleGfKu6I/XfXJLUj2azqsxT/eTnFUWn+FvYfeyGyucUGxThRZYB7QYkjACovUG/AgQVjtBW9LdwLoNCcip+Pzjf8AER2kLAZRwxU0INN+/dDVmLYmJO3aVvAqlQpwJPeYbuA4RG3aRFdU7vnHTSletpuWWvlLUQhBgBv+ZhVre9PPF/Zqe0RWh9Ftmrba/clOfO6n80aZprTsqxyusnNQZKo7ztsVRtPoMzGVaoayytHpaJ0ztOVRJcsGjOSSTjsUUFTy2kRB2vTs23TzPnMScVRcklrnRBXljmaxqXIlnbvpvSb2q0zHfN/IDcOAVQPCIie/WzKDKtPDaYc297o4sKchEV9LK93Pf8BGfRJMRLwXEkkgc9ntGg6l9GxJWfbVxwKST5gzR/J57oguiOVfthLSOsuqT1hykGhoaZEscBtGY2xtMa4ze6lVqb0d2BndjZ0q4oaFlUbbyKDRTxEVnSvR1Ps9Wsj9dL/wphAcDcrZN6eMaVSBdjd4xNYbM0oJZuTJUxGXAqUIK8IEbnSBGfguo8LB3YjNMafl2ULfBJat1VpU0zJqcBiPOK1a+kFzhLlheLVc+lBFtkReAIMGMstes1om1vTXpuWiDyWEaJ1hm2ZiUNQ3eDYg8d9eMT5q1esHFCm9IM27hLlg76sfTCIO36enWg/WOSNgGCjkBC8oNaEHGGtpplrQnvEYMchmfPCFDWJwqm84LGlBMOGNKxe/xG4Vg6xiQ1onfZeaTj+1YYDbnvhZ1wtCiomzjQAn6xuzXfU5xO1bXWBWMd//AGlpAYidM7JA71ak0wFduIjquvdqH7Vu8VxVDiuZxGUNGu1gRkidJNopW+aZ1MpKe0ObP0kWhq0KmmdZQHxENGpQDGOay6xTbYiCYbglsWBlgocRSh7RB2RCSnnKaJapwIzAmNUeAMT5GNt05PkrIcWgjq2UqwObVGQG/wBs4w6W4lTWl1JlsTdJzocq8xnCrV9ImGj2h3NML7FjTxOUM7TZ3Aq7qQN9Aa0yHlEt0PUs12eSBRbvheP3fBPSGFslmYpYrddDiN6kV9j7x0lW3rVUAgOt4iu03SFxy2n0gkNLjdYTePaDZmvZNRwp6Q9DexWDrMa0XftPAfOHOlZKrLAQUCtid+FPHnHEzjJNEoUejLururHO2W5nWhUDiCDl7ZQVys47S819wYQtoVSxzN43fHKOtl7w4Y+S/wCkMAe1CKcOrM1CcTnuH+wiYsMu6anAKooN1f8AYRHWaXRSxzOAruxqfSJG1PRQo2gE1zy2wqGNstN4k78uAiwal6hTdINeNZcgHtTKZ0zWWD3m45DbuMxqT0bNaSs+1ArJwKpk80bCdqpxzOymca/Z5Cy1VEUKqgBVUUAAyAAyEXjxS1w0RomVZJSypKBEXzJ2sx+0x3w7gwIEdEAQcCBWKBAgr0CArmmNByrUoE1SStbrKSroTndI5DA1GEUrSmo9olVaU3Xp93BJoHLuv4UPCNErBRi8ZRjE203WuXH6ytOrukTK7rpFYlpGp1umgHq5cobpsyh8QoJHjGnmUpYMVF4AgGgvAHMA5gR0BjPwVk2kNA2myis5Bdyvy2vpXcciviIj+spt9Y2W02ZZqMkxQyOCrKciDsiEbo/sJ/YAcnmj+eJeP4aycaOx73HYDWuHhBtYAQReAwAG2mNSfGNSbo1sJ/ZuOU6Z8WMcm6MLJsM8cpx+IMX/AEdMzFnKk3WUAhRlU4btmMcvo7XjWl0mpp3jw5RprdFlnOU60D9aH+SODdFEv7NpnDmqH5Q/0M9kWdhS9QAEtgTUnZCFszXGOZNQBXIE1JqdsX5+ig/Ztbfqkg+zxybosnDK0yzzlEexMN5HSjCyk0FGUVxqb1KDCnj7R3sctgCScSSTXM7BWLDpHUSdZwDMtFmAJoK9YCT4KfOIOfZZ0skKZb02qWoeV4AxLb4OFsNSuBJWrVpuGAwwzp5Rzs01QymhFFu5YsxxY+nrDMadmDMDxFIL/jbVBKg0yxPtDesMOnmqzXloMC1SMVY4C8fHLZHGdZQ0tzQAC6FoagsMzXbnBNpyucsH+uUD/jQw7JoNlQR4Vi6YigCjbip8iIlZThj1l0GtFb8LVAqOBDQ00jaVmEMoIbI7juMcrLPukg91hRh8fCIqS6kNKCmgJLFaZA1JAHrDBErUHPEHnD92utLVcQAduzf5Axxt8qhExdtAfHIwHKVhe4K/sR8YZyJNTTzO4DMw7vUVzSuAHmw+UCzKFBJ20P6a0hAJs0rQ0psodl04Via1KtYNvk9ZK6+84ULsBJwelKEKKmhww4RX2a8axqvRJqxcQ2uYO09Uk12Lk7+JF0cAd8X2o0wGFAxzEHWOiFwIRehQMVCqwIKFCAFIEHSBBURAg6QIyAIOEgwcUKEHCKwoGIFCFVhIhQgDrB1hMHAHDXSWkks8su5wGQ2sdijjDmsVbWnVy0WqaplzJYQLSj36qdpAUEGuG7KJRT9Padac5mTOSKMgNir84e2bUi2TZQc9XLZiKK5a8qnMtQEV4RO6D1EMqes2fMWZcxRVQqobYxJONOWdN0TmsWsMuxSDNmHgq1oXbcPeMzj+qj9E6s2bR8su5DPTtzZgBJrsUY0HAVJ4xVNZdOS54YJKlqg2mWl5jsqaYDgP9IirfrFOtjM0zuGglqKigOYpXA0GcMJ85JaAMCWrW6DmTleMKGz2RT2iqquNarTbs9vCJHQepj29qy06uSDjNatDTMIK9o+m8iH+hdHWMETbfaZRpishHvqP8wpWp/CMN5OUWuZ0maPlgKrsQBQCXKYAAZAVoAIZvoayOiKyhyWeay0oFJVaHa14DHl7xQNetUjo+0UWpkv2pROJw7yMd4PoQYvc/pfkDuSJz87q/ExXdadfvp8gyTZKCoZWMyrIw2jsjYSORi3F7U6zTSy3ftCt3iKEU8K1g+tNLuy8COV44ekM7xVtxBhyzg0I2mvKi5f1vjIU4+rPFkH8R+Ec5k6ow25+Bw+HlC5p+rH5yfJR84bLjCCc1S1ea3WpJQqF70xh9lB3jzNQBxYR6Ds9nVEVVAVVAVQMgAKADwiq9HWq/wBDsoZxSdOo71zUfYl+ANTxY7otkdOMZpUCsIrB0jSDrChCaQqkAoGDBhIEHAKgQVYEFRdYK9Cb0AmIDvQL0JvQx0jpuTZx9Y4B2KMWPJRjASIaDBiH0RrHJtIN1rpBpdcgNTYaVyg9JazyJANXDNsVCGbxpgvjE0TIMKDRl9s1+tBfBhLDHshVU0HFmFTziGma4WqYf72aeTXRjypE1W11hvN0jKTvTEHN1HuYxCbpp37zM1QT2mJ20Ge+Ez7UyXezmcabTTIeMTRsk7WuypnPTwJb+EGGU3X2yjJnb8stvjSMha0TCta5MFyGJrQjkPhHLr2LVqQMWpkpVd2//WL2NTtPSbJUi7Ldt94qvlSsU7T+sjWx7zjAd1a4KM/HnELYJZcEMTVaYc8ax1tVluoTU5bN+wRi27gaWqSGNS5Fche8IRMsUtO9ePmY6pLWt29goFcKklRUgbhnHd5TTMFNAAD2sMTy3D3i5+muISUK0St2gyrichzjrZbrAki7QkEUAy4iEpZXC4qcWr2aKRdFAcdkOksrLKKjvGu3aYWQcJU9Sl4jIVNOJwFd8Ja1DK63eu44UJjrL0eVBWoC31bGtaDMeYEcrUgAPaBN5m2Ykig8of5O0Na1qSYbs+FKCHdd9PMQ2mLQmI0NZlUC0yJP71Aa+Qi39GOrwtVrvOKy5AEwg/aatEU8K4n8tNsVCXLJqBGu9EViuSZzb2RfIMx/iEWepWh3oFYRBVjoy61gwY5gwqsVHSsGDCL0APAdQYAMc70GGgOkCCrAgIWsNdJ6SWzyzMfIUFBmScgK/wBYR3rHG12RJqFJihlOYPpyPGMqp2kNbpkyoQ9Wv4T2vFvlSIK8Ca7TmSanxMWbSGoQzkTKfgmVZeQcdoeN6IIan2p5ollBLGZm1DJT8NMSeFAeWcc7Kpo107oRNUUyi7WDo9sksdtTNba0xm9FUgD1hlpvUd7y/RCir9pZjMbu4qaEkcP6D401Q7TJLGowoQBTYKG8fX0jnIs+JqtDjQ3tuQFBFzl9HVpPenyV5Ize4EO5fRo579rb9EpR7tF7zDpRpNhKlSaYDzPyy8ocOoLKSe7U4DblF6l9F0n7c6e36kX+Uw8ldG1jGazH/NNb+WkMtOmZCQgzc7aZYVzI4wT9XQAvkKDLKoO7hGtytR7EuVnQ/mvN/ETD2ToCzJ3ZEkf9JPlDKMZE9LxIYknOgqTshdotLKhbq5jKMyUIUbiTSmdI3CXJVe6qjkAPaDnSg6lWAZWFCGFQQcwQcCIfE158m6ZJFAtK8flCf+MTDlTwxjd5OrNlTu2aQP8ApJ8ofSrKq91VX8qgewh8TWAyxapndSa35ZbH2EOperekJmUi0eKsvvSN6oYK7F+JrDpfR5pB85RH5pkse7Q8k9EtsbvGSvOYT/CpjZqQKRfiaxjS3RjNskhp8ydLIS72VDkklgoAJA3+kUub3jzMbR0qWq7ZET/EmjyRWJ9SsYs+Z5xmxYd6NXEmNq6N7PdsIP35jt5UT+WMZ0fLwB2mvvG66qSursUhf+WG/fJf+aHH0viZgUhF6DDR1ZHB1goEEKgxCRCgYBQhQhIMGDAKrAgqwICFvQL8Ig4ilhoMGEQIDqGgwY5woGA6iDvQgQoCA6B4O/CAIUBAHCgISIUDAGBBwKwBEADQoNBQIBdYIwmsETFB1gXoRBEQGb9LVrrMkS/uo7nm7BR/BGXxd+ke137dMH3FRPJbx9WMUe9HO+tRLaMGCxetS9fyhFntZoMpUzYBsR+GyuzbhjFJsYoOS/CHFg0cJizL5w7NDldO+sZlyrW7B4VfjL9VNcnsbCz2skyspcz7m4HevtyjS0cMAQQQcQRiCDkQY7S6xjregwYRCgYqOgMKrHINCqwHS9Bho5wcAu9AhMCCoUQoQIERQgxBQIDqsCDgQQYhSwIEFdBBiDgQBwqCgQUoQcCBESDgQIEFAwTQIEEJMIaDgQGH62H+3Wn/ADX/AIjEGg7UCBHOtH8j7XKHMr+4b/MX+FoECHD/AKOXh5pZa2UE4m4p9BF26L5paw4km7MYCpJoKA0G4YmBAjU9T6XFYVBQI6MlCDgQIBQhQgQIBUCBAgr/2Q==" id="110" name="Shape 110"/>
          <p:cNvSpPr/>
          <p:nvPr/>
        </p:nvSpPr>
        <p:spPr>
          <a:xfrm>
            <a:off x="77788" y="-884237"/>
            <a:ext cx="2466974" cy="184785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111" name="Shape 111"/>
          <p:cNvPicPr preferRelativeResize="0"/>
          <p:nvPr/>
        </p:nvPicPr>
        <p:blipFill>
          <a:blip r:embed="rId3">
            <a:alphaModFix/>
          </a:blip>
          <a:stretch>
            <a:fillRect/>
          </a:stretch>
        </p:blipFill>
        <p:spPr>
          <a:xfrm>
            <a:off x="4474250" y="543612"/>
            <a:ext cx="914400" cy="91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1" i="0" lang="en-US" sz="4400" u="none" cap="none" strike="noStrike">
                <a:solidFill>
                  <a:srgbClr val="2E2E2E"/>
                </a:solidFill>
              </a:rPr>
              <a:t>Tools &amp; Languages</a:t>
            </a:r>
          </a:p>
        </p:txBody>
      </p:sp>
      <p:sp>
        <p:nvSpPr>
          <p:cNvPr id="117" name="Shape 11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b="1" lang="en-US">
                <a:solidFill>
                  <a:srgbClr val="2E2E2E"/>
                </a:solidFill>
              </a:rPr>
              <a:t>Tools</a:t>
            </a:r>
          </a:p>
          <a:p>
            <a:pPr indent="-228600" lvl="0" marL="457200" rtl="0">
              <a:spcBef>
                <a:spcPts val="0"/>
              </a:spcBef>
              <a:buClr>
                <a:srgbClr val="2E2E2E"/>
              </a:buClr>
            </a:pPr>
            <a:r>
              <a:rPr lang="en-US">
                <a:solidFill>
                  <a:srgbClr val="2E2E2E"/>
                </a:solidFill>
              </a:rPr>
              <a:t>Trello</a:t>
            </a:r>
          </a:p>
          <a:p>
            <a:pPr indent="-228600" lvl="0" marL="457200" rtl="0">
              <a:spcBef>
                <a:spcPts val="0"/>
              </a:spcBef>
              <a:buClr>
                <a:srgbClr val="2E2E2E"/>
              </a:buClr>
            </a:pPr>
            <a:r>
              <a:rPr lang="en-US">
                <a:solidFill>
                  <a:srgbClr val="2E2E2E"/>
                </a:solidFill>
              </a:rPr>
              <a:t>Git, GitHub</a:t>
            </a:r>
          </a:p>
          <a:p>
            <a:pPr indent="-431800" lvl="0" marL="457200" marR="0" rtl="0" algn="l">
              <a:spcBef>
                <a:spcPts val="0"/>
              </a:spcBef>
              <a:spcAft>
                <a:spcPts val="0"/>
              </a:spcAft>
              <a:buClr>
                <a:srgbClr val="2E2E2E"/>
              </a:buClr>
              <a:buSzPct val="100000"/>
              <a:buFont typeface="Calibri"/>
            </a:pPr>
            <a:r>
              <a:rPr lang="en-US">
                <a:solidFill>
                  <a:srgbClr val="2E2E2E"/>
                </a:solidFill>
              </a:rPr>
              <a:t>Android Studio</a:t>
            </a:r>
          </a:p>
          <a:p>
            <a:pPr indent="-228600" lvl="0" marL="457200" marR="0" rtl="0" algn="l">
              <a:spcBef>
                <a:spcPts val="0"/>
              </a:spcBef>
              <a:spcAft>
                <a:spcPts val="0"/>
              </a:spcAft>
              <a:buClr>
                <a:srgbClr val="2E2E2E"/>
              </a:buClr>
            </a:pPr>
            <a:r>
              <a:rPr lang="en-US">
                <a:solidFill>
                  <a:srgbClr val="2E2E2E"/>
                </a:solidFill>
              </a:rPr>
              <a:t>Eclipse (For Data Parsing and Server)</a:t>
            </a:r>
          </a:p>
          <a:p>
            <a:pPr indent="-228600" lvl="0" marL="457200" marR="0" rtl="0" algn="l">
              <a:spcBef>
                <a:spcPts val="0"/>
              </a:spcBef>
              <a:spcAft>
                <a:spcPts val="0"/>
              </a:spcAft>
              <a:buClr>
                <a:srgbClr val="2E2E2E"/>
              </a:buClr>
            </a:pPr>
            <a:r>
              <a:rPr lang="en-US">
                <a:solidFill>
                  <a:srgbClr val="2E2E2E"/>
                </a:solidFill>
              </a:rPr>
              <a:t>Tomcat/Apache</a:t>
            </a:r>
          </a:p>
          <a:p>
            <a:pPr indent="0" lvl="0" marL="0" marR="0" rtl="0" algn="l">
              <a:spcBef>
                <a:spcPts val="0"/>
              </a:spcBef>
              <a:spcAft>
                <a:spcPts val="0"/>
              </a:spcAft>
              <a:buNone/>
            </a:pPr>
            <a:r>
              <a:rPr b="1" lang="en-US">
                <a:solidFill>
                  <a:srgbClr val="2E2E2E"/>
                </a:solidFill>
              </a:rPr>
              <a:t>Languages</a:t>
            </a:r>
          </a:p>
          <a:p>
            <a:pPr indent="-228600" lvl="0" marL="457200" marR="0" rtl="0" algn="l">
              <a:spcBef>
                <a:spcPts val="0"/>
              </a:spcBef>
              <a:spcAft>
                <a:spcPts val="0"/>
              </a:spcAft>
              <a:buClr>
                <a:srgbClr val="2E2E2E"/>
              </a:buClr>
            </a:pPr>
            <a:r>
              <a:rPr lang="en-US">
                <a:solidFill>
                  <a:srgbClr val="2E2E2E"/>
                </a:solidFill>
              </a:rPr>
              <a:t>Java</a:t>
            </a:r>
          </a:p>
          <a:p>
            <a:pPr indent="-228600" lvl="0" marL="457200" marR="0" rtl="0" algn="l">
              <a:spcBef>
                <a:spcPts val="0"/>
              </a:spcBef>
              <a:spcAft>
                <a:spcPts val="0"/>
              </a:spcAft>
              <a:buClr>
                <a:srgbClr val="2E2E2E"/>
              </a:buClr>
            </a:pPr>
            <a:r>
              <a:rPr lang="en-US">
                <a:solidFill>
                  <a:srgbClr val="2E2E2E"/>
                </a:solidFill>
              </a:rPr>
              <a:t>SQL (SQLite/MySQL)</a:t>
            </a:r>
          </a:p>
        </p:txBody>
      </p:sp>
      <p:pic>
        <p:nvPicPr>
          <p:cNvPr id="118" name="Shape 118"/>
          <p:cNvPicPr preferRelativeResize="0"/>
          <p:nvPr/>
        </p:nvPicPr>
        <p:blipFill>
          <a:blip r:embed="rId3">
            <a:alphaModFix amt="30000"/>
          </a:blip>
          <a:stretch>
            <a:fillRect/>
          </a:stretch>
        </p:blipFill>
        <p:spPr>
          <a:xfrm>
            <a:off x="7329948" y="1722224"/>
            <a:ext cx="788700" cy="837999"/>
          </a:xfrm>
          <a:prstGeom prst="rect">
            <a:avLst/>
          </a:prstGeom>
          <a:noFill/>
          <a:ln>
            <a:noFill/>
          </a:ln>
        </p:spPr>
      </p:pic>
      <p:pic>
        <p:nvPicPr>
          <p:cNvPr id="119" name="Shape 119"/>
          <p:cNvPicPr preferRelativeResize="0"/>
          <p:nvPr/>
        </p:nvPicPr>
        <p:blipFill>
          <a:blip r:embed="rId4">
            <a:alphaModFix amt="21000"/>
          </a:blip>
          <a:stretch>
            <a:fillRect/>
          </a:stretch>
        </p:blipFill>
        <p:spPr>
          <a:xfrm>
            <a:off x="5403700" y="2612073"/>
            <a:ext cx="1047450" cy="1023100"/>
          </a:xfrm>
          <a:prstGeom prst="rect">
            <a:avLst/>
          </a:prstGeom>
          <a:noFill/>
          <a:ln>
            <a:noFill/>
          </a:ln>
        </p:spPr>
      </p:pic>
      <p:pic>
        <p:nvPicPr>
          <p:cNvPr id="120" name="Shape 120"/>
          <p:cNvPicPr preferRelativeResize="0"/>
          <p:nvPr/>
        </p:nvPicPr>
        <p:blipFill>
          <a:blip r:embed="rId5">
            <a:alphaModFix amt="20000"/>
          </a:blip>
          <a:stretch>
            <a:fillRect/>
          </a:stretch>
        </p:blipFill>
        <p:spPr>
          <a:xfrm>
            <a:off x="3000725" y="1770505"/>
            <a:ext cx="1687049" cy="619725"/>
          </a:xfrm>
          <a:prstGeom prst="rect">
            <a:avLst/>
          </a:prstGeom>
          <a:noFill/>
          <a:ln>
            <a:noFill/>
          </a:ln>
        </p:spPr>
      </p:pic>
      <p:pic>
        <p:nvPicPr>
          <p:cNvPr id="121" name="Shape 121"/>
          <p:cNvPicPr preferRelativeResize="0"/>
          <p:nvPr/>
        </p:nvPicPr>
        <p:blipFill>
          <a:blip r:embed="rId6">
            <a:alphaModFix amt="26000"/>
          </a:blip>
          <a:stretch>
            <a:fillRect/>
          </a:stretch>
        </p:blipFill>
        <p:spPr>
          <a:xfrm>
            <a:off x="4454400" y="3962950"/>
            <a:ext cx="1627025" cy="1627025"/>
          </a:xfrm>
          <a:prstGeom prst="rect">
            <a:avLst/>
          </a:prstGeom>
          <a:noFill/>
          <a:ln>
            <a:noFill/>
          </a:ln>
        </p:spPr>
      </p:pic>
      <p:pic>
        <p:nvPicPr>
          <p:cNvPr id="122" name="Shape 122"/>
          <p:cNvPicPr preferRelativeResize="0"/>
          <p:nvPr/>
        </p:nvPicPr>
        <p:blipFill>
          <a:blip r:embed="rId7">
            <a:alphaModFix amt="24000"/>
          </a:blip>
          <a:stretch>
            <a:fillRect/>
          </a:stretch>
        </p:blipFill>
        <p:spPr>
          <a:xfrm>
            <a:off x="6284250" y="5164137"/>
            <a:ext cx="2095500" cy="96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857487"/>
            <a:ext cx="8229600" cy="1143000"/>
          </a:xfrm>
          <a:prstGeom prst="rect">
            <a:avLst/>
          </a:prstGeom>
        </p:spPr>
        <p:txBody>
          <a:bodyPr anchorCtr="0" anchor="ctr" bIns="91425" lIns="91425" rIns="91425" tIns="91425">
            <a:noAutofit/>
          </a:bodyPr>
          <a:lstStyle/>
          <a:p>
            <a:pPr lvl="0">
              <a:spcBef>
                <a:spcPts val="0"/>
              </a:spcBef>
              <a:buNone/>
            </a:pPr>
            <a:r>
              <a:rPr b="1" lang="en-US"/>
              <a:t>DEMO</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idx="1" type="body"/>
          </p:nvPr>
        </p:nvSpPr>
        <p:spPr>
          <a:xfrm>
            <a:off x="457199" y="2632350"/>
            <a:ext cx="8229600" cy="15933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960"/>
              </a:spcBef>
              <a:spcAft>
                <a:spcPts val="0"/>
              </a:spcAft>
              <a:buClr>
                <a:schemeClr val="dk1"/>
              </a:buClr>
              <a:buSzPct val="25000"/>
              <a:buFont typeface="Arial"/>
              <a:buNone/>
            </a:pPr>
            <a:r>
              <a:rPr b="1" i="0" lang="en-US" sz="4800" u="none" cap="none" strike="noStrike">
                <a:solidFill>
                  <a:schemeClr val="dk1"/>
                </a:solidFill>
                <a:latin typeface="Calibri"/>
                <a:ea typeface="Calibri"/>
                <a:cs typeface="Calibri"/>
                <a:sym typeface="Calibri"/>
              </a:rPr>
              <a:t>        Questions and Answers</a:t>
            </a:r>
          </a:p>
        </p:txBody>
      </p:sp>
      <p:pic>
        <p:nvPicPr>
          <p:cNvPr descr="C:\Users\BXL-UMASSD\Pictures\University-of-Massachusetts-Dartmouth-16CCF2FB.png" id="133" name="Shape 133"/>
          <p:cNvPicPr preferRelativeResize="0"/>
          <p:nvPr/>
        </p:nvPicPr>
        <p:blipFill rotWithShape="1">
          <a:blip r:embed="rId3">
            <a:alphaModFix/>
          </a:blip>
          <a:srcRect b="0" l="0" r="0" t="0"/>
          <a:stretch/>
        </p:blipFill>
        <p:spPr>
          <a:xfrm>
            <a:off x="177421" y="204716"/>
            <a:ext cx="3889611" cy="620683"/>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