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2171ECCE-A646-406B-9042-32BF4EFC2D8B}" type="datetimeFigureOut">
              <a:rPr lang="fr-FR" smtClean="0"/>
              <a:t>09/02/2024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22030888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71ECCE-A646-406B-9042-32BF4EFC2D8B}" type="datetimeFigureOut">
              <a:rPr lang="fr-FR" smtClean="0"/>
              <a:t>09/02/2024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3182082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71ECCE-A646-406B-9042-32BF4EFC2D8B}" type="datetimeFigureOut">
              <a:rPr lang="fr-FR" smtClean="0"/>
              <a:t>09/02/2024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180752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171ECCE-A646-406B-9042-32BF4EFC2D8B}" type="datetimeFigureOut">
              <a:rPr lang="fr-FR" smtClean="0"/>
              <a:t>09/02/2024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423874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2171ECCE-A646-406B-9042-32BF4EFC2D8B}" type="datetimeFigureOut">
              <a:rPr lang="fr-FR" smtClean="0"/>
              <a:t>09/02/2024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5788007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171ECCE-A646-406B-9042-32BF4EFC2D8B}" type="datetimeFigureOut">
              <a:rPr lang="fr-FR" smtClean="0"/>
              <a:t>09/02/2024</a:t>
            </a:fld>
            <a:endParaRPr lang="fr-FR"/>
          </a:p>
        </p:txBody>
      </p:sp>
      <p:sp>
        <p:nvSpPr>
          <p:cNvPr id="9" name="Footer Placeholder 8"/>
          <p:cNvSpPr>
            <a:spLocks noGrp="1"/>
          </p:cNvSpPr>
          <p:nvPr>
            <p:ph type="ftr" sz="quarter" idx="11"/>
          </p:nvPr>
        </p:nvSpPr>
        <p:spPr/>
        <p:txBody>
          <a:bodyPr/>
          <a:lstStyle/>
          <a:p>
            <a:endParaRPr lang="fr-FR"/>
          </a:p>
        </p:txBody>
      </p:sp>
      <p:sp>
        <p:nvSpPr>
          <p:cNvPr id="10" name="Slide Number Placeholder 9"/>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275849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2171ECCE-A646-406B-9042-32BF4EFC2D8B}" type="datetimeFigureOut">
              <a:rPr lang="fr-FR" smtClean="0"/>
              <a:t>09/02/2024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D079731-C1B0-4ED5-BFF8-3CE6045F7076}"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4291350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171ECCE-A646-406B-9042-32BF4EFC2D8B}" type="datetimeFigureOut">
              <a:rPr lang="fr-FR" smtClean="0"/>
              <a:t>09/02/2024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262673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1ECCE-A646-406B-9042-32BF4EFC2D8B}" type="datetimeFigureOut">
              <a:rPr lang="fr-FR" smtClean="0"/>
              <a:t>09/02/2024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798569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2171ECCE-A646-406B-9042-32BF4EFC2D8B}" type="datetimeFigureOut">
              <a:rPr lang="fr-FR" smtClean="0"/>
              <a:t>09/02/2024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a:p>
        </p:txBody>
      </p:sp>
      <p:sp>
        <p:nvSpPr>
          <p:cNvPr id="11" name="Slide Number Placeholder 10"/>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269959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171ECCE-A646-406B-9042-32BF4EFC2D8B}" type="datetimeFigureOut">
              <a:rPr lang="fr-FR" smtClean="0"/>
              <a:t>09/02/2024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a:p>
        </p:txBody>
      </p:sp>
      <p:sp>
        <p:nvSpPr>
          <p:cNvPr id="10" name="Slide Number Placeholder 9"/>
          <p:cNvSpPr>
            <a:spLocks noGrp="1"/>
          </p:cNvSpPr>
          <p:nvPr>
            <p:ph type="sldNum" sz="quarter" idx="12"/>
          </p:nvPr>
        </p:nvSpPr>
        <p:spPr/>
        <p:txBody>
          <a:bodyPr/>
          <a:lstStyle/>
          <a:p>
            <a:fld id="{CD079731-C1B0-4ED5-BFF8-3CE6045F7076}" type="slidenum">
              <a:rPr lang="fr-FR" smtClean="0"/>
              <a:t>‹N°›</a:t>
            </a:fld>
            <a:endParaRPr lang="fr-FR"/>
          </a:p>
        </p:txBody>
      </p:sp>
    </p:spTree>
    <p:extLst>
      <p:ext uri="{BB962C8B-B14F-4D97-AF65-F5344CB8AC3E}">
        <p14:creationId xmlns:p14="http://schemas.microsoft.com/office/powerpoint/2010/main" val="70361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171ECCE-A646-406B-9042-32BF4EFC2D8B}" type="datetimeFigureOut">
              <a:rPr lang="fr-FR" smtClean="0"/>
              <a:t>09/02/2024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fr-F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D079731-C1B0-4ED5-BFF8-3CE6045F7076}" type="slidenum">
              <a:rPr lang="fr-FR" smtClean="0"/>
              <a:t>‹N°›</a:t>
            </a:fld>
            <a:endParaRPr lang="fr-FR"/>
          </a:p>
        </p:txBody>
      </p:sp>
    </p:spTree>
    <p:extLst>
      <p:ext uri="{BB962C8B-B14F-4D97-AF65-F5344CB8AC3E}">
        <p14:creationId xmlns:p14="http://schemas.microsoft.com/office/powerpoint/2010/main" val="4021067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ealaxi/paysim1?select=PS_20174392719_1491204439457_log.csv"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AEC59A-D32D-4F01-A134-97ED160A0229}"/>
              </a:ext>
            </a:extLst>
          </p:cNvPr>
          <p:cNvSpPr>
            <a:spLocks noGrp="1"/>
          </p:cNvSpPr>
          <p:nvPr>
            <p:ph type="ctrTitle"/>
          </p:nvPr>
        </p:nvSpPr>
        <p:spPr>
          <a:xfrm>
            <a:off x="2311400" y="2174308"/>
            <a:ext cx="8190345" cy="737548"/>
          </a:xfrm>
        </p:spPr>
        <p:txBody>
          <a:bodyPr>
            <a:normAutofit fontScale="90000"/>
          </a:bodyPr>
          <a:lstStyle/>
          <a:p>
            <a:r>
              <a:rPr lang="fr-FR" dirty="0"/>
              <a:t>Étude de cas: Finance</a:t>
            </a:r>
          </a:p>
        </p:txBody>
      </p:sp>
      <p:sp>
        <p:nvSpPr>
          <p:cNvPr id="3" name="Sous-titre 2">
            <a:extLst>
              <a:ext uri="{FF2B5EF4-FFF2-40B4-BE49-F238E27FC236}">
                <a16:creationId xmlns:a16="http://schemas.microsoft.com/office/drawing/2014/main" id="{C9C16946-F1B5-E7BC-586A-AFE35DAA2017}"/>
              </a:ext>
            </a:extLst>
          </p:cNvPr>
          <p:cNvSpPr>
            <a:spLocks noGrp="1"/>
          </p:cNvSpPr>
          <p:nvPr>
            <p:ph type="subTitle" idx="1"/>
          </p:nvPr>
        </p:nvSpPr>
        <p:spPr>
          <a:xfrm>
            <a:off x="3005766" y="3116072"/>
            <a:ext cx="6801612" cy="625856"/>
          </a:xfrm>
        </p:spPr>
        <p:txBody>
          <a:bodyPr>
            <a:normAutofit/>
          </a:bodyPr>
          <a:lstStyle/>
          <a:p>
            <a:r>
              <a:rPr lang="fr-FR" sz="2800" dirty="0"/>
              <a:t>Détection De Fraude</a:t>
            </a:r>
          </a:p>
        </p:txBody>
      </p:sp>
    </p:spTree>
    <p:extLst>
      <p:ext uri="{BB962C8B-B14F-4D97-AF65-F5344CB8AC3E}">
        <p14:creationId xmlns:p14="http://schemas.microsoft.com/office/powerpoint/2010/main" val="1178562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9120F9-F813-102D-A191-7D833B70B079}"/>
              </a:ext>
            </a:extLst>
          </p:cNvPr>
          <p:cNvSpPr>
            <a:spLocks noGrp="1"/>
          </p:cNvSpPr>
          <p:nvPr>
            <p:ph type="title"/>
          </p:nvPr>
        </p:nvSpPr>
        <p:spPr>
          <a:xfrm>
            <a:off x="572656" y="2597119"/>
            <a:ext cx="4804756" cy="831881"/>
          </a:xfrm>
        </p:spPr>
        <p:txBody>
          <a:bodyPr/>
          <a:lstStyle/>
          <a:p>
            <a:r>
              <a:rPr lang="fr-FR" dirty="0">
                <a:latin typeface="Times New Roman" panose="02020603050405020304" pitchFamily="18" charset="0"/>
                <a:cs typeface="Times New Roman" panose="02020603050405020304" pitchFamily="18" charset="0"/>
              </a:rPr>
              <a:t>Problème et solution</a:t>
            </a:r>
          </a:p>
        </p:txBody>
      </p:sp>
      <p:sp>
        <p:nvSpPr>
          <p:cNvPr id="6" name="Rectangle 5">
            <a:extLst>
              <a:ext uri="{FF2B5EF4-FFF2-40B4-BE49-F238E27FC236}">
                <a16:creationId xmlns:a16="http://schemas.microsoft.com/office/drawing/2014/main" id="{75559AA2-B691-BD93-4EF7-A3DB6C0F2109}"/>
              </a:ext>
            </a:extLst>
          </p:cNvPr>
          <p:cNvSpPr/>
          <p:nvPr/>
        </p:nvSpPr>
        <p:spPr>
          <a:xfrm>
            <a:off x="6096000" y="0"/>
            <a:ext cx="6096000" cy="6858000"/>
          </a:xfrm>
          <a:prstGeom prst="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01D5DAB5-1858-3075-145D-9CCADB3FA5C6}"/>
              </a:ext>
            </a:extLst>
          </p:cNvPr>
          <p:cNvSpPr txBox="1"/>
          <p:nvPr/>
        </p:nvSpPr>
        <p:spPr>
          <a:xfrm>
            <a:off x="6687128" y="1302328"/>
            <a:ext cx="5089235" cy="4849404"/>
          </a:xfrm>
          <a:prstGeom prst="rect">
            <a:avLst/>
          </a:prstGeom>
          <a:noFill/>
        </p:spPr>
        <p:txBody>
          <a:bodyPr wrap="square" rtlCol="0">
            <a:spAutoFit/>
          </a:bodyPr>
          <a:lstStyle/>
          <a:p>
            <a:pPr algn="just">
              <a:lnSpc>
                <a:spcPct val="150000"/>
              </a:lnSpc>
            </a:pPr>
            <a:r>
              <a:rPr lang="fr-FR" sz="1600" dirty="0">
                <a:latin typeface="Times New Roman" panose="02020603050405020304" pitchFamily="18" charset="0"/>
                <a:cs typeface="Times New Roman" panose="02020603050405020304" pitchFamily="18" charset="0"/>
              </a:rPr>
              <a:t>La fraude ou les transactions illégitimes sont une préoccupation majeur pour les institutions financières.</a:t>
            </a:r>
          </a:p>
          <a:p>
            <a:pPr algn="just">
              <a:lnSpc>
                <a:spcPct val="150000"/>
              </a:lnSpc>
            </a:pPr>
            <a:endParaRPr lang="fr-FR"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fr-FR" sz="1600" dirty="0">
                <a:latin typeface="Times New Roman" panose="02020603050405020304" pitchFamily="18" charset="0"/>
                <a:cs typeface="Times New Roman" panose="02020603050405020304" pitchFamily="18" charset="0"/>
              </a:rPr>
              <a:t>En 2011 environ 10 milliards de dollars ont été perdus en raison de paiement illicites</a:t>
            </a:r>
          </a:p>
          <a:p>
            <a:pPr marL="285750" indent="-285750" algn="just">
              <a:lnSpc>
                <a:spcPct val="150000"/>
              </a:lnSpc>
              <a:buFont typeface="Arial" panose="020B0604020202020204" pitchFamily="34" charset="0"/>
              <a:buChar char="•"/>
            </a:pPr>
            <a:r>
              <a:rPr lang="fr-FR" sz="1600" dirty="0">
                <a:latin typeface="Times New Roman" panose="02020603050405020304" pitchFamily="18" charset="0"/>
                <a:cs typeface="Times New Roman" panose="02020603050405020304" pitchFamily="18" charset="0"/>
              </a:rPr>
              <a:t>En 2020, ce chiffre a grimpé à 32 milliards de dollars, à mesure que les transactions se déplacent en ligne à un rythme plus rapide</a:t>
            </a:r>
          </a:p>
          <a:p>
            <a:pPr algn="just">
              <a:lnSpc>
                <a:spcPct val="150000"/>
              </a:lnSpc>
            </a:pPr>
            <a:endParaRPr lang="fr-FR" sz="1600" dirty="0">
              <a:latin typeface="Times New Roman" panose="02020603050405020304" pitchFamily="18" charset="0"/>
              <a:cs typeface="Times New Roman" panose="02020603050405020304" pitchFamily="18" charset="0"/>
            </a:endParaRPr>
          </a:p>
          <a:p>
            <a:pPr algn="just">
              <a:lnSpc>
                <a:spcPct val="150000"/>
              </a:lnSpc>
            </a:pPr>
            <a:r>
              <a:rPr lang="fr-FR" sz="1600" dirty="0">
                <a:latin typeface="Times New Roman" panose="02020603050405020304" pitchFamily="18" charset="0"/>
                <a:cs typeface="Times New Roman" panose="02020603050405020304" pitchFamily="18" charset="0"/>
              </a:rPr>
              <a:t> Le potentiel de fraude est simplement beaucoup plus élevé ce qui signifie que les algorithmes de détection de fraude doivent devenir plus intelligents et intégrer l'IA et le ML</a:t>
            </a:r>
          </a:p>
          <a:p>
            <a:pPr algn="just">
              <a:lnSpc>
                <a:spcPct val="150000"/>
              </a:lnSpc>
            </a:pPr>
            <a:endParaRPr lang="fr-F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562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7BF941-2E09-01FC-98A9-54A186728699}"/>
              </a:ext>
            </a:extLst>
          </p:cNvPr>
          <p:cNvSpPr>
            <a:spLocks noGrp="1"/>
          </p:cNvSpPr>
          <p:nvPr>
            <p:ph type="title"/>
          </p:nvPr>
        </p:nvSpPr>
        <p:spPr>
          <a:xfrm>
            <a:off x="536818" y="3092875"/>
            <a:ext cx="4921873" cy="672250"/>
          </a:xfrm>
        </p:spPr>
        <p:txBody>
          <a:bodyPr>
            <a:normAutofit fontScale="90000"/>
          </a:bodyPr>
          <a:lstStyle/>
          <a:p>
            <a:pPr>
              <a:lnSpc>
                <a:spcPct val="100000"/>
              </a:lnSpc>
            </a:pPr>
            <a:r>
              <a:rPr lang="fr-FR" dirty="0">
                <a:latin typeface="Times New Roman" panose="02020603050405020304" pitchFamily="18" charset="0"/>
                <a:cs typeface="Times New Roman" panose="02020603050405020304" pitchFamily="18" charset="0"/>
              </a:rPr>
              <a:t>Détection de fraude basée sur des règles</a:t>
            </a:r>
          </a:p>
        </p:txBody>
      </p:sp>
      <p:sp>
        <p:nvSpPr>
          <p:cNvPr id="4" name="Espace réservé du texte 3">
            <a:extLst>
              <a:ext uri="{FF2B5EF4-FFF2-40B4-BE49-F238E27FC236}">
                <a16:creationId xmlns:a16="http://schemas.microsoft.com/office/drawing/2014/main" id="{20A61CBB-70BA-811E-7FBA-5B512414D82D}"/>
              </a:ext>
            </a:extLst>
          </p:cNvPr>
          <p:cNvSpPr>
            <a:spLocks noGrp="1"/>
          </p:cNvSpPr>
          <p:nvPr>
            <p:ph type="body" sz="half" idx="2"/>
          </p:nvPr>
        </p:nvSpPr>
        <p:spPr>
          <a:xfrm>
            <a:off x="6613237" y="1717558"/>
            <a:ext cx="5246254" cy="3177714"/>
          </a:xfrm>
        </p:spPr>
        <p:txBody>
          <a:bodyPr>
            <a:normAutofit/>
          </a:bodyPr>
          <a:lstStyle/>
          <a:p>
            <a:pPr algn="just">
              <a:lnSpc>
                <a:spcPct val="150000"/>
              </a:lnSpc>
            </a:pPr>
            <a:r>
              <a:rPr lang="fr-FR" sz="1600" dirty="0">
                <a:solidFill>
                  <a:schemeClr val="tx1"/>
                </a:solidFill>
                <a:latin typeface="Times New Roman" panose="02020603050405020304" pitchFamily="18" charset="0"/>
                <a:cs typeface="Times New Roman" panose="02020603050405020304" pitchFamily="18" charset="0"/>
              </a:rPr>
              <a:t>Au début la détection était basé sur des règles du genre si on avait une transaction on appliquait un certain nombre de règles, et si la transaction correspondait à l'une de ces règles, on la qualifie de fraude par exemple </a:t>
            </a:r>
          </a:p>
          <a:p>
            <a:pPr marL="285750" indent="-285750" algn="just">
              <a:lnSpc>
                <a:spcPct val="150000"/>
              </a:lnSpc>
              <a:buFont typeface="Arial" panose="020B0604020202020204" pitchFamily="34" charset="0"/>
              <a:buChar char="•"/>
            </a:pPr>
            <a:r>
              <a:rPr lang="fr-FR" sz="1600" dirty="0">
                <a:solidFill>
                  <a:schemeClr val="tx1"/>
                </a:solidFill>
                <a:latin typeface="Times New Roman" panose="02020603050405020304" pitchFamily="18" charset="0"/>
                <a:cs typeface="Times New Roman" panose="02020603050405020304" pitchFamily="18" charset="0"/>
              </a:rPr>
              <a:t>- si la transaction dépasse une certaine limite</a:t>
            </a:r>
          </a:p>
          <a:p>
            <a:pPr marL="285750" indent="-285750" algn="just">
              <a:lnSpc>
                <a:spcPct val="150000"/>
              </a:lnSpc>
              <a:buFont typeface="Arial" panose="020B0604020202020204" pitchFamily="34" charset="0"/>
              <a:buChar char="•"/>
            </a:pPr>
            <a:r>
              <a:rPr lang="fr-FR" sz="1600" dirty="0">
                <a:solidFill>
                  <a:schemeClr val="tx1"/>
                </a:solidFill>
                <a:latin typeface="Times New Roman" panose="02020603050405020304" pitchFamily="18" charset="0"/>
                <a:cs typeface="Times New Roman" panose="02020603050405020304" pitchFamily="18" charset="0"/>
              </a:rPr>
              <a:t>- si la transaction est effectuée à l'aide d'une carte volée </a:t>
            </a:r>
          </a:p>
          <a:p>
            <a:pPr algn="just">
              <a:lnSpc>
                <a:spcPct val="150000"/>
              </a:lnSpc>
            </a:pPr>
            <a:r>
              <a:rPr lang="fr-FR" sz="1600" dirty="0">
                <a:solidFill>
                  <a:schemeClr val="tx1"/>
                </a:solidFill>
                <a:latin typeface="Times New Roman" panose="02020603050405020304" pitchFamily="18" charset="0"/>
                <a:cs typeface="Times New Roman" panose="02020603050405020304" pitchFamily="18" charset="0"/>
              </a:rPr>
              <a:t>il s’agissait  probablement d'une fraude</a:t>
            </a:r>
          </a:p>
        </p:txBody>
      </p:sp>
    </p:spTree>
    <p:extLst>
      <p:ext uri="{BB962C8B-B14F-4D97-AF65-F5344CB8AC3E}">
        <p14:creationId xmlns:p14="http://schemas.microsoft.com/office/powerpoint/2010/main" val="346867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9DF25-F093-4F30-D081-4941A8EFF18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6B3D58A-9562-2465-B21F-9558F9B53DF9}"/>
              </a:ext>
            </a:extLst>
          </p:cNvPr>
          <p:cNvSpPr>
            <a:spLocks noGrp="1"/>
          </p:cNvSpPr>
          <p:nvPr>
            <p:ph type="title"/>
          </p:nvPr>
        </p:nvSpPr>
        <p:spPr>
          <a:xfrm>
            <a:off x="795436" y="2920189"/>
            <a:ext cx="4486656" cy="741826"/>
          </a:xfrm>
        </p:spPr>
        <p:txBody>
          <a:bodyPr>
            <a:normAutofit fontScale="90000"/>
          </a:bodyPr>
          <a:lstStyle/>
          <a:p>
            <a:pPr>
              <a:lnSpc>
                <a:spcPct val="100000"/>
              </a:lnSpc>
            </a:pPr>
            <a:r>
              <a:rPr lang="fr-FR" dirty="0">
                <a:latin typeface="Times New Roman" panose="02020603050405020304" pitchFamily="18" charset="0"/>
                <a:cs typeface="Times New Roman" panose="02020603050405020304" pitchFamily="18" charset="0"/>
              </a:rPr>
              <a:t>Détection de fraude basée sur le ML </a:t>
            </a:r>
          </a:p>
        </p:txBody>
      </p:sp>
      <p:sp>
        <p:nvSpPr>
          <p:cNvPr id="4" name="Espace réservé du texte 3">
            <a:extLst>
              <a:ext uri="{FF2B5EF4-FFF2-40B4-BE49-F238E27FC236}">
                <a16:creationId xmlns:a16="http://schemas.microsoft.com/office/drawing/2014/main" id="{BDBF8776-FAC0-0851-B6DA-C3EBEDF623F9}"/>
              </a:ext>
            </a:extLst>
          </p:cNvPr>
          <p:cNvSpPr>
            <a:spLocks noGrp="1"/>
          </p:cNvSpPr>
          <p:nvPr>
            <p:ph type="body" sz="half" idx="2"/>
          </p:nvPr>
        </p:nvSpPr>
        <p:spPr>
          <a:xfrm>
            <a:off x="6502400" y="1615958"/>
            <a:ext cx="5541818" cy="4092115"/>
          </a:xfrm>
        </p:spPr>
        <p:txBody>
          <a:bodyPr>
            <a:noAutofit/>
          </a:bodyPr>
          <a:lstStyle/>
          <a:p>
            <a:pPr algn="just">
              <a:lnSpc>
                <a:spcPct val="150000"/>
              </a:lnSpc>
            </a:pPr>
            <a:r>
              <a:rPr lang="fr-FR" sz="1600" dirty="0">
                <a:solidFill>
                  <a:schemeClr val="tx1"/>
                </a:solidFill>
                <a:latin typeface="Times New Roman" panose="02020603050405020304" pitchFamily="18" charset="0"/>
                <a:cs typeface="Times New Roman" panose="02020603050405020304" pitchFamily="18" charset="0"/>
              </a:rPr>
              <a:t>Les algorithmes basés sur des règles ne suffisent plus, on utilise des techniques d'apprentissage automatique qui identifient rapidement les nouveaux modèles de fraude émergents.</a:t>
            </a:r>
          </a:p>
          <a:p>
            <a:pPr algn="just">
              <a:lnSpc>
                <a:spcPct val="150000"/>
              </a:lnSpc>
            </a:pPr>
            <a:r>
              <a:rPr lang="fr-FR" sz="1600" dirty="0">
                <a:solidFill>
                  <a:schemeClr val="tx1"/>
                </a:solidFill>
                <a:latin typeface="Times New Roman" panose="02020603050405020304" pitchFamily="18" charset="0"/>
                <a:cs typeface="Times New Roman" panose="02020603050405020304" pitchFamily="18" charset="0"/>
              </a:rPr>
              <a:t> Avec un algorithme basé sur le ML pour la détections des fraudes, toutes les transactions sont introduites dans le modèle et le modèle est constamment formé sur de nouvelles données de sorte que le modèle a une chance de s'améliorer constamment.</a:t>
            </a:r>
          </a:p>
          <a:p>
            <a:pPr algn="just">
              <a:lnSpc>
                <a:spcPct val="150000"/>
              </a:lnSpc>
            </a:pPr>
            <a:r>
              <a:rPr lang="fr-FR" sz="1600" dirty="0">
                <a:solidFill>
                  <a:schemeClr val="tx1"/>
                </a:solidFill>
                <a:latin typeface="Times New Roman" panose="02020603050405020304" pitchFamily="18" charset="0"/>
                <a:cs typeface="Times New Roman" panose="02020603050405020304" pitchFamily="18" charset="0"/>
              </a:rPr>
              <a:t>Un modèle constamment mis à jour et entrainé sur de nouvelles données sera en mesure d'identifier de nouveaux schémas frauduleux qui n'existaient pas</a:t>
            </a:r>
          </a:p>
        </p:txBody>
      </p:sp>
    </p:spTree>
    <p:extLst>
      <p:ext uri="{BB962C8B-B14F-4D97-AF65-F5344CB8AC3E}">
        <p14:creationId xmlns:p14="http://schemas.microsoft.com/office/powerpoint/2010/main" val="751628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FDC78-E027-47D3-BE0A-398BDCFA842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78305E0-D88B-C7DB-9226-4031F2DA5CE4}"/>
              </a:ext>
            </a:extLst>
          </p:cNvPr>
          <p:cNvSpPr>
            <a:spLocks noGrp="1"/>
          </p:cNvSpPr>
          <p:nvPr>
            <p:ph type="title"/>
          </p:nvPr>
        </p:nvSpPr>
        <p:spPr>
          <a:xfrm>
            <a:off x="414528" y="3040768"/>
            <a:ext cx="5246254" cy="776463"/>
          </a:xfrm>
        </p:spPr>
        <p:txBody>
          <a:bodyPr>
            <a:normAutofit fontScale="90000"/>
          </a:bodyPr>
          <a:lstStyle/>
          <a:p>
            <a:pPr>
              <a:lnSpc>
                <a:spcPct val="100000"/>
              </a:lnSpc>
            </a:pPr>
            <a:r>
              <a:rPr lang="fr-FR" dirty="0">
                <a:latin typeface="Times New Roman" panose="02020603050405020304" pitchFamily="18" charset="0"/>
                <a:cs typeface="Times New Roman" panose="02020603050405020304" pitchFamily="18" charset="0"/>
              </a:rPr>
              <a:t>Avantage du Ml dans la détection de fraude</a:t>
            </a:r>
          </a:p>
        </p:txBody>
      </p:sp>
      <p:sp>
        <p:nvSpPr>
          <p:cNvPr id="4" name="Espace réservé du texte 3">
            <a:extLst>
              <a:ext uri="{FF2B5EF4-FFF2-40B4-BE49-F238E27FC236}">
                <a16:creationId xmlns:a16="http://schemas.microsoft.com/office/drawing/2014/main" id="{7C85EDA2-C9BC-A64F-D134-F786B1151F60}"/>
              </a:ext>
            </a:extLst>
          </p:cNvPr>
          <p:cNvSpPr>
            <a:spLocks noGrp="1"/>
          </p:cNvSpPr>
          <p:nvPr>
            <p:ph type="body" sz="half" idx="2"/>
          </p:nvPr>
        </p:nvSpPr>
        <p:spPr>
          <a:xfrm>
            <a:off x="6234545" y="2214216"/>
            <a:ext cx="5837382" cy="2669714"/>
          </a:xfrm>
        </p:spPr>
        <p:txBody>
          <a:bodyPr>
            <a:normAutofit/>
          </a:bodyPr>
          <a:lstStyle/>
          <a:p>
            <a:pPr marL="285750" indent="-285750" algn="just">
              <a:lnSpc>
                <a:spcPct val="150000"/>
              </a:lnSpc>
              <a:buFont typeface="Arial" panose="020B0604020202020204" pitchFamily="34" charset="0"/>
              <a:buChar char="•"/>
            </a:pPr>
            <a:r>
              <a:rPr lang="fr-FR" sz="1600" dirty="0">
                <a:solidFill>
                  <a:schemeClr val="tx1"/>
                </a:solidFill>
                <a:latin typeface="Times New Roman" panose="02020603050405020304" pitchFamily="18" charset="0"/>
                <a:cs typeface="Times New Roman" panose="02020603050405020304" pitchFamily="18" charset="0"/>
              </a:rPr>
              <a:t>Prévenir la fraude à la carte bancaire en identifiant les anomalies de paiement </a:t>
            </a:r>
          </a:p>
          <a:p>
            <a:pPr marL="285750" indent="-285750" algn="just">
              <a:lnSpc>
                <a:spcPct val="150000"/>
              </a:lnSpc>
              <a:buFont typeface="Arial" panose="020B0604020202020204" pitchFamily="34" charset="0"/>
              <a:buChar char="•"/>
            </a:pPr>
            <a:r>
              <a:rPr lang="fr-FR" sz="1600" dirty="0">
                <a:solidFill>
                  <a:schemeClr val="tx1"/>
                </a:solidFill>
                <a:latin typeface="Times New Roman" panose="02020603050405020304" pitchFamily="18" charset="0"/>
                <a:cs typeface="Times New Roman" panose="02020603050405020304" pitchFamily="18" charset="0"/>
              </a:rPr>
              <a:t>Permettre aux institutions financières de bloquer avec précision les transactions frauduleuses </a:t>
            </a:r>
          </a:p>
          <a:p>
            <a:pPr marL="285750" indent="-285750" algn="just">
              <a:lnSpc>
                <a:spcPct val="150000"/>
              </a:lnSpc>
              <a:buFont typeface="Arial" panose="020B0604020202020204" pitchFamily="34" charset="0"/>
              <a:buChar char="•"/>
            </a:pPr>
            <a:r>
              <a:rPr lang="fr-FR" sz="1600" dirty="0">
                <a:solidFill>
                  <a:schemeClr val="tx1"/>
                </a:solidFill>
                <a:latin typeface="Times New Roman" panose="02020603050405020304" pitchFamily="18" charset="0"/>
                <a:cs typeface="Times New Roman" panose="02020603050405020304" pitchFamily="18" charset="0"/>
              </a:rPr>
              <a:t>Réduire les faux positifs pour les transactions authentiques</a:t>
            </a:r>
          </a:p>
        </p:txBody>
      </p:sp>
    </p:spTree>
    <p:extLst>
      <p:ext uri="{BB962C8B-B14F-4D97-AF65-F5344CB8AC3E}">
        <p14:creationId xmlns:p14="http://schemas.microsoft.com/office/powerpoint/2010/main" val="4102761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B7618-E6BC-38A9-3F3C-0F250AD706A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955EED5-CB25-44D4-2437-5BFE8D2DAE43}"/>
              </a:ext>
            </a:extLst>
          </p:cNvPr>
          <p:cNvSpPr>
            <a:spLocks noGrp="1"/>
          </p:cNvSpPr>
          <p:nvPr>
            <p:ph type="title"/>
          </p:nvPr>
        </p:nvSpPr>
        <p:spPr>
          <a:xfrm>
            <a:off x="480291" y="2751828"/>
            <a:ext cx="5143546" cy="822645"/>
          </a:xfrm>
        </p:spPr>
        <p:txBody>
          <a:bodyPr>
            <a:normAutofit fontScale="90000"/>
          </a:bodyPr>
          <a:lstStyle/>
          <a:p>
            <a:pPr>
              <a:lnSpc>
                <a:spcPct val="100000"/>
              </a:lnSpc>
            </a:pPr>
            <a:r>
              <a:rPr lang="fr-FR" dirty="0">
                <a:latin typeface="Times New Roman" panose="02020603050405020304" pitchFamily="18" charset="0"/>
                <a:cs typeface="Times New Roman" panose="02020603050405020304" pitchFamily="18" charset="0"/>
              </a:rPr>
              <a:t>Identification de l’origine des données</a:t>
            </a:r>
          </a:p>
        </p:txBody>
      </p:sp>
      <p:sp>
        <p:nvSpPr>
          <p:cNvPr id="4" name="Espace réservé du texte 3">
            <a:extLst>
              <a:ext uri="{FF2B5EF4-FFF2-40B4-BE49-F238E27FC236}">
                <a16:creationId xmlns:a16="http://schemas.microsoft.com/office/drawing/2014/main" id="{7DD2B5B9-9903-9FD8-6A59-8F57AF6BAD07}"/>
              </a:ext>
            </a:extLst>
          </p:cNvPr>
          <p:cNvSpPr>
            <a:spLocks noGrp="1"/>
          </p:cNvSpPr>
          <p:nvPr>
            <p:ph type="body" sz="half" idx="2"/>
          </p:nvPr>
        </p:nvSpPr>
        <p:spPr>
          <a:xfrm>
            <a:off x="6668655" y="2216525"/>
            <a:ext cx="5246254" cy="2715896"/>
          </a:xfrm>
        </p:spPr>
        <p:txBody>
          <a:bodyPr>
            <a:normAutofit/>
          </a:bodyPr>
          <a:lstStyle/>
          <a:p>
            <a:pPr algn="just">
              <a:lnSpc>
                <a:spcPct val="150000"/>
              </a:lnSpc>
            </a:pPr>
            <a:r>
              <a:rPr lang="fr-FR" sz="1600" dirty="0">
                <a:solidFill>
                  <a:schemeClr val="tx1"/>
                </a:solidFill>
                <a:latin typeface="Times New Roman" panose="02020603050405020304" pitchFamily="18" charset="0"/>
                <a:cs typeface="Times New Roman" panose="02020603050405020304" pitchFamily="18" charset="0"/>
              </a:rPr>
              <a:t>Les ensembles du monde réel sont difficiles à trouver,  donc notre ensemble de données serait  un ensemble de données synthétique destiné à la détection des fraudes. Il est disponible gratuitement sur Kaggle.com à cette URL :</a:t>
            </a:r>
          </a:p>
          <a:p>
            <a:pPr algn="just">
              <a:lnSpc>
                <a:spcPct val="150000"/>
              </a:lnSpc>
            </a:pPr>
            <a:r>
              <a:rPr lang="fr-FR" sz="1600" b="0" i="0" u="sng" dirty="0">
                <a:solidFill>
                  <a:srgbClr val="296EAA"/>
                </a:solidFill>
                <a:effectLst/>
                <a:latin typeface="Times New Roman" panose="02020603050405020304" pitchFamily="18" charset="0"/>
                <a:cs typeface="Times New Roman" panose="02020603050405020304" pitchFamily="18" charset="0"/>
                <a:hlinkClick r:id="rId2"/>
              </a:rPr>
              <a:t>https://www.kaggle.com/ealaxi/paysim1?select=PS_20174392719_1491204439457_log.csv</a:t>
            </a:r>
            <a:endParaRPr lang="fr-FR"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386568"/>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Colis</Template>
  <TotalTime>0</TotalTime>
  <Words>377</Words>
  <Application>Microsoft Office PowerPoint</Application>
  <PresentationFormat>Grand écran</PresentationFormat>
  <Paragraphs>25</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Gill Sans MT</vt:lpstr>
      <vt:lpstr>Times New Roman</vt:lpstr>
      <vt:lpstr>Colis</vt:lpstr>
      <vt:lpstr>Étude de cas: Finance</vt:lpstr>
      <vt:lpstr>Problème et solution</vt:lpstr>
      <vt:lpstr>Détection de fraude basée sur des règles</vt:lpstr>
      <vt:lpstr>Détection de fraude basée sur le ML </vt:lpstr>
      <vt:lpstr>Avantage du Ml dans la détection de fraude</vt:lpstr>
      <vt:lpstr>Identification de l’origine des données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Étude de cas: Finance</dc:title>
  <dc:creator>Hawa DIONI</dc:creator>
  <cp:lastModifiedBy>Hawa DIONI</cp:lastModifiedBy>
  <cp:revision>1</cp:revision>
  <dcterms:created xsi:type="dcterms:W3CDTF">2024-02-09T12:44:34Z</dcterms:created>
  <dcterms:modified xsi:type="dcterms:W3CDTF">2024-02-09T13:55:47Z</dcterms:modified>
</cp:coreProperties>
</file>