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171ECCE-A646-406B-9042-32BF4EFC2D8B}" type="datetimeFigureOut">
              <a:rPr lang="fr-FR" smtClean="0"/>
              <a:t>09/03/2024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2030888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1ECCE-A646-406B-9042-32BF4EFC2D8B}" type="datetimeFigureOut">
              <a:rPr lang="fr-FR" smtClean="0"/>
              <a:t>09/03/2024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318208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1ECCE-A646-406B-9042-32BF4EFC2D8B}" type="datetimeFigureOut">
              <a:rPr lang="fr-FR" smtClean="0"/>
              <a:t>09/03/2024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18075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71ECCE-A646-406B-9042-32BF4EFC2D8B}" type="datetimeFigureOut">
              <a:rPr lang="fr-FR" smtClean="0"/>
              <a:t>09/03/2024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423874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171ECCE-A646-406B-9042-32BF4EFC2D8B}" type="datetimeFigureOut">
              <a:rPr lang="fr-FR" smtClean="0"/>
              <a:t>09/03/2024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5788007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171ECCE-A646-406B-9042-32BF4EFC2D8B}" type="datetimeFigureOut">
              <a:rPr lang="fr-FR" smtClean="0"/>
              <a:t>09/03/2024</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7584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171ECCE-A646-406B-9042-32BF4EFC2D8B}" type="datetimeFigureOut">
              <a:rPr lang="fr-FR" smtClean="0"/>
              <a:t>09/03/2024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9135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71ECCE-A646-406B-9042-32BF4EFC2D8B}" type="datetimeFigureOut">
              <a:rPr lang="fr-FR" smtClean="0"/>
              <a:t>09/03/2024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62673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1ECCE-A646-406B-9042-32BF4EFC2D8B}" type="datetimeFigureOut">
              <a:rPr lang="fr-FR" smtClean="0"/>
              <a:t>09/03/2024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79856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2171ECCE-A646-406B-9042-32BF4EFC2D8B}" type="datetimeFigureOut">
              <a:rPr lang="fr-FR" smtClean="0"/>
              <a:t>09/03/2024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69959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71ECCE-A646-406B-9042-32BF4EFC2D8B}" type="datetimeFigureOut">
              <a:rPr lang="fr-FR" smtClean="0"/>
              <a:t>09/03/2024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70361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71ECCE-A646-406B-9042-32BF4EFC2D8B}" type="datetimeFigureOut">
              <a:rPr lang="fr-FR" smtClean="0"/>
              <a:t>09/03/2024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D079731-C1B0-4ED5-BFF8-3CE6045F7076}" type="slidenum">
              <a:rPr lang="fr-FR" smtClean="0"/>
              <a:t>‹N°›</a:t>
            </a:fld>
            <a:endParaRPr lang="fr-FR"/>
          </a:p>
        </p:txBody>
      </p:sp>
    </p:spTree>
    <p:extLst>
      <p:ext uri="{BB962C8B-B14F-4D97-AF65-F5344CB8AC3E}">
        <p14:creationId xmlns:p14="http://schemas.microsoft.com/office/powerpoint/2010/main" val="4021067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ealaxi/paysim1?select=PS_20174392719_1491204439457_log.csv"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EC59A-D32D-4F01-A134-97ED160A0229}"/>
              </a:ext>
            </a:extLst>
          </p:cNvPr>
          <p:cNvSpPr>
            <a:spLocks noGrp="1"/>
          </p:cNvSpPr>
          <p:nvPr>
            <p:ph type="ctrTitle"/>
          </p:nvPr>
        </p:nvSpPr>
        <p:spPr>
          <a:xfrm>
            <a:off x="2311400" y="2174308"/>
            <a:ext cx="8190345" cy="737548"/>
          </a:xfrm>
        </p:spPr>
        <p:txBody>
          <a:bodyPr>
            <a:normAutofit fontScale="90000"/>
          </a:bodyPr>
          <a:lstStyle/>
          <a:p>
            <a:r>
              <a:rPr lang="fr-FR" dirty="0"/>
              <a:t>Étude de cas: Finance</a:t>
            </a:r>
          </a:p>
        </p:txBody>
      </p:sp>
      <p:sp>
        <p:nvSpPr>
          <p:cNvPr id="3" name="Sous-titre 2">
            <a:extLst>
              <a:ext uri="{FF2B5EF4-FFF2-40B4-BE49-F238E27FC236}">
                <a16:creationId xmlns:a16="http://schemas.microsoft.com/office/drawing/2014/main" id="{C9C16946-F1B5-E7BC-586A-AFE35DAA2017}"/>
              </a:ext>
            </a:extLst>
          </p:cNvPr>
          <p:cNvSpPr>
            <a:spLocks noGrp="1"/>
          </p:cNvSpPr>
          <p:nvPr>
            <p:ph type="subTitle" idx="1"/>
          </p:nvPr>
        </p:nvSpPr>
        <p:spPr>
          <a:xfrm>
            <a:off x="3005766" y="3116072"/>
            <a:ext cx="6801612" cy="625856"/>
          </a:xfrm>
        </p:spPr>
        <p:txBody>
          <a:bodyPr>
            <a:normAutofit/>
          </a:bodyPr>
          <a:lstStyle/>
          <a:p>
            <a:r>
              <a:rPr lang="fr-FR" sz="2800" dirty="0"/>
              <a:t>Détection De Fraude</a:t>
            </a:r>
          </a:p>
        </p:txBody>
      </p:sp>
    </p:spTree>
    <p:extLst>
      <p:ext uri="{BB962C8B-B14F-4D97-AF65-F5344CB8AC3E}">
        <p14:creationId xmlns:p14="http://schemas.microsoft.com/office/powerpoint/2010/main" val="117856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BF36DB-0CBA-AD3B-FFFD-EF4A74B949B2}"/>
              </a:ext>
            </a:extLst>
          </p:cNvPr>
          <p:cNvSpPr>
            <a:spLocks noGrp="1"/>
          </p:cNvSpPr>
          <p:nvPr>
            <p:ph type="title"/>
          </p:nvPr>
        </p:nvSpPr>
        <p:spPr/>
        <p:txBody>
          <a:bodyPr/>
          <a:lstStyle/>
          <a:p>
            <a:r>
              <a:rPr lang="fr-FR" dirty="0"/>
              <a:t>Remplir le formulaire</a:t>
            </a:r>
          </a:p>
        </p:txBody>
      </p:sp>
      <p:pic>
        <p:nvPicPr>
          <p:cNvPr id="6" name="Espace réservé du contenu 5">
            <a:extLst>
              <a:ext uri="{FF2B5EF4-FFF2-40B4-BE49-F238E27FC236}">
                <a16:creationId xmlns:a16="http://schemas.microsoft.com/office/drawing/2014/main" id="{B99A4738-FA62-E21B-388B-C40F2E5BE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3782" y="794328"/>
            <a:ext cx="5818909" cy="5477164"/>
          </a:xfrm>
        </p:spPr>
      </p:pic>
      <p:sp>
        <p:nvSpPr>
          <p:cNvPr id="4" name="Espace réservé du texte 3">
            <a:extLst>
              <a:ext uri="{FF2B5EF4-FFF2-40B4-BE49-F238E27FC236}">
                <a16:creationId xmlns:a16="http://schemas.microsoft.com/office/drawing/2014/main" id="{3F6DA858-E731-4460-3201-6B4607B3D216}"/>
              </a:ext>
            </a:extLst>
          </p:cNvPr>
          <p:cNvSpPr>
            <a:spLocks noGrp="1"/>
          </p:cNvSpPr>
          <p:nvPr>
            <p:ph type="body" sz="half" idx="2"/>
          </p:nvPr>
        </p:nvSpPr>
        <p:spPr>
          <a:xfrm>
            <a:off x="1150620" y="3734645"/>
            <a:ext cx="3794760" cy="1141497"/>
          </a:xfrm>
        </p:spPr>
        <p:style>
          <a:lnRef idx="0">
            <a:schemeClr val="accent2"/>
          </a:lnRef>
          <a:fillRef idx="3">
            <a:schemeClr val="accent2"/>
          </a:fillRef>
          <a:effectRef idx="3">
            <a:schemeClr val="accent2"/>
          </a:effectRef>
          <a:fontRef idx="minor">
            <a:schemeClr val="lt1"/>
          </a:fontRef>
        </p:style>
        <p:txBody>
          <a:bodyPr/>
          <a:lstStyle/>
          <a:p>
            <a:r>
              <a:rPr lang="fr-FR" dirty="0"/>
              <a:t>L’utilisateur peut à tout moment ajouter de nouvelles valeurs dans la base de donnée à travers cette page accessible au menu</a:t>
            </a:r>
          </a:p>
        </p:txBody>
      </p:sp>
    </p:spTree>
    <p:extLst>
      <p:ext uri="{BB962C8B-B14F-4D97-AF65-F5344CB8AC3E}">
        <p14:creationId xmlns:p14="http://schemas.microsoft.com/office/powerpoint/2010/main" val="335719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206D1B-14E1-95CC-A363-BB533A7AA2DB}"/>
              </a:ext>
            </a:extLst>
          </p:cNvPr>
          <p:cNvSpPr>
            <a:spLocks noGrp="1"/>
          </p:cNvSpPr>
          <p:nvPr>
            <p:ph type="title"/>
          </p:nvPr>
        </p:nvSpPr>
        <p:spPr/>
        <p:txBody>
          <a:bodyPr/>
          <a:lstStyle/>
          <a:p>
            <a:r>
              <a:rPr lang="fr-FR" dirty="0"/>
              <a:t>Interface de visualisation</a:t>
            </a:r>
          </a:p>
        </p:txBody>
      </p:sp>
      <p:pic>
        <p:nvPicPr>
          <p:cNvPr id="6" name="Espace réservé du contenu 5">
            <a:extLst>
              <a:ext uri="{FF2B5EF4-FFF2-40B4-BE49-F238E27FC236}">
                <a16:creationId xmlns:a16="http://schemas.microsoft.com/office/drawing/2014/main" id="{9EC614EB-302F-F5C2-A861-AEA7F607A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1450109"/>
            <a:ext cx="6096000" cy="4054765"/>
          </a:xfrm>
        </p:spPr>
      </p:pic>
      <p:sp>
        <p:nvSpPr>
          <p:cNvPr id="4" name="Espace réservé du texte 3">
            <a:extLst>
              <a:ext uri="{FF2B5EF4-FFF2-40B4-BE49-F238E27FC236}">
                <a16:creationId xmlns:a16="http://schemas.microsoft.com/office/drawing/2014/main" id="{62BA741C-1A8E-04B7-A8F4-C623FB9F1DC0}"/>
              </a:ext>
            </a:extLst>
          </p:cNvPr>
          <p:cNvSpPr>
            <a:spLocks noGrp="1"/>
          </p:cNvSpPr>
          <p:nvPr>
            <p:ph type="body" sz="half" idx="2"/>
          </p:nvPr>
        </p:nvSpPr>
        <p:spPr>
          <a:xfrm>
            <a:off x="804673" y="3688463"/>
            <a:ext cx="4486656" cy="1954955"/>
          </a:xfrm>
        </p:spPr>
        <p:style>
          <a:lnRef idx="0">
            <a:schemeClr val="accent2"/>
          </a:lnRef>
          <a:fillRef idx="3">
            <a:schemeClr val="accent2"/>
          </a:fillRef>
          <a:effectRef idx="3">
            <a:schemeClr val="accent2"/>
          </a:effectRef>
          <a:fontRef idx="minor">
            <a:schemeClr val="lt1"/>
          </a:fontRef>
        </p:style>
        <p:txBody>
          <a:bodyPr>
            <a:normAutofit/>
          </a:bodyPr>
          <a:lstStyle/>
          <a:p>
            <a:r>
              <a:rPr lang="fr-FR" sz="1600" b="0" i="0" dirty="0">
                <a:solidFill>
                  <a:schemeClr val="bg1"/>
                </a:solidFill>
                <a:effectLst/>
                <a:latin typeface="Times New Roman" panose="02020603050405020304" pitchFamily="18" charset="0"/>
                <a:cs typeface="Times New Roman" panose="02020603050405020304" pitchFamily="18" charset="0"/>
              </a:rPr>
              <a:t>Ce bouton redirige vers l'interface de l'application </a:t>
            </a:r>
            <a:r>
              <a:rPr lang="fr-FR" sz="1600" b="0" i="0" dirty="0" err="1">
                <a:solidFill>
                  <a:schemeClr val="bg1"/>
                </a:solidFill>
                <a:effectLst/>
                <a:latin typeface="Times New Roman" panose="02020603050405020304" pitchFamily="18" charset="0"/>
                <a:cs typeface="Times New Roman" panose="02020603050405020304" pitchFamily="18" charset="0"/>
              </a:rPr>
              <a:t>Streamlit</a:t>
            </a:r>
            <a:r>
              <a:rPr lang="fr-FR" sz="1600" b="0" i="0" dirty="0">
                <a:solidFill>
                  <a:schemeClr val="bg1"/>
                </a:solidFill>
                <a:effectLst/>
                <a:latin typeface="Times New Roman" panose="02020603050405020304" pitchFamily="18" charset="0"/>
                <a:cs typeface="Times New Roman" panose="02020603050405020304" pitchFamily="18" charset="0"/>
              </a:rPr>
              <a:t> où l'on pourra voir les jeux de données, les nettoyages effectués sur les données, une analyse exploratoire des données, la visualisation de certains graphiques, ainsi que les prédictions, le tout de manière très détaillée</a:t>
            </a:r>
            <a:endParaRPr lang="fr-F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78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127C1-FDD7-6F58-59AE-D5D36143281C}"/>
              </a:ext>
            </a:extLst>
          </p:cNvPr>
          <p:cNvSpPr>
            <a:spLocks noGrp="1"/>
          </p:cNvSpPr>
          <p:nvPr>
            <p:ph type="ctrTitle"/>
          </p:nvPr>
        </p:nvSpPr>
        <p:spPr/>
        <p:txBody>
          <a:bodyPr/>
          <a:lstStyle/>
          <a:p>
            <a:r>
              <a:rPr lang="fr-FR" dirty="0">
                <a:latin typeface="Times New Roman" panose="02020603050405020304" pitchFamily="18" charset="0"/>
                <a:cs typeface="Times New Roman" panose="02020603050405020304" pitchFamily="18" charset="0"/>
              </a:rPr>
              <a:t>Merci de votre attention</a:t>
            </a:r>
          </a:p>
        </p:txBody>
      </p:sp>
      <p:sp>
        <p:nvSpPr>
          <p:cNvPr id="3" name="Sous-titre 2">
            <a:extLst>
              <a:ext uri="{FF2B5EF4-FFF2-40B4-BE49-F238E27FC236}">
                <a16:creationId xmlns:a16="http://schemas.microsoft.com/office/drawing/2014/main" id="{7CC082F7-A0A0-1BC1-F58A-CC154C0E8705}"/>
              </a:ext>
            </a:extLst>
          </p:cNvPr>
          <p:cNvSpPr>
            <a:spLocks noGrp="1"/>
          </p:cNvSpPr>
          <p:nvPr>
            <p:ph type="subTitle" idx="1"/>
          </p:nvPr>
        </p:nvSpPr>
        <p:spPr/>
        <p:txBody>
          <a:bodyPr>
            <a:normAutofit/>
          </a:bodyPr>
          <a:lstStyle/>
          <a:p>
            <a:r>
              <a:rPr lang="fr-FR" sz="6600" dirty="0">
                <a:latin typeface="Times New Roman" panose="02020603050405020304" pitchFamily="18" charset="0"/>
                <a:cs typeface="Times New Roman" panose="02020603050405020304" pitchFamily="18" charset="0"/>
              </a:rPr>
              <a:t>fin</a:t>
            </a:r>
          </a:p>
        </p:txBody>
      </p:sp>
    </p:spTree>
    <p:extLst>
      <p:ext uri="{BB962C8B-B14F-4D97-AF65-F5344CB8AC3E}">
        <p14:creationId xmlns:p14="http://schemas.microsoft.com/office/powerpoint/2010/main" val="161438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120F9-F813-102D-A191-7D833B70B079}"/>
              </a:ext>
            </a:extLst>
          </p:cNvPr>
          <p:cNvSpPr>
            <a:spLocks noGrp="1"/>
          </p:cNvSpPr>
          <p:nvPr>
            <p:ph type="title"/>
          </p:nvPr>
        </p:nvSpPr>
        <p:spPr>
          <a:xfrm>
            <a:off x="572656" y="2597119"/>
            <a:ext cx="4804756" cy="831881"/>
          </a:xfrm>
        </p:spPr>
        <p:txBody>
          <a:bodyPr/>
          <a:lstStyle/>
          <a:p>
            <a:r>
              <a:rPr lang="fr-FR" dirty="0">
                <a:latin typeface="Times New Roman" panose="02020603050405020304" pitchFamily="18" charset="0"/>
                <a:cs typeface="Times New Roman" panose="02020603050405020304" pitchFamily="18" charset="0"/>
              </a:rPr>
              <a:t>Problème et solution</a:t>
            </a:r>
          </a:p>
        </p:txBody>
      </p:sp>
      <p:sp>
        <p:nvSpPr>
          <p:cNvPr id="6" name="Rectangle 5">
            <a:extLst>
              <a:ext uri="{FF2B5EF4-FFF2-40B4-BE49-F238E27FC236}">
                <a16:creationId xmlns:a16="http://schemas.microsoft.com/office/drawing/2014/main" id="{75559AA2-B691-BD93-4EF7-A3DB6C0F2109}"/>
              </a:ext>
            </a:extLst>
          </p:cNvPr>
          <p:cNvSpPr/>
          <p:nvPr/>
        </p:nvSpPr>
        <p:spPr>
          <a:xfrm>
            <a:off x="6096000" y="0"/>
            <a:ext cx="6096000" cy="6858000"/>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1D5DAB5-1858-3075-145D-9CCADB3FA5C6}"/>
              </a:ext>
            </a:extLst>
          </p:cNvPr>
          <p:cNvSpPr txBox="1"/>
          <p:nvPr/>
        </p:nvSpPr>
        <p:spPr>
          <a:xfrm>
            <a:off x="6687128" y="1302328"/>
            <a:ext cx="5089235" cy="4849404"/>
          </a:xfrm>
          <a:prstGeom prst="rect">
            <a:avLst/>
          </a:prstGeom>
          <a:noFill/>
        </p:spPr>
        <p:txBody>
          <a:bodyPr wrap="square" rtlCol="0">
            <a:spAutoFit/>
          </a:bodyPr>
          <a:lstStyle/>
          <a:p>
            <a:pPr algn="just">
              <a:lnSpc>
                <a:spcPct val="150000"/>
              </a:lnSpc>
            </a:pPr>
            <a:r>
              <a:rPr lang="fr-FR" sz="1600" dirty="0">
                <a:latin typeface="Times New Roman" panose="02020603050405020304" pitchFamily="18" charset="0"/>
                <a:cs typeface="Times New Roman" panose="02020603050405020304" pitchFamily="18" charset="0"/>
              </a:rPr>
              <a:t>La fraude ou les transactions illégitimes sont une préoccupation majeur pour les institutions financières.</a:t>
            </a:r>
          </a:p>
          <a:p>
            <a:pPr algn="just">
              <a:lnSpc>
                <a:spcPct val="150000"/>
              </a:lnSpc>
            </a:pPr>
            <a:endParaRPr lang="fr-FR"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 2011 environ 10 milliards de dollars ont été perdus en raison de paiement illicites</a:t>
            </a:r>
          </a:p>
          <a:p>
            <a:pPr marL="285750" indent="-285750" algn="just">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 2020, ce chiffre a grimpé à 32 milliards de dollars, à mesure que les transactions se déplacent en ligne à un rythme plus rapide</a:t>
            </a:r>
          </a:p>
          <a:p>
            <a:pPr algn="just">
              <a:lnSpc>
                <a:spcPct val="150000"/>
              </a:lnSpc>
            </a:pPr>
            <a:endParaRPr lang="fr-FR" sz="1600" dirty="0">
              <a:latin typeface="Times New Roman" panose="02020603050405020304" pitchFamily="18" charset="0"/>
              <a:cs typeface="Times New Roman" panose="02020603050405020304" pitchFamily="18" charset="0"/>
            </a:endParaRPr>
          </a:p>
          <a:p>
            <a:pPr algn="just">
              <a:lnSpc>
                <a:spcPct val="150000"/>
              </a:lnSpc>
            </a:pPr>
            <a:r>
              <a:rPr lang="fr-FR" sz="1600" dirty="0">
                <a:latin typeface="Times New Roman" panose="02020603050405020304" pitchFamily="18" charset="0"/>
                <a:cs typeface="Times New Roman" panose="02020603050405020304" pitchFamily="18" charset="0"/>
              </a:rPr>
              <a:t> Le potentiel de fraude est simplement beaucoup plus élevé ce qui signifie que les algorithmes de détection de fraude doivent devenir plus intelligents et intégrer l'IA et le ML</a:t>
            </a:r>
          </a:p>
          <a:p>
            <a:pPr algn="just">
              <a:lnSpc>
                <a:spcPct val="150000"/>
              </a:lnSpc>
            </a:pP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56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BF941-2E09-01FC-98A9-54A186728699}"/>
              </a:ext>
            </a:extLst>
          </p:cNvPr>
          <p:cNvSpPr>
            <a:spLocks noGrp="1"/>
          </p:cNvSpPr>
          <p:nvPr>
            <p:ph type="title"/>
          </p:nvPr>
        </p:nvSpPr>
        <p:spPr>
          <a:xfrm>
            <a:off x="536818" y="3092875"/>
            <a:ext cx="4921873" cy="672250"/>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Détection de fraude basée sur des règles</a:t>
            </a:r>
          </a:p>
        </p:txBody>
      </p:sp>
      <p:sp>
        <p:nvSpPr>
          <p:cNvPr id="4" name="Espace réservé du texte 3">
            <a:extLst>
              <a:ext uri="{FF2B5EF4-FFF2-40B4-BE49-F238E27FC236}">
                <a16:creationId xmlns:a16="http://schemas.microsoft.com/office/drawing/2014/main" id="{20A61CBB-70BA-811E-7FBA-5B512414D82D}"/>
              </a:ext>
            </a:extLst>
          </p:cNvPr>
          <p:cNvSpPr>
            <a:spLocks noGrp="1"/>
          </p:cNvSpPr>
          <p:nvPr>
            <p:ph type="body" sz="half" idx="2"/>
          </p:nvPr>
        </p:nvSpPr>
        <p:spPr>
          <a:xfrm>
            <a:off x="6613237" y="1717558"/>
            <a:ext cx="5246254" cy="3177714"/>
          </a:xfrm>
        </p:spPr>
        <p:txBody>
          <a:bodyPr>
            <a:norm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Au début la détection était basé sur des règles du genre si on avait une transaction on appliquait un certain nombre de règles, et si la transaction correspondait à l'une de ces règles, on la qualifie de fraude par exemple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 si la transaction dépasse une certaine limite</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 si la transaction est effectuée à l'aide d'une carte volée </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il s’agissait  probablement d'une fraude</a:t>
            </a:r>
          </a:p>
        </p:txBody>
      </p:sp>
    </p:spTree>
    <p:extLst>
      <p:ext uri="{BB962C8B-B14F-4D97-AF65-F5344CB8AC3E}">
        <p14:creationId xmlns:p14="http://schemas.microsoft.com/office/powerpoint/2010/main" val="34686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DF25-F093-4F30-D081-4941A8EFF18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B3D58A-9562-2465-B21F-9558F9B53DF9}"/>
              </a:ext>
            </a:extLst>
          </p:cNvPr>
          <p:cNvSpPr>
            <a:spLocks noGrp="1"/>
          </p:cNvSpPr>
          <p:nvPr>
            <p:ph type="title"/>
          </p:nvPr>
        </p:nvSpPr>
        <p:spPr>
          <a:xfrm>
            <a:off x="795436" y="2920189"/>
            <a:ext cx="4486656" cy="741826"/>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Détection de fraude basée sur le ML </a:t>
            </a:r>
          </a:p>
        </p:txBody>
      </p:sp>
      <p:sp>
        <p:nvSpPr>
          <p:cNvPr id="4" name="Espace réservé du texte 3">
            <a:extLst>
              <a:ext uri="{FF2B5EF4-FFF2-40B4-BE49-F238E27FC236}">
                <a16:creationId xmlns:a16="http://schemas.microsoft.com/office/drawing/2014/main" id="{BDBF8776-FAC0-0851-B6DA-C3EBEDF623F9}"/>
              </a:ext>
            </a:extLst>
          </p:cNvPr>
          <p:cNvSpPr>
            <a:spLocks noGrp="1"/>
          </p:cNvSpPr>
          <p:nvPr>
            <p:ph type="body" sz="half" idx="2"/>
          </p:nvPr>
        </p:nvSpPr>
        <p:spPr>
          <a:xfrm>
            <a:off x="6502400" y="1615958"/>
            <a:ext cx="5541818" cy="4092115"/>
          </a:xfrm>
        </p:spPr>
        <p:txBody>
          <a:bodyPr>
            <a:no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Les algorithmes basés sur des règles ne suffisent plus, on utilise des techniques d'apprentissage automatique qui identifient rapidement les nouveaux modèles de fraude émergents.</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 Avec un algorithme basé sur le ML pour la détections des fraudes, toutes les transactions sont introduites dans le modèle et le modèle est constamment formé sur de nouvelles données de sorte que le modèle a une chance de s'améliorer constamment.</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Un modèle constamment mis à jour et entrainé sur de nouvelles données sera en mesure d'identifier de nouveaux schémas frauduleux qui n'existaient pas</a:t>
            </a:r>
          </a:p>
        </p:txBody>
      </p:sp>
    </p:spTree>
    <p:extLst>
      <p:ext uri="{BB962C8B-B14F-4D97-AF65-F5344CB8AC3E}">
        <p14:creationId xmlns:p14="http://schemas.microsoft.com/office/powerpoint/2010/main" val="75162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FDC78-E027-47D3-BE0A-398BDCFA842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8305E0-D88B-C7DB-9226-4031F2DA5CE4}"/>
              </a:ext>
            </a:extLst>
          </p:cNvPr>
          <p:cNvSpPr>
            <a:spLocks noGrp="1"/>
          </p:cNvSpPr>
          <p:nvPr>
            <p:ph type="title"/>
          </p:nvPr>
        </p:nvSpPr>
        <p:spPr>
          <a:xfrm>
            <a:off x="414528" y="3040768"/>
            <a:ext cx="5246254" cy="776463"/>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Avantage du Ml dans la détection de fraude</a:t>
            </a:r>
          </a:p>
        </p:txBody>
      </p:sp>
      <p:sp>
        <p:nvSpPr>
          <p:cNvPr id="4" name="Espace réservé du texte 3">
            <a:extLst>
              <a:ext uri="{FF2B5EF4-FFF2-40B4-BE49-F238E27FC236}">
                <a16:creationId xmlns:a16="http://schemas.microsoft.com/office/drawing/2014/main" id="{7C85EDA2-C9BC-A64F-D134-F786B1151F60}"/>
              </a:ext>
            </a:extLst>
          </p:cNvPr>
          <p:cNvSpPr>
            <a:spLocks noGrp="1"/>
          </p:cNvSpPr>
          <p:nvPr>
            <p:ph type="body" sz="half" idx="2"/>
          </p:nvPr>
        </p:nvSpPr>
        <p:spPr>
          <a:xfrm>
            <a:off x="6234545" y="2214216"/>
            <a:ext cx="5837382" cy="2669714"/>
          </a:xfrm>
        </p:spPr>
        <p:txBody>
          <a:bodyPr>
            <a:normAutofit/>
          </a:bodyPr>
          <a:lstStyle/>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Prévenir la fraude à la carte bancaire en identifiant les anomalies de paiement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Permettre aux institutions financières de bloquer avec précision les transactions frauduleuses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Réduire les faux positifs pour les transactions authentiques</a:t>
            </a:r>
          </a:p>
        </p:txBody>
      </p:sp>
    </p:spTree>
    <p:extLst>
      <p:ext uri="{BB962C8B-B14F-4D97-AF65-F5344CB8AC3E}">
        <p14:creationId xmlns:p14="http://schemas.microsoft.com/office/powerpoint/2010/main" val="410276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B7618-E6BC-38A9-3F3C-0F250AD706A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955EED5-CB25-44D4-2437-5BFE8D2DAE43}"/>
              </a:ext>
            </a:extLst>
          </p:cNvPr>
          <p:cNvSpPr>
            <a:spLocks noGrp="1"/>
          </p:cNvSpPr>
          <p:nvPr>
            <p:ph type="title"/>
          </p:nvPr>
        </p:nvSpPr>
        <p:spPr>
          <a:xfrm>
            <a:off x="480291" y="2751828"/>
            <a:ext cx="5143546" cy="822645"/>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Identification de l’origine des données</a:t>
            </a:r>
          </a:p>
        </p:txBody>
      </p:sp>
      <p:sp>
        <p:nvSpPr>
          <p:cNvPr id="4" name="Espace réservé du texte 3">
            <a:extLst>
              <a:ext uri="{FF2B5EF4-FFF2-40B4-BE49-F238E27FC236}">
                <a16:creationId xmlns:a16="http://schemas.microsoft.com/office/drawing/2014/main" id="{7DD2B5B9-9903-9FD8-6A59-8F57AF6BAD07}"/>
              </a:ext>
            </a:extLst>
          </p:cNvPr>
          <p:cNvSpPr>
            <a:spLocks noGrp="1"/>
          </p:cNvSpPr>
          <p:nvPr>
            <p:ph type="body" sz="half" idx="2"/>
          </p:nvPr>
        </p:nvSpPr>
        <p:spPr>
          <a:xfrm>
            <a:off x="6668655" y="2216525"/>
            <a:ext cx="5246254" cy="2715896"/>
          </a:xfrm>
        </p:spPr>
        <p:txBody>
          <a:bodyPr>
            <a:norm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Les ensembles du monde réel sont difficiles à trouver,  donc notre ensemble de données serait  un ensemble de données synthétique destiné à la détection des fraudes. Il est disponible gratuitement sur Kaggle.com à cette URL :</a:t>
            </a:r>
          </a:p>
          <a:p>
            <a:pPr algn="just">
              <a:lnSpc>
                <a:spcPct val="150000"/>
              </a:lnSpc>
            </a:pPr>
            <a:r>
              <a:rPr lang="fr-FR" sz="1600" b="0" i="0" u="sng" dirty="0">
                <a:solidFill>
                  <a:srgbClr val="296EAA"/>
                </a:solidFill>
                <a:effectLst/>
                <a:latin typeface="Times New Roman" panose="02020603050405020304" pitchFamily="18" charset="0"/>
                <a:cs typeface="Times New Roman" panose="02020603050405020304" pitchFamily="18" charset="0"/>
                <a:hlinkClick r:id="rId2"/>
              </a:rPr>
              <a:t>https://www.kaggle.com/ealaxi/paysim1?select=PS_20174392719_1491204439457_log.csv</a:t>
            </a:r>
            <a:endParaRPr lang="fr-F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38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AAE4A-911A-587E-9D21-C33538F8A4AB}"/>
              </a:ext>
            </a:extLst>
          </p:cNvPr>
          <p:cNvSpPr>
            <a:spLocks noGrp="1"/>
          </p:cNvSpPr>
          <p:nvPr>
            <p:ph type="title"/>
          </p:nvPr>
        </p:nvSpPr>
        <p:spPr/>
        <p:txBody>
          <a:bodyPr/>
          <a:lstStyle/>
          <a:p>
            <a:r>
              <a:rPr lang="fr-FR" dirty="0"/>
              <a:t>Page d’accueil du site </a:t>
            </a:r>
          </a:p>
        </p:txBody>
      </p:sp>
      <p:pic>
        <p:nvPicPr>
          <p:cNvPr id="6" name="Espace réservé du contenu 5">
            <a:extLst>
              <a:ext uri="{FF2B5EF4-FFF2-40B4-BE49-F238E27FC236}">
                <a16:creationId xmlns:a16="http://schemas.microsoft.com/office/drawing/2014/main" id="{5E346383-A5D5-26A9-6130-88C0B28B8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099127"/>
            <a:ext cx="6095999" cy="4516582"/>
          </a:xfrm>
        </p:spPr>
      </p:pic>
      <p:sp>
        <p:nvSpPr>
          <p:cNvPr id="4" name="Espace réservé du texte 3">
            <a:extLst>
              <a:ext uri="{FF2B5EF4-FFF2-40B4-BE49-F238E27FC236}">
                <a16:creationId xmlns:a16="http://schemas.microsoft.com/office/drawing/2014/main" id="{57C1C568-0CB2-C867-1B49-A2B84E811464}"/>
              </a:ext>
            </a:extLst>
          </p:cNvPr>
          <p:cNvSpPr>
            <a:spLocks noGrp="1"/>
          </p:cNvSpPr>
          <p:nvPr>
            <p:ph type="body" sz="half" idx="2"/>
          </p:nvPr>
        </p:nvSpPr>
        <p:spPr>
          <a:xfrm>
            <a:off x="804672" y="3549918"/>
            <a:ext cx="4486656" cy="2065791"/>
          </a:xfrm>
        </p:spPr>
        <p:style>
          <a:lnRef idx="0">
            <a:schemeClr val="accent2"/>
          </a:lnRef>
          <a:fillRef idx="3">
            <a:schemeClr val="accent2"/>
          </a:fillRef>
          <a:effectRef idx="3">
            <a:schemeClr val="accent2"/>
          </a:effectRef>
          <a:fontRef idx="minor">
            <a:schemeClr val="lt1"/>
          </a:fontRef>
        </p:style>
        <p:txBody>
          <a:bodyPr>
            <a:normAutofit/>
          </a:bodyPr>
          <a:lstStyle/>
          <a:p>
            <a:pPr>
              <a:spcBef>
                <a:spcPts val="1200"/>
              </a:spcBef>
              <a:spcAft>
                <a:spcPts val="1200"/>
              </a:spcAft>
            </a:pPr>
            <a:r>
              <a:rPr lang="fr-FR" sz="1600" i="0" dirty="0">
                <a:solidFill>
                  <a:schemeClr val="bg1"/>
                </a:solidFill>
                <a:effectLst/>
                <a:latin typeface="Times New Roman" panose="02020603050405020304" pitchFamily="18" charset="0"/>
                <a:cs typeface="Times New Roman" panose="02020603050405020304" pitchFamily="18" charset="0"/>
              </a:rPr>
              <a:t>Cette page d'accueil permet à l'utilisateur de connaître les tenants et aboutissants du projet, notre mission, ainsi que des informations à propos de l'équipe de travail. L'utilisateur peut accéder aux interfaces de prédiction, de visualisation et remplir le formulaire via le menu</a:t>
            </a:r>
            <a:r>
              <a:rPr lang="fr-FR" sz="1600" b="1" i="0" dirty="0">
                <a:solidFill>
                  <a:schemeClr val="bg1"/>
                </a:solidFill>
                <a:effectLst/>
                <a:latin typeface="Times New Roman" panose="02020603050405020304" pitchFamily="18" charset="0"/>
                <a:cs typeface="Times New Roman" panose="02020603050405020304" pitchFamily="18" charset="0"/>
              </a:rPr>
              <a:t>.</a:t>
            </a:r>
            <a:endParaRPr lang="fr-FR"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6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A781A-3FE9-BF6F-4C42-B37CAF3E945C}"/>
              </a:ext>
            </a:extLst>
          </p:cNvPr>
          <p:cNvSpPr>
            <a:spLocks noGrp="1"/>
          </p:cNvSpPr>
          <p:nvPr>
            <p:ph type="title"/>
          </p:nvPr>
        </p:nvSpPr>
        <p:spPr/>
        <p:txBody>
          <a:bodyPr/>
          <a:lstStyle/>
          <a:p>
            <a:r>
              <a:rPr lang="fr-FR" dirty="0"/>
              <a:t>Interface de prédiction</a:t>
            </a:r>
          </a:p>
        </p:txBody>
      </p:sp>
      <p:pic>
        <p:nvPicPr>
          <p:cNvPr id="6" name="Espace réservé du contenu 5">
            <a:extLst>
              <a:ext uri="{FF2B5EF4-FFF2-40B4-BE49-F238E27FC236}">
                <a16:creationId xmlns:a16="http://schemas.microsoft.com/office/drawing/2014/main" id="{8B4660F5-57AB-C66B-8E0F-DBAC42101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6837" y="932874"/>
            <a:ext cx="5985163" cy="5190836"/>
          </a:xfrm>
        </p:spPr>
      </p:pic>
      <p:sp>
        <p:nvSpPr>
          <p:cNvPr id="4" name="Espace réservé du texte 3">
            <a:extLst>
              <a:ext uri="{FF2B5EF4-FFF2-40B4-BE49-F238E27FC236}">
                <a16:creationId xmlns:a16="http://schemas.microsoft.com/office/drawing/2014/main" id="{60A4A922-D9BC-ED7B-02F0-81B324F2D7E3}"/>
              </a:ext>
            </a:extLst>
          </p:cNvPr>
          <p:cNvSpPr>
            <a:spLocks noGrp="1"/>
          </p:cNvSpPr>
          <p:nvPr>
            <p:ph type="body" sz="half" idx="2"/>
          </p:nvPr>
        </p:nvSpPr>
        <p:spPr>
          <a:xfrm>
            <a:off x="1115568" y="3633045"/>
            <a:ext cx="4010614" cy="2194036"/>
          </a:xfrm>
        </p:spPr>
        <p:style>
          <a:lnRef idx="0">
            <a:schemeClr val="accent2"/>
          </a:lnRef>
          <a:fillRef idx="3">
            <a:schemeClr val="accent2"/>
          </a:fillRef>
          <a:effectRef idx="3">
            <a:schemeClr val="accent2"/>
          </a:effectRef>
          <a:fontRef idx="minor">
            <a:schemeClr val="lt1"/>
          </a:fontRef>
        </p:style>
        <p:txBody>
          <a:bodyPr>
            <a:normAutofit fontScale="92500"/>
          </a:bodyPr>
          <a:lstStyle/>
          <a:p>
            <a:r>
              <a:rPr lang="fr-FR" sz="2000" b="0" i="0" dirty="0">
                <a:solidFill>
                  <a:schemeClr val="bg1"/>
                </a:solidFill>
                <a:effectLst/>
                <a:latin typeface="Times New Roman" panose="02020603050405020304" pitchFamily="18" charset="0"/>
                <a:cs typeface="Times New Roman" panose="02020603050405020304" pitchFamily="18" charset="0"/>
              </a:rPr>
              <a:t>L'utilisateur sera redirigé vers une page contenant un formulaire comprenant l'ensemble des caractéristiques d'entrée pour effectuer la prédiction de l'étiquette. Une fois le formulaire rempli, les données seront envoyées au modèle pour effectuer la prédiction</a:t>
            </a:r>
            <a:endParaRPr lang="fr-F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35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74519-ED14-84D8-261F-1EFBDEDAA4A8}"/>
              </a:ext>
            </a:extLst>
          </p:cNvPr>
          <p:cNvSpPr>
            <a:spLocks noGrp="1"/>
          </p:cNvSpPr>
          <p:nvPr>
            <p:ph type="title"/>
          </p:nvPr>
        </p:nvSpPr>
        <p:spPr/>
        <p:txBody>
          <a:bodyPr/>
          <a:lstStyle/>
          <a:p>
            <a:r>
              <a:rPr lang="fr-FR" dirty="0"/>
              <a:t>Interface de prédiction</a:t>
            </a:r>
          </a:p>
        </p:txBody>
      </p:sp>
      <p:pic>
        <p:nvPicPr>
          <p:cNvPr id="6" name="Espace réservé du contenu 5">
            <a:extLst>
              <a:ext uri="{FF2B5EF4-FFF2-40B4-BE49-F238E27FC236}">
                <a16:creationId xmlns:a16="http://schemas.microsoft.com/office/drawing/2014/main" id="{07B34153-9C2F-D26C-1008-5A74E19EF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20506"/>
            <a:ext cx="6096001" cy="3048658"/>
          </a:xfrm>
        </p:spPr>
      </p:pic>
      <p:sp>
        <p:nvSpPr>
          <p:cNvPr id="4" name="Espace réservé du texte 3">
            <a:extLst>
              <a:ext uri="{FF2B5EF4-FFF2-40B4-BE49-F238E27FC236}">
                <a16:creationId xmlns:a16="http://schemas.microsoft.com/office/drawing/2014/main" id="{ADD82F7A-93CE-1450-72F8-07579A8F9251}"/>
              </a:ext>
            </a:extLst>
          </p:cNvPr>
          <p:cNvSpPr>
            <a:spLocks noGrp="1"/>
          </p:cNvSpPr>
          <p:nvPr>
            <p:ph type="body" sz="half" idx="2"/>
          </p:nvPr>
        </p:nvSpPr>
        <p:spPr>
          <a:xfrm>
            <a:off x="1115568" y="3872532"/>
            <a:ext cx="4075268" cy="1576923"/>
          </a:xfrm>
        </p:spPr>
        <p:style>
          <a:lnRef idx="0">
            <a:schemeClr val="accent2"/>
          </a:lnRef>
          <a:fillRef idx="3">
            <a:schemeClr val="accent2"/>
          </a:fillRef>
          <a:effectRef idx="3">
            <a:schemeClr val="accent2"/>
          </a:effectRef>
          <a:fontRef idx="minor">
            <a:schemeClr val="lt1"/>
          </a:fontRef>
        </p:style>
        <p:txBody>
          <a:bodyPr>
            <a:normAutofit fontScale="92500" lnSpcReduction="10000"/>
          </a:bodyPr>
          <a:lstStyle/>
          <a:p>
            <a:r>
              <a:rPr lang="fr-FR" sz="1800" b="0" i="0" dirty="0">
                <a:solidFill>
                  <a:schemeClr val="bg1"/>
                </a:solidFill>
                <a:effectLst/>
                <a:latin typeface="Times New Roman" panose="02020603050405020304" pitchFamily="18" charset="0"/>
                <a:cs typeface="Times New Roman" panose="02020603050405020304" pitchFamily="18" charset="0"/>
              </a:rPr>
              <a:t>si c'est un cas de fraude, la valeur sera 1, sinon la valeur sera 0</a:t>
            </a:r>
          </a:p>
          <a:p>
            <a:r>
              <a:rPr lang="fr-FR" sz="2000" b="0" i="0" dirty="0">
                <a:solidFill>
                  <a:schemeClr val="bg1"/>
                </a:solidFill>
                <a:effectLst/>
                <a:latin typeface="Times New Roman" panose="02020603050405020304" pitchFamily="18" charset="0"/>
                <a:cs typeface="Times New Roman" panose="02020603050405020304" pitchFamily="18" charset="0"/>
              </a:rPr>
              <a:t>Les résultats de la prédiction seront ensuite ajoutés manuellement à la base de données</a:t>
            </a:r>
            <a:endParaRPr lang="fr-FR" sz="1800" dirty="0"/>
          </a:p>
        </p:txBody>
      </p:sp>
    </p:spTree>
    <p:extLst>
      <p:ext uri="{BB962C8B-B14F-4D97-AF65-F5344CB8AC3E}">
        <p14:creationId xmlns:p14="http://schemas.microsoft.com/office/powerpoint/2010/main" val="2330174026"/>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Colis</Template>
  <TotalTime>94</TotalTime>
  <Words>581</Words>
  <Application>Microsoft Office PowerPoint</Application>
  <PresentationFormat>Grand écran</PresentationFormat>
  <Paragraphs>38</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Gill Sans MT</vt:lpstr>
      <vt:lpstr>Times New Roman</vt:lpstr>
      <vt:lpstr>Colis</vt:lpstr>
      <vt:lpstr>Étude de cas: Finance</vt:lpstr>
      <vt:lpstr>Problème et solution</vt:lpstr>
      <vt:lpstr>Détection de fraude basée sur des règles</vt:lpstr>
      <vt:lpstr>Détection de fraude basée sur le ML </vt:lpstr>
      <vt:lpstr>Avantage du Ml dans la détection de fraude</vt:lpstr>
      <vt:lpstr>Identification de l’origine des données</vt:lpstr>
      <vt:lpstr>Page d’accueil du site </vt:lpstr>
      <vt:lpstr>Interface de prédiction</vt:lpstr>
      <vt:lpstr>Interface de prédiction</vt:lpstr>
      <vt:lpstr>Remplir le formulaire</vt:lpstr>
      <vt:lpstr>Interface de visualisation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cas: Finance</dc:title>
  <dc:creator>Hawa DIONI</dc:creator>
  <cp:lastModifiedBy>Souleymane Diarra</cp:lastModifiedBy>
  <cp:revision>2</cp:revision>
  <dcterms:created xsi:type="dcterms:W3CDTF">2024-02-09T12:44:34Z</dcterms:created>
  <dcterms:modified xsi:type="dcterms:W3CDTF">2024-03-09T16:00:36Z</dcterms:modified>
</cp:coreProperties>
</file>