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7" r:id="rId3"/>
    <p:sldId id="256" r:id="rId4"/>
    <p:sldId id="263" r:id="rId5"/>
    <p:sldId id="266" r:id="rId6"/>
    <p:sldId id="267" r:id="rId7"/>
    <p:sldId id="258" r:id="rId8"/>
    <p:sldId id="259" r:id="rId9"/>
    <p:sldId id="262" r:id="rId10"/>
    <p:sldId id="260" r:id="rId11"/>
    <p:sldId id="261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5" autoAdjust="0"/>
    <p:restoredTop sz="96494" autoAdjust="0"/>
  </p:normalViewPr>
  <p:slideViewPr>
    <p:cSldViewPr snapToGrid="0">
      <p:cViewPr>
        <p:scale>
          <a:sx n="120" d="100"/>
          <a:sy n="120" d="100"/>
        </p:scale>
        <p:origin x="354" y="-2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97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077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178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898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434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95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18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089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77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1793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3853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540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859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834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44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0056D-7F58-48FC-AF96-DD4326155CFF}" type="datetimeFigureOut">
              <a:rPr lang="fr-FR" smtClean="0"/>
              <a:t>16/11/2024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79CD15-7483-450B-BD6E-A91BCFF5BD2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264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07067" y="409478"/>
            <a:ext cx="7766936" cy="1068340"/>
          </a:xfrm>
        </p:spPr>
        <p:txBody>
          <a:bodyPr/>
          <a:lstStyle/>
          <a:p>
            <a:pPr algn="ctr"/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07067" y="2101958"/>
            <a:ext cx="7766936" cy="4354259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Présentation des données </a:t>
            </a:r>
            <a:r>
              <a:rPr lang="fr-FR" dirty="0" smtClean="0"/>
              <a:t>schématisées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 smtClean="0"/>
              <a:t>Connexion des sources </a:t>
            </a:r>
            <a:r>
              <a:rPr lang="fr-FR" dirty="0" err="1" smtClean="0"/>
              <a:t>Knime</a:t>
            </a:r>
            <a:endParaRPr lang="fr-FR" dirty="0" smtClean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Anonymisation des données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Agrégation des données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fr-FR" dirty="0"/>
              <a:t>Visualisation des graphiques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dirty="0" err="1"/>
              <a:t>Repartition</a:t>
            </a:r>
            <a:r>
              <a:rPr lang="fr-FR" dirty="0"/>
              <a:t> des effectifs selon l'âge moyen par service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dirty="0" err="1"/>
              <a:t>Repartition</a:t>
            </a:r>
            <a:r>
              <a:rPr lang="fr-FR" dirty="0"/>
              <a:t> de l'effectif par type de contrat et par genre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dirty="0" err="1"/>
              <a:t>Repartition</a:t>
            </a:r>
            <a:r>
              <a:rPr lang="fr-FR" dirty="0"/>
              <a:t> de l'effectif par sexe et par </a:t>
            </a:r>
            <a:r>
              <a:rPr lang="fr-FR" dirty="0" smtClean="0"/>
              <a:t>promotion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500" dirty="0" err="1" smtClean="0"/>
              <a:t>Repartition</a:t>
            </a:r>
            <a:r>
              <a:rPr lang="fr-FR" sz="1500" dirty="0" smtClean="0"/>
              <a:t> de l'effectif par sexe et par promotion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700" dirty="0" err="1"/>
              <a:t>Repartition</a:t>
            </a:r>
            <a:r>
              <a:rPr lang="fr-FR" sz="1700" dirty="0"/>
              <a:t> des accidents du travail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fr-FR" sz="1700" dirty="0" err="1"/>
              <a:t>Repartition</a:t>
            </a:r>
            <a:r>
              <a:rPr lang="fr-FR" sz="1700" dirty="0"/>
              <a:t> des effectifs par </a:t>
            </a:r>
            <a:r>
              <a:rPr lang="fr-FR" sz="1700" dirty="0" smtClean="0"/>
              <a:t>service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fr-FR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Le </a:t>
            </a: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 de l’entreprise</a:t>
            </a:r>
          </a:p>
          <a:p>
            <a:pPr marL="285750" lvl="1" indent="-285750" algn="l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Les recommandations d’actions</a:t>
            </a:r>
          </a:p>
        </p:txBody>
      </p:sp>
    </p:spTree>
    <p:extLst>
      <p:ext uri="{BB962C8B-B14F-4D97-AF65-F5344CB8AC3E}">
        <p14:creationId xmlns:p14="http://schemas.microsoft.com/office/powerpoint/2010/main" val="246684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5898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2000" b="1" dirty="0"/>
              <a:t>REPARTITON DES ACCIDENTS DU TRAVAIL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855788"/>
            <a:ext cx="3573729" cy="3881437"/>
          </a:xfrm>
        </p:spPr>
      </p:pic>
      <p:sp>
        <p:nvSpPr>
          <p:cNvPr id="4" name="ZoneTexte 3"/>
          <p:cNvSpPr txBox="1"/>
          <p:nvPr/>
        </p:nvSpPr>
        <p:spPr>
          <a:xfrm>
            <a:off x="4251063" y="2898550"/>
            <a:ext cx="4702437" cy="766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fr-FR" sz="1050" dirty="0" smtClean="0"/>
              <a:t>Sur le graphique, nous remarquons un faible taux d’accident du travail </a:t>
            </a:r>
          </a:p>
          <a:p>
            <a:pPr algn="l"/>
            <a:r>
              <a:rPr lang="fr-FR" sz="1050" dirty="0" smtClean="0"/>
              <a:t>Avec un taux global de </a:t>
            </a:r>
            <a:r>
              <a:rPr lang="fr-FR" sz="1050" b="1" dirty="0" smtClean="0">
                <a:solidFill>
                  <a:srgbClr val="00B050"/>
                </a:solidFill>
              </a:rPr>
              <a:t>14,45 %</a:t>
            </a:r>
            <a:r>
              <a:rPr lang="fr-FR" sz="1050" dirty="0" smtClean="0"/>
              <a:t> </a:t>
            </a:r>
            <a:r>
              <a:rPr lang="fr-FR" sz="1050" dirty="0"/>
              <a:t>en fonction du nombre de </a:t>
            </a:r>
            <a:r>
              <a:rPr lang="fr-FR" sz="1050" dirty="0" smtClean="0"/>
              <a:t>travailleurs contre </a:t>
            </a:r>
            <a:r>
              <a:rPr lang="fr-FR" sz="1050" b="1" dirty="0" smtClean="0">
                <a:solidFill>
                  <a:srgbClr val="00B050"/>
                </a:solidFill>
              </a:rPr>
              <a:t>7,03 %</a:t>
            </a:r>
            <a:r>
              <a:rPr lang="fr-FR" sz="1050" dirty="0" smtClean="0"/>
              <a:t> pour les femmes et </a:t>
            </a:r>
            <a:r>
              <a:rPr lang="fr-FR" sz="1050" b="1" dirty="0" smtClean="0">
                <a:solidFill>
                  <a:srgbClr val="00B050"/>
                </a:solidFill>
              </a:rPr>
              <a:t>7,42 %</a:t>
            </a:r>
            <a:r>
              <a:rPr lang="fr-FR" sz="1050" dirty="0" smtClean="0"/>
              <a:t> pour les hommes.</a:t>
            </a:r>
          </a:p>
        </p:txBody>
      </p:sp>
    </p:spTree>
    <p:extLst>
      <p:ext uri="{BB962C8B-B14F-4D97-AF65-F5344CB8AC3E}">
        <p14:creationId xmlns:p14="http://schemas.microsoft.com/office/powerpoint/2010/main" val="134466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3657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2000" b="1" dirty="0"/>
              <a:t>REPARTITION DES EFFECTIFS PAR SERVICE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30" y="2191068"/>
            <a:ext cx="4351866" cy="3881437"/>
          </a:xfrm>
        </p:spPr>
      </p:pic>
      <p:sp>
        <p:nvSpPr>
          <p:cNvPr id="4" name="ZoneTexte 3"/>
          <p:cNvSpPr txBox="1"/>
          <p:nvPr/>
        </p:nvSpPr>
        <p:spPr>
          <a:xfrm>
            <a:off x="4552988" y="2915803"/>
            <a:ext cx="5426337" cy="10333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fr-FR" sz="1050" dirty="0"/>
              <a:t>Sur le graphe, nous avons une faible répartition des femmes dans le service informatique avec </a:t>
            </a:r>
            <a:r>
              <a:rPr lang="fr-FR" sz="1050" b="1" dirty="0">
                <a:solidFill>
                  <a:srgbClr val="00B050"/>
                </a:solidFill>
              </a:rPr>
              <a:t>3</a:t>
            </a:r>
            <a:r>
              <a:rPr lang="fr-FR" sz="1050" dirty="0"/>
              <a:t> ressources féminines contre </a:t>
            </a:r>
            <a:r>
              <a:rPr lang="fr-FR" sz="1050" b="1" dirty="0">
                <a:solidFill>
                  <a:srgbClr val="00B050"/>
                </a:solidFill>
              </a:rPr>
              <a:t>12</a:t>
            </a:r>
            <a:r>
              <a:rPr lang="fr-FR" sz="1050" dirty="0"/>
              <a:t> hommes.</a:t>
            </a:r>
          </a:p>
          <a:p>
            <a:pPr algn="l"/>
            <a:r>
              <a:rPr lang="fr-FR" sz="1050" dirty="0"/>
              <a:t>Avec un faible écart sur le rapport global de la répartition des hommes et des femmes dans les services</a:t>
            </a:r>
            <a:endParaRPr lang="fr-FR" sz="1050" dirty="0" smtClean="0"/>
          </a:p>
        </p:txBody>
      </p:sp>
    </p:spTree>
    <p:extLst>
      <p:ext uri="{BB962C8B-B14F-4D97-AF65-F5344CB8AC3E}">
        <p14:creationId xmlns:p14="http://schemas.microsoft.com/office/powerpoint/2010/main" val="251392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7770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fr-FR" sz="2000" b="1" dirty="0" smtClean="0"/>
              <a:t>LE SCORE DE L’ENTREPRISE</a:t>
            </a:r>
            <a:endParaRPr lang="fr-FR" sz="2000" b="1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33" y="3416060"/>
            <a:ext cx="3168341" cy="3276984"/>
          </a:xfr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63" y="4752326"/>
            <a:ext cx="5049570" cy="1987973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71277" y="1173192"/>
            <a:ext cx="7126347" cy="116782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indent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dirty="0"/>
              <a:t>Nous </a:t>
            </a:r>
            <a:r>
              <a:rPr lang="fr-FR" dirty="0" smtClean="0"/>
              <a:t>avons </a:t>
            </a:r>
            <a:r>
              <a:rPr lang="fr-FR" dirty="0"/>
              <a:t>une </a:t>
            </a:r>
            <a:r>
              <a:rPr lang="fr-FR" dirty="0" smtClean="0"/>
              <a:t>équité </a:t>
            </a:r>
            <a:r>
              <a:rPr lang="fr-FR" dirty="0" smtClean="0"/>
              <a:t>sur le Ratio salarial </a:t>
            </a:r>
            <a:r>
              <a:rPr lang="fr-FR" dirty="0"/>
              <a:t>Hommes/Femmes </a:t>
            </a:r>
            <a:r>
              <a:rPr lang="fr-FR" dirty="0" smtClean="0"/>
              <a:t>avec un score de </a:t>
            </a:r>
            <a:r>
              <a:rPr lang="fr-FR" b="1" dirty="0" smtClean="0">
                <a:solidFill>
                  <a:srgbClr val="00B050"/>
                </a:solidFill>
              </a:rPr>
              <a:t>0,978 (</a:t>
            </a:r>
            <a:r>
              <a:rPr lang="fr-FR" b="1" dirty="0" smtClean="0">
                <a:solidFill>
                  <a:srgbClr val="00B050"/>
                </a:solidFill>
              </a:rPr>
              <a:t>1)</a:t>
            </a:r>
            <a:r>
              <a:rPr lang="fr-FR" dirty="0" smtClean="0"/>
              <a:t>, </a:t>
            </a:r>
            <a:r>
              <a:rPr lang="fr-FR" b="1" dirty="0" smtClean="0">
                <a:solidFill>
                  <a:srgbClr val="00B050"/>
                </a:solidFill>
              </a:rPr>
              <a:t>50,55 </a:t>
            </a:r>
            <a:r>
              <a:rPr lang="fr-FR" b="1" dirty="0" smtClean="0">
                <a:solidFill>
                  <a:srgbClr val="00B050"/>
                </a:solidFill>
              </a:rPr>
              <a:t>%</a:t>
            </a:r>
            <a:r>
              <a:rPr lang="fr-FR" dirty="0" smtClean="0"/>
              <a:t> pour les hommes contre </a:t>
            </a:r>
            <a:r>
              <a:rPr lang="fr-FR" b="1" dirty="0" smtClean="0">
                <a:solidFill>
                  <a:srgbClr val="00B050"/>
                </a:solidFill>
              </a:rPr>
              <a:t>49,45 % </a:t>
            </a:r>
            <a:r>
              <a:rPr lang="fr-FR" dirty="0" smtClean="0"/>
              <a:t>pour les </a:t>
            </a:r>
            <a:r>
              <a:rPr lang="fr-FR" dirty="0" smtClean="0"/>
              <a:t>femmes en terme de salaire moyen).</a:t>
            </a:r>
          </a:p>
          <a:p>
            <a:r>
              <a:rPr lang="fr-FR" dirty="0"/>
              <a:t>Au même moment,</a:t>
            </a:r>
            <a:r>
              <a:rPr lang="fr-FR" dirty="0" smtClean="0"/>
              <a:t> nous constatons une équité en terme </a:t>
            </a:r>
            <a:r>
              <a:rPr lang="fr-FR" dirty="0"/>
              <a:t>de promotion avec </a:t>
            </a:r>
            <a:r>
              <a:rPr lang="fr-FR" b="1" dirty="0">
                <a:solidFill>
                  <a:srgbClr val="00B050"/>
                </a:solidFill>
              </a:rPr>
              <a:t>0,954 (</a:t>
            </a:r>
            <a:r>
              <a:rPr lang="fr-FR" b="1" dirty="0" smtClean="0">
                <a:solidFill>
                  <a:srgbClr val="00B050"/>
                </a:solidFill>
              </a:rPr>
              <a:t>1)</a:t>
            </a:r>
            <a:r>
              <a:rPr lang="fr-FR" dirty="0" smtClean="0"/>
              <a:t>, </a:t>
            </a:r>
            <a:r>
              <a:rPr lang="fr-FR" b="1" dirty="0">
                <a:solidFill>
                  <a:srgbClr val="00B050"/>
                </a:solidFill>
              </a:rPr>
              <a:t>48,83 % </a:t>
            </a:r>
            <a:r>
              <a:rPr lang="fr-FR" dirty="0" smtClean="0"/>
              <a:t>pour les femmes et </a:t>
            </a:r>
            <a:r>
              <a:rPr lang="fr-FR" b="1" dirty="0">
                <a:solidFill>
                  <a:srgbClr val="00B050"/>
                </a:solidFill>
              </a:rPr>
              <a:t>51,17 % </a:t>
            </a:r>
            <a:r>
              <a:rPr lang="fr-FR" dirty="0" smtClean="0"/>
              <a:t>pour les hommes a</a:t>
            </a:r>
            <a:r>
              <a:rPr lang="fr-FR" dirty="0" smtClean="0"/>
              <a:t>vec </a:t>
            </a:r>
            <a:r>
              <a:rPr lang="fr-FR" b="1" dirty="0" smtClean="0">
                <a:solidFill>
                  <a:srgbClr val="00B050"/>
                </a:solidFill>
              </a:rPr>
              <a:t>22</a:t>
            </a:r>
            <a:r>
              <a:rPr lang="fr-FR" dirty="0" smtClean="0"/>
              <a:t> de chaque côté.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623" y="1227086"/>
            <a:ext cx="1286133" cy="1000254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63" y="2341019"/>
            <a:ext cx="4215781" cy="2325264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717" y="1374203"/>
            <a:ext cx="190654" cy="190654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796" y="1834600"/>
            <a:ext cx="190654" cy="19065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010" y="3415999"/>
            <a:ext cx="3060760" cy="33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26416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fr-FR" sz="2000" b="1" dirty="0"/>
              <a:t>LES RECOMMANDATIONS D’ACTIONS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36742" y="1380604"/>
            <a:ext cx="11121197" cy="42048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Pour promouvoir l’égalité hommes-femmes </a:t>
            </a: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dans l’entreprise</a:t>
            </a: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endParaRPr lang="fr-FR" altLang="fr-F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voici </a:t>
            </a: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quelques recommandations d'actions stratégiques qui peuvent contribuer à une culture d’équité et d’inclusion. </a:t>
            </a:r>
            <a:endParaRPr lang="fr-FR" altLang="fr-FR" sz="105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Équité </a:t>
            </a: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salariale et </a:t>
            </a: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transparence</a:t>
            </a:r>
          </a:p>
          <a:p>
            <a:pPr marL="228600" indent="-228600">
              <a:buAutoNum type="arabicPeriod"/>
            </a:pP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Recrutement </a:t>
            </a: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Équitable et </a:t>
            </a: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Diversifié</a:t>
            </a:r>
          </a:p>
          <a:p>
            <a:pPr marL="228600" indent="-228600">
              <a:buFont typeface="Wingdings 3" charset="2"/>
              <a:buAutoNum type="arabicPeriod"/>
            </a:pP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Développement et Progression (Promotion) de </a:t>
            </a: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Carrière</a:t>
            </a:r>
          </a:p>
          <a:p>
            <a:pPr marL="228600" indent="-228600">
              <a:buFont typeface="Wingdings 3" charset="2"/>
              <a:buAutoNum type="arabicPeriod"/>
            </a:pP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Conditions de Travail et </a:t>
            </a: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Flexibilité</a:t>
            </a:r>
          </a:p>
          <a:p>
            <a:pPr marL="228600" indent="-228600">
              <a:buFont typeface="Wingdings 3" charset="2"/>
              <a:buAutoNum type="arabicPeriod"/>
            </a:pP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Engagement </a:t>
            </a: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et Satisfaction des </a:t>
            </a: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Employés</a:t>
            </a:r>
          </a:p>
          <a:p>
            <a:pPr marL="228600" indent="-228600">
              <a:buFont typeface="Wingdings 3" charset="2"/>
              <a:buAutoNum type="arabicPeriod"/>
            </a:pP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Formation </a:t>
            </a: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 sur l’égalité des genres pour les recruteurs et les </a:t>
            </a: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managers</a:t>
            </a:r>
          </a:p>
          <a:p>
            <a:pPr marL="0" indent="0">
              <a:buNone/>
            </a:pPr>
            <a:endParaRPr lang="fr-FR" altLang="fr-F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Mettre en place un Suivi et </a:t>
            </a:r>
            <a:r>
              <a:rPr lang="fr-FR" altLang="fr-FR" sz="105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Reporting</a:t>
            </a: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 Indicateurs </a:t>
            </a: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d’Égalité</a:t>
            </a:r>
          </a:p>
          <a:p>
            <a:pPr marL="0" indent="0">
              <a:buNone/>
            </a:pP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Adhésion à des certifications telles que </a:t>
            </a:r>
            <a:r>
              <a:rPr lang="fr-FR" altLang="fr-FR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Label Egalité Professionnelle entre les femmes et les </a:t>
            </a:r>
            <a:r>
              <a:rPr lang="fr-FR" altLang="fr-FR" sz="105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hommes de AFNOR </a:t>
            </a: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pour améliorer notre image </a:t>
            </a:r>
          </a:p>
          <a:p>
            <a:pPr marL="0" indent="0">
              <a:buNone/>
            </a:pP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 garantir son engagement envers l’égalité hommes-femmes.</a:t>
            </a:r>
          </a:p>
          <a:p>
            <a:pPr marL="0" indent="0">
              <a:buNone/>
            </a:pP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Partenariats </a:t>
            </a: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avec des organisations : Collaborez avec des associations et des réseaux qui promeuvent l’égalité des </a:t>
            </a: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genres </a:t>
            </a:r>
          </a:p>
          <a:p>
            <a:pPr marL="0" indent="0">
              <a:buNone/>
            </a:pP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</a:t>
            </a: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our </a:t>
            </a:r>
            <a:r>
              <a:rPr lang="fr-FR" altLang="fr-FR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bénéficier de meilleures pratiques et renforcer votre engagement public</a:t>
            </a:r>
            <a:r>
              <a:rPr lang="fr-FR" altLang="fr-FR" sz="105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fr-FR" altLang="fr-FR" sz="10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1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>
            <a:normAutofit/>
          </a:bodyPr>
          <a:lstStyle/>
          <a:p>
            <a:pPr algn="ctr"/>
            <a:r>
              <a:rPr lang="fr-FR" sz="3600" b="1" dirty="0" smtClean="0"/>
              <a:t>PRÉSENTATION DES DONNÉES</a:t>
            </a:r>
            <a:endParaRPr lang="fr-FR" sz="3600" b="1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72" y="1906214"/>
            <a:ext cx="11454256" cy="345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9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876256" y="1141832"/>
            <a:ext cx="8862967" cy="5569526"/>
          </a:xfrm>
        </p:spPr>
        <p:txBody>
          <a:bodyPr>
            <a:normAutofit/>
          </a:bodyPr>
          <a:lstStyle/>
          <a:p>
            <a:pPr algn="ctr"/>
            <a:r>
              <a:rPr lang="fr-FR" sz="1200" dirty="0"/>
              <a:t>Le processus utilisé lors des différents </a:t>
            </a:r>
            <a:r>
              <a:rPr lang="fr-FR" sz="1200" dirty="0" smtClean="0"/>
              <a:t>traitements avec les nœuds 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050" b="1" dirty="0" smtClean="0"/>
              <a:t>CSV Reader </a:t>
            </a:r>
            <a:r>
              <a:rPr lang="fr-FR" sz="1050" dirty="0" smtClean="0"/>
              <a:t>: Nous l’avons utiliser pour la collecte des données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050" b="1" dirty="0" err="1" smtClean="0"/>
              <a:t>Joiner</a:t>
            </a:r>
            <a:r>
              <a:rPr lang="fr-FR" sz="1050" dirty="0" smtClean="0"/>
              <a:t> : Pour la jointure des (3) tables à savoir (</a:t>
            </a:r>
            <a:r>
              <a:rPr lang="fr-FR" sz="1050" dirty="0" err="1" smtClean="0"/>
              <a:t>info_pro</a:t>
            </a:r>
            <a:r>
              <a:rPr lang="fr-FR" sz="1050" dirty="0" smtClean="0"/>
              <a:t>, </a:t>
            </a:r>
            <a:r>
              <a:rPr lang="fr-FR" sz="1050" dirty="0" err="1" smtClean="0"/>
              <a:t>renumeration</a:t>
            </a:r>
            <a:r>
              <a:rPr lang="fr-FR" sz="1050" dirty="0" smtClean="0"/>
              <a:t>, salaire)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050" b="1" dirty="0" err="1" smtClean="0"/>
              <a:t>Column</a:t>
            </a:r>
            <a:r>
              <a:rPr lang="fr-FR" sz="1050" b="1" dirty="0" smtClean="0"/>
              <a:t> </a:t>
            </a:r>
            <a:r>
              <a:rPr lang="fr-FR" sz="1050" b="1" dirty="0" err="1" smtClean="0"/>
              <a:t>filter</a:t>
            </a:r>
            <a:r>
              <a:rPr lang="fr-FR" sz="1050" b="1" dirty="0" smtClean="0"/>
              <a:t> </a:t>
            </a:r>
            <a:r>
              <a:rPr lang="fr-FR" sz="1050" dirty="0" smtClean="0"/>
              <a:t>: Pour un premier filtre (supprimer) en vue d’appliquer le RGPD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050" dirty="0"/>
          </a:p>
          <a:p>
            <a:pPr algn="l"/>
            <a:endParaRPr lang="fr-FR" sz="105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05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050" dirty="0" smtClean="0"/>
          </a:p>
          <a:p>
            <a:pPr algn="l"/>
            <a:endParaRPr lang="fr-FR" sz="105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05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sz="1050" b="1" dirty="0" smtClean="0"/>
              <a:t>String to Date to date</a:t>
            </a:r>
            <a:r>
              <a:rPr lang="fr-FR" sz="1050" dirty="0" smtClean="0"/>
              <a:t> &amp; </a:t>
            </a:r>
            <a:r>
              <a:rPr lang="fr-FR" sz="1050" b="1" dirty="0" smtClean="0"/>
              <a:t>Time et Date</a:t>
            </a:r>
            <a:r>
              <a:rPr lang="fr-FR" sz="1050" dirty="0" smtClean="0"/>
              <a:t> &amp; </a:t>
            </a:r>
            <a:r>
              <a:rPr lang="fr-FR" sz="1050" b="1" dirty="0" smtClean="0"/>
              <a:t>Time Part </a:t>
            </a:r>
            <a:r>
              <a:rPr lang="fr-FR" sz="1050" b="1" dirty="0" err="1" smtClean="0"/>
              <a:t>Extrator</a:t>
            </a:r>
            <a:r>
              <a:rPr lang="fr-FR" sz="1050" b="1" dirty="0" smtClean="0"/>
              <a:t> </a:t>
            </a:r>
            <a:r>
              <a:rPr lang="fr-FR" sz="1050" dirty="0" smtClean="0"/>
              <a:t>: </a:t>
            </a:r>
            <a:r>
              <a:rPr lang="fr-FR" sz="1050" dirty="0"/>
              <a:t>Le premier </a:t>
            </a:r>
            <a:r>
              <a:rPr lang="fr-FR" sz="1050" dirty="0" err="1"/>
              <a:t>node</a:t>
            </a:r>
            <a:r>
              <a:rPr lang="fr-FR" sz="1050" dirty="0"/>
              <a:t> pour définir notre format &amp; le second </a:t>
            </a:r>
            <a:r>
              <a:rPr lang="fr-FR" sz="1050" dirty="0" err="1"/>
              <a:t>node</a:t>
            </a:r>
            <a:r>
              <a:rPr lang="fr-FR" sz="1050" dirty="0"/>
              <a:t> pour </a:t>
            </a:r>
            <a:r>
              <a:rPr lang="fr-FR" sz="1050" dirty="0" err="1"/>
              <a:t>anonymiser</a:t>
            </a:r>
            <a:r>
              <a:rPr lang="fr-FR" sz="1050" dirty="0"/>
              <a:t> la date de naissance en coupant le jour et le mois.</a:t>
            </a:r>
            <a:endParaRPr lang="fr-FR" sz="105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fr-FR" sz="105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713" y="2369554"/>
            <a:ext cx="3029556" cy="1634211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415" y="4422856"/>
            <a:ext cx="2781657" cy="2317578"/>
          </a:xfrm>
          <a:prstGeom prst="rect">
            <a:avLst/>
          </a:prstGeom>
        </p:spPr>
      </p:pic>
      <p:sp>
        <p:nvSpPr>
          <p:cNvPr id="7" name="Titre 1"/>
          <p:cNvSpPr txBox="1">
            <a:spLocks/>
          </p:cNvSpPr>
          <p:nvPr/>
        </p:nvSpPr>
        <p:spPr>
          <a:xfrm>
            <a:off x="1985645" y="0"/>
            <a:ext cx="6537960" cy="1113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b="1" dirty="0" smtClean="0"/>
              <a:t>LA MÉTHODOLOGIE DE COLLECTE, AGRÉGATION, </a:t>
            </a:r>
          </a:p>
          <a:p>
            <a:r>
              <a:rPr lang="fr-FR" sz="2000" b="1" dirty="0" smtClean="0"/>
              <a:t>VÉRIFICATION DE LA COHÉRENCE DES DONNÉES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69471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/>
          <p:cNvSpPr txBox="1">
            <a:spLocks/>
          </p:cNvSpPr>
          <p:nvPr/>
        </p:nvSpPr>
        <p:spPr>
          <a:xfrm>
            <a:off x="1985645" y="0"/>
            <a:ext cx="6537960" cy="1113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b="1" dirty="0" smtClean="0"/>
              <a:t>LA MÉTHODOLOGIE DE COLLECTE, AGRÉGATION, </a:t>
            </a:r>
          </a:p>
          <a:p>
            <a:r>
              <a:rPr lang="fr-FR" sz="2000" b="1" dirty="0" smtClean="0"/>
              <a:t>VÉRIFICATION DE LA COHÉRENCE DES DONNÉES</a:t>
            </a:r>
            <a:endParaRPr lang="fr-FR" sz="2000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44" y="3581114"/>
            <a:ext cx="3643426" cy="321596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732" y="3581114"/>
            <a:ext cx="3898668" cy="3215968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732757" y="1113761"/>
            <a:ext cx="8974183" cy="106622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fr-FR" sz="1050" b="1" dirty="0"/>
              <a:t>Math Formula </a:t>
            </a:r>
            <a:r>
              <a:rPr lang="fr-FR" sz="1050" dirty="0"/>
              <a:t>: Nous l’avons utilisé pour calculer l’âge et accentuer l’anonymisation des dates de naissance</a:t>
            </a:r>
            <a:r>
              <a:rPr lang="fr-FR" sz="1050" dirty="0" smtClean="0"/>
              <a:t>.</a:t>
            </a:r>
          </a:p>
          <a:p>
            <a:pPr algn="l"/>
            <a:r>
              <a:rPr lang="fr-FR" sz="1050" b="1" dirty="0" err="1" smtClean="0"/>
              <a:t>Rule</a:t>
            </a:r>
            <a:r>
              <a:rPr lang="fr-FR" sz="1050" b="1" dirty="0" smtClean="0"/>
              <a:t> </a:t>
            </a:r>
            <a:r>
              <a:rPr lang="fr-FR" sz="1050" b="1" dirty="0"/>
              <a:t>Engine </a:t>
            </a:r>
            <a:r>
              <a:rPr lang="fr-FR" sz="1050" dirty="0"/>
              <a:t>: Nous l’avons utilisé ici pour </a:t>
            </a:r>
            <a:r>
              <a:rPr lang="fr-FR" sz="1050" dirty="0" err="1"/>
              <a:t>anonymiser</a:t>
            </a:r>
            <a:r>
              <a:rPr lang="fr-FR" sz="1050" dirty="0"/>
              <a:t> le nombre d’enfants du personnel en booléen, l’âge en tranche d’âge et créer des tranches salariales pour des besoins d’analyse</a:t>
            </a:r>
            <a:r>
              <a:rPr lang="fr-FR" sz="1050" dirty="0" smtClean="0"/>
              <a:t>.</a:t>
            </a:r>
          </a:p>
          <a:p>
            <a:pPr algn="l"/>
            <a:r>
              <a:rPr lang="fr-FR" sz="1050" b="1" dirty="0" smtClean="0"/>
              <a:t>Rank</a:t>
            </a:r>
            <a:r>
              <a:rPr lang="fr-FR" sz="1050" dirty="0" smtClean="0"/>
              <a:t> </a:t>
            </a:r>
            <a:r>
              <a:rPr lang="fr-FR" sz="1050" dirty="0"/>
              <a:t>: </a:t>
            </a:r>
            <a:r>
              <a:rPr lang="fr-FR" sz="1050" dirty="0" smtClean="0"/>
              <a:t>Pour la création de nouvel index en remplacement de </a:t>
            </a:r>
            <a:r>
              <a:rPr lang="fr-FR" sz="1050" dirty="0" err="1" smtClean="0"/>
              <a:t>id_salarié</a:t>
            </a:r>
            <a:r>
              <a:rPr lang="fr-FR" sz="1050" dirty="0" smtClean="0"/>
              <a:t> </a:t>
            </a:r>
            <a:endParaRPr lang="fr-FR" sz="1050" dirty="0"/>
          </a:p>
        </p:txBody>
      </p:sp>
      <p:pic>
        <p:nvPicPr>
          <p:cNvPr id="12" name="Espace réservé du contenu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49" y="2179983"/>
            <a:ext cx="4080032" cy="1126519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3762" y="3581114"/>
            <a:ext cx="3898668" cy="321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396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9201" y="835377"/>
            <a:ext cx="1202214" cy="2609060"/>
          </a:xfrm>
          <a:prstGeom prst="rect">
            <a:avLst/>
          </a:prstGeom>
        </p:spPr>
      </p:pic>
      <p:sp>
        <p:nvSpPr>
          <p:cNvPr id="5" name="Titre 1"/>
          <p:cNvSpPr txBox="1">
            <a:spLocks/>
          </p:cNvSpPr>
          <p:nvPr/>
        </p:nvSpPr>
        <p:spPr>
          <a:xfrm>
            <a:off x="1985645" y="0"/>
            <a:ext cx="6537960" cy="1113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b="1" dirty="0" smtClean="0"/>
              <a:t>LA MÉTHODOLOGIE DE COLLECTE, AGRÉGATION, </a:t>
            </a:r>
          </a:p>
          <a:p>
            <a:r>
              <a:rPr lang="fr-FR" sz="2000" b="1" dirty="0" smtClean="0"/>
              <a:t>VÉRIFICATION DE LA COHÉRENCE DES DONNÉES</a:t>
            </a:r>
            <a:endParaRPr lang="fr-FR" sz="2000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767533" y="1643139"/>
            <a:ext cx="8974183" cy="7421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fr-FR" sz="1050" b="1" dirty="0" smtClean="0"/>
              <a:t>CSV </a:t>
            </a:r>
            <a:r>
              <a:rPr lang="fr-FR" sz="1050" b="1" dirty="0" err="1" smtClean="0"/>
              <a:t>Writer</a:t>
            </a:r>
            <a:r>
              <a:rPr lang="fr-FR" sz="1050" dirty="0" smtClean="0"/>
              <a:t> </a:t>
            </a:r>
            <a:r>
              <a:rPr lang="fr-FR" sz="1050" dirty="0"/>
              <a:t>: Nous l’avons utilisé pour </a:t>
            </a:r>
            <a:r>
              <a:rPr lang="fr-FR" sz="1050" dirty="0" smtClean="0"/>
              <a:t>exporter le fichier final traité.</a:t>
            </a:r>
          </a:p>
          <a:p>
            <a:pPr algn="l"/>
            <a:r>
              <a:rPr lang="fr-FR" sz="1050" b="1" dirty="0" err="1" smtClean="0"/>
              <a:t>Column</a:t>
            </a:r>
            <a:r>
              <a:rPr lang="fr-FR" sz="1050" b="1" dirty="0" smtClean="0"/>
              <a:t> </a:t>
            </a:r>
            <a:r>
              <a:rPr lang="fr-FR" sz="1050" b="1" dirty="0" err="1" smtClean="0"/>
              <a:t>Filter</a:t>
            </a:r>
            <a:r>
              <a:rPr lang="fr-FR" sz="1050" b="1" dirty="0" smtClean="0"/>
              <a:t> </a:t>
            </a:r>
            <a:r>
              <a:rPr lang="fr-FR" sz="1050" dirty="0" smtClean="0"/>
              <a:t>: </a:t>
            </a:r>
            <a:r>
              <a:rPr lang="fr-FR" sz="1050" dirty="0"/>
              <a:t>Nous l’avons utilisé ici pour filtrer (enlever) les colonnes (</a:t>
            </a:r>
            <a:r>
              <a:rPr lang="fr-FR" sz="1050" dirty="0" err="1"/>
              <a:t>id_salarié</a:t>
            </a:r>
            <a:r>
              <a:rPr lang="fr-FR" sz="1050" dirty="0"/>
              <a:t>, </a:t>
            </a:r>
            <a:r>
              <a:rPr lang="fr-FR" sz="1050" dirty="0" err="1"/>
              <a:t>Date_naissance</a:t>
            </a:r>
            <a:r>
              <a:rPr lang="fr-FR" sz="1050" dirty="0"/>
              <a:t>, Enfants, </a:t>
            </a:r>
            <a:r>
              <a:rPr lang="fr-FR" sz="1050" dirty="0" err="1"/>
              <a:t>Annee</a:t>
            </a:r>
            <a:r>
              <a:rPr lang="fr-FR" sz="1050" dirty="0"/>
              <a:t>) en respect du RGPD.</a:t>
            </a: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49" y="3543406"/>
            <a:ext cx="4781550" cy="307657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880" y="3543405"/>
            <a:ext cx="652145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0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280" y="3214029"/>
            <a:ext cx="2701484" cy="321066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7304" y="914124"/>
            <a:ext cx="8974183" cy="108033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fr-FR" sz="1050" b="1" dirty="0" err="1" smtClean="0"/>
              <a:t>Column</a:t>
            </a:r>
            <a:r>
              <a:rPr lang="fr-FR" sz="1050" b="1" dirty="0" smtClean="0"/>
              <a:t> </a:t>
            </a:r>
            <a:r>
              <a:rPr lang="fr-FR" sz="1050" b="1" dirty="0" err="1" smtClean="0"/>
              <a:t>Resorter</a:t>
            </a:r>
            <a:r>
              <a:rPr lang="fr-FR" sz="1050" b="1" dirty="0" smtClean="0"/>
              <a:t> </a:t>
            </a:r>
            <a:r>
              <a:rPr lang="fr-FR" sz="1050" dirty="0" smtClean="0"/>
              <a:t>: </a:t>
            </a:r>
            <a:r>
              <a:rPr lang="fr-FR" sz="1050" dirty="0"/>
              <a:t>Nous l’avons utilisé pour </a:t>
            </a:r>
            <a:r>
              <a:rPr lang="fr-FR" sz="1050" dirty="0" smtClean="0"/>
              <a:t>faire un tri sur les colonnes.</a:t>
            </a:r>
          </a:p>
          <a:p>
            <a:pPr algn="l"/>
            <a:r>
              <a:rPr lang="fr-FR" sz="1050" b="1" dirty="0" err="1" smtClean="0"/>
              <a:t>Metanode</a:t>
            </a:r>
            <a:r>
              <a:rPr lang="fr-FR" sz="1050" dirty="0" smtClean="0"/>
              <a:t> : </a:t>
            </a:r>
            <a:r>
              <a:rPr lang="fr-FR" sz="1050" dirty="0"/>
              <a:t>Nous </a:t>
            </a:r>
            <a:r>
              <a:rPr lang="fr-FR" sz="1050" dirty="0" smtClean="0"/>
              <a:t>a permis de regrouper les indicateurs par groupe (embauche, promotion, </a:t>
            </a:r>
            <a:r>
              <a:rPr lang="fr-FR" sz="1050" dirty="0" err="1" smtClean="0"/>
              <a:t>securite_sante_travail</a:t>
            </a:r>
            <a:r>
              <a:rPr lang="fr-FR" sz="1050" dirty="0" smtClean="0"/>
              <a:t>, qualification, </a:t>
            </a:r>
            <a:r>
              <a:rPr lang="fr-FR" sz="1050" dirty="0" err="1" smtClean="0"/>
              <a:t>renumeration</a:t>
            </a:r>
            <a:r>
              <a:rPr lang="fr-FR" sz="1050" dirty="0" smtClean="0"/>
              <a:t>).</a:t>
            </a:r>
          </a:p>
          <a:p>
            <a:pPr algn="l"/>
            <a:r>
              <a:rPr lang="fr-FR" sz="1050" b="1" dirty="0" err="1"/>
              <a:t>GroupBy</a:t>
            </a:r>
            <a:r>
              <a:rPr lang="fr-FR" sz="1050" dirty="0"/>
              <a:t> : Nous l’avons utilisé pour regrouper des données en fonction de catégories spécifiques et d’appliquer des calculs d’agrégation</a:t>
            </a:r>
            <a:r>
              <a:rPr lang="fr-FR" sz="1050" dirty="0" smtClean="0"/>
              <a:t>.</a:t>
            </a:r>
          </a:p>
          <a:p>
            <a:pPr algn="l"/>
            <a:r>
              <a:rPr lang="fr-FR" sz="1050" b="1" dirty="0" smtClean="0"/>
              <a:t>Pivot</a:t>
            </a:r>
            <a:r>
              <a:rPr lang="fr-FR" sz="1050" dirty="0" smtClean="0"/>
              <a:t> </a:t>
            </a:r>
            <a:r>
              <a:rPr lang="fr-FR" sz="1050" dirty="0"/>
              <a:t>: Utiliser </a:t>
            </a:r>
            <a:r>
              <a:rPr lang="fr-FR" sz="1050" dirty="0" smtClean="0"/>
              <a:t>dans la transformation </a:t>
            </a:r>
            <a:r>
              <a:rPr lang="fr-FR" sz="1050" dirty="0"/>
              <a:t>des données </a:t>
            </a:r>
            <a:r>
              <a:rPr lang="fr-FR" sz="1050" dirty="0" smtClean="0"/>
              <a:t>dans le </a:t>
            </a:r>
            <a:r>
              <a:rPr lang="fr-FR" sz="1050" dirty="0"/>
              <a:t>tableau croisé </a:t>
            </a:r>
            <a:r>
              <a:rPr lang="fr-FR" sz="1050" dirty="0" smtClean="0"/>
              <a:t>dynamique.</a:t>
            </a:r>
            <a:endParaRPr lang="fr-FR" sz="1050" dirty="0"/>
          </a:p>
        </p:txBody>
      </p:sp>
      <p:sp>
        <p:nvSpPr>
          <p:cNvPr id="6" name="Titre 1"/>
          <p:cNvSpPr txBox="1">
            <a:spLocks/>
          </p:cNvSpPr>
          <p:nvPr/>
        </p:nvSpPr>
        <p:spPr>
          <a:xfrm>
            <a:off x="1985645" y="0"/>
            <a:ext cx="6537960" cy="1113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fr-FR" sz="2000" b="1" dirty="0" smtClean="0"/>
              <a:t>LA MÉTHODOLOGIE DE COLLECTE, AGRÉGATION, </a:t>
            </a:r>
          </a:p>
          <a:p>
            <a:r>
              <a:rPr lang="fr-FR" sz="2000" b="1" dirty="0" smtClean="0"/>
              <a:t>VÉRIFICATION DE LA COHÉRENCE DES DONNÉES</a:t>
            </a:r>
            <a:endParaRPr lang="fr-FR" sz="2000" b="1" dirty="0"/>
          </a:p>
        </p:txBody>
      </p:sp>
      <p:cxnSp>
        <p:nvCxnSpPr>
          <p:cNvPr id="9" name="Connecteur droit avec flèche 8"/>
          <p:cNvCxnSpPr>
            <a:endCxn id="33" idx="1"/>
          </p:cNvCxnSpPr>
          <p:nvPr/>
        </p:nvCxnSpPr>
        <p:spPr>
          <a:xfrm flipV="1">
            <a:off x="2928992" y="2622895"/>
            <a:ext cx="854296" cy="7707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V="1">
            <a:off x="3034454" y="3714042"/>
            <a:ext cx="769091" cy="4353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3932" y="4254202"/>
            <a:ext cx="2394474" cy="883560"/>
          </a:xfrm>
          <a:prstGeom prst="rect">
            <a:avLst/>
          </a:prstGeom>
        </p:spPr>
      </p:pic>
      <p:cxnSp>
        <p:nvCxnSpPr>
          <p:cNvPr id="16" name="Connecteur droit avec flèche 15"/>
          <p:cNvCxnSpPr>
            <a:endCxn id="15" idx="1"/>
          </p:cNvCxnSpPr>
          <p:nvPr/>
        </p:nvCxnSpPr>
        <p:spPr>
          <a:xfrm flipV="1">
            <a:off x="2991851" y="4695982"/>
            <a:ext cx="782081" cy="2322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8" name="Imag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289" y="3797145"/>
            <a:ext cx="2608587" cy="1082649"/>
          </a:xfrm>
          <a:prstGeom prst="rect">
            <a:avLst/>
          </a:prstGeom>
        </p:spPr>
      </p:pic>
      <p:cxnSp>
        <p:nvCxnSpPr>
          <p:cNvPr id="26" name="Connecteur droit avec flèche 25"/>
          <p:cNvCxnSpPr>
            <a:endCxn id="18" idx="1"/>
          </p:cNvCxnSpPr>
          <p:nvPr/>
        </p:nvCxnSpPr>
        <p:spPr>
          <a:xfrm flipV="1">
            <a:off x="2991851" y="4338470"/>
            <a:ext cx="3421438" cy="1129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Imag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3545" y="5250473"/>
            <a:ext cx="2958761" cy="1607527"/>
          </a:xfrm>
          <a:prstGeom prst="rect">
            <a:avLst/>
          </a:prstGeom>
        </p:spPr>
      </p:pic>
      <p:cxnSp>
        <p:nvCxnSpPr>
          <p:cNvPr id="30" name="Connecteur droit avec flèche 29"/>
          <p:cNvCxnSpPr>
            <a:endCxn id="29" idx="1"/>
          </p:cNvCxnSpPr>
          <p:nvPr/>
        </p:nvCxnSpPr>
        <p:spPr>
          <a:xfrm>
            <a:off x="2949249" y="5941727"/>
            <a:ext cx="854296" cy="1125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3932" y="3222812"/>
            <a:ext cx="2639357" cy="906095"/>
          </a:xfrm>
          <a:prstGeom prst="rect">
            <a:avLst/>
          </a:prstGeom>
        </p:spPr>
      </p:pic>
      <p:pic>
        <p:nvPicPr>
          <p:cNvPr id="33" name="Image 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83288" y="2036593"/>
            <a:ext cx="3250015" cy="1172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46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43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b="1" dirty="0"/>
              <a:t>REPARTITION DES EFFECTIFS SELON L'AGE MOYEN PAR SERVICE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52" y="889462"/>
            <a:ext cx="5022215" cy="545464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5334830" y="2906170"/>
            <a:ext cx="3964446" cy="5271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fr-FR" sz="1050" dirty="0"/>
              <a:t>Nous avons un écart minime entre les moyennes de répartition dans les différents services chez les hommes et les femmes.</a:t>
            </a:r>
          </a:p>
        </p:txBody>
      </p:sp>
    </p:spTree>
    <p:extLst>
      <p:ext uri="{BB962C8B-B14F-4D97-AF65-F5344CB8AC3E}">
        <p14:creationId xmlns:p14="http://schemas.microsoft.com/office/powerpoint/2010/main" val="310389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2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b="1" dirty="0"/>
              <a:t>REPARTITION DE L'EFFECTIF PAR TYPE DE CONTRAT ET PAR GENRE</a:t>
            </a:r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2" y="1599871"/>
            <a:ext cx="4150280" cy="4507631"/>
          </a:xfrm>
        </p:spPr>
      </p:pic>
      <p:sp>
        <p:nvSpPr>
          <p:cNvPr id="4" name="ZoneTexte 3"/>
          <p:cNvSpPr txBox="1"/>
          <p:nvPr/>
        </p:nvSpPr>
        <p:spPr>
          <a:xfrm>
            <a:off x="5334830" y="2906170"/>
            <a:ext cx="4357810" cy="11933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fr-FR" sz="1050" dirty="0"/>
              <a:t>Nous avons un écart minime entre les types de contrat par genre, avec </a:t>
            </a:r>
            <a:r>
              <a:rPr lang="fr-FR" sz="1050" b="1" dirty="0">
                <a:solidFill>
                  <a:srgbClr val="00B050"/>
                </a:solidFill>
              </a:rPr>
              <a:t>11 (</a:t>
            </a:r>
            <a:r>
              <a:rPr lang="fr-FR" sz="1050" b="1" dirty="0" smtClean="0">
                <a:solidFill>
                  <a:srgbClr val="00B050"/>
                </a:solidFill>
              </a:rPr>
              <a:t>68,75 %) </a:t>
            </a:r>
            <a:r>
              <a:rPr lang="fr-FR" sz="1050" dirty="0"/>
              <a:t>contrats CDD pour les femmes contre </a:t>
            </a:r>
            <a:r>
              <a:rPr lang="fr-FR" sz="1050" b="1" dirty="0">
                <a:solidFill>
                  <a:srgbClr val="00B050"/>
                </a:solidFill>
              </a:rPr>
              <a:t>5 (</a:t>
            </a:r>
            <a:r>
              <a:rPr lang="fr-FR" sz="1050" b="1" dirty="0" smtClean="0">
                <a:solidFill>
                  <a:srgbClr val="00B050"/>
                </a:solidFill>
              </a:rPr>
              <a:t>31,25 %)</a:t>
            </a:r>
            <a:r>
              <a:rPr lang="fr-FR" sz="1050" dirty="0" smtClean="0"/>
              <a:t> </a:t>
            </a:r>
            <a:r>
              <a:rPr lang="fr-FR" sz="1050" dirty="0"/>
              <a:t>pour les </a:t>
            </a:r>
            <a:r>
              <a:rPr lang="fr-FR" sz="1050" dirty="0" smtClean="0"/>
              <a:t>hommes</a:t>
            </a:r>
          </a:p>
          <a:p>
            <a:pPr algn="l"/>
            <a:r>
              <a:rPr lang="fr-FR" sz="1050" dirty="0"/>
              <a:t>E</a:t>
            </a:r>
            <a:r>
              <a:rPr lang="fr-FR" sz="1050" dirty="0" smtClean="0"/>
              <a:t>t </a:t>
            </a:r>
            <a:r>
              <a:rPr lang="fr-FR" sz="1050" b="1" dirty="0">
                <a:solidFill>
                  <a:srgbClr val="00B050"/>
                </a:solidFill>
              </a:rPr>
              <a:t>114 (</a:t>
            </a:r>
            <a:r>
              <a:rPr lang="fr-FR" sz="1050" b="1" dirty="0" smtClean="0">
                <a:solidFill>
                  <a:srgbClr val="00B050"/>
                </a:solidFill>
              </a:rPr>
              <a:t>47,5 %)</a:t>
            </a:r>
            <a:r>
              <a:rPr lang="fr-FR" sz="1050" dirty="0" smtClean="0"/>
              <a:t> </a:t>
            </a:r>
            <a:r>
              <a:rPr lang="fr-FR" sz="1050" dirty="0"/>
              <a:t>contrats CDI pour les </a:t>
            </a:r>
            <a:r>
              <a:rPr lang="fr-FR" sz="1050" dirty="0" smtClean="0"/>
              <a:t>femmes </a:t>
            </a:r>
            <a:r>
              <a:rPr lang="fr-FR" sz="1050" dirty="0"/>
              <a:t>contre </a:t>
            </a:r>
            <a:r>
              <a:rPr lang="fr-FR" sz="1050" b="1" dirty="0">
                <a:solidFill>
                  <a:srgbClr val="00B050"/>
                </a:solidFill>
              </a:rPr>
              <a:t>126 (</a:t>
            </a:r>
            <a:r>
              <a:rPr lang="fr-FR" sz="1050" b="1" dirty="0" smtClean="0">
                <a:solidFill>
                  <a:srgbClr val="00B050"/>
                </a:solidFill>
              </a:rPr>
              <a:t>52,5 %)</a:t>
            </a:r>
            <a:r>
              <a:rPr lang="fr-FR" sz="1050" dirty="0" smtClean="0"/>
              <a:t> pour </a:t>
            </a:r>
            <a:r>
              <a:rPr lang="fr-FR" sz="1050" dirty="0"/>
              <a:t>les hommes.</a:t>
            </a:r>
          </a:p>
        </p:txBody>
      </p:sp>
    </p:spTree>
    <p:extLst>
      <p:ext uri="{BB962C8B-B14F-4D97-AF65-F5344CB8AC3E}">
        <p14:creationId xmlns:p14="http://schemas.microsoft.com/office/powerpoint/2010/main" val="327878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131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000" b="1" dirty="0"/>
              <a:t>REPARTITION DE L'EFFECTIF PAR SEXE ET PAR PROMOTION</a:t>
            </a:r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12888"/>
            <a:ext cx="3886040" cy="4220639"/>
          </a:xfrm>
        </p:spPr>
      </p:pic>
      <p:sp>
        <p:nvSpPr>
          <p:cNvPr id="4" name="ZoneTexte 3"/>
          <p:cNvSpPr txBox="1"/>
          <p:nvPr/>
        </p:nvSpPr>
        <p:spPr>
          <a:xfrm>
            <a:off x="5334830" y="2906170"/>
            <a:ext cx="4261752" cy="89921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fr-FR" sz="1050" dirty="0" smtClean="0"/>
              <a:t>Sur le nombre de promotions par sexe, nous avons </a:t>
            </a:r>
            <a:r>
              <a:rPr lang="fr-FR" sz="1050" b="1" dirty="0" smtClean="0">
                <a:solidFill>
                  <a:srgbClr val="00B050"/>
                </a:solidFill>
              </a:rPr>
              <a:t>125</a:t>
            </a:r>
            <a:r>
              <a:rPr lang="fr-FR" sz="1050" dirty="0" smtClean="0"/>
              <a:t> promotions pour les femmes contre </a:t>
            </a:r>
            <a:r>
              <a:rPr lang="fr-FR" sz="1050" b="1" dirty="0" smtClean="0">
                <a:solidFill>
                  <a:srgbClr val="00B050"/>
                </a:solidFill>
              </a:rPr>
              <a:t>131</a:t>
            </a:r>
            <a:r>
              <a:rPr lang="fr-FR" sz="1050" dirty="0" smtClean="0"/>
              <a:t> pour les hommes,</a:t>
            </a:r>
          </a:p>
          <a:p>
            <a:pPr algn="l"/>
            <a:r>
              <a:rPr lang="fr-FR" sz="1050" dirty="0" smtClean="0"/>
              <a:t> </a:t>
            </a:r>
            <a:r>
              <a:rPr lang="fr-FR" sz="1050" dirty="0"/>
              <a:t>A</a:t>
            </a:r>
            <a:r>
              <a:rPr lang="fr-FR" sz="1050" dirty="0" smtClean="0"/>
              <a:t>vec une proportion </a:t>
            </a:r>
            <a:r>
              <a:rPr lang="fr-FR" sz="1050" b="1" dirty="0" smtClean="0">
                <a:solidFill>
                  <a:srgbClr val="00B050"/>
                </a:solidFill>
              </a:rPr>
              <a:t>de 51,17 % </a:t>
            </a:r>
            <a:r>
              <a:rPr lang="fr-FR" sz="1050" dirty="0" smtClean="0"/>
              <a:t>contre </a:t>
            </a:r>
            <a:r>
              <a:rPr lang="fr-FR" sz="1050" b="1" dirty="0" smtClean="0">
                <a:solidFill>
                  <a:srgbClr val="00B050"/>
                </a:solidFill>
              </a:rPr>
              <a:t>48,83 %</a:t>
            </a:r>
            <a:r>
              <a:rPr lang="fr-FR" sz="1050" dirty="0" smtClean="0"/>
              <a:t>.</a:t>
            </a:r>
            <a:endParaRPr lang="fr-FR" sz="1050" dirty="0"/>
          </a:p>
        </p:txBody>
      </p:sp>
    </p:spTree>
    <p:extLst>
      <p:ext uri="{BB962C8B-B14F-4D97-AF65-F5344CB8AC3E}">
        <p14:creationId xmlns:p14="http://schemas.microsoft.com/office/powerpoint/2010/main" val="352096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8226</TotalTime>
  <Words>810</Words>
  <Application>Microsoft Office PowerPoint</Application>
  <PresentationFormat>Grand écran</PresentationFormat>
  <Paragraphs>75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Sommaire</vt:lpstr>
      <vt:lpstr>PRÉSENTATION DES DONNÉES</vt:lpstr>
      <vt:lpstr>Présentation PowerPoint</vt:lpstr>
      <vt:lpstr>Présentation PowerPoint</vt:lpstr>
      <vt:lpstr>Présentation PowerPoint</vt:lpstr>
      <vt:lpstr>Présentation PowerPoint</vt:lpstr>
      <vt:lpstr>REPARTITION DES EFFECTIFS SELON L'AGE MOYEN PAR SERVICE</vt:lpstr>
      <vt:lpstr>REPARTITION DE L'EFFECTIF PAR TYPE DE CONTRAT ET PAR GENRE</vt:lpstr>
      <vt:lpstr>REPARTITION DE L'EFFECTIF PAR SEXE ET PAR PROMOTION</vt:lpstr>
      <vt:lpstr>REPARTITON DES ACCIDENTS DU TRAVAIL</vt:lpstr>
      <vt:lpstr>REPARTITION DES EFFECTIFS PAR SERVICE</vt:lpstr>
      <vt:lpstr>LE SCORE DE L’ENTREPRISE</vt:lpstr>
      <vt:lpstr>LES RECOMMANDATIONS D’ACTIONS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Sidi Yeya SOUNFOUNTERA</dc:creator>
  <cp:lastModifiedBy>Sidi Yeya SOUNFOUNTERA</cp:lastModifiedBy>
  <cp:revision>67</cp:revision>
  <dcterms:created xsi:type="dcterms:W3CDTF">2024-11-01T19:43:55Z</dcterms:created>
  <dcterms:modified xsi:type="dcterms:W3CDTF">2024-11-17T19:26:11Z</dcterms:modified>
</cp:coreProperties>
</file>