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78" r:id="rId4"/>
    <p:sldId id="280" r:id="rId5"/>
    <p:sldId id="281" r:id="rId6"/>
    <p:sldId id="257" r:id="rId7"/>
    <p:sldId id="261" r:id="rId8"/>
    <p:sldId id="276" r:id="rId9"/>
    <p:sldId id="258" r:id="rId10"/>
    <p:sldId id="259" r:id="rId11"/>
    <p:sldId id="260" r:id="rId12"/>
    <p:sldId id="277" r:id="rId13"/>
    <p:sldId id="262" r:id="rId14"/>
    <p:sldId id="263" r:id="rId15"/>
    <p:sldId id="264" r:id="rId16"/>
    <p:sldId id="265" r:id="rId17"/>
    <p:sldId id="266" r:id="rId18"/>
    <p:sldId id="267" r:id="rId19"/>
    <p:sldId id="268" r:id="rId20"/>
    <p:sldId id="269" r:id="rId21"/>
    <p:sldId id="270" r:id="rId22"/>
    <p:sldId id="271" r:id="rId23"/>
    <p:sldId id="272" r:id="rId24"/>
    <p:sldId id="274" r:id="rId25"/>
    <p:sldId id="275"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classrooms.com/fr/paths/804/projects/158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solidFill>
                  <a:srgbClr val="271A38"/>
                </a:solidFill>
                <a:latin typeface="Inter"/>
                <a:hlinkClick r:id="rId2"/>
              </a:rPr>
              <a:t>Analysez les ventes d'une librairie avec R ou Python</a:t>
            </a:r>
            <a:endParaRPr lang="fr-FR" b="0" i="0" dirty="0">
              <a:solidFill>
                <a:srgbClr val="271A38"/>
              </a:solidFill>
              <a:effectLst/>
              <a:latin typeface="Inter"/>
            </a:endParaRPr>
          </a:p>
        </p:txBody>
      </p:sp>
      <p:sp>
        <p:nvSpPr>
          <p:cNvPr id="7" name="Google Shape;56;p1"/>
          <p:cNvSpPr txBox="1"/>
          <p:nvPr/>
        </p:nvSpPr>
        <p:spPr>
          <a:xfrm>
            <a:off x="7696932" y="5103377"/>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smtClean="0">
                <a:latin typeface="Montserrat"/>
                <a:ea typeface="Montserrat"/>
                <a:cs typeface="Montserrat"/>
                <a:sym typeface="Montserrat"/>
              </a:rPr>
              <a:t>Sounfountera Sidi Yeya</a:t>
            </a:r>
            <a:endParaRPr sz="2800" b="0" i="0" u="none" strike="noStrike" cap="none" dirty="0">
              <a:latin typeface="Montserrat"/>
              <a:ea typeface="Montserrat"/>
              <a:cs typeface="Montserrat"/>
              <a:sym typeface="Montserrat"/>
            </a:endParaRPr>
          </a:p>
        </p:txBody>
      </p:sp>
    </p:spTree>
    <p:extLst>
      <p:ext uri="{BB962C8B-B14F-4D97-AF65-F5344CB8AC3E}">
        <p14:creationId xmlns:p14="http://schemas.microsoft.com/office/powerpoint/2010/main" val="267588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636" y="3399096"/>
            <a:ext cx="10397405" cy="2601347"/>
          </a:xfrm>
        </p:spPr>
      </p:pic>
      <p:sp>
        <p:nvSpPr>
          <p:cNvPr id="6"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
        <p:nvSpPr>
          <p:cNvPr id="8" name="Espace réservé du contenu 2"/>
          <p:cNvSpPr txBox="1">
            <a:spLocks/>
          </p:cNvSpPr>
          <p:nvPr/>
        </p:nvSpPr>
        <p:spPr>
          <a:xfrm>
            <a:off x="915636" y="1275906"/>
            <a:ext cx="10397405" cy="20201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smtClean="0"/>
              <a:t>Le c</a:t>
            </a:r>
            <a:r>
              <a:rPr lang="fr-FR" sz="1400" b="1" dirty="0" smtClean="0"/>
              <a:t>hiffre </a:t>
            </a:r>
            <a:r>
              <a:rPr lang="fr-FR" sz="1400" b="1" dirty="0"/>
              <a:t>d’affaires par catégorie</a:t>
            </a:r>
          </a:p>
          <a:p>
            <a:r>
              <a:rPr lang="fr-FR" sz="1400" b="1" dirty="0" smtClean="0"/>
              <a:t>Catégorie </a:t>
            </a:r>
            <a:r>
              <a:rPr lang="fr-FR" sz="1400" b="1" dirty="0"/>
              <a:t>1 :</a:t>
            </a:r>
            <a:r>
              <a:rPr lang="fr-FR" sz="1400" dirty="0"/>
              <a:t> </a:t>
            </a:r>
            <a:r>
              <a:rPr lang="fr-FR" sz="1400" dirty="0" smtClean="0"/>
              <a:t>Elle </a:t>
            </a:r>
            <a:r>
              <a:rPr lang="fr-FR" sz="1400" dirty="0"/>
              <a:t>génère le chiffre d'affaires le plus élevé, avec une valeur de </a:t>
            </a:r>
            <a:r>
              <a:rPr lang="fr-FR" sz="1400" b="1" dirty="0" smtClean="0">
                <a:solidFill>
                  <a:srgbClr val="00B050"/>
                </a:solidFill>
              </a:rPr>
              <a:t>4.877.657</a:t>
            </a:r>
            <a:r>
              <a:rPr lang="fr-FR" sz="1400" dirty="0" smtClean="0"/>
              <a:t>.</a:t>
            </a:r>
            <a:endParaRPr lang="fr-FR" sz="1400" dirty="0"/>
          </a:p>
          <a:p>
            <a:r>
              <a:rPr lang="fr-FR" sz="1400" b="1" dirty="0"/>
              <a:t>Catégorie 0 : </a:t>
            </a:r>
            <a:r>
              <a:rPr lang="fr-FR" sz="1400" dirty="0"/>
              <a:t>Elle </a:t>
            </a:r>
            <a:r>
              <a:rPr lang="fr-FR" sz="1400" dirty="0" smtClean="0"/>
              <a:t>arrive </a:t>
            </a:r>
            <a:r>
              <a:rPr lang="fr-FR" sz="1400" dirty="0"/>
              <a:t>en deuxième position, avec un chiffre d'affaires de </a:t>
            </a:r>
            <a:r>
              <a:rPr lang="fr-FR" sz="1400" b="1" dirty="0" smtClean="0">
                <a:solidFill>
                  <a:srgbClr val="00B050"/>
                </a:solidFill>
              </a:rPr>
              <a:t>4.419.730</a:t>
            </a:r>
            <a:r>
              <a:rPr lang="fr-FR" sz="1400" dirty="0" smtClean="0"/>
              <a:t>.</a:t>
            </a:r>
          </a:p>
          <a:p>
            <a:r>
              <a:rPr lang="fr-FR" sz="1400" b="1" dirty="0" smtClean="0"/>
              <a:t>Catégorie 2 :</a:t>
            </a:r>
            <a:r>
              <a:rPr lang="fr-FR" sz="1400" dirty="0" smtClean="0"/>
              <a:t> Elle génère le chiffre d'affaires le plus faible, avec une valeur de </a:t>
            </a:r>
            <a:r>
              <a:rPr lang="fr-FR" sz="1400" b="1" dirty="0" smtClean="0">
                <a:solidFill>
                  <a:srgbClr val="00B050"/>
                </a:solidFill>
              </a:rPr>
              <a:t>2.780.275</a:t>
            </a:r>
            <a:r>
              <a:rPr lang="fr-FR" sz="1400" dirty="0" smtClean="0"/>
              <a:t>.</a:t>
            </a:r>
          </a:p>
          <a:p>
            <a:pPr marL="0" indent="0">
              <a:buNone/>
            </a:pPr>
            <a:r>
              <a:rPr lang="fr-FR" sz="1400" dirty="0" smtClean="0"/>
              <a:t>Nous pouvons observer la </a:t>
            </a:r>
            <a:r>
              <a:rPr lang="fr-FR" sz="1400" dirty="0"/>
              <a:t>contribution </a:t>
            </a:r>
            <a:r>
              <a:rPr lang="fr-FR" sz="1400" dirty="0" smtClean="0"/>
              <a:t>de </a:t>
            </a:r>
            <a:r>
              <a:rPr lang="fr-FR" sz="1400" dirty="0"/>
              <a:t>chaque catégorie au chiffre d'affaires total</a:t>
            </a:r>
            <a:r>
              <a:rPr lang="fr-FR" sz="1400" dirty="0" smtClean="0"/>
              <a:t>.</a:t>
            </a:r>
          </a:p>
          <a:p>
            <a:pPr marL="0" indent="0">
              <a:buNone/>
            </a:pPr>
            <a:r>
              <a:rPr lang="fr-FR" sz="1400" dirty="0" smtClean="0"/>
              <a:t>La </a:t>
            </a:r>
            <a:r>
              <a:rPr lang="fr-FR" sz="1400" b="1" dirty="0"/>
              <a:t>catégorie 1 </a:t>
            </a:r>
            <a:r>
              <a:rPr lang="fr-FR" sz="1400" dirty="0"/>
              <a:t>est significativement plus performante que les deux autres. La </a:t>
            </a:r>
            <a:r>
              <a:rPr lang="fr-FR" sz="1400" b="1" dirty="0"/>
              <a:t>catégorie 2 </a:t>
            </a:r>
            <a:r>
              <a:rPr lang="fr-FR" sz="1400" dirty="0"/>
              <a:t>est nettement en retrait.</a:t>
            </a:r>
          </a:p>
        </p:txBody>
      </p:sp>
    </p:spTree>
    <p:extLst>
      <p:ext uri="{BB962C8B-B14F-4D97-AF65-F5344CB8AC3E}">
        <p14:creationId xmlns:p14="http://schemas.microsoft.com/office/powerpoint/2010/main" val="265500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
        <p:nvSpPr>
          <p:cNvPr id="9" name="Espace réservé du contenu 2"/>
          <p:cNvSpPr txBox="1">
            <a:spLocks/>
          </p:cNvSpPr>
          <p:nvPr/>
        </p:nvSpPr>
        <p:spPr>
          <a:xfrm>
            <a:off x="915636" y="1212107"/>
            <a:ext cx="10397405" cy="30409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smtClean="0"/>
              <a:t>Le nombre </a:t>
            </a:r>
            <a:r>
              <a:rPr lang="fr-FR" sz="1400" b="1" dirty="0"/>
              <a:t>de clients par </a:t>
            </a:r>
            <a:r>
              <a:rPr lang="fr-FR" sz="1400" b="1" dirty="0" smtClean="0"/>
              <a:t>mois</a:t>
            </a:r>
          </a:p>
          <a:p>
            <a:r>
              <a:rPr lang="fr-FR" sz="1400" b="1" dirty="0" smtClean="0"/>
              <a:t>Avril </a:t>
            </a:r>
            <a:r>
              <a:rPr lang="fr-FR" sz="1400" b="1" dirty="0"/>
              <a:t>2021 à juillet 2021 : </a:t>
            </a:r>
            <a:r>
              <a:rPr lang="fr-FR" sz="1400" dirty="0"/>
              <a:t>On observe une légère diminution du nombre de clients allant de </a:t>
            </a:r>
            <a:r>
              <a:rPr lang="fr-FR" sz="1400" b="1" dirty="0">
                <a:solidFill>
                  <a:srgbClr val="00B050"/>
                </a:solidFill>
              </a:rPr>
              <a:t>28.601</a:t>
            </a:r>
            <a:r>
              <a:rPr lang="fr-FR" sz="1400" dirty="0"/>
              <a:t> en </a:t>
            </a:r>
            <a:r>
              <a:rPr lang="fr-FR" sz="1400" b="1" dirty="0"/>
              <a:t>Mars 2021 </a:t>
            </a:r>
            <a:r>
              <a:rPr lang="fr-FR" sz="1400" dirty="0"/>
              <a:t>contre </a:t>
            </a:r>
            <a:r>
              <a:rPr lang="fr-FR" sz="1400" b="1" dirty="0">
                <a:solidFill>
                  <a:srgbClr val="00B050"/>
                </a:solidFill>
              </a:rPr>
              <a:t>24.738</a:t>
            </a:r>
            <a:r>
              <a:rPr lang="fr-FR" sz="1400" dirty="0"/>
              <a:t> en </a:t>
            </a:r>
            <a:r>
              <a:rPr lang="fr-FR" sz="1400" b="1" dirty="0"/>
              <a:t>Juillet 2021</a:t>
            </a:r>
            <a:r>
              <a:rPr lang="fr-FR" sz="1400" dirty="0"/>
              <a:t>.</a:t>
            </a:r>
          </a:p>
          <a:p>
            <a:r>
              <a:rPr lang="fr-FR" sz="1400" b="1" dirty="0"/>
              <a:t>Juillet 2021 à octobre 2021 :</a:t>
            </a:r>
            <a:r>
              <a:rPr lang="fr-FR" sz="1400" dirty="0"/>
              <a:t> Nous avons une forte augmentation du nombre de clients, atteignant un pic en </a:t>
            </a:r>
            <a:r>
              <a:rPr lang="fr-FR" sz="1400" b="1" dirty="0"/>
              <a:t>octobre 2021</a:t>
            </a:r>
            <a:r>
              <a:rPr lang="fr-FR" sz="1400" dirty="0"/>
              <a:t>.</a:t>
            </a:r>
          </a:p>
          <a:p>
            <a:r>
              <a:rPr lang="fr-FR" sz="1400" b="1" dirty="0"/>
              <a:t>Octobre 2021 à janvier 2022 : </a:t>
            </a:r>
            <a:r>
              <a:rPr lang="fr-FR" sz="1400" dirty="0"/>
              <a:t>Le nombre de clients diminue ensuite, avant de remonter légèrement en </a:t>
            </a:r>
            <a:r>
              <a:rPr lang="fr-FR" sz="1400" b="1" dirty="0"/>
              <a:t>janvier 2022</a:t>
            </a:r>
            <a:r>
              <a:rPr lang="fr-FR" sz="1400" dirty="0"/>
              <a:t>.</a:t>
            </a:r>
          </a:p>
          <a:p>
            <a:r>
              <a:rPr lang="fr-FR" sz="1400" b="1" dirty="0"/>
              <a:t>Janvier 2022 à avril 2022 : </a:t>
            </a:r>
            <a:r>
              <a:rPr lang="fr-FR" sz="1400" dirty="0"/>
              <a:t>On constate une nouvelle baisse.</a:t>
            </a:r>
          </a:p>
          <a:p>
            <a:r>
              <a:rPr lang="fr-FR" sz="1400" b="1" dirty="0"/>
              <a:t>Avril 2022 à octobre 2022 : </a:t>
            </a:r>
            <a:r>
              <a:rPr lang="fr-FR" sz="1400" dirty="0"/>
              <a:t>Le nombre de clients fluctue, avec une légère tendance à la hausse puis une stabilisation.</a:t>
            </a:r>
          </a:p>
          <a:p>
            <a:r>
              <a:rPr lang="fr-FR" sz="1400" b="1" dirty="0"/>
              <a:t>Octobre 2022 à janvier 2023 : </a:t>
            </a:r>
            <a:r>
              <a:rPr lang="fr-FR" sz="1400" dirty="0"/>
              <a:t>On constate une nouvelle diminution du nombre de clients, la plus marquée de toute la période</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44" y="4569134"/>
            <a:ext cx="10886187" cy="2288866"/>
          </a:xfrm>
          <a:prstGeom prst="rect">
            <a:avLst/>
          </a:prstGeom>
        </p:spPr>
      </p:pic>
    </p:spTree>
    <p:extLst>
      <p:ext uri="{BB962C8B-B14F-4D97-AF65-F5344CB8AC3E}">
        <p14:creationId xmlns:p14="http://schemas.microsoft.com/office/powerpoint/2010/main" val="387131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719" y="3345931"/>
            <a:ext cx="11361238" cy="2753831"/>
          </a:xfrm>
        </p:spPr>
      </p:pic>
      <p:sp>
        <p:nvSpPr>
          <p:cNvPr id="5" name="Titre 1"/>
          <p:cNvSpPr txBox="1">
            <a:spLocks/>
          </p:cNvSpPr>
          <p:nvPr/>
        </p:nvSpPr>
        <p:spPr>
          <a:xfrm>
            <a:off x="1752953" y="350545"/>
            <a:ext cx="8911687" cy="6522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smtClean="0"/>
              <a:t>Analyses des indicateurs de ventes</a:t>
            </a:r>
            <a:endParaRPr lang="fr-FR" b="1" dirty="0"/>
          </a:p>
        </p:txBody>
      </p:sp>
      <p:sp>
        <p:nvSpPr>
          <p:cNvPr id="6" name="Espace réservé du contenu 2"/>
          <p:cNvSpPr txBox="1">
            <a:spLocks/>
          </p:cNvSpPr>
          <p:nvPr/>
        </p:nvSpPr>
        <p:spPr>
          <a:xfrm>
            <a:off x="915636" y="1212108"/>
            <a:ext cx="10397405" cy="192449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smtClean="0"/>
              <a:t>Le n</a:t>
            </a:r>
            <a:r>
              <a:rPr lang="fr-FR" sz="1400" b="1" dirty="0" smtClean="0"/>
              <a:t>ombre </a:t>
            </a:r>
            <a:r>
              <a:rPr lang="fr-FR" sz="1400" b="1" dirty="0"/>
              <a:t>de transactions</a:t>
            </a:r>
          </a:p>
          <a:p>
            <a:pPr marL="0" indent="0">
              <a:buNone/>
            </a:pPr>
            <a:r>
              <a:rPr lang="fr-FR" sz="1400" dirty="0" smtClean="0"/>
              <a:t>La </a:t>
            </a:r>
            <a:r>
              <a:rPr lang="fr-FR" sz="1400" dirty="0"/>
              <a:t>plupart des mois affichent un nombre de transactions compris entre </a:t>
            </a:r>
            <a:r>
              <a:rPr lang="fr-FR" sz="1400" b="1" dirty="0" smtClean="0">
                <a:solidFill>
                  <a:srgbClr val="00B050"/>
                </a:solidFill>
              </a:rPr>
              <a:t>22.000</a:t>
            </a:r>
            <a:r>
              <a:rPr lang="fr-FR" sz="1400" dirty="0" smtClean="0"/>
              <a:t> </a:t>
            </a:r>
            <a:r>
              <a:rPr lang="fr-FR" sz="1400" dirty="0"/>
              <a:t>et </a:t>
            </a:r>
            <a:r>
              <a:rPr lang="fr-FR" sz="1400" b="1" dirty="0" smtClean="0">
                <a:solidFill>
                  <a:srgbClr val="00B050"/>
                </a:solidFill>
              </a:rPr>
              <a:t>24.000</a:t>
            </a:r>
            <a:r>
              <a:rPr lang="fr-FR" sz="1400" dirty="0"/>
              <a:t>. Cela </a:t>
            </a:r>
            <a:r>
              <a:rPr lang="fr-FR" sz="1400" dirty="0" smtClean="0"/>
              <a:t>montre </a:t>
            </a:r>
            <a:r>
              <a:rPr lang="fr-FR" sz="1400" dirty="0"/>
              <a:t>une activité relativement constante.</a:t>
            </a:r>
          </a:p>
          <a:p>
            <a:pPr marL="0" indent="0">
              <a:buNone/>
            </a:pPr>
            <a:r>
              <a:rPr lang="fr-FR" sz="1400" dirty="0" smtClean="0"/>
              <a:t>En</a:t>
            </a:r>
            <a:r>
              <a:rPr lang="fr-FR" sz="1400" b="1" dirty="0" smtClean="0"/>
              <a:t> Juillet 2021</a:t>
            </a:r>
            <a:r>
              <a:rPr lang="fr-FR" sz="1400" dirty="0" smtClean="0"/>
              <a:t>, </a:t>
            </a:r>
            <a:r>
              <a:rPr lang="fr-FR" sz="1400" dirty="0"/>
              <a:t>On observe une baisse significative du nombre de transactions, avec environ </a:t>
            </a:r>
            <a:r>
              <a:rPr lang="fr-FR" sz="1400" b="1" dirty="0" smtClean="0">
                <a:solidFill>
                  <a:srgbClr val="00B050"/>
                </a:solidFill>
              </a:rPr>
              <a:t>20.143</a:t>
            </a:r>
            <a:r>
              <a:rPr lang="fr-FR" sz="1400" dirty="0" smtClean="0"/>
              <a:t> </a:t>
            </a:r>
            <a:r>
              <a:rPr lang="fr-FR" sz="1400" dirty="0"/>
              <a:t>transactions.</a:t>
            </a:r>
          </a:p>
          <a:p>
            <a:pPr marL="0" indent="0">
              <a:buNone/>
            </a:pPr>
            <a:r>
              <a:rPr lang="fr-FR" sz="1400" dirty="0" smtClean="0"/>
              <a:t>En </a:t>
            </a:r>
            <a:r>
              <a:rPr lang="fr-FR" sz="1400" b="1" dirty="0" smtClean="0"/>
              <a:t>Octobre 2021</a:t>
            </a:r>
            <a:r>
              <a:rPr lang="fr-FR" sz="1400" dirty="0" smtClean="0"/>
              <a:t>, nous avons un </a:t>
            </a:r>
            <a:r>
              <a:rPr lang="fr-FR" sz="1400" dirty="0"/>
              <a:t>pic important est visible, avec environ </a:t>
            </a:r>
            <a:r>
              <a:rPr lang="fr-FR" sz="1400" b="1" dirty="0" smtClean="0">
                <a:solidFill>
                  <a:srgbClr val="00B050"/>
                </a:solidFill>
              </a:rPr>
              <a:t>25.778</a:t>
            </a:r>
            <a:r>
              <a:rPr lang="fr-FR" sz="1400" dirty="0" smtClean="0"/>
              <a:t> </a:t>
            </a:r>
            <a:r>
              <a:rPr lang="fr-FR" sz="1400" dirty="0"/>
              <a:t>transactions.</a:t>
            </a:r>
          </a:p>
          <a:p>
            <a:pPr marL="0" indent="0">
              <a:buNone/>
            </a:pPr>
            <a:r>
              <a:rPr lang="fr-FR" sz="1400" dirty="0" smtClean="0"/>
              <a:t>On observer en </a:t>
            </a:r>
            <a:r>
              <a:rPr lang="fr-FR" sz="1400" b="1" dirty="0"/>
              <a:t>Janvier 2023</a:t>
            </a:r>
            <a:r>
              <a:rPr lang="fr-FR" sz="1400" b="1" dirty="0" smtClean="0"/>
              <a:t> </a:t>
            </a:r>
            <a:r>
              <a:rPr lang="fr-FR" sz="1400" dirty="0" smtClean="0"/>
              <a:t>une baisse importante, </a:t>
            </a:r>
            <a:r>
              <a:rPr lang="fr-FR" sz="1400" dirty="0"/>
              <a:t>avec environ </a:t>
            </a:r>
            <a:r>
              <a:rPr lang="fr-FR" sz="1400" b="1" dirty="0" smtClean="0">
                <a:solidFill>
                  <a:srgbClr val="00B050"/>
                </a:solidFill>
              </a:rPr>
              <a:t>20.410</a:t>
            </a:r>
            <a:r>
              <a:rPr lang="fr-FR" sz="1400" dirty="0" smtClean="0"/>
              <a:t> </a:t>
            </a:r>
            <a:r>
              <a:rPr lang="fr-FR" sz="1400" dirty="0"/>
              <a:t>transactions.</a:t>
            </a:r>
          </a:p>
        </p:txBody>
      </p:sp>
    </p:spTree>
    <p:extLst>
      <p:ext uri="{BB962C8B-B14F-4D97-AF65-F5344CB8AC3E}">
        <p14:creationId xmlns:p14="http://schemas.microsoft.com/office/powerpoint/2010/main" val="75596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4464" y="1328422"/>
            <a:ext cx="11329694" cy="368462"/>
          </a:xfrm>
        </p:spPr>
        <p:txBody>
          <a:bodyPr>
            <a:normAutofit/>
          </a:bodyPr>
          <a:lstStyle/>
          <a:p>
            <a:pPr marL="0" indent="0">
              <a:buNone/>
            </a:pPr>
            <a:r>
              <a:rPr lang="fr-FR" sz="1400" dirty="0"/>
              <a:t>Pour le nombre de produits vendus, nous avons une vente totale de : </a:t>
            </a:r>
            <a:r>
              <a:rPr lang="fr-FR" sz="1400" b="1" dirty="0" smtClean="0">
                <a:solidFill>
                  <a:srgbClr val="00B050"/>
                </a:solidFill>
              </a:rPr>
              <a:t>687.534</a:t>
            </a:r>
            <a:r>
              <a:rPr lang="fr-FR" sz="1400" dirty="0" smtClean="0"/>
              <a:t> </a:t>
            </a:r>
            <a:r>
              <a:rPr lang="fr-FR" sz="1400" dirty="0"/>
              <a:t>avec des tops </a:t>
            </a:r>
            <a:r>
              <a:rPr lang="fr-FR" sz="1400" dirty="0" smtClean="0"/>
              <a:t>10 </a:t>
            </a:r>
            <a:r>
              <a:rPr lang="fr-FR" sz="1400" dirty="0"/>
              <a:t>des ventes et des flops ci-dessous</a:t>
            </a:r>
            <a:endParaRPr lang="fr-FR" sz="1400" dirty="0" smtClean="0"/>
          </a:p>
        </p:txBody>
      </p:sp>
      <p:sp>
        <p:nvSpPr>
          <p:cNvPr id="7" name="Espace réservé du contenu 2"/>
          <p:cNvSpPr txBox="1">
            <a:spLocks/>
          </p:cNvSpPr>
          <p:nvPr/>
        </p:nvSpPr>
        <p:spPr>
          <a:xfrm>
            <a:off x="2589212" y="2737886"/>
            <a:ext cx="8915400" cy="2408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fr-FR" dirty="0"/>
          </a:p>
        </p:txBody>
      </p:sp>
      <p:sp>
        <p:nvSpPr>
          <p:cNvPr id="13"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
        <p:nvSpPr>
          <p:cNvPr id="15" name="Espace réservé du contenu 2"/>
          <p:cNvSpPr txBox="1">
            <a:spLocks/>
          </p:cNvSpPr>
          <p:nvPr/>
        </p:nvSpPr>
        <p:spPr>
          <a:xfrm>
            <a:off x="674465" y="1650807"/>
            <a:ext cx="5335810" cy="3164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000" b="1" dirty="0" smtClean="0"/>
              <a:t>TOP 10 des ventes, nous allons calculer sans prendre en compte les clients </a:t>
            </a:r>
            <a:r>
              <a:rPr lang="fr-FR" sz="1000" b="1" dirty="0" err="1"/>
              <a:t>BtoB</a:t>
            </a:r>
            <a:endParaRPr lang="fr-FR" sz="1000" b="1" dirty="0" smtClean="0"/>
          </a:p>
        </p:txBody>
      </p:sp>
      <p:sp>
        <p:nvSpPr>
          <p:cNvPr id="16" name="Espace réservé du contenu 2"/>
          <p:cNvSpPr txBox="1">
            <a:spLocks/>
          </p:cNvSpPr>
          <p:nvPr/>
        </p:nvSpPr>
        <p:spPr>
          <a:xfrm>
            <a:off x="674464" y="4285918"/>
            <a:ext cx="5059586" cy="316479"/>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smtClean="0"/>
              <a:t>TOP 10 des flops, nous </a:t>
            </a:r>
            <a:r>
              <a:rPr lang="fr-FR" sz="1400" b="1" dirty="0"/>
              <a:t>allons calculer sans prendre en compte les clients </a:t>
            </a:r>
            <a:r>
              <a:rPr lang="fr-FR" sz="1400" b="1" dirty="0" err="1"/>
              <a:t>BtoB</a:t>
            </a:r>
            <a:endParaRPr lang="fr-FR" sz="1400" b="1" dirty="0"/>
          </a:p>
          <a:p>
            <a:pPr marL="0" indent="0">
              <a:buFont typeface="Wingdings 3" charset="2"/>
              <a:buNone/>
            </a:pPr>
            <a:endParaRPr lang="fr-FR" sz="1400" b="1" dirty="0" smtClean="0"/>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64" y="4613028"/>
            <a:ext cx="11064950" cy="2115456"/>
          </a:xfrm>
          <a:prstGeom prst="rect">
            <a:avLst/>
          </a:prstGeom>
        </p:spPr>
      </p:pic>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64" y="2019269"/>
            <a:ext cx="11064950" cy="2115456"/>
          </a:xfrm>
          <a:prstGeom prst="rect">
            <a:avLst/>
          </a:prstGeom>
        </p:spPr>
      </p:pic>
    </p:spTree>
    <p:extLst>
      <p:ext uri="{BB962C8B-B14F-4D97-AF65-F5344CB8AC3E}">
        <p14:creationId xmlns:p14="http://schemas.microsoft.com/office/powerpoint/2010/main" val="298824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877555" y="2337279"/>
            <a:ext cx="10658771" cy="4331320"/>
          </a:xfrm>
          <a:prstGeom prst="rect">
            <a:avLst/>
          </a:prstGeom>
        </p:spPr>
      </p:pic>
      <p:sp>
        <p:nvSpPr>
          <p:cNvPr id="5" name="Espace réservé du contenu 2"/>
          <p:cNvSpPr txBox="1">
            <a:spLocks/>
          </p:cNvSpPr>
          <p:nvPr/>
        </p:nvSpPr>
        <p:spPr>
          <a:xfrm>
            <a:off x="1121919" y="1332504"/>
            <a:ext cx="8915400" cy="1004775"/>
          </a:xfrm>
          <a:prstGeom prst="rect">
            <a:avLst/>
          </a:prstGeom>
        </p:spPr>
        <p:txBody>
          <a:bodyPr vert="horz" lIns="91440" tIns="45720" rIns="91440" bIns="45720" rtlCol="0">
            <a:normAutofit lnSpcReduction="10000"/>
          </a:bodyPr>
          <a:lstStyle>
            <a:lvl1pPr indent="0">
              <a:spcBef>
                <a:spcPts val="1000"/>
              </a:spcBef>
              <a:spcAft>
                <a:spcPts val="0"/>
              </a:spcAft>
              <a:buClr>
                <a:schemeClr val="accent1"/>
              </a:buClr>
              <a:buFont typeface="Wingdings 3" charset="2"/>
              <a:buNone/>
              <a:defRPr sz="1400">
                <a:solidFill>
                  <a:schemeClr val="tx1">
                    <a:lumMod val="75000"/>
                    <a:lumOff val="25000"/>
                  </a:schemeClr>
                </a:solidFill>
              </a:defRPr>
            </a:lvl1pPr>
            <a:lvl2pPr marL="742950" indent="-285750">
              <a:spcBef>
                <a:spcPts val="1000"/>
              </a:spcBef>
              <a:spcAft>
                <a:spcPts val="0"/>
              </a:spcAft>
              <a:buClr>
                <a:schemeClr val="accent1"/>
              </a:buClr>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r>
              <a:rPr lang="fr-FR" b="1" dirty="0" smtClean="0"/>
              <a:t>Le t</a:t>
            </a:r>
            <a:r>
              <a:rPr lang="fr-FR" b="1" dirty="0" smtClean="0"/>
              <a:t>ops </a:t>
            </a:r>
            <a:r>
              <a:rPr lang="fr-FR" b="1" dirty="0"/>
              <a:t>CA pour chaque </a:t>
            </a:r>
            <a:r>
              <a:rPr lang="fr-FR" b="1" dirty="0" smtClean="0"/>
              <a:t>mois</a:t>
            </a:r>
          </a:p>
          <a:p>
            <a:r>
              <a:rPr lang="fr-FR" dirty="0" smtClean="0"/>
              <a:t>Nous avons le TOP CA pour chaque mois des produits, on observe un PIC sur la période </a:t>
            </a:r>
            <a:r>
              <a:rPr lang="fr-FR" b="1" dirty="0" smtClean="0"/>
              <a:t>09-2021</a:t>
            </a:r>
            <a:r>
              <a:rPr lang="fr-FR" dirty="0" smtClean="0"/>
              <a:t> pour le produit </a:t>
            </a:r>
            <a:r>
              <a:rPr lang="fr-FR" b="1" dirty="0" smtClean="0"/>
              <a:t>0_1</a:t>
            </a:r>
            <a:r>
              <a:rPr lang="fr-FR" dirty="0" smtClean="0"/>
              <a:t> avec une baisse sur la période de fin d’année qui est comparable </a:t>
            </a:r>
            <a:r>
              <a:rPr lang="fr-FR" b="1" dirty="0" smtClean="0"/>
              <a:t>05-2021</a:t>
            </a:r>
            <a:r>
              <a:rPr lang="fr-FR" dirty="0" smtClean="0"/>
              <a:t>, </a:t>
            </a:r>
            <a:r>
              <a:rPr lang="fr-FR" b="1" dirty="0" smtClean="0"/>
              <a:t>06-2021</a:t>
            </a:r>
            <a:r>
              <a:rPr lang="fr-FR" dirty="0" smtClean="0"/>
              <a:t>, </a:t>
            </a:r>
            <a:r>
              <a:rPr lang="fr-FR" b="1" dirty="0" smtClean="0"/>
              <a:t>08-2021</a:t>
            </a:r>
            <a:r>
              <a:rPr lang="fr-FR" dirty="0" smtClean="0"/>
              <a:t>, </a:t>
            </a:r>
            <a:r>
              <a:rPr lang="fr-FR" b="1" dirty="0" smtClean="0"/>
              <a:t>10-2021</a:t>
            </a:r>
            <a:r>
              <a:rPr lang="fr-FR" dirty="0" smtClean="0"/>
              <a:t>, </a:t>
            </a:r>
            <a:r>
              <a:rPr lang="fr-FR" b="1" dirty="0" smtClean="0"/>
              <a:t>01-2022</a:t>
            </a:r>
            <a:r>
              <a:rPr lang="fr-FR" dirty="0" smtClean="0"/>
              <a:t>, </a:t>
            </a:r>
            <a:r>
              <a:rPr lang="fr-FR" b="1" dirty="0" smtClean="0"/>
              <a:t>04-2022</a:t>
            </a:r>
            <a:r>
              <a:rPr lang="fr-FR" dirty="0" smtClean="0"/>
              <a:t>, </a:t>
            </a:r>
            <a:r>
              <a:rPr lang="fr-FR" b="1" dirty="0" smtClean="0"/>
              <a:t>08-2022</a:t>
            </a:r>
            <a:r>
              <a:rPr lang="fr-FR" dirty="0" smtClean="0"/>
              <a:t>, </a:t>
            </a:r>
            <a:r>
              <a:rPr lang="fr-FR" b="1" dirty="0" smtClean="0"/>
              <a:t>09-2022</a:t>
            </a:r>
            <a:r>
              <a:rPr lang="fr-FR" dirty="0" smtClean="0"/>
              <a:t>, </a:t>
            </a:r>
            <a:r>
              <a:rPr lang="fr-FR" b="1" dirty="0" smtClean="0"/>
              <a:t>11-2022</a:t>
            </a:r>
            <a:r>
              <a:rPr lang="fr-FR" dirty="0" smtClean="0"/>
              <a:t>, </a:t>
            </a:r>
            <a:r>
              <a:rPr lang="fr-FR" b="1" dirty="0" smtClean="0"/>
              <a:t>12-2022</a:t>
            </a:r>
            <a:r>
              <a:rPr lang="fr-FR" dirty="0" smtClean="0"/>
              <a:t> et </a:t>
            </a:r>
            <a:r>
              <a:rPr lang="fr-FR" b="1" dirty="0" smtClean="0"/>
              <a:t>01-2023</a:t>
            </a:r>
            <a:endParaRPr lang="fr-FR" b="1" dirty="0"/>
          </a:p>
        </p:txBody>
      </p:sp>
      <p:sp>
        <p:nvSpPr>
          <p:cNvPr id="7"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Tree>
    <p:extLst>
      <p:ext uri="{BB962C8B-B14F-4D97-AF65-F5344CB8AC3E}">
        <p14:creationId xmlns:p14="http://schemas.microsoft.com/office/powerpoint/2010/main" val="63860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843" y="2947216"/>
            <a:ext cx="11375619" cy="2932589"/>
          </a:xfrm>
        </p:spPr>
      </p:pic>
      <p:sp>
        <p:nvSpPr>
          <p:cNvPr id="5" name="Espace réservé du contenu 2"/>
          <p:cNvSpPr txBox="1">
            <a:spLocks/>
          </p:cNvSpPr>
          <p:nvPr/>
        </p:nvSpPr>
        <p:spPr>
          <a:xfrm>
            <a:off x="1289781" y="1249329"/>
            <a:ext cx="8915400" cy="1451341"/>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Font typeface="Wingdings 3" charset="2"/>
              <a:buChar char=""/>
              <a:defRPr>
                <a:solidFill>
                  <a:schemeClr val="tx1">
                    <a:lumMod val="75000"/>
                    <a:lumOff val="25000"/>
                  </a:schemeClr>
                </a:solidFill>
              </a:defRPr>
            </a:lvl1pPr>
            <a:lvl2pPr marL="742950" indent="-285750">
              <a:spcBef>
                <a:spcPts val="1000"/>
              </a:spcBef>
              <a:spcAft>
                <a:spcPts val="0"/>
              </a:spcAft>
              <a:buClr>
                <a:schemeClr val="accent1"/>
              </a:buClr>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pPr marL="0" indent="0">
              <a:buNone/>
            </a:pPr>
            <a:r>
              <a:rPr lang="fr-FR" sz="1400" b="1" dirty="0"/>
              <a:t>La répartition des clients par </a:t>
            </a:r>
            <a:r>
              <a:rPr lang="fr-FR" sz="1400" b="1" dirty="0" smtClean="0"/>
              <a:t>catégorie</a:t>
            </a:r>
            <a:endParaRPr lang="fr-FR" sz="1400" b="1" dirty="0"/>
          </a:p>
          <a:p>
            <a:pPr marL="0" indent="0">
              <a:buNone/>
            </a:pPr>
            <a:r>
              <a:rPr lang="fr-FR" sz="1400" dirty="0" smtClean="0"/>
              <a:t>Nous comptons un </a:t>
            </a:r>
            <a:r>
              <a:rPr lang="fr-FR" sz="1400" dirty="0"/>
              <a:t>plus grand nombre de clients, avec </a:t>
            </a:r>
            <a:r>
              <a:rPr lang="fr-FR" sz="1400" b="1" dirty="0" smtClean="0">
                <a:solidFill>
                  <a:srgbClr val="00B050"/>
                </a:solidFill>
              </a:rPr>
              <a:t>415.459</a:t>
            </a:r>
            <a:r>
              <a:rPr lang="fr-FR" sz="1400" dirty="0" smtClean="0"/>
              <a:t> clients pour la </a:t>
            </a:r>
            <a:r>
              <a:rPr lang="fr-FR" sz="1400" b="1" dirty="0" smtClean="0"/>
              <a:t>catégorie </a:t>
            </a:r>
            <a:r>
              <a:rPr lang="fr-FR" sz="1400" b="1" dirty="0"/>
              <a:t>0</a:t>
            </a:r>
            <a:r>
              <a:rPr lang="fr-FR" sz="1400" dirty="0" smtClean="0"/>
              <a:t>.</a:t>
            </a:r>
            <a:endParaRPr lang="fr-FR" sz="1400" dirty="0"/>
          </a:p>
          <a:p>
            <a:pPr marL="0" indent="0">
              <a:buNone/>
            </a:pPr>
            <a:r>
              <a:rPr lang="fr-FR" sz="1400" dirty="0" smtClean="0"/>
              <a:t>Avec une deuxième position pour la </a:t>
            </a:r>
            <a:r>
              <a:rPr lang="fr-FR" sz="1400" b="1" dirty="0"/>
              <a:t>c</a:t>
            </a:r>
            <a:r>
              <a:rPr lang="fr-FR" sz="1400" b="1" dirty="0" smtClean="0"/>
              <a:t>atégorie </a:t>
            </a:r>
            <a:r>
              <a:rPr lang="fr-FR" sz="1400" b="1" dirty="0"/>
              <a:t>1</a:t>
            </a:r>
            <a:r>
              <a:rPr lang="fr-FR" sz="1400" dirty="0"/>
              <a:t> </a:t>
            </a:r>
            <a:r>
              <a:rPr lang="fr-FR" sz="1400" dirty="0" smtClean="0"/>
              <a:t>pour un nombre de clients de </a:t>
            </a:r>
            <a:r>
              <a:rPr lang="fr-FR" sz="1400" b="1" dirty="0" smtClean="0">
                <a:solidFill>
                  <a:srgbClr val="00B050"/>
                </a:solidFill>
              </a:rPr>
              <a:t>235.597</a:t>
            </a:r>
            <a:r>
              <a:rPr lang="fr-FR" sz="1400" dirty="0" smtClean="0"/>
              <a:t>. </a:t>
            </a:r>
            <a:endParaRPr lang="fr-FR" sz="1400" dirty="0"/>
          </a:p>
          <a:p>
            <a:pPr marL="0" indent="0">
              <a:buNone/>
            </a:pPr>
            <a:r>
              <a:rPr lang="fr-FR" sz="1400" dirty="0" smtClean="0"/>
              <a:t>Et la </a:t>
            </a:r>
            <a:r>
              <a:rPr lang="fr-FR" sz="1400" b="1" dirty="0" smtClean="0"/>
              <a:t>catégorie </a:t>
            </a:r>
            <a:r>
              <a:rPr lang="fr-FR" sz="1400" b="1" dirty="0"/>
              <a:t>2</a:t>
            </a:r>
            <a:r>
              <a:rPr lang="fr-FR" sz="1400" dirty="0"/>
              <a:t> </a:t>
            </a:r>
            <a:r>
              <a:rPr lang="fr-FR" sz="1400" dirty="0" smtClean="0"/>
              <a:t>compte </a:t>
            </a:r>
            <a:r>
              <a:rPr lang="fr-FR" sz="1400" dirty="0"/>
              <a:t>le moins de clients, avec seulement </a:t>
            </a:r>
            <a:r>
              <a:rPr lang="fr-FR" sz="1400" b="1" dirty="0" smtClean="0">
                <a:solidFill>
                  <a:srgbClr val="00B050"/>
                </a:solidFill>
              </a:rPr>
              <a:t>36.483</a:t>
            </a:r>
            <a:r>
              <a:rPr lang="fr-FR" sz="1400" dirty="0" smtClean="0"/>
              <a:t> </a:t>
            </a:r>
            <a:r>
              <a:rPr lang="fr-FR" sz="1400" dirty="0"/>
              <a:t>clients</a:t>
            </a:r>
            <a:r>
              <a:rPr lang="fr-FR" sz="1400" dirty="0" smtClean="0"/>
              <a:t>.</a:t>
            </a:r>
            <a:endParaRPr lang="fr-FR" sz="1400" dirty="0"/>
          </a:p>
        </p:txBody>
      </p:sp>
      <p:sp>
        <p:nvSpPr>
          <p:cNvPr id="7"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Tree>
    <p:extLst>
      <p:ext uri="{BB962C8B-B14F-4D97-AF65-F5344CB8AC3E}">
        <p14:creationId xmlns:p14="http://schemas.microsoft.com/office/powerpoint/2010/main" val="97569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7226" y="1259163"/>
            <a:ext cx="7228727" cy="2580388"/>
          </a:xfrm>
        </p:spPr>
        <p:txBody>
          <a:bodyPr>
            <a:noAutofit/>
          </a:bodyPr>
          <a:lstStyle/>
          <a:p>
            <a:pPr marL="0" indent="0">
              <a:buNone/>
            </a:pPr>
            <a:r>
              <a:rPr lang="fr-FR" sz="1400" b="1" dirty="0" smtClean="0"/>
              <a:t>La répartition </a:t>
            </a:r>
            <a:r>
              <a:rPr lang="fr-FR" sz="1400" b="1" dirty="0"/>
              <a:t>du chiffre d'affaire pour les clients </a:t>
            </a:r>
            <a:r>
              <a:rPr lang="fr-FR" sz="1400" b="1" dirty="0" err="1" smtClean="0"/>
              <a:t>BtoB</a:t>
            </a:r>
            <a:endParaRPr lang="fr-FR" sz="1400" b="1" dirty="0" smtClean="0"/>
          </a:p>
          <a:p>
            <a:pPr marL="0" indent="0">
              <a:buNone/>
            </a:pPr>
            <a:r>
              <a:rPr lang="fr-FR" sz="1400" dirty="0"/>
              <a:t>Le nombre de </a:t>
            </a:r>
            <a:r>
              <a:rPr lang="fr-FR" sz="1400" b="1" dirty="0"/>
              <a:t>Outliers</a:t>
            </a:r>
            <a:r>
              <a:rPr lang="fr-FR" sz="1400" dirty="0"/>
              <a:t> est de : </a:t>
            </a:r>
            <a:r>
              <a:rPr lang="fr-FR" sz="1400" b="1" dirty="0" smtClean="0">
                <a:solidFill>
                  <a:srgbClr val="00B050"/>
                </a:solidFill>
              </a:rPr>
              <a:t>4</a:t>
            </a:r>
          </a:p>
          <a:p>
            <a:r>
              <a:rPr lang="fr-FR" sz="1400" dirty="0" smtClean="0"/>
              <a:t>Le </a:t>
            </a:r>
            <a:r>
              <a:rPr lang="fr-FR" sz="1400" dirty="0"/>
              <a:t>client </a:t>
            </a:r>
            <a:r>
              <a:rPr lang="fr-FR" sz="1400" b="1" dirty="0"/>
              <a:t>c_1609</a:t>
            </a:r>
            <a:r>
              <a:rPr lang="fr-FR" sz="1400" dirty="0"/>
              <a:t> génère le chiffre d'affaires le plus important, avec </a:t>
            </a:r>
            <a:r>
              <a:rPr lang="fr-FR" sz="1400" b="1" dirty="0" smtClean="0">
                <a:solidFill>
                  <a:srgbClr val="00B050"/>
                </a:solidFill>
              </a:rPr>
              <a:t>326</a:t>
            </a:r>
            <a:r>
              <a:rPr lang="fr-FR" sz="1400" b="1" dirty="0">
                <a:solidFill>
                  <a:srgbClr val="00B050"/>
                </a:solidFill>
              </a:rPr>
              <a:t>.</a:t>
            </a:r>
            <a:r>
              <a:rPr lang="fr-FR" sz="1400" b="1" dirty="0" smtClean="0">
                <a:solidFill>
                  <a:srgbClr val="00B050"/>
                </a:solidFill>
              </a:rPr>
              <a:t>039</a:t>
            </a:r>
            <a:r>
              <a:rPr lang="fr-FR" sz="1400" dirty="0" smtClean="0"/>
              <a:t>.</a:t>
            </a:r>
            <a:endParaRPr lang="fr-FR" sz="1400" dirty="0"/>
          </a:p>
          <a:p>
            <a:r>
              <a:rPr lang="fr-FR" sz="1400" dirty="0"/>
              <a:t>Le client </a:t>
            </a:r>
            <a:r>
              <a:rPr lang="fr-FR" sz="1400" b="1" dirty="0"/>
              <a:t>c_4958</a:t>
            </a:r>
            <a:r>
              <a:rPr lang="fr-FR" sz="1400" dirty="0"/>
              <a:t> arrive en deuxième position en termes de chiffre d'affaires, avec </a:t>
            </a:r>
            <a:r>
              <a:rPr lang="fr-FR" sz="1400" b="1" dirty="0" smtClean="0">
                <a:solidFill>
                  <a:srgbClr val="00B050"/>
                </a:solidFill>
              </a:rPr>
              <a:t>290.227</a:t>
            </a:r>
            <a:r>
              <a:rPr lang="fr-FR" sz="1400" dirty="0" smtClean="0"/>
              <a:t>.</a:t>
            </a:r>
            <a:endParaRPr lang="fr-FR" sz="1400" dirty="0"/>
          </a:p>
          <a:p>
            <a:r>
              <a:rPr lang="fr-FR" sz="1400" dirty="0"/>
              <a:t>Le client </a:t>
            </a:r>
            <a:r>
              <a:rPr lang="fr-FR" sz="1400" b="1" dirty="0"/>
              <a:t>c_6714</a:t>
            </a:r>
            <a:r>
              <a:rPr lang="fr-FR" sz="1400" dirty="0"/>
              <a:t> génère un chiffre d'affaires de </a:t>
            </a:r>
            <a:r>
              <a:rPr lang="fr-FR" sz="1400" b="1" dirty="0" smtClean="0">
                <a:solidFill>
                  <a:srgbClr val="00B050"/>
                </a:solidFill>
              </a:rPr>
              <a:t>153.918</a:t>
            </a:r>
            <a:r>
              <a:rPr lang="fr-FR" sz="1400" dirty="0" smtClean="0"/>
              <a:t>.</a:t>
            </a:r>
            <a:endParaRPr lang="fr-FR" sz="1400" dirty="0"/>
          </a:p>
          <a:p>
            <a:r>
              <a:rPr lang="fr-FR" sz="1400" dirty="0"/>
              <a:t>Le client </a:t>
            </a:r>
            <a:r>
              <a:rPr lang="fr-FR" sz="1400" b="1" dirty="0"/>
              <a:t>c_3454</a:t>
            </a:r>
            <a:r>
              <a:rPr lang="fr-FR" sz="1400" dirty="0"/>
              <a:t> génère le chiffre d'affaires le plus faible des quatre, avec </a:t>
            </a:r>
            <a:r>
              <a:rPr lang="fr-FR" sz="1400" b="1" dirty="0" smtClean="0">
                <a:solidFill>
                  <a:srgbClr val="00B050"/>
                </a:solidFill>
              </a:rPr>
              <a:t>114.110</a:t>
            </a:r>
            <a:r>
              <a:rPr lang="fr-FR" sz="1400" dirty="0" smtClean="0"/>
              <a:t>.</a:t>
            </a:r>
            <a:endParaRPr lang="fr-FR" sz="1400" dirty="0"/>
          </a:p>
          <a:p>
            <a:pPr marL="0" indent="0">
              <a:buNone/>
            </a:pPr>
            <a:endParaRPr lang="fr-FR" sz="1400" dirty="0"/>
          </a:p>
        </p:txBody>
      </p:sp>
      <p:sp>
        <p:nvSpPr>
          <p:cNvPr id="4" name="Titre 1"/>
          <p:cNvSpPr txBox="1">
            <a:spLocks/>
          </p:cNvSpPr>
          <p:nvPr/>
        </p:nvSpPr>
        <p:spPr>
          <a:xfrm>
            <a:off x="1752953" y="350545"/>
            <a:ext cx="8911687" cy="6522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smtClean="0"/>
              <a:t>Analyses des indicateurs de ventes</a:t>
            </a:r>
            <a:endParaRPr lang="fr-FR" b="1" dirty="0"/>
          </a:p>
        </p:txBody>
      </p:sp>
      <p:pic>
        <p:nvPicPr>
          <p:cNvPr id="5" name="Image 4"/>
          <p:cNvPicPr>
            <a:picLocks noChangeAspect="1"/>
          </p:cNvPicPr>
          <p:nvPr/>
        </p:nvPicPr>
        <p:blipFill>
          <a:blip r:embed="rId2"/>
          <a:stretch>
            <a:fillRect/>
          </a:stretch>
        </p:blipFill>
        <p:spPr>
          <a:xfrm>
            <a:off x="7622971" y="1259163"/>
            <a:ext cx="4027664" cy="258038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57" y="3926299"/>
            <a:ext cx="10883678" cy="2852621"/>
          </a:xfrm>
          <a:prstGeom prst="rect">
            <a:avLst/>
          </a:prstGeom>
        </p:spPr>
      </p:pic>
    </p:spTree>
    <p:extLst>
      <p:ext uri="{BB962C8B-B14F-4D97-AF65-F5344CB8AC3E}">
        <p14:creationId xmlns:p14="http://schemas.microsoft.com/office/powerpoint/2010/main" val="257881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stretch>
            <a:fillRect/>
          </a:stretch>
        </p:blipFill>
        <p:spPr>
          <a:xfrm>
            <a:off x="277974" y="2020734"/>
            <a:ext cx="5282651" cy="4151761"/>
          </a:xfrm>
          <a:prstGeom prst="rect">
            <a:avLst/>
          </a:prstGeom>
        </p:spPr>
      </p:pic>
      <p:sp>
        <p:nvSpPr>
          <p:cNvPr id="4"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
        <p:nvSpPr>
          <p:cNvPr id="6" name="Rectangle 5"/>
          <p:cNvSpPr/>
          <p:nvPr/>
        </p:nvSpPr>
        <p:spPr>
          <a:xfrm>
            <a:off x="1977686" y="1362370"/>
            <a:ext cx="7749374" cy="307777"/>
          </a:xfrm>
          <a:prstGeom prst="rect">
            <a:avLst/>
          </a:prstGeom>
        </p:spPr>
        <p:txBody>
          <a:bodyPr wrap="square">
            <a:spAutoFit/>
          </a:bodyPr>
          <a:lstStyle/>
          <a:p>
            <a:r>
              <a:rPr lang="fr-FR" sz="1400" b="1" dirty="0" smtClean="0"/>
              <a:t>La c</a:t>
            </a:r>
            <a:r>
              <a:rPr lang="fr-FR" sz="1400" b="1" dirty="0" smtClean="0"/>
              <a:t>ourbe </a:t>
            </a:r>
            <a:r>
              <a:rPr lang="fr-FR" sz="1400" b="1" dirty="0"/>
              <a:t>de Lorenz sur le CA des </a:t>
            </a:r>
            <a:r>
              <a:rPr lang="fr-FR" sz="1400" b="1" dirty="0" smtClean="0"/>
              <a:t>clients avec un </a:t>
            </a:r>
            <a:r>
              <a:rPr lang="fr-FR" sz="1400" b="1" dirty="0"/>
              <a:t>Coefficient de Gini : </a:t>
            </a:r>
            <a:r>
              <a:rPr lang="fr-FR" sz="1400" b="1" dirty="0" smtClean="0">
                <a:solidFill>
                  <a:srgbClr val="00B050"/>
                </a:solidFill>
              </a:rPr>
              <a:t>0.4418</a:t>
            </a:r>
            <a:endParaRPr lang="fr-FR" sz="1400" b="1" dirty="0" smtClean="0">
              <a:solidFill>
                <a:srgbClr val="00B050"/>
              </a:solidFill>
            </a:endParaRPr>
          </a:p>
        </p:txBody>
      </p:sp>
      <p:sp>
        <p:nvSpPr>
          <p:cNvPr id="3" name="ZoneTexte 2"/>
          <p:cNvSpPr txBox="1"/>
          <p:nvPr/>
        </p:nvSpPr>
        <p:spPr>
          <a:xfrm>
            <a:off x="5677003" y="3511838"/>
            <a:ext cx="6442953" cy="954107"/>
          </a:xfrm>
          <a:prstGeom prst="rect">
            <a:avLst/>
          </a:prstGeom>
          <a:noFill/>
        </p:spPr>
        <p:txBody>
          <a:bodyPr wrap="square" rtlCol="0">
            <a:spAutoFit/>
          </a:bodyPr>
          <a:lstStyle/>
          <a:p>
            <a:r>
              <a:rPr lang="fr-FR" sz="1400" dirty="0" smtClean="0"/>
              <a:t>Nous avons une </a:t>
            </a:r>
            <a:r>
              <a:rPr lang="fr-FR" sz="1400" dirty="0"/>
              <a:t>distribution du chiffre </a:t>
            </a:r>
            <a:r>
              <a:rPr lang="fr-FR" sz="1400" dirty="0" smtClean="0"/>
              <a:t>d'affaires inégale mais </a:t>
            </a:r>
            <a:r>
              <a:rPr lang="fr-FR" sz="1400" dirty="0"/>
              <a:t>modérée</a:t>
            </a:r>
            <a:r>
              <a:rPr lang="fr-FR" sz="1400" dirty="0" smtClean="0"/>
              <a:t> </a:t>
            </a:r>
            <a:r>
              <a:rPr lang="fr-FR" sz="1400" dirty="0"/>
              <a:t>entre les </a:t>
            </a:r>
            <a:r>
              <a:rPr lang="fr-FR" sz="1400" dirty="0" smtClean="0"/>
              <a:t>clients.</a:t>
            </a:r>
            <a:endParaRPr lang="fr-FR" sz="1400" dirty="0"/>
          </a:p>
          <a:p>
            <a:r>
              <a:rPr lang="fr-FR" sz="1400" dirty="0" smtClean="0"/>
              <a:t>Cela </a:t>
            </a:r>
            <a:r>
              <a:rPr lang="fr-FR" sz="1400" dirty="0"/>
              <a:t>signifie qu'une partie des clients génère une part plus importante du CA que les autres, mais cette concentration n'est pas excessive.</a:t>
            </a:r>
          </a:p>
        </p:txBody>
      </p:sp>
    </p:spTree>
    <p:extLst>
      <p:ext uri="{BB962C8B-B14F-4D97-AF65-F5344CB8AC3E}">
        <p14:creationId xmlns:p14="http://schemas.microsoft.com/office/powerpoint/2010/main" val="3175888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stretch>
            <a:fillRect/>
          </a:stretch>
        </p:blipFill>
        <p:spPr>
          <a:xfrm>
            <a:off x="4732509" y="1118969"/>
            <a:ext cx="3444124" cy="2684980"/>
          </a:xfrm>
          <a:prstGeom prst="rect">
            <a:avLst/>
          </a:prstGeom>
        </p:spPr>
      </p:pic>
      <p:sp>
        <p:nvSpPr>
          <p:cNvPr id="4" name="Titre 1"/>
          <p:cNvSpPr>
            <a:spLocks noGrp="1"/>
          </p:cNvSpPr>
          <p:nvPr>
            <p:ph type="title"/>
          </p:nvPr>
        </p:nvSpPr>
        <p:spPr>
          <a:xfrm>
            <a:off x="1752953" y="105991"/>
            <a:ext cx="8911687" cy="652238"/>
          </a:xfrm>
        </p:spPr>
        <p:txBody>
          <a:bodyPr/>
          <a:lstStyle/>
          <a:p>
            <a:pPr algn="ctr"/>
            <a:r>
              <a:rPr lang="fr-FR" b="1" dirty="0"/>
              <a:t>Analyses des indicateurs de ventes</a:t>
            </a:r>
          </a:p>
        </p:txBody>
      </p:sp>
      <p:sp>
        <p:nvSpPr>
          <p:cNvPr id="7" name="Rectangle 6"/>
          <p:cNvSpPr/>
          <p:nvPr/>
        </p:nvSpPr>
        <p:spPr>
          <a:xfrm>
            <a:off x="1604512" y="639358"/>
            <a:ext cx="6901534" cy="369332"/>
          </a:xfrm>
          <a:prstGeom prst="rect">
            <a:avLst/>
          </a:prstGeom>
        </p:spPr>
        <p:txBody>
          <a:bodyPr wrap="square">
            <a:spAutoFit/>
          </a:bodyPr>
          <a:lstStyle/>
          <a:p>
            <a:r>
              <a:rPr lang="fr-FR" dirty="0"/>
              <a:t>Test de Shapiro pour les variables </a:t>
            </a:r>
            <a:r>
              <a:rPr lang="fr-FR" dirty="0" smtClean="0"/>
              <a:t>continues</a:t>
            </a:r>
          </a:p>
        </p:txBody>
      </p:sp>
      <p:pic>
        <p:nvPicPr>
          <p:cNvPr id="8" name="Image 7"/>
          <p:cNvPicPr>
            <a:picLocks noChangeAspect="1"/>
          </p:cNvPicPr>
          <p:nvPr/>
        </p:nvPicPr>
        <p:blipFill>
          <a:blip r:embed="rId3"/>
          <a:stretch>
            <a:fillRect/>
          </a:stretch>
        </p:blipFill>
        <p:spPr>
          <a:xfrm>
            <a:off x="8320511" y="1131252"/>
            <a:ext cx="3626253" cy="2684981"/>
          </a:xfrm>
          <a:prstGeom prst="rect">
            <a:avLst/>
          </a:prstGeom>
        </p:spPr>
      </p:pic>
      <p:pic>
        <p:nvPicPr>
          <p:cNvPr id="9" name="Image 8"/>
          <p:cNvPicPr>
            <a:picLocks noChangeAspect="1"/>
          </p:cNvPicPr>
          <p:nvPr/>
        </p:nvPicPr>
        <p:blipFill>
          <a:blip r:embed="rId4"/>
          <a:stretch>
            <a:fillRect/>
          </a:stretch>
        </p:blipFill>
        <p:spPr>
          <a:xfrm>
            <a:off x="8320510" y="4066694"/>
            <a:ext cx="3626253" cy="2684981"/>
          </a:xfrm>
          <a:prstGeom prst="rect">
            <a:avLst/>
          </a:prstGeom>
        </p:spPr>
      </p:pic>
      <p:pic>
        <p:nvPicPr>
          <p:cNvPr id="10" name="Image 9"/>
          <p:cNvPicPr>
            <a:picLocks noChangeAspect="1"/>
          </p:cNvPicPr>
          <p:nvPr/>
        </p:nvPicPr>
        <p:blipFill>
          <a:blip r:embed="rId5"/>
          <a:stretch>
            <a:fillRect/>
          </a:stretch>
        </p:blipFill>
        <p:spPr>
          <a:xfrm>
            <a:off x="754869" y="4066693"/>
            <a:ext cx="3444124" cy="2684982"/>
          </a:xfrm>
          <a:prstGeom prst="rect">
            <a:avLst/>
          </a:prstGeom>
        </p:spPr>
      </p:pic>
      <p:pic>
        <p:nvPicPr>
          <p:cNvPr id="11" name="Image 10"/>
          <p:cNvPicPr>
            <a:picLocks noChangeAspect="1"/>
          </p:cNvPicPr>
          <p:nvPr/>
        </p:nvPicPr>
        <p:blipFill>
          <a:blip r:embed="rId6"/>
          <a:stretch>
            <a:fillRect/>
          </a:stretch>
        </p:blipFill>
        <p:spPr>
          <a:xfrm>
            <a:off x="4550380" y="4066693"/>
            <a:ext cx="3626253" cy="2684982"/>
          </a:xfrm>
          <a:prstGeom prst="rect">
            <a:avLst/>
          </a:prstGeom>
        </p:spPr>
      </p:pic>
      <p:sp>
        <p:nvSpPr>
          <p:cNvPr id="13" name="Rectangle 12"/>
          <p:cNvSpPr/>
          <p:nvPr/>
        </p:nvSpPr>
        <p:spPr>
          <a:xfrm>
            <a:off x="206898" y="1637307"/>
            <a:ext cx="4743606" cy="307777"/>
          </a:xfrm>
          <a:prstGeom prst="rect">
            <a:avLst/>
          </a:prstGeom>
        </p:spPr>
        <p:txBody>
          <a:bodyPr wrap="none">
            <a:spAutoFit/>
          </a:bodyPr>
          <a:lstStyle/>
          <a:p>
            <a:r>
              <a:rPr lang="fr-FR" sz="1400" dirty="0"/>
              <a:t>Les données ne suivent pas une distribution normale.</a:t>
            </a:r>
          </a:p>
        </p:txBody>
      </p:sp>
    </p:spTree>
    <p:extLst>
      <p:ext uri="{BB962C8B-B14F-4D97-AF65-F5344CB8AC3E}">
        <p14:creationId xmlns:p14="http://schemas.microsoft.com/office/powerpoint/2010/main" val="3206710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55737" y="1133475"/>
            <a:ext cx="8915400" cy="933450"/>
          </a:xfrm>
        </p:spPr>
        <p:txBody>
          <a:bodyPr>
            <a:normAutofit/>
          </a:bodyPr>
          <a:lstStyle/>
          <a:p>
            <a:pPr marL="0" indent="0">
              <a:buNone/>
            </a:pPr>
            <a:r>
              <a:rPr lang="fr-FR" sz="1400" b="1" dirty="0"/>
              <a:t>Le lien entre le genre d’un client et les catégories des livres </a:t>
            </a:r>
            <a:r>
              <a:rPr lang="fr-FR" sz="1400" b="1" dirty="0" smtClean="0"/>
              <a:t>achetés</a:t>
            </a:r>
          </a:p>
          <a:p>
            <a:pPr marL="0" indent="0">
              <a:buNone/>
            </a:pPr>
            <a:r>
              <a:rPr lang="fr-FR" sz="1400" dirty="0"/>
              <a:t>Avec le test </a:t>
            </a:r>
            <a:r>
              <a:rPr lang="fr-FR" sz="1400" dirty="0" smtClean="0"/>
              <a:t>Khi-2, nous avons un rejet </a:t>
            </a:r>
            <a:r>
              <a:rPr lang="fr-FR" sz="1400" dirty="0"/>
              <a:t>de l'hypothèse nulle </a:t>
            </a:r>
            <a:r>
              <a:rPr lang="fr-FR" sz="1400" dirty="0" smtClean="0"/>
              <a:t>car Il </a:t>
            </a:r>
            <a:r>
              <a:rPr lang="fr-FR" sz="1400" dirty="0"/>
              <a:t>existe une association significative entre le genre et les catégories des livres achetés.</a:t>
            </a:r>
            <a:endParaRPr lang="fr-FR" sz="1400" dirty="0" smtClean="0"/>
          </a:p>
          <a:p>
            <a:endParaRPr lang="fr-FR" sz="1400" b="1" dirty="0"/>
          </a:p>
        </p:txBody>
      </p:sp>
      <p:sp>
        <p:nvSpPr>
          <p:cNvPr id="4" name="Titre 1"/>
          <p:cNvSpPr>
            <a:spLocks noGrp="1"/>
          </p:cNvSpPr>
          <p:nvPr>
            <p:ph type="title"/>
          </p:nvPr>
        </p:nvSpPr>
        <p:spPr>
          <a:xfrm>
            <a:off x="1752953" y="350545"/>
            <a:ext cx="8911687" cy="652238"/>
          </a:xfrm>
        </p:spPr>
        <p:txBody>
          <a:bodyPr/>
          <a:lstStyle/>
          <a:p>
            <a:pPr algn="ctr"/>
            <a:r>
              <a:rPr lang="fr-FR" b="1" dirty="0"/>
              <a:t>Analyses des indicateurs de ventes</a:t>
            </a:r>
          </a:p>
        </p:txBody>
      </p:sp>
      <p:pic>
        <p:nvPicPr>
          <p:cNvPr id="2" name="Image 1"/>
          <p:cNvPicPr>
            <a:picLocks noChangeAspect="1"/>
          </p:cNvPicPr>
          <p:nvPr/>
        </p:nvPicPr>
        <p:blipFill>
          <a:blip r:embed="rId2"/>
          <a:stretch>
            <a:fillRect/>
          </a:stretch>
        </p:blipFill>
        <p:spPr>
          <a:xfrm>
            <a:off x="799032" y="2066925"/>
            <a:ext cx="6351969" cy="4250447"/>
          </a:xfrm>
          <a:prstGeom prst="rect">
            <a:avLst/>
          </a:prstGeom>
        </p:spPr>
      </p:pic>
      <p:sp>
        <p:nvSpPr>
          <p:cNvPr id="5" name="ZoneTexte 4"/>
          <p:cNvSpPr txBox="1"/>
          <p:nvPr/>
        </p:nvSpPr>
        <p:spPr>
          <a:xfrm>
            <a:off x="7445433" y="3591983"/>
            <a:ext cx="4746567" cy="1200329"/>
          </a:xfrm>
          <a:prstGeom prst="rect">
            <a:avLst/>
          </a:prstGeom>
          <a:noFill/>
        </p:spPr>
        <p:txBody>
          <a:bodyPr wrap="square" rtlCol="0">
            <a:spAutoFit/>
          </a:bodyPr>
          <a:lstStyle/>
          <a:p>
            <a:r>
              <a:rPr lang="fr-FR" sz="1200" dirty="0"/>
              <a:t>Test de </a:t>
            </a:r>
            <a:r>
              <a:rPr lang="fr-FR" sz="1200" dirty="0" err="1"/>
              <a:t>Levene</a:t>
            </a:r>
            <a:r>
              <a:rPr lang="fr-FR" sz="1200" dirty="0"/>
              <a:t> : p-value = 0.0000 (Non homogènes)</a:t>
            </a:r>
          </a:p>
          <a:p>
            <a:r>
              <a:rPr lang="fr-FR" sz="1200" dirty="0"/>
              <a:t>Test ANOVA :</a:t>
            </a:r>
          </a:p>
          <a:p>
            <a:r>
              <a:rPr lang="fr-FR" sz="1200" dirty="0"/>
              <a:t>  - Statistique F = 5144.7903</a:t>
            </a:r>
          </a:p>
          <a:p>
            <a:r>
              <a:rPr lang="fr-FR" sz="1200" dirty="0"/>
              <a:t>  - p-value = 0.0000</a:t>
            </a:r>
          </a:p>
          <a:p>
            <a:r>
              <a:rPr lang="fr-FR" sz="1200" dirty="0"/>
              <a:t>Conclusion : Nous rejetons l'hypothèse nulle. </a:t>
            </a:r>
            <a:endParaRPr lang="fr-FR" sz="1200" dirty="0" smtClean="0"/>
          </a:p>
          <a:p>
            <a:r>
              <a:rPr lang="fr-FR" sz="1200" dirty="0" smtClean="0"/>
              <a:t>Les </a:t>
            </a:r>
            <a:r>
              <a:rPr lang="fr-FR" sz="1200" dirty="0"/>
              <a:t>moyennes des groupes sont significativement différentes.</a:t>
            </a:r>
          </a:p>
        </p:txBody>
      </p:sp>
    </p:spTree>
    <p:extLst>
      <p:ext uri="{BB962C8B-B14F-4D97-AF65-F5344CB8AC3E}">
        <p14:creationId xmlns:p14="http://schemas.microsoft.com/office/powerpoint/2010/main" val="660992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54310" y="349792"/>
            <a:ext cx="2344835" cy="581234"/>
          </a:xfrm>
        </p:spPr>
        <p:txBody>
          <a:bodyPr>
            <a:normAutofit fontScale="90000"/>
          </a:bodyPr>
          <a:lstStyle/>
          <a:p>
            <a:r>
              <a:rPr lang="fr-FR" b="1" dirty="0" smtClean="0"/>
              <a:t>Sommaire</a:t>
            </a:r>
            <a:endParaRPr lang="fr-FR" b="1" dirty="0"/>
          </a:p>
        </p:txBody>
      </p:sp>
      <p:sp>
        <p:nvSpPr>
          <p:cNvPr id="3" name="Espace réservé du contenu 2"/>
          <p:cNvSpPr>
            <a:spLocks noGrp="1"/>
          </p:cNvSpPr>
          <p:nvPr>
            <p:ph idx="1"/>
          </p:nvPr>
        </p:nvSpPr>
        <p:spPr>
          <a:xfrm>
            <a:off x="6276110" y="1546166"/>
            <a:ext cx="5237018" cy="4106488"/>
          </a:xfrm>
        </p:spPr>
        <p:txBody>
          <a:bodyPr>
            <a:noAutofit/>
          </a:bodyPr>
          <a:lstStyle/>
          <a:p>
            <a:r>
              <a:rPr lang="fr-FR" sz="1100" dirty="0"/>
              <a:t>La répartition des clients par catégorie</a:t>
            </a:r>
          </a:p>
          <a:p>
            <a:r>
              <a:rPr lang="fr-FR" sz="1100" dirty="0"/>
              <a:t>La répartition du chiffre d'affaire pour les clients </a:t>
            </a:r>
            <a:r>
              <a:rPr lang="fr-FR" sz="1100" dirty="0" err="1"/>
              <a:t>BtoB</a:t>
            </a:r>
            <a:endParaRPr lang="fr-FR" sz="1100" dirty="0"/>
          </a:p>
          <a:p>
            <a:r>
              <a:rPr lang="fr-FR" sz="1100" dirty="0"/>
              <a:t>La courbe de Lorenz sur le CA des clients</a:t>
            </a:r>
          </a:p>
          <a:p>
            <a:r>
              <a:rPr lang="fr-FR" sz="1100" dirty="0"/>
              <a:t>Test de Shapiro pour les variables continues</a:t>
            </a:r>
          </a:p>
          <a:p>
            <a:r>
              <a:rPr lang="fr-FR" sz="1100" dirty="0"/>
              <a:t>Le lien entre le genre d’un client et les catégories des livres achetés</a:t>
            </a:r>
          </a:p>
          <a:p>
            <a:r>
              <a:rPr lang="fr-FR" sz="1100" dirty="0"/>
              <a:t>Le lien entre la catégorie et le nombre de vente</a:t>
            </a:r>
          </a:p>
          <a:p>
            <a:r>
              <a:rPr lang="fr-FR" sz="1100" dirty="0"/>
              <a:t>Le lien entre la catégorie et le chiffre d’affaire</a:t>
            </a:r>
          </a:p>
          <a:p>
            <a:r>
              <a:rPr lang="fr-FR" sz="1100" dirty="0"/>
              <a:t>Le nombre d'achat et l'âge moyenne avec un nuance de point</a:t>
            </a:r>
          </a:p>
          <a:p>
            <a:r>
              <a:rPr lang="fr-FR" sz="1100" dirty="0"/>
              <a:t>Le lien entre l'âge des clients et le montant total des achats</a:t>
            </a:r>
          </a:p>
          <a:p>
            <a:r>
              <a:rPr lang="fr-FR" sz="1100" dirty="0"/>
              <a:t>Le nombre d‘âge par catégorie</a:t>
            </a:r>
          </a:p>
          <a:p>
            <a:r>
              <a:rPr lang="fr-FR" sz="1100" dirty="0"/>
              <a:t>Le lien entre l'âge des clients et la fréquence d’achat</a:t>
            </a:r>
          </a:p>
          <a:p>
            <a:r>
              <a:rPr lang="fr-FR" sz="1100" dirty="0"/>
              <a:t>Le lien entre l'âge des clients et la taille du panier moyen</a:t>
            </a:r>
          </a:p>
          <a:p>
            <a:pPr marL="0" indent="0">
              <a:buNone/>
            </a:pPr>
            <a:endParaRPr lang="fr-FR" sz="1100" dirty="0"/>
          </a:p>
        </p:txBody>
      </p:sp>
      <p:sp>
        <p:nvSpPr>
          <p:cNvPr id="4" name="Espace réservé du contenu 2"/>
          <p:cNvSpPr txBox="1">
            <a:spLocks/>
          </p:cNvSpPr>
          <p:nvPr/>
        </p:nvSpPr>
        <p:spPr>
          <a:xfrm>
            <a:off x="1515688" y="1546165"/>
            <a:ext cx="4511040" cy="41064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100" dirty="0" smtClean="0"/>
              <a:t>Missions du projet</a:t>
            </a:r>
          </a:p>
          <a:p>
            <a:r>
              <a:rPr lang="fr-FR" sz="1100" dirty="0"/>
              <a:t>Le traitement des </a:t>
            </a:r>
            <a:r>
              <a:rPr lang="fr-FR" sz="1100" dirty="0" smtClean="0"/>
              <a:t>données</a:t>
            </a:r>
          </a:p>
          <a:p>
            <a:r>
              <a:rPr lang="fr-FR" sz="1100" dirty="0"/>
              <a:t>Le traitement des données (jointures</a:t>
            </a:r>
            <a:r>
              <a:rPr lang="fr-FR" sz="1100" dirty="0" smtClean="0"/>
              <a:t>)</a:t>
            </a:r>
          </a:p>
          <a:p>
            <a:r>
              <a:rPr lang="fr-FR" sz="1100" dirty="0" smtClean="0"/>
              <a:t>Introduction</a:t>
            </a:r>
          </a:p>
          <a:p>
            <a:r>
              <a:rPr lang="fr-FR" sz="1100" dirty="0" smtClean="0"/>
              <a:t>Le chiffre d’affaire</a:t>
            </a:r>
          </a:p>
          <a:p>
            <a:r>
              <a:rPr lang="fr-FR" sz="1100" dirty="0" smtClean="0"/>
              <a:t>L’évolution du chiffre d'affaires avec la moyenne mobile</a:t>
            </a:r>
          </a:p>
          <a:p>
            <a:r>
              <a:rPr lang="fr-FR" sz="1100" dirty="0" smtClean="0"/>
              <a:t>Le chiffre d’affaires par mois</a:t>
            </a:r>
          </a:p>
          <a:p>
            <a:r>
              <a:rPr lang="fr-FR" sz="1100" dirty="0" smtClean="0"/>
              <a:t>le chiffre d’affaires mobile par mois</a:t>
            </a:r>
          </a:p>
          <a:p>
            <a:r>
              <a:rPr lang="fr-FR" sz="1100" dirty="0" smtClean="0"/>
              <a:t>Le chiffre d’affaires par catégorie</a:t>
            </a:r>
          </a:p>
          <a:p>
            <a:r>
              <a:rPr lang="fr-FR" sz="1100" dirty="0" smtClean="0"/>
              <a:t>Le nombre de clients par mois</a:t>
            </a:r>
          </a:p>
          <a:p>
            <a:r>
              <a:rPr lang="fr-FR" sz="1100" dirty="0" smtClean="0"/>
              <a:t>Le nombre de transactions</a:t>
            </a:r>
          </a:p>
          <a:p>
            <a:r>
              <a:rPr lang="fr-FR" sz="1100" dirty="0" smtClean="0"/>
              <a:t>Les tops des ventes</a:t>
            </a:r>
          </a:p>
          <a:p>
            <a:r>
              <a:rPr lang="fr-FR" sz="1100" dirty="0" smtClean="0"/>
              <a:t>Les tops flops des ventes</a:t>
            </a:r>
          </a:p>
          <a:p>
            <a:r>
              <a:rPr lang="fr-FR" sz="1100" dirty="0" smtClean="0"/>
              <a:t>Le tops CA pour chaque mois</a:t>
            </a:r>
          </a:p>
        </p:txBody>
      </p:sp>
    </p:spTree>
    <p:extLst>
      <p:ext uri="{BB962C8B-B14F-4D97-AF65-F5344CB8AC3E}">
        <p14:creationId xmlns:p14="http://schemas.microsoft.com/office/powerpoint/2010/main" val="2935795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
        <p:nvSpPr>
          <p:cNvPr id="6" name="Rectangle 5"/>
          <p:cNvSpPr/>
          <p:nvPr/>
        </p:nvSpPr>
        <p:spPr>
          <a:xfrm>
            <a:off x="1314450" y="1098033"/>
            <a:ext cx="10801349" cy="1569660"/>
          </a:xfrm>
          <a:prstGeom prst="rect">
            <a:avLst/>
          </a:prstGeom>
        </p:spPr>
        <p:txBody>
          <a:bodyPr wrap="square">
            <a:spAutoFit/>
          </a:bodyPr>
          <a:lstStyle/>
          <a:p>
            <a:r>
              <a:rPr lang="fr-FR" sz="1400" b="1" dirty="0"/>
              <a:t>Test annova entre la </a:t>
            </a:r>
            <a:r>
              <a:rPr lang="fr-FR" sz="1400" b="1" dirty="0" smtClean="0"/>
              <a:t>catégoriel </a:t>
            </a:r>
            <a:r>
              <a:rPr lang="fr-FR" sz="1400" b="1" dirty="0"/>
              <a:t>et la variable </a:t>
            </a:r>
            <a:r>
              <a:rPr lang="fr-FR" sz="1400" b="1" dirty="0" smtClean="0"/>
              <a:t>continues</a:t>
            </a:r>
          </a:p>
          <a:p>
            <a:r>
              <a:rPr lang="fr-FR" sz="1400" b="1" dirty="0"/>
              <a:t>Le lien entre la </a:t>
            </a:r>
            <a:r>
              <a:rPr lang="fr-FR" sz="1400" b="1" dirty="0" smtClean="0"/>
              <a:t>catégorie </a:t>
            </a:r>
            <a:r>
              <a:rPr lang="fr-FR" sz="1400" b="1" dirty="0"/>
              <a:t>et le </a:t>
            </a:r>
            <a:r>
              <a:rPr lang="fr-FR" sz="1400" b="1" dirty="0" smtClean="0"/>
              <a:t>nombre de </a:t>
            </a:r>
            <a:r>
              <a:rPr lang="fr-FR" sz="1400" b="1" dirty="0" smtClean="0"/>
              <a:t>vente</a:t>
            </a:r>
          </a:p>
          <a:p>
            <a:endParaRPr lang="fr-FR" sz="1400" b="1" dirty="0" smtClean="0"/>
          </a:p>
          <a:p>
            <a:r>
              <a:rPr lang="fr-FR" sz="1400" dirty="0"/>
              <a:t>Nous avons quelques outliers pour chaque catégorie, ce qui s‘explique par la présence des clients </a:t>
            </a:r>
            <a:r>
              <a:rPr lang="fr-FR" sz="1400" dirty="0" err="1"/>
              <a:t>BtoB</a:t>
            </a:r>
            <a:r>
              <a:rPr lang="fr-FR" sz="1400" dirty="0" smtClean="0"/>
              <a:t>.</a:t>
            </a:r>
            <a:endParaRPr lang="fr-FR" sz="1400" dirty="0"/>
          </a:p>
          <a:p>
            <a:r>
              <a:rPr lang="fr-FR" sz="1400" dirty="0"/>
              <a:t>Nous avons une forte variance de vente des produits de catégorie 1. </a:t>
            </a:r>
          </a:p>
          <a:p>
            <a:r>
              <a:rPr lang="fr-FR" sz="1400" dirty="0"/>
              <a:t>Pour les catégories 0 et 2, il n'y a pas de forte variance, les valeurs sont concentrées au niveau de la </a:t>
            </a:r>
            <a:r>
              <a:rPr lang="fr-FR" sz="1400" dirty="0" smtClean="0"/>
              <a:t>médiane</a:t>
            </a:r>
          </a:p>
          <a:p>
            <a:endParaRPr lang="fr-FR" sz="1200" dirty="0" smtClean="0"/>
          </a:p>
        </p:txBody>
      </p:sp>
      <p:pic>
        <p:nvPicPr>
          <p:cNvPr id="7" name="Image 6"/>
          <p:cNvPicPr>
            <a:picLocks noChangeAspect="1"/>
          </p:cNvPicPr>
          <p:nvPr/>
        </p:nvPicPr>
        <p:blipFill>
          <a:blip r:embed="rId2"/>
          <a:stretch>
            <a:fillRect/>
          </a:stretch>
        </p:blipFill>
        <p:spPr>
          <a:xfrm>
            <a:off x="973054" y="2913915"/>
            <a:ext cx="5637296" cy="3664242"/>
          </a:xfrm>
          <a:prstGeom prst="rect">
            <a:avLst/>
          </a:prstGeom>
        </p:spPr>
      </p:pic>
      <p:sp>
        <p:nvSpPr>
          <p:cNvPr id="9" name="Rectangle 8"/>
          <p:cNvSpPr/>
          <p:nvPr/>
        </p:nvSpPr>
        <p:spPr>
          <a:xfrm>
            <a:off x="6610350" y="4053538"/>
            <a:ext cx="5505449" cy="1384995"/>
          </a:xfrm>
          <a:prstGeom prst="rect">
            <a:avLst/>
          </a:prstGeom>
        </p:spPr>
        <p:txBody>
          <a:bodyPr wrap="square">
            <a:spAutoFit/>
          </a:bodyPr>
          <a:lstStyle/>
          <a:p>
            <a:r>
              <a:rPr lang="fr-FR" sz="1400" dirty="0"/>
              <a:t>Test de </a:t>
            </a:r>
            <a:r>
              <a:rPr lang="fr-FR" sz="1400" dirty="0" err="1"/>
              <a:t>Levene</a:t>
            </a:r>
            <a:r>
              <a:rPr lang="fr-FR" sz="1400" dirty="0"/>
              <a:t> : p-value = 0.0000 (Non homogènes)</a:t>
            </a:r>
          </a:p>
          <a:p>
            <a:r>
              <a:rPr lang="fr-FR" sz="1400" dirty="0"/>
              <a:t>Test ANOVA :</a:t>
            </a:r>
          </a:p>
          <a:p>
            <a:r>
              <a:rPr lang="fr-FR" sz="1400" dirty="0"/>
              <a:t>  - Statistique F = 5144.7903</a:t>
            </a:r>
          </a:p>
          <a:p>
            <a:r>
              <a:rPr lang="fr-FR" sz="1400" dirty="0"/>
              <a:t>  - p-value = 0.0000</a:t>
            </a:r>
          </a:p>
          <a:p>
            <a:r>
              <a:rPr lang="fr-FR" sz="1400" dirty="0"/>
              <a:t>Conclusion : Nous rejetons l'hypothèse nulle. Les moyennes des groupes sont significativement différentes.</a:t>
            </a:r>
            <a:endParaRPr lang="fr-FR" sz="1400" dirty="0"/>
          </a:p>
        </p:txBody>
      </p:sp>
    </p:spTree>
    <p:extLst>
      <p:ext uri="{BB962C8B-B14F-4D97-AF65-F5344CB8AC3E}">
        <p14:creationId xmlns:p14="http://schemas.microsoft.com/office/powerpoint/2010/main" val="2310795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752953" y="207670"/>
            <a:ext cx="8911687" cy="652238"/>
          </a:xfrm>
        </p:spPr>
        <p:txBody>
          <a:bodyPr/>
          <a:lstStyle/>
          <a:p>
            <a:pPr algn="ctr"/>
            <a:r>
              <a:rPr lang="fr-FR" b="1" dirty="0"/>
              <a:t>Analyses des indicateurs de ventes</a:t>
            </a:r>
          </a:p>
        </p:txBody>
      </p:sp>
      <p:sp>
        <p:nvSpPr>
          <p:cNvPr id="6" name="Rectangle 5"/>
          <p:cNvSpPr/>
          <p:nvPr/>
        </p:nvSpPr>
        <p:spPr>
          <a:xfrm>
            <a:off x="1544452" y="854285"/>
            <a:ext cx="9144000" cy="1384995"/>
          </a:xfrm>
          <a:prstGeom prst="rect">
            <a:avLst/>
          </a:prstGeom>
        </p:spPr>
        <p:txBody>
          <a:bodyPr wrap="square">
            <a:spAutoFit/>
          </a:bodyPr>
          <a:lstStyle/>
          <a:p>
            <a:r>
              <a:rPr lang="fr-FR" sz="1400" b="1" dirty="0"/>
              <a:t>Test annova entre la </a:t>
            </a:r>
            <a:r>
              <a:rPr lang="fr-FR" sz="1400" b="1" dirty="0" smtClean="0"/>
              <a:t>catégoriel </a:t>
            </a:r>
            <a:r>
              <a:rPr lang="fr-FR" sz="1400" b="1" dirty="0"/>
              <a:t>et la variable </a:t>
            </a:r>
            <a:r>
              <a:rPr lang="fr-FR" sz="1400" b="1" dirty="0" smtClean="0"/>
              <a:t>continues</a:t>
            </a:r>
          </a:p>
          <a:p>
            <a:r>
              <a:rPr lang="fr-FR" sz="1400" b="1" dirty="0"/>
              <a:t>Le lien entre la </a:t>
            </a:r>
            <a:r>
              <a:rPr lang="fr-FR" sz="1400" b="1" dirty="0" smtClean="0"/>
              <a:t>catégorie </a:t>
            </a:r>
            <a:r>
              <a:rPr lang="fr-FR" sz="1400" b="1" dirty="0"/>
              <a:t>et le </a:t>
            </a:r>
            <a:r>
              <a:rPr lang="fr-FR" sz="1400" b="1" dirty="0" smtClean="0"/>
              <a:t>chiffre </a:t>
            </a:r>
            <a:r>
              <a:rPr lang="fr-FR" sz="1400" b="1" dirty="0" smtClean="0"/>
              <a:t>d’affaire</a:t>
            </a:r>
          </a:p>
          <a:p>
            <a:endParaRPr lang="fr-FR" sz="1400" b="1" dirty="0" smtClean="0"/>
          </a:p>
          <a:p>
            <a:r>
              <a:rPr lang="fr-FR" sz="1400" dirty="0" smtClean="0"/>
              <a:t>Nous </a:t>
            </a:r>
            <a:r>
              <a:rPr lang="fr-FR" sz="1400" dirty="0"/>
              <a:t>avons une forte variance du chiffre d'affaires pour les produits de catégorie 2. </a:t>
            </a:r>
          </a:p>
          <a:p>
            <a:r>
              <a:rPr lang="fr-FR" sz="1400" dirty="0"/>
              <a:t>En comparant les deux box plot, nous constatons une forte vente pour les produits de catégorie 1, mais le chiffre d'affaires n’est pas élevé à cause de la valeur de ces produits, ce qui facilite leur vente.</a:t>
            </a:r>
          </a:p>
        </p:txBody>
      </p:sp>
      <p:pic>
        <p:nvPicPr>
          <p:cNvPr id="8" name="Image 7"/>
          <p:cNvPicPr>
            <a:picLocks noChangeAspect="1"/>
          </p:cNvPicPr>
          <p:nvPr/>
        </p:nvPicPr>
        <p:blipFill>
          <a:blip r:embed="rId2"/>
          <a:stretch>
            <a:fillRect/>
          </a:stretch>
        </p:blipFill>
        <p:spPr>
          <a:xfrm>
            <a:off x="727900" y="3496903"/>
            <a:ext cx="5305425" cy="3276599"/>
          </a:xfrm>
          <a:prstGeom prst="rect">
            <a:avLst/>
          </a:prstGeom>
        </p:spPr>
      </p:pic>
      <p:sp>
        <p:nvSpPr>
          <p:cNvPr id="10" name="Rectangle 9"/>
          <p:cNvSpPr/>
          <p:nvPr/>
        </p:nvSpPr>
        <p:spPr>
          <a:xfrm>
            <a:off x="6116452" y="4462354"/>
            <a:ext cx="5465948" cy="1384995"/>
          </a:xfrm>
          <a:prstGeom prst="rect">
            <a:avLst/>
          </a:prstGeom>
        </p:spPr>
        <p:txBody>
          <a:bodyPr wrap="square">
            <a:spAutoFit/>
          </a:bodyPr>
          <a:lstStyle/>
          <a:p>
            <a:r>
              <a:rPr lang="fr-FR" sz="1400" dirty="0"/>
              <a:t>Test de </a:t>
            </a:r>
            <a:r>
              <a:rPr lang="fr-FR" sz="1400" dirty="0" err="1"/>
              <a:t>Levene</a:t>
            </a:r>
            <a:r>
              <a:rPr lang="fr-FR" sz="1400" dirty="0"/>
              <a:t> : p-value = 0.0000 (Non homogènes)</a:t>
            </a:r>
          </a:p>
          <a:p>
            <a:r>
              <a:rPr lang="fr-FR" sz="1400" dirty="0"/>
              <a:t>Test ANOVA :</a:t>
            </a:r>
          </a:p>
          <a:p>
            <a:r>
              <a:rPr lang="fr-FR" sz="1400" dirty="0"/>
              <a:t>  - Statistique F = 305870.1440</a:t>
            </a:r>
          </a:p>
          <a:p>
            <a:r>
              <a:rPr lang="fr-FR" sz="1400" dirty="0"/>
              <a:t>  - p-value = 0.0000</a:t>
            </a:r>
          </a:p>
          <a:p>
            <a:r>
              <a:rPr lang="fr-FR" sz="1400" dirty="0"/>
              <a:t>Conclusion : Nous rejetons l'hypothèse nulle. Les moyennes des groupes sont significativement différentes.</a:t>
            </a:r>
            <a:endParaRPr lang="fr-FR" sz="1400" dirty="0"/>
          </a:p>
        </p:txBody>
      </p:sp>
    </p:spTree>
    <p:extLst>
      <p:ext uri="{BB962C8B-B14F-4D97-AF65-F5344CB8AC3E}">
        <p14:creationId xmlns:p14="http://schemas.microsoft.com/office/powerpoint/2010/main" val="317887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8300" y="802758"/>
            <a:ext cx="9182100" cy="2083317"/>
          </a:xfrm>
        </p:spPr>
        <p:txBody>
          <a:bodyPr>
            <a:normAutofit/>
          </a:bodyPr>
          <a:lstStyle/>
          <a:p>
            <a:pPr marL="0" indent="0">
              <a:buNone/>
            </a:pPr>
            <a:r>
              <a:rPr lang="fr-FR" sz="1400" b="1" dirty="0"/>
              <a:t>L</a:t>
            </a:r>
            <a:r>
              <a:rPr lang="fr-FR" sz="1400" b="1" dirty="0" smtClean="0"/>
              <a:t>e </a:t>
            </a:r>
            <a:r>
              <a:rPr lang="fr-FR" sz="1400" b="1" dirty="0"/>
              <a:t>nombre d'achat et </a:t>
            </a:r>
            <a:r>
              <a:rPr lang="fr-FR" sz="1400" b="1" dirty="0" smtClean="0"/>
              <a:t>l'âge </a:t>
            </a:r>
            <a:r>
              <a:rPr lang="fr-FR" sz="1400" b="1" dirty="0"/>
              <a:t>moyenne avec un nuance de </a:t>
            </a:r>
            <a:r>
              <a:rPr lang="fr-FR" sz="1400" b="1" dirty="0" smtClean="0"/>
              <a:t>point</a:t>
            </a:r>
          </a:p>
          <a:p>
            <a:r>
              <a:rPr lang="fr-FR" sz="1400" b="1" dirty="0" smtClean="0"/>
              <a:t>Entre 32 </a:t>
            </a:r>
            <a:r>
              <a:rPr lang="fr-FR" sz="1400" b="1" dirty="0"/>
              <a:t>et 55 ans : </a:t>
            </a:r>
            <a:r>
              <a:rPr lang="fr-FR" sz="1200" dirty="0" smtClean="0"/>
              <a:t>Nous constatons que </a:t>
            </a:r>
            <a:r>
              <a:rPr lang="fr-FR" sz="1200" dirty="0"/>
              <a:t>la majorité des achats </a:t>
            </a:r>
            <a:r>
              <a:rPr lang="fr-FR" sz="1200" dirty="0" smtClean="0"/>
              <a:t>sont </a:t>
            </a:r>
            <a:r>
              <a:rPr lang="fr-FR" sz="1200" dirty="0"/>
              <a:t>effectués par des personnes </a:t>
            </a:r>
            <a:r>
              <a:rPr lang="fr-FR" sz="1200" dirty="0" smtClean="0"/>
              <a:t>de cette </a:t>
            </a:r>
            <a:r>
              <a:rPr lang="fr-FR" sz="1200" dirty="0"/>
              <a:t>tranche </a:t>
            </a:r>
            <a:r>
              <a:rPr lang="fr-FR" sz="1200" dirty="0" smtClean="0"/>
              <a:t>d'âge. Aussi on observe </a:t>
            </a:r>
            <a:r>
              <a:rPr lang="fr-FR" sz="1200" dirty="0"/>
              <a:t>un pic </a:t>
            </a:r>
            <a:r>
              <a:rPr lang="fr-FR" sz="1200" dirty="0" smtClean="0"/>
              <a:t>plus élevé </a:t>
            </a:r>
            <a:r>
              <a:rPr lang="fr-FR" sz="1200" dirty="0"/>
              <a:t>entre </a:t>
            </a:r>
            <a:r>
              <a:rPr lang="fr-FR" sz="1200" dirty="0" smtClean="0"/>
              <a:t>cette tranche, montrant </a:t>
            </a:r>
            <a:r>
              <a:rPr lang="fr-FR" sz="1200" dirty="0"/>
              <a:t>que c'est la période où le nombre d'achats est le plus élevé.</a:t>
            </a:r>
          </a:p>
          <a:p>
            <a:r>
              <a:rPr lang="fr-FR" sz="1400" b="1" dirty="0"/>
              <a:t>Baisse après 55 ans : </a:t>
            </a:r>
            <a:r>
              <a:rPr lang="fr-FR" sz="1200" dirty="0"/>
              <a:t>Après 55 ans, </a:t>
            </a:r>
            <a:r>
              <a:rPr lang="fr-FR" sz="1200" dirty="0" smtClean="0"/>
              <a:t>nous avons une </a:t>
            </a:r>
            <a:r>
              <a:rPr lang="fr-FR" sz="1200" dirty="0"/>
              <a:t>baisse du nombre d'achats avec l'âge </a:t>
            </a:r>
            <a:r>
              <a:rPr lang="fr-FR" sz="1200" dirty="0" smtClean="0"/>
              <a:t>avec des </a:t>
            </a:r>
            <a:r>
              <a:rPr lang="fr-FR" sz="1200" dirty="0"/>
              <a:t>points </a:t>
            </a:r>
            <a:r>
              <a:rPr lang="fr-FR" sz="1200" dirty="0" smtClean="0"/>
              <a:t>qui diminue considérablement.</a:t>
            </a:r>
            <a:endParaRPr lang="fr-FR" sz="1200" dirty="0"/>
          </a:p>
          <a:p>
            <a:r>
              <a:rPr lang="fr-FR" sz="1400" b="1" dirty="0"/>
              <a:t>Quelques achats avant 30 ans : </a:t>
            </a:r>
            <a:r>
              <a:rPr lang="fr-FR" sz="1200" dirty="0" smtClean="0"/>
              <a:t>Nous avons un nombre beaucoup </a:t>
            </a:r>
            <a:r>
              <a:rPr lang="fr-FR" sz="1200" dirty="0"/>
              <a:t>plus faible comparé à la tranche 30-55 ans. </a:t>
            </a:r>
            <a:r>
              <a:rPr lang="fr-FR" sz="1200" dirty="0" smtClean="0"/>
              <a:t>Indiquant un achat moins </a:t>
            </a:r>
            <a:r>
              <a:rPr lang="fr-FR" sz="1200" dirty="0"/>
              <a:t>fréquents chez les </a:t>
            </a:r>
            <a:r>
              <a:rPr lang="fr-FR" sz="1200" dirty="0" smtClean="0"/>
              <a:t>jeunes.</a:t>
            </a:r>
            <a:endParaRPr lang="fr-FR" sz="1200" dirty="0"/>
          </a:p>
        </p:txBody>
      </p:sp>
      <p:sp>
        <p:nvSpPr>
          <p:cNvPr id="4" name="Titre 1"/>
          <p:cNvSpPr>
            <a:spLocks noGrp="1"/>
          </p:cNvSpPr>
          <p:nvPr>
            <p:ph type="title"/>
          </p:nvPr>
        </p:nvSpPr>
        <p:spPr>
          <a:xfrm>
            <a:off x="1752953" y="150520"/>
            <a:ext cx="8911687" cy="652238"/>
          </a:xfrm>
        </p:spPr>
        <p:txBody>
          <a:bodyPr/>
          <a:lstStyle/>
          <a:p>
            <a:pPr algn="ctr"/>
            <a:r>
              <a:rPr lang="fr-FR" b="1" dirty="0"/>
              <a:t>Analyses des indicateurs de ventes</a:t>
            </a:r>
          </a:p>
        </p:txBody>
      </p:sp>
      <p:pic>
        <p:nvPicPr>
          <p:cNvPr id="5" name="Image 4"/>
          <p:cNvPicPr>
            <a:picLocks noChangeAspect="1"/>
          </p:cNvPicPr>
          <p:nvPr/>
        </p:nvPicPr>
        <p:blipFill>
          <a:blip r:embed="rId2"/>
          <a:stretch>
            <a:fillRect/>
          </a:stretch>
        </p:blipFill>
        <p:spPr>
          <a:xfrm>
            <a:off x="1330728" y="3156149"/>
            <a:ext cx="4538915" cy="3366221"/>
          </a:xfrm>
          <a:prstGeom prst="rect">
            <a:avLst/>
          </a:prstGeom>
        </p:spPr>
      </p:pic>
      <p:sp>
        <p:nvSpPr>
          <p:cNvPr id="7" name="Rectangle 6"/>
          <p:cNvSpPr/>
          <p:nvPr/>
        </p:nvSpPr>
        <p:spPr>
          <a:xfrm>
            <a:off x="5869643" y="3885153"/>
            <a:ext cx="6096000" cy="1384995"/>
          </a:xfrm>
          <a:prstGeom prst="rect">
            <a:avLst/>
          </a:prstGeom>
        </p:spPr>
        <p:txBody>
          <a:bodyPr>
            <a:spAutoFit/>
          </a:bodyPr>
          <a:lstStyle/>
          <a:p>
            <a:r>
              <a:rPr lang="fr-FR" sz="1400" dirty="0"/>
              <a:t>Test de Spearman entre l'âge des clients et le montant total des achats (CA) :</a:t>
            </a:r>
          </a:p>
          <a:p>
            <a:r>
              <a:rPr lang="fr-FR" sz="1400" dirty="0"/>
              <a:t>  - Coefficient de corrélation (rho) : 0.1277</a:t>
            </a:r>
          </a:p>
          <a:p>
            <a:r>
              <a:rPr lang="fr-FR" sz="1400" dirty="0"/>
              <a:t>  - p-value : 0.0000</a:t>
            </a:r>
          </a:p>
          <a:p>
            <a:r>
              <a:rPr lang="fr-FR" sz="1400" dirty="0"/>
              <a:t>Conclusion : Il existe une corrélation monotone significative entre l'âge des clients et le nombre </a:t>
            </a:r>
            <a:r>
              <a:rPr lang="fr-FR" sz="1400" dirty="0" smtClean="0"/>
              <a:t>d'achat.</a:t>
            </a:r>
            <a:endParaRPr lang="fr-FR" sz="1400" dirty="0" smtClean="0"/>
          </a:p>
        </p:txBody>
      </p:sp>
    </p:spTree>
    <p:extLst>
      <p:ext uri="{BB962C8B-B14F-4D97-AF65-F5344CB8AC3E}">
        <p14:creationId xmlns:p14="http://schemas.microsoft.com/office/powerpoint/2010/main" val="1327293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49240" y="1002783"/>
            <a:ext cx="8915400" cy="1054617"/>
          </a:xfrm>
        </p:spPr>
        <p:txBody>
          <a:bodyPr>
            <a:normAutofit/>
          </a:bodyPr>
          <a:lstStyle/>
          <a:p>
            <a:pPr marL="0" indent="0">
              <a:buNone/>
            </a:pPr>
            <a:r>
              <a:rPr lang="fr-FR" sz="1400" b="1" dirty="0"/>
              <a:t>Le lien entre l'âge des clients et le montant total des </a:t>
            </a:r>
            <a:r>
              <a:rPr lang="fr-FR" sz="1400" b="1" dirty="0" smtClean="0"/>
              <a:t>achats</a:t>
            </a:r>
          </a:p>
          <a:p>
            <a:pPr marL="0" indent="0">
              <a:buNone/>
            </a:pPr>
            <a:r>
              <a:rPr lang="fr-FR" sz="1400" dirty="0" smtClean="0"/>
              <a:t>On remarque que plus l’âge augmente nous avec une diminution progressive du montant total des achats avec un pic plus élevé entre 32 et 55 ans. Nous observons aussi quelques valeurs disperse.</a:t>
            </a:r>
          </a:p>
          <a:p>
            <a:pPr marL="0" indent="0">
              <a:buNone/>
            </a:pPr>
            <a:endParaRPr lang="fr-FR" sz="1400" b="1" dirty="0"/>
          </a:p>
        </p:txBody>
      </p:sp>
      <p:sp>
        <p:nvSpPr>
          <p:cNvPr id="4" name="Titre 1"/>
          <p:cNvSpPr>
            <a:spLocks noGrp="1"/>
          </p:cNvSpPr>
          <p:nvPr>
            <p:ph type="title"/>
          </p:nvPr>
        </p:nvSpPr>
        <p:spPr>
          <a:xfrm>
            <a:off x="1752953" y="169570"/>
            <a:ext cx="8911687" cy="652238"/>
          </a:xfrm>
        </p:spPr>
        <p:txBody>
          <a:bodyPr/>
          <a:lstStyle/>
          <a:p>
            <a:pPr algn="ctr"/>
            <a:r>
              <a:rPr lang="fr-FR" b="1" dirty="0"/>
              <a:t>Analyses des indicateurs de ventes</a:t>
            </a:r>
          </a:p>
        </p:txBody>
      </p:sp>
      <p:sp>
        <p:nvSpPr>
          <p:cNvPr id="6" name="Rectangle 5"/>
          <p:cNvSpPr/>
          <p:nvPr/>
        </p:nvSpPr>
        <p:spPr>
          <a:xfrm>
            <a:off x="5830355" y="3713507"/>
            <a:ext cx="6096000" cy="1384995"/>
          </a:xfrm>
          <a:prstGeom prst="rect">
            <a:avLst/>
          </a:prstGeom>
        </p:spPr>
        <p:txBody>
          <a:bodyPr>
            <a:spAutoFit/>
          </a:bodyPr>
          <a:lstStyle/>
          <a:p>
            <a:r>
              <a:rPr lang="fr-FR" sz="1400" dirty="0"/>
              <a:t>Test de Spearman entre l'âge des clients et le montant total des achats (CA) :</a:t>
            </a:r>
          </a:p>
          <a:p>
            <a:r>
              <a:rPr lang="fr-FR" sz="1400" dirty="0"/>
              <a:t>  - Coefficient de corrélation (rho) : -0.1845</a:t>
            </a:r>
          </a:p>
          <a:p>
            <a:r>
              <a:rPr lang="fr-FR" sz="1400" dirty="0"/>
              <a:t>  - p-value : 0.0000</a:t>
            </a:r>
          </a:p>
          <a:p>
            <a:r>
              <a:rPr lang="fr-FR" sz="1400" dirty="0"/>
              <a:t>Conclusion : Il existe une corrélation significative entre l'âge des clients et le CA.</a:t>
            </a:r>
            <a:endParaRPr lang="fr-FR" sz="1400" dirty="0" smtClean="0"/>
          </a:p>
        </p:txBody>
      </p:sp>
      <p:pic>
        <p:nvPicPr>
          <p:cNvPr id="7" name="Image 6"/>
          <p:cNvPicPr>
            <a:picLocks noChangeAspect="1"/>
          </p:cNvPicPr>
          <p:nvPr/>
        </p:nvPicPr>
        <p:blipFill>
          <a:blip r:embed="rId2"/>
          <a:stretch>
            <a:fillRect/>
          </a:stretch>
        </p:blipFill>
        <p:spPr>
          <a:xfrm>
            <a:off x="676275" y="2486025"/>
            <a:ext cx="5154080" cy="3839960"/>
          </a:xfrm>
          <a:prstGeom prst="rect">
            <a:avLst/>
          </a:prstGeom>
        </p:spPr>
      </p:pic>
    </p:spTree>
    <p:extLst>
      <p:ext uri="{BB962C8B-B14F-4D97-AF65-F5344CB8AC3E}">
        <p14:creationId xmlns:p14="http://schemas.microsoft.com/office/powerpoint/2010/main" val="91344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99998" y="1002783"/>
            <a:ext cx="8915400" cy="2122802"/>
          </a:xfrm>
        </p:spPr>
        <p:txBody>
          <a:bodyPr>
            <a:noAutofit/>
          </a:bodyPr>
          <a:lstStyle/>
          <a:p>
            <a:pPr marL="0" indent="0">
              <a:buNone/>
            </a:pPr>
            <a:r>
              <a:rPr lang="fr-FR" sz="1400" b="1" dirty="0"/>
              <a:t>L</a:t>
            </a:r>
            <a:r>
              <a:rPr lang="fr-FR" sz="1400" b="1" dirty="0" smtClean="0"/>
              <a:t>e </a:t>
            </a:r>
            <a:r>
              <a:rPr lang="fr-FR" sz="1400" b="1" dirty="0"/>
              <a:t>nombre </a:t>
            </a:r>
            <a:r>
              <a:rPr lang="fr-FR" sz="1400" b="1" dirty="0" smtClean="0"/>
              <a:t>d‘âge </a:t>
            </a:r>
            <a:r>
              <a:rPr lang="fr-FR" sz="1400" b="1" dirty="0"/>
              <a:t>par </a:t>
            </a:r>
            <a:r>
              <a:rPr lang="fr-FR" sz="1400" b="1" dirty="0" smtClean="0"/>
              <a:t>catégorie</a:t>
            </a:r>
          </a:p>
          <a:p>
            <a:pPr marL="0" indent="0">
              <a:buNone/>
            </a:pPr>
            <a:r>
              <a:rPr lang="fr-FR" sz="1400" dirty="0" smtClean="0"/>
              <a:t>Nous avons des différences </a:t>
            </a:r>
            <a:r>
              <a:rPr lang="fr-FR" sz="1400" dirty="0"/>
              <a:t>notables dans la distribution de l'âge moyen entre les trois catégories. </a:t>
            </a:r>
          </a:p>
          <a:p>
            <a:pPr marL="0" indent="0">
              <a:buNone/>
            </a:pPr>
            <a:r>
              <a:rPr lang="fr-FR" sz="1400" dirty="0"/>
              <a:t>La catégorie 1 a tendance à avoir des âges moyens plus élevés et plus dispersés. </a:t>
            </a:r>
          </a:p>
          <a:p>
            <a:pPr marL="0" indent="0">
              <a:buNone/>
            </a:pPr>
            <a:r>
              <a:rPr lang="fr-FR" sz="1400" dirty="0"/>
              <a:t>La catégorie 2 a des âges moyens plus jeunes, mais avec des cas où l'âge moyen est beaucoup plus élevé. </a:t>
            </a:r>
          </a:p>
          <a:p>
            <a:pPr marL="0" indent="0">
              <a:buNone/>
            </a:pPr>
            <a:r>
              <a:rPr lang="fr-FR" sz="1400" dirty="0"/>
              <a:t>La catégorie 0 se situe entre les deux avec une médiane </a:t>
            </a:r>
            <a:r>
              <a:rPr lang="fr-FR" sz="1400" dirty="0" smtClean="0"/>
              <a:t>autour </a:t>
            </a:r>
            <a:r>
              <a:rPr lang="fr-FR" sz="1400" dirty="0"/>
              <a:t>de 45 </a:t>
            </a:r>
            <a:r>
              <a:rPr lang="fr-FR" sz="1400" dirty="0" smtClean="0"/>
              <a:t>ans.</a:t>
            </a:r>
          </a:p>
          <a:p>
            <a:pPr marL="0" indent="0">
              <a:buNone/>
            </a:pPr>
            <a:endParaRPr lang="fr-FR" sz="1400" b="1" dirty="0"/>
          </a:p>
          <a:p>
            <a:pPr marL="0" indent="0">
              <a:buNone/>
            </a:pPr>
            <a:endParaRPr lang="fr-FR" sz="1400" dirty="0"/>
          </a:p>
        </p:txBody>
      </p:sp>
      <p:sp>
        <p:nvSpPr>
          <p:cNvPr id="4" name="Titre 1"/>
          <p:cNvSpPr>
            <a:spLocks noGrp="1"/>
          </p:cNvSpPr>
          <p:nvPr>
            <p:ph type="title"/>
          </p:nvPr>
        </p:nvSpPr>
        <p:spPr>
          <a:xfrm>
            <a:off x="1752953" y="350545"/>
            <a:ext cx="8911687" cy="652238"/>
          </a:xfrm>
        </p:spPr>
        <p:txBody>
          <a:bodyPr/>
          <a:lstStyle/>
          <a:p>
            <a:pPr algn="ctr"/>
            <a:r>
              <a:rPr lang="fr-FR" b="1" dirty="0"/>
              <a:t>Analyses des indicateurs de ventes</a:t>
            </a:r>
          </a:p>
        </p:txBody>
      </p:sp>
      <p:pic>
        <p:nvPicPr>
          <p:cNvPr id="2" name="Image 1"/>
          <p:cNvPicPr>
            <a:picLocks noChangeAspect="1"/>
          </p:cNvPicPr>
          <p:nvPr/>
        </p:nvPicPr>
        <p:blipFill>
          <a:blip r:embed="rId2"/>
          <a:stretch>
            <a:fillRect/>
          </a:stretch>
        </p:blipFill>
        <p:spPr>
          <a:xfrm>
            <a:off x="1548996" y="3366653"/>
            <a:ext cx="4659800" cy="2967816"/>
          </a:xfrm>
          <a:prstGeom prst="rect">
            <a:avLst/>
          </a:prstGeom>
        </p:spPr>
      </p:pic>
    </p:spTree>
    <p:extLst>
      <p:ext uri="{BB962C8B-B14F-4D97-AF65-F5344CB8AC3E}">
        <p14:creationId xmlns:p14="http://schemas.microsoft.com/office/powerpoint/2010/main" val="1267047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66746" y="1115443"/>
            <a:ext cx="8915400" cy="1128993"/>
          </a:xfrm>
        </p:spPr>
        <p:txBody>
          <a:bodyPr>
            <a:normAutofit/>
          </a:bodyPr>
          <a:lstStyle/>
          <a:p>
            <a:pPr marL="0" indent="0">
              <a:buNone/>
            </a:pPr>
            <a:r>
              <a:rPr lang="fr-FR" sz="1400" b="1" dirty="0"/>
              <a:t>Le lien entre l'âge des clients et la fréquence </a:t>
            </a:r>
            <a:r>
              <a:rPr lang="fr-FR" sz="1400" b="1" dirty="0" smtClean="0"/>
              <a:t>d’achat</a:t>
            </a:r>
            <a:endParaRPr lang="fr-FR" sz="1400" b="1" dirty="0"/>
          </a:p>
          <a:p>
            <a:pPr marL="0" indent="0">
              <a:buNone/>
            </a:pPr>
            <a:r>
              <a:rPr lang="fr-FR" sz="1400" dirty="0" smtClean="0"/>
              <a:t>On </a:t>
            </a:r>
            <a:r>
              <a:rPr lang="fr-FR" sz="1400" dirty="0"/>
              <a:t>remarque que plus l’âge augmente nous avec une </a:t>
            </a:r>
            <a:r>
              <a:rPr lang="fr-FR" sz="1400" dirty="0" smtClean="0"/>
              <a:t>augmentation </a:t>
            </a:r>
            <a:r>
              <a:rPr lang="fr-FR" sz="1400" dirty="0"/>
              <a:t>progressive </a:t>
            </a:r>
            <a:r>
              <a:rPr lang="fr-FR" sz="1400" dirty="0" smtClean="0"/>
              <a:t>de la fréquence d’achat </a:t>
            </a:r>
            <a:r>
              <a:rPr lang="fr-FR" sz="1400" dirty="0"/>
              <a:t>des achats avec un pic plus élevé entre 32 et 55 ans. Nous observons aussi quelques valeurs disperse</a:t>
            </a:r>
            <a:r>
              <a:rPr lang="fr-FR" sz="1400" dirty="0" smtClean="0"/>
              <a:t>.</a:t>
            </a:r>
            <a:endParaRPr lang="fr-FR" sz="1400" b="1" dirty="0"/>
          </a:p>
          <a:p>
            <a:pPr marL="0" indent="0">
              <a:buNone/>
            </a:pPr>
            <a:endParaRPr lang="fr-FR" sz="1400" dirty="0"/>
          </a:p>
        </p:txBody>
      </p:sp>
      <p:sp>
        <p:nvSpPr>
          <p:cNvPr id="4" name="Titre 1"/>
          <p:cNvSpPr txBox="1">
            <a:spLocks/>
          </p:cNvSpPr>
          <p:nvPr/>
        </p:nvSpPr>
        <p:spPr>
          <a:xfrm>
            <a:off x="1752953" y="350545"/>
            <a:ext cx="8911687" cy="6522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smtClean="0"/>
              <a:t>Analyses des indicateurs de ventes</a:t>
            </a:r>
            <a:endParaRPr lang="fr-FR" b="1" dirty="0"/>
          </a:p>
        </p:txBody>
      </p:sp>
      <p:pic>
        <p:nvPicPr>
          <p:cNvPr id="2" name="Image 1"/>
          <p:cNvPicPr>
            <a:picLocks noChangeAspect="1"/>
          </p:cNvPicPr>
          <p:nvPr/>
        </p:nvPicPr>
        <p:blipFill>
          <a:blip r:embed="rId2"/>
          <a:stretch>
            <a:fillRect/>
          </a:stretch>
        </p:blipFill>
        <p:spPr>
          <a:xfrm>
            <a:off x="536836" y="2885107"/>
            <a:ext cx="4974504" cy="3870975"/>
          </a:xfrm>
          <a:prstGeom prst="rect">
            <a:avLst/>
          </a:prstGeom>
        </p:spPr>
      </p:pic>
      <p:sp>
        <p:nvSpPr>
          <p:cNvPr id="8" name="ZoneTexte 7"/>
          <p:cNvSpPr txBox="1"/>
          <p:nvPr/>
        </p:nvSpPr>
        <p:spPr>
          <a:xfrm>
            <a:off x="6001789" y="3807229"/>
            <a:ext cx="5320146" cy="1015663"/>
          </a:xfrm>
          <a:prstGeom prst="rect">
            <a:avLst/>
          </a:prstGeom>
          <a:noFill/>
        </p:spPr>
        <p:txBody>
          <a:bodyPr wrap="square" rtlCol="0">
            <a:spAutoFit/>
          </a:bodyPr>
          <a:lstStyle/>
          <a:p>
            <a:r>
              <a:rPr lang="fr-FR" sz="1200" dirty="0"/>
              <a:t>Test de Spearman entre l'âge des clients et la fréquence d'achat :</a:t>
            </a:r>
          </a:p>
          <a:p>
            <a:r>
              <a:rPr lang="fr-FR" sz="1200" dirty="0"/>
              <a:t>  - Coefficient de corrélation (rho) : 0.1277</a:t>
            </a:r>
          </a:p>
          <a:p>
            <a:r>
              <a:rPr lang="fr-FR" sz="1200" dirty="0"/>
              <a:t>  - p-value : 0.0000</a:t>
            </a:r>
          </a:p>
          <a:p>
            <a:r>
              <a:rPr lang="fr-FR" sz="1200" dirty="0"/>
              <a:t>Conclusion : Il existe une corrélation significative entre l'âge des clients et la fréquence d'achat.</a:t>
            </a:r>
          </a:p>
        </p:txBody>
      </p:sp>
    </p:spTree>
    <p:extLst>
      <p:ext uri="{BB962C8B-B14F-4D97-AF65-F5344CB8AC3E}">
        <p14:creationId xmlns:p14="http://schemas.microsoft.com/office/powerpoint/2010/main" val="4274432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16623" y="1061258"/>
            <a:ext cx="8915400" cy="917171"/>
          </a:xfrm>
        </p:spPr>
        <p:txBody>
          <a:bodyPr>
            <a:normAutofit/>
          </a:bodyPr>
          <a:lstStyle/>
          <a:p>
            <a:pPr marL="0" indent="0">
              <a:buNone/>
            </a:pPr>
            <a:r>
              <a:rPr lang="fr-FR" sz="1400" b="1" dirty="0"/>
              <a:t>Le lien entre l'âge des clients et la taille du panier </a:t>
            </a:r>
            <a:r>
              <a:rPr lang="fr-FR" sz="1400" b="1" dirty="0" smtClean="0"/>
              <a:t>moyen</a:t>
            </a:r>
          </a:p>
          <a:p>
            <a:pPr marL="0" indent="0">
              <a:buNone/>
            </a:pPr>
            <a:r>
              <a:rPr lang="fr-FR" sz="1400" dirty="0" smtClean="0"/>
              <a:t>Plus l’âge augmente nous observons une baisse progressive du panier avec quelques dispersion entre 32 ans et 55 ans. </a:t>
            </a:r>
            <a:endParaRPr lang="fr-FR" sz="1400" dirty="0"/>
          </a:p>
          <a:p>
            <a:pPr marL="0" indent="0">
              <a:buNone/>
            </a:pPr>
            <a:endParaRPr lang="fr-FR" sz="1400" dirty="0"/>
          </a:p>
        </p:txBody>
      </p:sp>
      <p:sp>
        <p:nvSpPr>
          <p:cNvPr id="4" name="Titre 1"/>
          <p:cNvSpPr txBox="1">
            <a:spLocks/>
          </p:cNvSpPr>
          <p:nvPr/>
        </p:nvSpPr>
        <p:spPr>
          <a:xfrm>
            <a:off x="1752953" y="350545"/>
            <a:ext cx="8911687" cy="6522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smtClean="0"/>
              <a:t>Analyses des indicateurs de ventes</a:t>
            </a:r>
            <a:endParaRPr lang="fr-FR" b="1" dirty="0"/>
          </a:p>
        </p:txBody>
      </p:sp>
      <p:pic>
        <p:nvPicPr>
          <p:cNvPr id="5" name="Image 4"/>
          <p:cNvPicPr>
            <a:picLocks noChangeAspect="1"/>
          </p:cNvPicPr>
          <p:nvPr/>
        </p:nvPicPr>
        <p:blipFill>
          <a:blip r:embed="rId2"/>
          <a:stretch>
            <a:fillRect/>
          </a:stretch>
        </p:blipFill>
        <p:spPr>
          <a:xfrm>
            <a:off x="815830" y="2700373"/>
            <a:ext cx="4903327" cy="3795851"/>
          </a:xfrm>
          <a:prstGeom prst="rect">
            <a:avLst/>
          </a:prstGeom>
        </p:spPr>
      </p:pic>
      <p:sp>
        <p:nvSpPr>
          <p:cNvPr id="6" name="ZoneTexte 5"/>
          <p:cNvSpPr txBox="1"/>
          <p:nvPr/>
        </p:nvSpPr>
        <p:spPr>
          <a:xfrm>
            <a:off x="5719157" y="4405745"/>
            <a:ext cx="4680065" cy="1200329"/>
          </a:xfrm>
          <a:prstGeom prst="rect">
            <a:avLst/>
          </a:prstGeom>
          <a:noFill/>
        </p:spPr>
        <p:txBody>
          <a:bodyPr wrap="square" rtlCol="0">
            <a:spAutoFit/>
          </a:bodyPr>
          <a:lstStyle/>
          <a:p>
            <a:r>
              <a:rPr lang="fr-FR" sz="1200" dirty="0"/>
              <a:t>Test de Spearman sur le lien entre l'âge des clients et la taille du panier moyen :</a:t>
            </a:r>
          </a:p>
          <a:p>
            <a:r>
              <a:rPr lang="fr-FR" sz="1200" dirty="0"/>
              <a:t>  - Coefficient de corrélation (rho) : -0.2313</a:t>
            </a:r>
          </a:p>
          <a:p>
            <a:r>
              <a:rPr lang="fr-FR" sz="1200" dirty="0"/>
              <a:t>  - p-value : 0.0000</a:t>
            </a:r>
          </a:p>
          <a:p>
            <a:r>
              <a:rPr lang="fr-FR" sz="1200" dirty="0"/>
              <a:t>Conclusion : Il existe une corrélation significative entre l'âge des clients et la taille du panier moyen.</a:t>
            </a:r>
          </a:p>
        </p:txBody>
      </p:sp>
    </p:spTree>
    <p:extLst>
      <p:ext uri="{BB962C8B-B14F-4D97-AF65-F5344CB8AC3E}">
        <p14:creationId xmlns:p14="http://schemas.microsoft.com/office/powerpoint/2010/main" val="101672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556990"/>
          </a:xfrm>
        </p:spPr>
        <p:txBody>
          <a:bodyPr>
            <a:normAutofit/>
          </a:bodyPr>
          <a:lstStyle/>
          <a:p>
            <a:r>
              <a:rPr lang="fr-FR" sz="2800" b="1" dirty="0" smtClean="0"/>
              <a:t>Missions du projet</a:t>
            </a:r>
            <a:endParaRPr lang="fr-FR" sz="2800" b="1" dirty="0"/>
          </a:p>
        </p:txBody>
      </p:sp>
      <p:sp>
        <p:nvSpPr>
          <p:cNvPr id="3" name="Espace réservé du contenu 2"/>
          <p:cNvSpPr>
            <a:spLocks noGrp="1"/>
          </p:cNvSpPr>
          <p:nvPr>
            <p:ph idx="1"/>
          </p:nvPr>
        </p:nvSpPr>
        <p:spPr>
          <a:xfrm>
            <a:off x="1400175" y="1333500"/>
            <a:ext cx="9799637" cy="4914900"/>
          </a:xfrm>
        </p:spPr>
        <p:txBody>
          <a:bodyPr>
            <a:normAutofit fontScale="77500" lnSpcReduction="20000"/>
          </a:bodyPr>
          <a:lstStyle/>
          <a:p>
            <a:pPr marL="0" indent="0">
              <a:buNone/>
            </a:pPr>
            <a:r>
              <a:rPr lang="fr-FR" dirty="0" smtClean="0"/>
              <a:t>Il s’agit de déterminer :</a:t>
            </a:r>
          </a:p>
          <a:p>
            <a:r>
              <a:rPr lang="fr-FR" dirty="0" smtClean="0"/>
              <a:t>Chiffre d’affaires avec la moyenne mobile,</a:t>
            </a:r>
          </a:p>
          <a:p>
            <a:r>
              <a:rPr lang="fr-FR" dirty="0" smtClean="0"/>
              <a:t>Chiffre d’affaires par catégorie,</a:t>
            </a:r>
          </a:p>
          <a:p>
            <a:r>
              <a:rPr lang="fr-FR" dirty="0" smtClean="0"/>
              <a:t>Nombre de clients par mois,</a:t>
            </a:r>
          </a:p>
          <a:p>
            <a:r>
              <a:rPr lang="fr-FR" dirty="0" smtClean="0"/>
              <a:t>Nombre de transactions,</a:t>
            </a:r>
          </a:p>
          <a:p>
            <a:r>
              <a:rPr lang="fr-FR" dirty="0" smtClean="0"/>
              <a:t>Nombre de produits vendus,</a:t>
            </a:r>
          </a:p>
          <a:p>
            <a:r>
              <a:rPr lang="fr-FR" dirty="0" smtClean="0"/>
              <a:t>Les tops,</a:t>
            </a:r>
          </a:p>
          <a:p>
            <a:r>
              <a:rPr lang="fr-FR" dirty="0" smtClean="0"/>
              <a:t>Les flops,</a:t>
            </a:r>
          </a:p>
          <a:p>
            <a:r>
              <a:rPr lang="fr-FR" dirty="0" smtClean="0"/>
              <a:t>La répartition par catégorie,</a:t>
            </a:r>
          </a:p>
          <a:p>
            <a:r>
              <a:rPr lang="fr-FR" dirty="0" smtClean="0"/>
              <a:t>Répartition du chiffre d'affaires pour les clients BTOB,</a:t>
            </a:r>
          </a:p>
          <a:p>
            <a:r>
              <a:rPr lang="fr-FR" dirty="0" smtClean="0"/>
              <a:t>Courbe de Lorenz,</a:t>
            </a:r>
          </a:p>
          <a:p>
            <a:r>
              <a:rPr lang="fr-FR" dirty="0" smtClean="0"/>
              <a:t>Le lien entre le genre d’un client et les catégories des livres achetés,</a:t>
            </a:r>
          </a:p>
          <a:p>
            <a:r>
              <a:rPr lang="fr-FR" dirty="0" smtClean="0"/>
              <a:t>Le lien entre l'âge des clients et le montant total des achats,</a:t>
            </a:r>
          </a:p>
          <a:p>
            <a:r>
              <a:rPr lang="fr-FR" dirty="0" smtClean="0"/>
              <a:t>Le lien entre l'âge des clients et la fréquence d’achat,</a:t>
            </a:r>
          </a:p>
          <a:p>
            <a:r>
              <a:rPr lang="fr-FR" dirty="0" smtClean="0"/>
              <a:t>Le lien entre l'âge des clients et la taille du panier moyen,</a:t>
            </a:r>
          </a:p>
          <a:p>
            <a:r>
              <a:rPr lang="fr-FR" dirty="0" smtClean="0"/>
              <a:t>Le lien entre l'âge des clients et la catégorie des livres achetés.</a:t>
            </a:r>
            <a:endParaRPr lang="fr-FR" dirty="0"/>
          </a:p>
        </p:txBody>
      </p:sp>
    </p:spTree>
    <p:extLst>
      <p:ext uri="{BB962C8B-B14F-4D97-AF65-F5344CB8AC3E}">
        <p14:creationId xmlns:p14="http://schemas.microsoft.com/office/powerpoint/2010/main" val="393507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73619" y="159906"/>
            <a:ext cx="5921741" cy="549874"/>
          </a:xfrm>
        </p:spPr>
        <p:txBody>
          <a:bodyPr vert="horz" lIns="91440" tIns="45720" rIns="91440" bIns="45720" rtlCol="0" anchor="t">
            <a:normAutofit/>
          </a:bodyPr>
          <a:lstStyle/>
          <a:p>
            <a:r>
              <a:rPr lang="fr-FR" sz="2400" b="1" dirty="0"/>
              <a:t>Le traitement des données</a:t>
            </a:r>
            <a:endParaRPr lang="fr-FR" sz="2400" b="1" dirty="0"/>
          </a:p>
        </p:txBody>
      </p:sp>
      <p:sp>
        <p:nvSpPr>
          <p:cNvPr id="3" name="Espace réservé du contenu 2"/>
          <p:cNvSpPr>
            <a:spLocks noGrp="1"/>
          </p:cNvSpPr>
          <p:nvPr>
            <p:ph idx="1"/>
          </p:nvPr>
        </p:nvSpPr>
        <p:spPr>
          <a:xfrm>
            <a:off x="1557337" y="709780"/>
            <a:ext cx="10634663" cy="1295289"/>
          </a:xfrm>
        </p:spPr>
        <p:txBody>
          <a:bodyPr>
            <a:normAutofit/>
          </a:bodyPr>
          <a:lstStyle/>
          <a:p>
            <a:pPr marL="0" indent="0">
              <a:buNone/>
            </a:pPr>
            <a:r>
              <a:rPr lang="fr-FR" sz="1400" dirty="0" smtClean="0"/>
              <a:t>Pour la mission, il nous été mise à disposition trois (03) </a:t>
            </a:r>
            <a:r>
              <a:rPr lang="fr-FR" sz="1400" dirty="0" err="1" smtClean="0"/>
              <a:t>dataframes</a:t>
            </a:r>
            <a:r>
              <a:rPr lang="fr-FR" sz="1400" dirty="0" smtClean="0"/>
              <a:t> à savoir :</a:t>
            </a:r>
          </a:p>
          <a:p>
            <a:pPr marL="0" indent="0">
              <a:buNone/>
            </a:pPr>
            <a:r>
              <a:rPr lang="fr-FR" sz="1400" dirty="0"/>
              <a:t>(</a:t>
            </a:r>
            <a:r>
              <a:rPr lang="fr-FR" sz="1400" b="1" dirty="0" err="1" smtClean="0"/>
              <a:t>customers</a:t>
            </a:r>
            <a:r>
              <a:rPr lang="fr-FR" sz="1400" dirty="0" smtClean="0"/>
              <a:t> (</a:t>
            </a:r>
            <a:r>
              <a:rPr lang="fr-FR" sz="1400" b="1" dirty="0" smtClean="0">
                <a:solidFill>
                  <a:srgbClr val="00B050"/>
                </a:solidFill>
              </a:rPr>
              <a:t>3</a:t>
            </a:r>
            <a:r>
              <a:rPr lang="fr-FR" sz="1400" dirty="0" smtClean="0"/>
              <a:t> colonnes / </a:t>
            </a:r>
            <a:r>
              <a:rPr lang="fr-FR" sz="1400" b="1" dirty="0" smtClean="0">
                <a:solidFill>
                  <a:srgbClr val="00B050"/>
                </a:solidFill>
              </a:rPr>
              <a:t>8.621</a:t>
            </a:r>
            <a:r>
              <a:rPr lang="fr-FR" sz="1400" dirty="0" smtClean="0"/>
              <a:t> lignes), </a:t>
            </a:r>
            <a:r>
              <a:rPr lang="fr-FR" sz="1400" b="1" dirty="0" err="1" smtClean="0"/>
              <a:t>products</a:t>
            </a:r>
            <a:r>
              <a:rPr lang="fr-FR" sz="1400" dirty="0" smtClean="0"/>
              <a:t> </a:t>
            </a:r>
            <a:r>
              <a:rPr lang="fr-FR" sz="1400" dirty="0"/>
              <a:t>(</a:t>
            </a:r>
            <a:r>
              <a:rPr lang="fr-FR" sz="1400" b="1" dirty="0">
                <a:solidFill>
                  <a:srgbClr val="00B050"/>
                </a:solidFill>
              </a:rPr>
              <a:t>3</a:t>
            </a:r>
            <a:r>
              <a:rPr lang="fr-FR" sz="1400" dirty="0"/>
              <a:t> colonnes / </a:t>
            </a:r>
            <a:r>
              <a:rPr lang="fr-FR" sz="1400" b="1" dirty="0" smtClean="0">
                <a:solidFill>
                  <a:srgbClr val="00B050"/>
                </a:solidFill>
              </a:rPr>
              <a:t>3.286</a:t>
            </a:r>
            <a:r>
              <a:rPr lang="fr-FR" sz="1400" dirty="0" smtClean="0"/>
              <a:t> </a:t>
            </a:r>
            <a:r>
              <a:rPr lang="fr-FR" sz="1400" dirty="0"/>
              <a:t>lignes)</a:t>
            </a:r>
            <a:r>
              <a:rPr lang="fr-FR" sz="1400" dirty="0" smtClean="0"/>
              <a:t>, </a:t>
            </a:r>
            <a:r>
              <a:rPr lang="fr-FR" sz="1400" b="1" dirty="0" smtClean="0"/>
              <a:t>Transactions</a:t>
            </a:r>
            <a:r>
              <a:rPr lang="fr-FR" sz="1400" dirty="0" smtClean="0"/>
              <a:t> (</a:t>
            </a:r>
            <a:r>
              <a:rPr lang="fr-FR" sz="1400" b="1" dirty="0" smtClean="0">
                <a:solidFill>
                  <a:srgbClr val="00B050"/>
                </a:solidFill>
              </a:rPr>
              <a:t>4</a:t>
            </a:r>
            <a:r>
              <a:rPr lang="fr-FR" sz="1400" dirty="0" smtClean="0"/>
              <a:t> </a:t>
            </a:r>
            <a:r>
              <a:rPr lang="fr-FR" sz="1400" dirty="0"/>
              <a:t>colonnes / </a:t>
            </a:r>
            <a:r>
              <a:rPr lang="fr-FR" sz="1400" b="1" dirty="0" smtClean="0">
                <a:solidFill>
                  <a:srgbClr val="00B050"/>
                </a:solidFill>
              </a:rPr>
              <a:t>1.048.575</a:t>
            </a:r>
            <a:r>
              <a:rPr lang="fr-FR" sz="1400" dirty="0" smtClean="0"/>
              <a:t> </a:t>
            </a:r>
            <a:r>
              <a:rPr lang="fr-FR" sz="1400" dirty="0"/>
              <a:t>lignes</a:t>
            </a:r>
            <a:r>
              <a:rPr lang="fr-FR" sz="1400" dirty="0" smtClean="0"/>
              <a:t>), </a:t>
            </a:r>
          </a:p>
          <a:p>
            <a:pPr marL="0" indent="0">
              <a:buNone/>
            </a:pPr>
            <a:r>
              <a:rPr lang="fr-FR" sz="1400" dirty="0" smtClean="0"/>
              <a:t>nous avons effectuer une vérification de la clé primaire sur les </a:t>
            </a:r>
            <a:r>
              <a:rPr lang="fr-FR" sz="1400" dirty="0" err="1" smtClean="0"/>
              <a:t>dataframes</a:t>
            </a:r>
            <a:r>
              <a:rPr lang="fr-FR" sz="1400" dirty="0" smtClean="0"/>
              <a:t>) par la suite nous avons nettoyer le </a:t>
            </a:r>
            <a:r>
              <a:rPr lang="fr-FR" sz="1400" dirty="0" err="1" smtClean="0"/>
              <a:t>dataframe</a:t>
            </a:r>
            <a:r>
              <a:rPr lang="fr-FR" sz="1400" dirty="0" smtClean="0"/>
              <a:t> </a:t>
            </a:r>
            <a:r>
              <a:rPr lang="fr-FR" sz="1400" b="1" dirty="0" err="1" smtClean="0"/>
              <a:t>transact</a:t>
            </a:r>
            <a:r>
              <a:rPr lang="fr-FR" sz="1400" b="1" dirty="0" smtClean="0"/>
              <a:t> </a:t>
            </a:r>
            <a:r>
              <a:rPr lang="fr-FR" sz="1400" dirty="0" smtClean="0"/>
              <a:t>avec un </a:t>
            </a:r>
            <a:r>
              <a:rPr lang="fr-FR" sz="1400" dirty="0" err="1" smtClean="0"/>
              <a:t>dropna</a:t>
            </a:r>
            <a:r>
              <a:rPr lang="fr-FR" sz="1400" dirty="0" smtClean="0"/>
              <a:t> </a:t>
            </a:r>
            <a:r>
              <a:rPr lang="fr-FR" sz="1400" dirty="0" err="1" smtClean="0"/>
              <a:t>inplace</a:t>
            </a:r>
            <a:r>
              <a:rPr lang="fr-FR" sz="1400" dirty="0" smtClean="0"/>
              <a:t>=</a:t>
            </a:r>
            <a:r>
              <a:rPr lang="fr-FR" sz="1400" dirty="0" err="1" smtClean="0"/>
              <a:t>True</a:t>
            </a:r>
            <a:endParaRPr lang="fr-FR" sz="1400" dirty="0" smtClean="0"/>
          </a:p>
          <a:p>
            <a:pPr marL="0" indent="0">
              <a:buNone/>
            </a:pPr>
            <a:endParaRPr lang="fr-FR" sz="1400" dirty="0" smtClean="0"/>
          </a:p>
          <a:p>
            <a:pPr marL="0" indent="0">
              <a:buNone/>
            </a:pPr>
            <a:endParaRPr lang="fr-FR" sz="1400" dirty="0"/>
          </a:p>
        </p:txBody>
      </p:sp>
      <p:pic>
        <p:nvPicPr>
          <p:cNvPr id="4" name="Image 3"/>
          <p:cNvPicPr>
            <a:picLocks noChangeAspect="1"/>
          </p:cNvPicPr>
          <p:nvPr/>
        </p:nvPicPr>
        <p:blipFill>
          <a:blip r:embed="rId2"/>
          <a:stretch>
            <a:fillRect/>
          </a:stretch>
        </p:blipFill>
        <p:spPr>
          <a:xfrm>
            <a:off x="271462" y="2171700"/>
            <a:ext cx="1547813" cy="1986960"/>
          </a:xfrm>
          <a:prstGeom prst="rect">
            <a:avLst/>
          </a:prstGeom>
        </p:spPr>
      </p:pic>
      <p:pic>
        <p:nvPicPr>
          <p:cNvPr id="5" name="Image 4"/>
          <p:cNvPicPr>
            <a:picLocks noChangeAspect="1"/>
          </p:cNvPicPr>
          <p:nvPr/>
        </p:nvPicPr>
        <p:blipFill>
          <a:blip r:embed="rId3"/>
          <a:stretch>
            <a:fillRect/>
          </a:stretch>
        </p:blipFill>
        <p:spPr>
          <a:xfrm>
            <a:off x="3700463" y="2171700"/>
            <a:ext cx="1547812" cy="1986960"/>
          </a:xfrm>
          <a:prstGeom prst="rect">
            <a:avLst/>
          </a:prstGeom>
        </p:spPr>
      </p:pic>
      <p:pic>
        <p:nvPicPr>
          <p:cNvPr id="6" name="Image 5"/>
          <p:cNvPicPr>
            <a:picLocks noChangeAspect="1"/>
          </p:cNvPicPr>
          <p:nvPr/>
        </p:nvPicPr>
        <p:blipFill>
          <a:blip r:embed="rId4"/>
          <a:stretch>
            <a:fillRect/>
          </a:stretch>
        </p:blipFill>
        <p:spPr>
          <a:xfrm>
            <a:off x="7129463" y="2171700"/>
            <a:ext cx="3367087" cy="1986960"/>
          </a:xfrm>
          <a:prstGeom prst="rect">
            <a:avLst/>
          </a:prstGeom>
        </p:spPr>
      </p:pic>
      <p:pic>
        <p:nvPicPr>
          <p:cNvPr id="7" name="Image 6"/>
          <p:cNvPicPr>
            <a:picLocks noChangeAspect="1"/>
          </p:cNvPicPr>
          <p:nvPr/>
        </p:nvPicPr>
        <p:blipFill>
          <a:blip r:embed="rId5"/>
          <a:stretch>
            <a:fillRect/>
          </a:stretch>
        </p:blipFill>
        <p:spPr>
          <a:xfrm>
            <a:off x="271462" y="4339578"/>
            <a:ext cx="3286125" cy="2447925"/>
          </a:xfrm>
          <a:prstGeom prst="rect">
            <a:avLst/>
          </a:prstGeom>
        </p:spPr>
      </p:pic>
      <p:pic>
        <p:nvPicPr>
          <p:cNvPr id="8" name="Image 7"/>
          <p:cNvPicPr>
            <a:picLocks noChangeAspect="1"/>
          </p:cNvPicPr>
          <p:nvPr/>
        </p:nvPicPr>
        <p:blipFill>
          <a:blip r:embed="rId6"/>
          <a:stretch>
            <a:fillRect/>
          </a:stretch>
        </p:blipFill>
        <p:spPr>
          <a:xfrm>
            <a:off x="3700463" y="4325290"/>
            <a:ext cx="3243262" cy="2476500"/>
          </a:xfrm>
          <a:prstGeom prst="rect">
            <a:avLst/>
          </a:prstGeom>
        </p:spPr>
      </p:pic>
      <p:pic>
        <p:nvPicPr>
          <p:cNvPr id="9" name="Image 8"/>
          <p:cNvPicPr>
            <a:picLocks noChangeAspect="1"/>
          </p:cNvPicPr>
          <p:nvPr/>
        </p:nvPicPr>
        <p:blipFill>
          <a:blip r:embed="rId7"/>
          <a:stretch>
            <a:fillRect/>
          </a:stretch>
        </p:blipFill>
        <p:spPr>
          <a:xfrm>
            <a:off x="7129463" y="4339578"/>
            <a:ext cx="3367087" cy="2447925"/>
          </a:xfrm>
          <a:prstGeom prst="rect">
            <a:avLst/>
          </a:prstGeom>
        </p:spPr>
      </p:pic>
    </p:spTree>
    <p:extLst>
      <p:ext uri="{BB962C8B-B14F-4D97-AF65-F5344CB8AC3E}">
        <p14:creationId xmlns:p14="http://schemas.microsoft.com/office/powerpoint/2010/main" val="103690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76311" y="2873432"/>
            <a:ext cx="7196666" cy="3778250"/>
          </a:xfrm>
          <a:prstGeom prst="rect">
            <a:avLst/>
          </a:prstGeom>
        </p:spPr>
      </p:pic>
      <p:sp>
        <p:nvSpPr>
          <p:cNvPr id="5" name="Titre 1"/>
          <p:cNvSpPr txBox="1">
            <a:spLocks/>
          </p:cNvSpPr>
          <p:nvPr/>
        </p:nvSpPr>
        <p:spPr>
          <a:xfrm>
            <a:off x="2673619" y="159906"/>
            <a:ext cx="5921741" cy="5498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b="1" dirty="0" smtClean="0"/>
              <a:t>Le traitement des données (jointures)</a:t>
            </a:r>
            <a:endParaRPr lang="fr-FR" sz="2400" b="1" dirty="0"/>
          </a:p>
        </p:txBody>
      </p:sp>
      <p:sp>
        <p:nvSpPr>
          <p:cNvPr id="6" name="ZoneTexte 5"/>
          <p:cNvSpPr txBox="1"/>
          <p:nvPr/>
        </p:nvSpPr>
        <p:spPr>
          <a:xfrm>
            <a:off x="1752445" y="1006776"/>
            <a:ext cx="7764088" cy="523220"/>
          </a:xfrm>
          <a:prstGeom prst="rect">
            <a:avLst/>
          </a:prstGeom>
          <a:noFill/>
        </p:spPr>
        <p:txBody>
          <a:bodyPr wrap="square" rtlCol="0">
            <a:spAutoFit/>
          </a:bodyPr>
          <a:lstStyle/>
          <a:p>
            <a:r>
              <a:rPr lang="fr-FR" sz="1400" dirty="0" smtClean="0"/>
              <a:t>Nous avons détermine les clé unique avec la fonction « </a:t>
            </a:r>
            <a:r>
              <a:rPr lang="fr-FR" sz="1400" b="1" dirty="0" err="1" smtClean="0"/>
              <a:t>def</a:t>
            </a:r>
            <a:r>
              <a:rPr lang="fr-FR" sz="1400" b="1" dirty="0" smtClean="0"/>
              <a:t> </a:t>
            </a:r>
            <a:r>
              <a:rPr lang="fr-FR" sz="1400" b="1" dirty="0" err="1" smtClean="0"/>
              <a:t>verification_cle_primaire</a:t>
            </a:r>
            <a:r>
              <a:rPr lang="fr-FR" sz="1400" dirty="0" smtClean="0"/>
              <a:t> » avant de faire les jointures pour le reste des analyse</a:t>
            </a:r>
            <a:endParaRPr lang="fr-FR" sz="1400" dirty="0"/>
          </a:p>
        </p:txBody>
      </p:sp>
      <p:pic>
        <p:nvPicPr>
          <p:cNvPr id="7" name="Image 6"/>
          <p:cNvPicPr>
            <a:picLocks noChangeAspect="1"/>
          </p:cNvPicPr>
          <p:nvPr/>
        </p:nvPicPr>
        <p:blipFill>
          <a:blip r:embed="rId3"/>
          <a:stretch>
            <a:fillRect/>
          </a:stretch>
        </p:blipFill>
        <p:spPr>
          <a:xfrm>
            <a:off x="276311" y="1786543"/>
            <a:ext cx="4257675" cy="1028700"/>
          </a:xfrm>
          <a:prstGeom prst="rect">
            <a:avLst/>
          </a:prstGeom>
        </p:spPr>
      </p:pic>
    </p:spTree>
    <p:extLst>
      <p:ext uri="{BB962C8B-B14F-4D97-AF65-F5344CB8AC3E}">
        <p14:creationId xmlns:p14="http://schemas.microsoft.com/office/powerpoint/2010/main" val="296440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
        <p:nvSpPr>
          <p:cNvPr id="3" name="Espace réservé du contenu 2"/>
          <p:cNvSpPr>
            <a:spLocks noGrp="1"/>
          </p:cNvSpPr>
          <p:nvPr>
            <p:ph idx="1"/>
          </p:nvPr>
        </p:nvSpPr>
        <p:spPr>
          <a:xfrm>
            <a:off x="918295" y="1200273"/>
            <a:ext cx="10586317" cy="481014"/>
          </a:xfrm>
        </p:spPr>
        <p:txBody>
          <a:bodyPr>
            <a:normAutofit/>
          </a:bodyPr>
          <a:lstStyle/>
          <a:p>
            <a:pPr marL="0" indent="0">
              <a:buNone/>
            </a:pPr>
            <a:r>
              <a:rPr lang="fr-FR" sz="1600" dirty="0" smtClean="0"/>
              <a:t>Nous avons </a:t>
            </a:r>
            <a:r>
              <a:rPr lang="fr-FR" sz="1600" dirty="0"/>
              <a:t>un </a:t>
            </a:r>
            <a:r>
              <a:rPr lang="fr-FR" sz="1600" dirty="0" smtClean="0"/>
              <a:t>chiffre </a:t>
            </a:r>
            <a:r>
              <a:rPr lang="fr-FR" sz="1600" dirty="0"/>
              <a:t>d'affaires total </a:t>
            </a:r>
            <a:r>
              <a:rPr lang="fr-FR" sz="1600" dirty="0" smtClean="0"/>
              <a:t> de : </a:t>
            </a:r>
            <a:r>
              <a:rPr lang="fr-FR" sz="1600" b="1" dirty="0" smtClean="0">
                <a:solidFill>
                  <a:srgbClr val="00B050"/>
                </a:solidFill>
              </a:rPr>
              <a:t>12.027.663 </a:t>
            </a:r>
            <a:r>
              <a:rPr lang="fr-FR" sz="1600" b="1" dirty="0">
                <a:solidFill>
                  <a:srgbClr val="00B050"/>
                </a:solidFill>
              </a:rPr>
              <a:t>€</a:t>
            </a:r>
          </a:p>
        </p:txBody>
      </p:sp>
      <p:sp>
        <p:nvSpPr>
          <p:cNvPr id="5" name="Espace réservé du contenu 2"/>
          <p:cNvSpPr txBox="1">
            <a:spLocks/>
          </p:cNvSpPr>
          <p:nvPr/>
        </p:nvSpPr>
        <p:spPr>
          <a:xfrm>
            <a:off x="918295" y="1681287"/>
            <a:ext cx="10586317" cy="151109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600" dirty="0" smtClean="0"/>
              <a:t>Avec un chiffre d'affaire total par année : </a:t>
            </a:r>
          </a:p>
          <a:p>
            <a:r>
              <a:rPr lang="fr-FR" sz="1600" b="1" dirty="0" smtClean="0">
                <a:solidFill>
                  <a:srgbClr val="00B050"/>
                </a:solidFill>
              </a:rPr>
              <a:t>2021 </a:t>
            </a:r>
            <a:r>
              <a:rPr lang="fr-FR" sz="1600" b="1" dirty="0" smtClean="0">
                <a:solidFill>
                  <a:srgbClr val="00B050"/>
                </a:solidFill>
                <a:sym typeface="Wingdings" panose="05000000000000000000" pitchFamily="2" charset="2"/>
              </a:rPr>
              <a:t> </a:t>
            </a:r>
            <a:r>
              <a:rPr lang="fr-FR" sz="1600" b="1" dirty="0" smtClean="0">
                <a:solidFill>
                  <a:srgbClr val="00B050"/>
                </a:solidFill>
              </a:rPr>
              <a:t>4.944.760.98  €</a:t>
            </a:r>
            <a:endParaRPr lang="fr-FR" sz="1600" b="1" dirty="0">
              <a:solidFill>
                <a:srgbClr val="00B050"/>
              </a:solidFill>
            </a:endParaRPr>
          </a:p>
          <a:p>
            <a:r>
              <a:rPr lang="fr-FR" sz="1600" b="1" dirty="0">
                <a:solidFill>
                  <a:srgbClr val="00B050"/>
                </a:solidFill>
              </a:rPr>
              <a:t>2022	</a:t>
            </a:r>
            <a:r>
              <a:rPr lang="fr-FR" sz="1600" b="1" dirty="0" smtClean="0">
                <a:solidFill>
                  <a:srgbClr val="00B050"/>
                </a:solidFill>
                <a:sym typeface="Wingdings" panose="05000000000000000000" pitchFamily="2" charset="2"/>
              </a:rPr>
              <a:t></a:t>
            </a:r>
            <a:r>
              <a:rPr lang="fr-FR" sz="1600" b="1" dirty="0" smtClean="0">
                <a:solidFill>
                  <a:srgbClr val="00B050"/>
                </a:solidFill>
              </a:rPr>
              <a:t> 6.108.681.81 €</a:t>
            </a:r>
            <a:endParaRPr lang="fr-FR" sz="1600" b="1" dirty="0">
              <a:solidFill>
                <a:srgbClr val="00B050"/>
              </a:solidFill>
            </a:endParaRPr>
          </a:p>
          <a:p>
            <a:r>
              <a:rPr lang="fr-FR" sz="1600" b="1" dirty="0">
                <a:solidFill>
                  <a:srgbClr val="00B050"/>
                </a:solidFill>
              </a:rPr>
              <a:t>2023	</a:t>
            </a:r>
            <a:r>
              <a:rPr lang="fr-FR" sz="1600" b="1" dirty="0" smtClean="0">
                <a:solidFill>
                  <a:srgbClr val="00B050"/>
                </a:solidFill>
                <a:sym typeface="Wingdings" panose="05000000000000000000" pitchFamily="2" charset="2"/>
              </a:rPr>
              <a:t> </a:t>
            </a:r>
            <a:r>
              <a:rPr lang="fr-FR" sz="1600" b="1" dirty="0" smtClean="0">
                <a:solidFill>
                  <a:srgbClr val="00B050"/>
                </a:solidFill>
              </a:rPr>
              <a:t>974.220.31 €</a:t>
            </a:r>
            <a:endParaRPr lang="fr-FR" sz="1600" b="1" dirty="0">
              <a:solidFill>
                <a:srgbClr val="00B050"/>
              </a:solidFill>
            </a:endParaRPr>
          </a:p>
        </p:txBody>
      </p:sp>
      <p:pic>
        <p:nvPicPr>
          <p:cNvPr id="8" name="Image 7"/>
          <p:cNvPicPr>
            <a:picLocks noChangeAspect="1"/>
          </p:cNvPicPr>
          <p:nvPr/>
        </p:nvPicPr>
        <p:blipFill>
          <a:blip r:embed="rId2"/>
          <a:stretch>
            <a:fillRect/>
          </a:stretch>
        </p:blipFill>
        <p:spPr>
          <a:xfrm>
            <a:off x="692159" y="3529622"/>
            <a:ext cx="11035738" cy="2020573"/>
          </a:xfrm>
          <a:prstGeom prst="rect">
            <a:avLst/>
          </a:prstGeom>
        </p:spPr>
      </p:pic>
    </p:spTree>
    <p:extLst>
      <p:ext uri="{BB962C8B-B14F-4D97-AF65-F5344CB8AC3E}">
        <p14:creationId xmlns:p14="http://schemas.microsoft.com/office/powerpoint/2010/main" val="380986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a:spLocks/>
          </p:cNvSpPr>
          <p:nvPr/>
        </p:nvSpPr>
        <p:spPr>
          <a:xfrm>
            <a:off x="915637" y="1158949"/>
            <a:ext cx="10586317" cy="19776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smtClean="0"/>
              <a:t>L’é</a:t>
            </a:r>
            <a:r>
              <a:rPr lang="fr-FR" sz="1400" b="1" dirty="0" smtClean="0"/>
              <a:t>volution </a:t>
            </a:r>
            <a:r>
              <a:rPr lang="fr-FR" sz="1400" b="1" dirty="0"/>
              <a:t>du chiffre d'affaires avec la moyenne mobile</a:t>
            </a:r>
          </a:p>
          <a:p>
            <a:pPr marL="0" indent="0">
              <a:buFont typeface="Wingdings 3" charset="2"/>
              <a:buNone/>
            </a:pPr>
            <a:r>
              <a:rPr lang="fr-FR" sz="1400" dirty="0" smtClean="0"/>
              <a:t>Nous avons une évolution du chiffre d’affaire avec le chiffre d’affaire de la moyenne mobile</a:t>
            </a:r>
          </a:p>
          <a:p>
            <a:r>
              <a:rPr lang="fr-FR" sz="1400" b="1" dirty="0" smtClean="0"/>
              <a:t>D'août </a:t>
            </a:r>
            <a:r>
              <a:rPr lang="fr-FR" sz="1400" b="1" dirty="0"/>
              <a:t>2021 à décembre 2021 : </a:t>
            </a:r>
            <a:r>
              <a:rPr lang="fr-FR" sz="1400" dirty="0"/>
              <a:t>Le chiffre d'affaires augmente fortement, passant d'environ </a:t>
            </a:r>
            <a:r>
              <a:rPr lang="fr-FR" sz="1400" b="1" dirty="0">
                <a:solidFill>
                  <a:srgbClr val="00B050"/>
                </a:solidFill>
              </a:rPr>
              <a:t>340</a:t>
            </a:r>
            <a:r>
              <a:rPr lang="fr-FR" sz="1400" dirty="0"/>
              <a:t> à </a:t>
            </a:r>
            <a:r>
              <a:rPr lang="fr-FR" sz="1400" b="1" dirty="0">
                <a:solidFill>
                  <a:srgbClr val="00B050"/>
                </a:solidFill>
              </a:rPr>
              <a:t>440</a:t>
            </a:r>
            <a:r>
              <a:rPr lang="fr-FR" sz="1400" dirty="0"/>
              <a:t>.  </a:t>
            </a:r>
            <a:r>
              <a:rPr lang="fr-FR" sz="1400" dirty="0" smtClean="0"/>
              <a:t>La </a:t>
            </a:r>
            <a:r>
              <a:rPr lang="fr-FR" sz="1400" dirty="0"/>
              <a:t>moyenne mobile suit cette tendance à la hausse, mais avec un certain retard, car elle lisse les variations.</a:t>
            </a:r>
          </a:p>
          <a:p>
            <a:r>
              <a:rPr lang="fr-FR" sz="1400" b="1" dirty="0"/>
              <a:t>De décembre 2021 à décembre 2022 : </a:t>
            </a:r>
            <a:r>
              <a:rPr lang="fr-FR" sz="1400" dirty="0"/>
              <a:t>Le chiffre d'affaires chute considérablement, atteignant un point bas autour de </a:t>
            </a:r>
            <a:r>
              <a:rPr lang="fr-FR" sz="1400" b="1" dirty="0">
                <a:solidFill>
                  <a:srgbClr val="00B050"/>
                </a:solidFill>
              </a:rPr>
              <a:t>280</a:t>
            </a:r>
            <a:r>
              <a:rPr lang="fr-FR" sz="1400" dirty="0"/>
              <a:t>. </a:t>
            </a:r>
            <a:r>
              <a:rPr lang="fr-FR" sz="1400" dirty="0" smtClean="0"/>
              <a:t>La </a:t>
            </a:r>
            <a:r>
              <a:rPr lang="fr-FR" sz="1400" dirty="0"/>
              <a:t>moyenne mobile reflète cette baisse, mais de manière moins prononcée.</a:t>
            </a:r>
          </a:p>
          <a:p>
            <a:r>
              <a:rPr lang="fr-FR" sz="1400" b="1" dirty="0"/>
              <a:t>De décembre 2022 à février 2023 : </a:t>
            </a:r>
            <a:r>
              <a:rPr lang="fr-FR" sz="1400" dirty="0"/>
              <a:t>Le chiffre d'affaires remonte, passant d'environ </a:t>
            </a:r>
            <a:r>
              <a:rPr lang="fr-FR" sz="1400" b="1" dirty="0">
                <a:solidFill>
                  <a:srgbClr val="00B050"/>
                </a:solidFill>
              </a:rPr>
              <a:t>280</a:t>
            </a:r>
            <a:r>
              <a:rPr lang="fr-FR" sz="1400" dirty="0"/>
              <a:t> à près de </a:t>
            </a:r>
            <a:r>
              <a:rPr lang="fr-FR" sz="1400" b="1" dirty="0">
                <a:solidFill>
                  <a:srgbClr val="00B050"/>
                </a:solidFill>
              </a:rPr>
              <a:t>380</a:t>
            </a:r>
            <a:r>
              <a:rPr lang="fr-FR" sz="1400" dirty="0"/>
              <a:t>. </a:t>
            </a:r>
            <a:r>
              <a:rPr lang="fr-FR" sz="1400" dirty="0" smtClean="0"/>
              <a:t>La </a:t>
            </a:r>
            <a:r>
              <a:rPr lang="fr-FR" sz="1400" dirty="0"/>
              <a:t>moyenne mobile suit également cette remontée.</a:t>
            </a:r>
            <a:endParaRPr lang="fr-FR" sz="1400" b="1" dirty="0">
              <a:solidFill>
                <a:srgbClr val="00B050"/>
              </a:solidFill>
            </a:endParaRPr>
          </a:p>
        </p:txBody>
      </p:sp>
      <p:pic>
        <p:nvPicPr>
          <p:cNvPr id="11" name="Espace réservé du contenu 10"/>
          <p:cNvPicPr>
            <a:picLocks noGrp="1" noChangeAspect="1"/>
          </p:cNvPicPr>
          <p:nvPr>
            <p:ph idx="1"/>
          </p:nvPr>
        </p:nvPicPr>
        <p:blipFill>
          <a:blip r:embed="rId2"/>
          <a:stretch>
            <a:fillRect/>
          </a:stretch>
        </p:blipFill>
        <p:spPr>
          <a:xfrm>
            <a:off x="2246431" y="3476847"/>
            <a:ext cx="7924727" cy="3259894"/>
          </a:xfrm>
          <a:prstGeom prst="rect">
            <a:avLst/>
          </a:prstGeom>
        </p:spPr>
      </p:pic>
      <p:sp>
        <p:nvSpPr>
          <p:cNvPr id="14"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Tree>
    <p:extLst>
      <p:ext uri="{BB962C8B-B14F-4D97-AF65-F5344CB8AC3E}">
        <p14:creationId xmlns:p14="http://schemas.microsoft.com/office/powerpoint/2010/main" val="270311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752953" y="350545"/>
            <a:ext cx="8911687" cy="6522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smtClean="0"/>
              <a:t>Analyses des indicateurs de ventes</a:t>
            </a:r>
            <a:endParaRPr lang="fr-FR" b="1" dirty="0"/>
          </a:p>
        </p:txBody>
      </p:sp>
      <p:sp>
        <p:nvSpPr>
          <p:cNvPr id="5" name="Espace réservé du contenu 2"/>
          <p:cNvSpPr txBox="1">
            <a:spLocks/>
          </p:cNvSpPr>
          <p:nvPr/>
        </p:nvSpPr>
        <p:spPr>
          <a:xfrm>
            <a:off x="915637" y="1201473"/>
            <a:ext cx="10397405" cy="33492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smtClean="0"/>
              <a:t>Le chiffre </a:t>
            </a:r>
            <a:r>
              <a:rPr lang="fr-FR" sz="1400" b="1" dirty="0"/>
              <a:t>d’affaires </a:t>
            </a:r>
            <a:r>
              <a:rPr lang="fr-FR" sz="1400" b="1" dirty="0" smtClean="0"/>
              <a:t>par mois</a:t>
            </a:r>
          </a:p>
          <a:p>
            <a:r>
              <a:rPr lang="fr-FR" sz="1400" b="1" dirty="0"/>
              <a:t>Avril 2021 à octobre 2021 : </a:t>
            </a:r>
            <a:r>
              <a:rPr lang="fr-FR" sz="1400" dirty="0"/>
              <a:t>Le chiffre d'affaires est relativement stable, fluctuant légèrement autour de </a:t>
            </a:r>
            <a:r>
              <a:rPr lang="fr-FR" sz="1400" b="1" dirty="0">
                <a:solidFill>
                  <a:srgbClr val="00B050"/>
                </a:solidFill>
              </a:rPr>
              <a:t>480k-490k</a:t>
            </a:r>
            <a:r>
              <a:rPr lang="fr-FR" sz="1400" dirty="0"/>
              <a:t>. On peut considérer cette période comme une phase de stagnation relative.</a:t>
            </a:r>
          </a:p>
          <a:p>
            <a:r>
              <a:rPr lang="fr-FR" sz="1400" b="1" dirty="0"/>
              <a:t>Octobre 2021 à janvier 2022 : </a:t>
            </a:r>
            <a:r>
              <a:rPr lang="fr-FR" sz="1400" dirty="0"/>
              <a:t>Une augmentation significative du chiffre d'affaires se produit, atteignant un pic au-dessus de </a:t>
            </a:r>
            <a:r>
              <a:rPr lang="fr-FR" sz="1400" b="1" dirty="0">
                <a:solidFill>
                  <a:srgbClr val="00B050"/>
                </a:solidFill>
              </a:rPr>
              <a:t>520k</a:t>
            </a:r>
            <a:r>
              <a:rPr lang="fr-FR" sz="1400" dirty="0"/>
              <a:t> </a:t>
            </a:r>
            <a:r>
              <a:rPr lang="fr-FR" sz="1400" b="1" dirty="0"/>
              <a:t>en janvier 2022</a:t>
            </a:r>
            <a:r>
              <a:rPr lang="fr-FR" sz="1400" dirty="0"/>
              <a:t>. Cette hausse </a:t>
            </a:r>
            <a:r>
              <a:rPr lang="fr-FR" sz="1400" dirty="0" smtClean="0"/>
              <a:t>peut </a:t>
            </a:r>
            <a:r>
              <a:rPr lang="fr-FR" sz="1400" dirty="0"/>
              <a:t>être liée à des facteurs </a:t>
            </a:r>
            <a:r>
              <a:rPr lang="fr-FR" sz="1400" dirty="0" smtClean="0"/>
              <a:t>saisonniers, </a:t>
            </a:r>
            <a:r>
              <a:rPr lang="fr-FR" sz="1400" dirty="0"/>
              <a:t>à des campagnes marketing réussies ou à d'autres événements spécifiques.</a:t>
            </a:r>
          </a:p>
          <a:p>
            <a:r>
              <a:rPr lang="fr-FR" sz="1400" b="1" dirty="0"/>
              <a:t>Janvier 2022 à avril 2022 : </a:t>
            </a:r>
            <a:r>
              <a:rPr lang="fr-FR" sz="1400" dirty="0"/>
              <a:t>Une chute </a:t>
            </a:r>
            <a:r>
              <a:rPr lang="fr-FR" sz="1400" dirty="0" smtClean="0"/>
              <a:t>du </a:t>
            </a:r>
            <a:r>
              <a:rPr lang="fr-FR" sz="1400" dirty="0"/>
              <a:t>chiffre d'affaires suit le pic de janvier, ramenant les valeurs à des niveaux comparables à ceux du début de l'année </a:t>
            </a:r>
            <a:r>
              <a:rPr lang="fr-FR" sz="1400" b="1" dirty="0"/>
              <a:t>2021</a:t>
            </a:r>
            <a:r>
              <a:rPr lang="fr-FR" sz="1400" dirty="0" smtClean="0"/>
              <a:t>.</a:t>
            </a:r>
            <a:endParaRPr lang="fr-FR" sz="1400" dirty="0"/>
          </a:p>
          <a:p>
            <a:r>
              <a:rPr lang="fr-FR" sz="1400" b="1" dirty="0"/>
              <a:t>Avril 2022 à janvier 2023 : </a:t>
            </a:r>
            <a:r>
              <a:rPr lang="fr-FR" sz="1400" dirty="0"/>
              <a:t>Le chiffre d'affaires continue de fluctuer, avec </a:t>
            </a:r>
            <a:r>
              <a:rPr lang="fr-FR" sz="1400" dirty="0" smtClean="0"/>
              <a:t>des </a:t>
            </a:r>
            <a:r>
              <a:rPr lang="fr-FR" sz="1400" dirty="0"/>
              <a:t>hausses et </a:t>
            </a:r>
            <a:r>
              <a:rPr lang="fr-FR" sz="1400" dirty="0" smtClean="0"/>
              <a:t>des </a:t>
            </a:r>
            <a:r>
              <a:rPr lang="fr-FR" sz="1400" dirty="0"/>
              <a:t>baisses. </a:t>
            </a:r>
            <a:r>
              <a:rPr lang="fr-FR" sz="1400" dirty="0" smtClean="0"/>
              <a:t>Avec une  </a:t>
            </a:r>
            <a:r>
              <a:rPr lang="fr-FR" sz="1400" dirty="0"/>
              <a:t>tendance à la baisse vers la fin de la période, culminant avec une chute notable en </a:t>
            </a:r>
            <a:r>
              <a:rPr lang="fr-FR" sz="1400" b="1" dirty="0"/>
              <a:t>janvier 2023</a:t>
            </a:r>
            <a:r>
              <a:rPr lang="fr-FR" sz="1400" dirty="0"/>
              <a:t>.</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934" y="4150679"/>
            <a:ext cx="9930810" cy="2199610"/>
          </a:xfrm>
          <a:prstGeom prst="rect">
            <a:avLst/>
          </a:prstGeom>
        </p:spPr>
      </p:pic>
    </p:spTree>
    <p:extLst>
      <p:ext uri="{BB962C8B-B14F-4D97-AF65-F5344CB8AC3E}">
        <p14:creationId xmlns:p14="http://schemas.microsoft.com/office/powerpoint/2010/main" val="13697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752953" y="350545"/>
            <a:ext cx="8911687" cy="652238"/>
          </a:xfrm>
        </p:spPr>
        <p:txBody>
          <a:bodyPr/>
          <a:lstStyle/>
          <a:p>
            <a:pPr algn="ctr"/>
            <a:r>
              <a:rPr lang="fr-FR" b="1" dirty="0"/>
              <a:t>Analyses des indicateurs de ventes</a:t>
            </a:r>
          </a:p>
        </p:txBody>
      </p:sp>
      <p:sp>
        <p:nvSpPr>
          <p:cNvPr id="7" name="Espace réservé du contenu 2"/>
          <p:cNvSpPr txBox="1">
            <a:spLocks/>
          </p:cNvSpPr>
          <p:nvPr/>
        </p:nvSpPr>
        <p:spPr>
          <a:xfrm>
            <a:off x="915637" y="1222736"/>
            <a:ext cx="10397405" cy="27750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smtClean="0"/>
              <a:t>Le chiffre </a:t>
            </a:r>
            <a:r>
              <a:rPr lang="fr-FR" sz="1400" b="1" dirty="0"/>
              <a:t>d’affaires mobile par </a:t>
            </a:r>
            <a:r>
              <a:rPr lang="fr-FR" sz="1400" b="1" dirty="0" smtClean="0"/>
              <a:t>mois</a:t>
            </a:r>
            <a:endParaRPr lang="fr-FR" sz="1400" b="1" dirty="0"/>
          </a:p>
          <a:p>
            <a:r>
              <a:rPr lang="fr-FR" sz="1400" b="1" dirty="0" smtClean="0"/>
              <a:t>Avril </a:t>
            </a:r>
            <a:r>
              <a:rPr lang="fr-FR" sz="1400" b="1" dirty="0"/>
              <a:t>2021 à octobre 2021 : </a:t>
            </a:r>
            <a:r>
              <a:rPr lang="fr-FR" sz="1400" dirty="0"/>
              <a:t>Le chiffre d'affaires mobile </a:t>
            </a:r>
            <a:r>
              <a:rPr lang="fr-FR" sz="1400" dirty="0" smtClean="0"/>
              <a:t>est </a:t>
            </a:r>
            <a:r>
              <a:rPr lang="fr-FR" sz="1400" dirty="0"/>
              <a:t>relativement stable, fluctuant légèrement autour de </a:t>
            </a:r>
            <a:r>
              <a:rPr lang="fr-FR" sz="1400" b="1" dirty="0">
                <a:solidFill>
                  <a:srgbClr val="00B050"/>
                </a:solidFill>
              </a:rPr>
              <a:t>480k-490k</a:t>
            </a:r>
            <a:r>
              <a:rPr lang="fr-FR" sz="1400" dirty="0"/>
              <a:t>. On peut parler d'une période de stagnation relative.</a:t>
            </a:r>
          </a:p>
          <a:p>
            <a:r>
              <a:rPr lang="fr-FR" sz="1400" b="1" dirty="0"/>
              <a:t>Octobre 2021 à janvier 2022 : </a:t>
            </a:r>
            <a:r>
              <a:rPr lang="fr-FR" sz="1400" dirty="0"/>
              <a:t>Une augmentation notable du chiffre </a:t>
            </a:r>
            <a:r>
              <a:rPr lang="fr-FR" sz="1400" dirty="0" smtClean="0"/>
              <a:t>d'affaires </a:t>
            </a:r>
            <a:r>
              <a:rPr lang="fr-FR" sz="1400" dirty="0"/>
              <a:t>mobile</a:t>
            </a:r>
            <a:r>
              <a:rPr lang="fr-FR" sz="1400" dirty="0" smtClean="0"/>
              <a:t> </a:t>
            </a:r>
            <a:r>
              <a:rPr lang="fr-FR" sz="1400" dirty="0"/>
              <a:t>se produit, culminant à un pic au-dessus de </a:t>
            </a:r>
            <a:r>
              <a:rPr lang="fr-FR" sz="1400" b="1" dirty="0">
                <a:solidFill>
                  <a:srgbClr val="00B050"/>
                </a:solidFill>
              </a:rPr>
              <a:t>520k</a:t>
            </a:r>
            <a:r>
              <a:rPr lang="fr-FR" sz="1400" dirty="0"/>
              <a:t> en </a:t>
            </a:r>
            <a:r>
              <a:rPr lang="fr-FR" sz="1400" b="1" dirty="0"/>
              <a:t>janvier 2022</a:t>
            </a:r>
            <a:r>
              <a:rPr lang="fr-FR" sz="1400" dirty="0"/>
              <a:t>. Cela pourrait correspondre à une période de forte activité, peut-être liée à des événements saisonniers (fêtes de fin d'année, soldes, etc.).</a:t>
            </a:r>
          </a:p>
          <a:p>
            <a:r>
              <a:rPr lang="fr-FR" sz="1400" b="1" dirty="0"/>
              <a:t>Janvier 2022 à avril 2022 : </a:t>
            </a:r>
            <a:r>
              <a:rPr lang="fr-FR" sz="1400" dirty="0"/>
              <a:t>Une chute </a:t>
            </a:r>
            <a:r>
              <a:rPr lang="fr-FR" sz="1400" dirty="0" smtClean="0"/>
              <a:t>du </a:t>
            </a:r>
            <a:r>
              <a:rPr lang="fr-FR" sz="1400" dirty="0"/>
              <a:t>chiffre </a:t>
            </a:r>
            <a:r>
              <a:rPr lang="fr-FR" sz="1400" dirty="0" smtClean="0"/>
              <a:t>d'affaires </a:t>
            </a:r>
            <a:r>
              <a:rPr lang="fr-FR" sz="1400" dirty="0"/>
              <a:t>mobile</a:t>
            </a:r>
            <a:r>
              <a:rPr lang="fr-FR" sz="1400" dirty="0" smtClean="0"/>
              <a:t> </a:t>
            </a:r>
            <a:r>
              <a:rPr lang="fr-FR" sz="1400" dirty="0"/>
              <a:t>suit le pic de janvier, ramenant les valeurs à des niveaux comparables à ceux du début de l'année </a:t>
            </a:r>
            <a:r>
              <a:rPr lang="fr-FR" sz="1400" b="1" dirty="0"/>
              <a:t>2021</a:t>
            </a:r>
            <a:r>
              <a:rPr lang="fr-FR" sz="1400" dirty="0" smtClean="0"/>
              <a:t>.</a:t>
            </a:r>
            <a:endParaRPr lang="fr-FR" sz="1400" dirty="0"/>
          </a:p>
          <a:p>
            <a:r>
              <a:rPr lang="fr-FR" sz="1400" b="1" dirty="0"/>
              <a:t>Avril 2022 à janvier 2023 : </a:t>
            </a:r>
            <a:r>
              <a:rPr lang="fr-FR" sz="1400" dirty="0"/>
              <a:t>Le chiffre d'affaires </a:t>
            </a:r>
            <a:r>
              <a:rPr lang="fr-FR" sz="1400" dirty="0" smtClean="0"/>
              <a:t>mobile continue </a:t>
            </a:r>
            <a:r>
              <a:rPr lang="fr-FR" sz="1400" dirty="0"/>
              <a:t>de fluctuer, avec une succession de hausses et de baisses</a:t>
            </a:r>
            <a:r>
              <a:rPr lang="fr-FR" sz="1400" dirty="0" smtClean="0"/>
              <a:t>. </a:t>
            </a:r>
            <a:r>
              <a:rPr lang="fr-FR" sz="1400" dirty="0"/>
              <a:t>On note une </a:t>
            </a:r>
            <a:r>
              <a:rPr lang="fr-FR" sz="1400" dirty="0" smtClean="0"/>
              <a:t>tendance </a:t>
            </a:r>
            <a:r>
              <a:rPr lang="fr-FR" sz="1400" dirty="0"/>
              <a:t>à la baisse vers la fin de la période, avec une chute marquée en </a:t>
            </a:r>
            <a:r>
              <a:rPr lang="fr-FR" sz="1400" b="1" dirty="0"/>
              <a:t>janvier 2023</a:t>
            </a:r>
            <a:r>
              <a:rPr lang="fr-FR" sz="1400" dirty="0"/>
              <a:t>.</a:t>
            </a: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637" y="4082903"/>
            <a:ext cx="10397405" cy="2618704"/>
          </a:xfrm>
          <a:prstGeom prst="rect">
            <a:avLst/>
          </a:prstGeom>
        </p:spPr>
      </p:pic>
    </p:spTree>
    <p:extLst>
      <p:ext uri="{BB962C8B-B14F-4D97-AF65-F5344CB8AC3E}">
        <p14:creationId xmlns:p14="http://schemas.microsoft.com/office/powerpoint/2010/main" val="2799387188"/>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11186</TotalTime>
  <Words>2446</Words>
  <Application>Microsoft Office PowerPoint</Application>
  <PresentationFormat>Grand écran</PresentationFormat>
  <Paragraphs>191</Paragraphs>
  <Slides>26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Arial</vt:lpstr>
      <vt:lpstr>Century Gothic</vt:lpstr>
      <vt:lpstr>Inter</vt:lpstr>
      <vt:lpstr>Montserrat</vt:lpstr>
      <vt:lpstr>Wingdings</vt:lpstr>
      <vt:lpstr>Wingdings 3</vt:lpstr>
      <vt:lpstr>Brin</vt:lpstr>
      <vt:lpstr>Analysez les ventes d'une librairie avec R ou Python</vt:lpstr>
      <vt:lpstr>Sommaire</vt:lpstr>
      <vt:lpstr>Missions du projet</vt:lpstr>
      <vt:lpstr>Le traitement des données</vt:lpstr>
      <vt:lpstr>Présentation PowerPoint</vt:lpstr>
      <vt:lpstr>Analyses des indicateurs de ventes</vt:lpstr>
      <vt:lpstr>Analyses des indicateurs de ventes</vt:lpstr>
      <vt:lpstr>Présentation PowerPoint</vt:lpstr>
      <vt:lpstr>Analyses des indicateurs de ventes</vt:lpstr>
      <vt:lpstr>Analyses des indicateurs de ventes</vt:lpstr>
      <vt:lpstr>Analyses des indicateurs de ventes</vt:lpstr>
      <vt:lpstr>Présentation PowerPoint</vt:lpstr>
      <vt:lpstr>Analyses des indicateurs de ventes</vt:lpstr>
      <vt:lpstr>Analyses des indicateurs de ventes</vt:lpstr>
      <vt:lpstr>Analyses des indicateurs de ventes</vt:lpstr>
      <vt:lpstr>Présentation PowerPoint</vt:lpstr>
      <vt:lpstr>Analyses des indicateurs de ventes</vt:lpstr>
      <vt:lpstr>Analyses des indicateurs de ventes</vt:lpstr>
      <vt:lpstr>Analyses des indicateurs de ventes</vt:lpstr>
      <vt:lpstr>Analyses des indicateurs de ventes</vt:lpstr>
      <vt:lpstr>Analyses des indicateurs de ventes</vt:lpstr>
      <vt:lpstr>Analyses des indicateurs de ventes</vt:lpstr>
      <vt:lpstr>Analyses des indicateurs de ventes</vt:lpstr>
      <vt:lpstr>Analyses des indicateurs de ventes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Analysez les ventes d'une librairie avec R ou Python</dc:title>
  <dc:creator>Sidi Yeya SOUNFOUNTERA</dc:creator>
  <cp:lastModifiedBy>Sidi Yeya SOUNFOUNTERA</cp:lastModifiedBy>
  <cp:revision>88</cp:revision>
  <dcterms:created xsi:type="dcterms:W3CDTF">2024-12-30T08:50:34Z</dcterms:created>
  <dcterms:modified xsi:type="dcterms:W3CDTF">2025-01-11T20:17:36Z</dcterms:modified>
</cp:coreProperties>
</file>