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22DF1E6-1509-4FD1-AD7A-2B489095BE3D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0667A59-AF37-4C53-9E06-59B84113F41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78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F1E6-1509-4FD1-AD7A-2B489095BE3D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7A59-AF37-4C53-9E06-59B84113F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59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F1E6-1509-4FD1-AD7A-2B489095BE3D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7A59-AF37-4C53-9E06-59B84113F41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5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F1E6-1509-4FD1-AD7A-2B489095BE3D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7A59-AF37-4C53-9E06-59B84113F41F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269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F1E6-1509-4FD1-AD7A-2B489095BE3D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7A59-AF37-4C53-9E06-59B84113F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304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F1E6-1509-4FD1-AD7A-2B489095BE3D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7A59-AF37-4C53-9E06-59B84113F41F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74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F1E6-1509-4FD1-AD7A-2B489095BE3D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7A59-AF37-4C53-9E06-59B84113F41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169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F1E6-1509-4FD1-AD7A-2B489095BE3D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7A59-AF37-4C53-9E06-59B84113F41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818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F1E6-1509-4FD1-AD7A-2B489095BE3D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7A59-AF37-4C53-9E06-59B84113F41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26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F1E6-1509-4FD1-AD7A-2B489095BE3D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7A59-AF37-4C53-9E06-59B84113F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86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F1E6-1509-4FD1-AD7A-2B489095BE3D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7A59-AF37-4C53-9E06-59B84113F41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99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F1E6-1509-4FD1-AD7A-2B489095BE3D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7A59-AF37-4C53-9E06-59B84113F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70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F1E6-1509-4FD1-AD7A-2B489095BE3D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7A59-AF37-4C53-9E06-59B84113F41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09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F1E6-1509-4FD1-AD7A-2B489095BE3D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7A59-AF37-4C53-9E06-59B84113F41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01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F1E6-1509-4FD1-AD7A-2B489095BE3D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7A59-AF37-4C53-9E06-59B84113F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20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F1E6-1509-4FD1-AD7A-2B489095BE3D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7A59-AF37-4C53-9E06-59B84113F41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39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F1E6-1509-4FD1-AD7A-2B489095BE3D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67A59-AF37-4C53-9E06-59B84113F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74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2DF1E6-1509-4FD1-AD7A-2B489095BE3D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667A59-AF37-4C53-9E06-59B84113F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46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Détectez des faux billets avec R ou Python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Algorithme de détection automatique de faux billets</a:t>
            </a:r>
          </a:p>
        </p:txBody>
      </p:sp>
    </p:spTree>
    <p:extLst>
      <p:ext uri="{BB962C8B-B14F-4D97-AF65-F5344CB8AC3E}">
        <p14:creationId xmlns:p14="http://schemas.microsoft.com/office/powerpoint/2010/main" val="872589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2" y="1032009"/>
            <a:ext cx="9601196" cy="946420"/>
          </a:xfrm>
        </p:spPr>
        <p:txBody>
          <a:bodyPr>
            <a:normAutofit/>
          </a:bodyPr>
          <a:lstStyle/>
          <a:p>
            <a:r>
              <a:rPr lang="fr-FR" sz="3200" b="1" dirty="0"/>
              <a:t>Visualisation des variables margin_low et </a:t>
            </a:r>
            <a:r>
              <a:rPr lang="fr-FR" sz="3200" b="1" dirty="0" smtClean="0"/>
              <a:t>length</a:t>
            </a:r>
            <a:endParaRPr lang="fr-FR" sz="3200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827" y="2557461"/>
            <a:ext cx="7626160" cy="331787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480987" y="3893232"/>
            <a:ext cx="241561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>
                <a:latin typeface="system-ui"/>
              </a:rPr>
              <a:t>Nous ne voyons pas d'impact visible sur les nuages de points avant et après la régression.</a:t>
            </a:r>
            <a:endParaRPr lang="fr-FR" sz="1200" b="0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86444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/>
              <a:t>Mise en place du </a:t>
            </a:r>
            <a:r>
              <a:rPr lang="fr-FR" sz="3600" b="1" dirty="0" smtClean="0"/>
              <a:t>K-</a:t>
            </a:r>
            <a:r>
              <a:rPr lang="fr-FR" sz="3600" b="1" dirty="0" err="1" smtClean="0"/>
              <a:t>means</a:t>
            </a:r>
            <a:endParaRPr lang="fr-FR" sz="3600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982" y="2509174"/>
            <a:ext cx="6496050" cy="33147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955281" y="4028024"/>
            <a:ext cx="220287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>
                <a:latin typeface="system-ui"/>
              </a:rPr>
              <a:t>Standardisation des données</a:t>
            </a:r>
            <a:endParaRPr lang="fr-FR" sz="1200" b="0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301457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La méthode coude</a:t>
            </a:r>
            <a:endParaRPr lang="fr-FR" sz="3600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213" y="2515899"/>
            <a:ext cx="5267787" cy="331787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483929" y="4036336"/>
            <a:ext cx="3424843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>
                <a:latin typeface="system-ui"/>
              </a:rPr>
              <a:t>La méthode coude pour déterminer le K optimal</a:t>
            </a:r>
            <a:endParaRPr lang="fr-FR" sz="1200" b="0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360001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112675"/>
          </a:xfrm>
        </p:spPr>
        <p:txBody>
          <a:bodyPr>
            <a:normAutofit/>
          </a:bodyPr>
          <a:lstStyle/>
          <a:p>
            <a:r>
              <a:rPr lang="fr-FR" sz="3200" b="1" dirty="0" smtClean="0"/>
              <a:t>La matrice </a:t>
            </a:r>
            <a:r>
              <a:rPr lang="fr-FR" sz="3200" b="1" dirty="0"/>
              <a:t>de </a:t>
            </a:r>
            <a:r>
              <a:rPr lang="fr-FR" sz="3200" b="1" dirty="0" smtClean="0"/>
              <a:t>confusion</a:t>
            </a:r>
            <a:endParaRPr lang="fr-FR" sz="3200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99024"/>
            <a:ext cx="4657281" cy="331787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276110" y="2599024"/>
            <a:ext cx="201167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system-ui"/>
              </a:rPr>
              <a:t>Prédiction des données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0" i="0" dirty="0" smtClean="0">
                <a:effectLst/>
                <a:latin typeface="system-ui"/>
              </a:rPr>
              <a:t>Matrice de confusion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0" i="0" dirty="0" smtClean="0">
                <a:effectLst/>
                <a:latin typeface="system-ui"/>
              </a:rPr>
              <a:t>Calcul de l’</a:t>
            </a:r>
            <a:r>
              <a:rPr lang="fr-FR" sz="1200" b="0" i="0" dirty="0" err="1" smtClean="0">
                <a:effectLst/>
                <a:latin typeface="system-ui"/>
              </a:rPr>
              <a:t>accuracy</a:t>
            </a:r>
            <a:endParaRPr lang="fr-FR" sz="1200" b="0" i="0" dirty="0">
              <a:effectLst/>
              <a:latin typeface="system-ui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110" y="3432359"/>
            <a:ext cx="2824249" cy="231841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276110" y="5750772"/>
            <a:ext cx="332509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/>
              <a:t>Le pourcentage d'</a:t>
            </a:r>
            <a:r>
              <a:rPr lang="fr-FR" sz="1200" dirty="0" err="1"/>
              <a:t>accuracy</a:t>
            </a:r>
            <a:r>
              <a:rPr lang="fr-FR" sz="1200" dirty="0"/>
              <a:t> pour le K-</a:t>
            </a:r>
            <a:r>
              <a:rPr lang="fr-FR" sz="1200" dirty="0" err="1"/>
              <a:t>Mean</a:t>
            </a:r>
            <a:r>
              <a:rPr lang="fr-FR" sz="1200" dirty="0"/>
              <a:t> 98.47 %</a:t>
            </a:r>
          </a:p>
        </p:txBody>
      </p:sp>
    </p:spTree>
    <p:extLst>
      <p:ext uri="{BB962C8B-B14F-4D97-AF65-F5344CB8AC3E}">
        <p14:creationId xmlns:p14="http://schemas.microsoft.com/office/powerpoint/2010/main" val="2282828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/>
              <a:t>Mise en place de la R</a:t>
            </a:r>
            <a:r>
              <a:rPr lang="fr-FR" sz="3600" b="1" dirty="0" smtClean="0"/>
              <a:t>égression Logistique</a:t>
            </a:r>
            <a:endParaRPr lang="fr-FR" sz="3600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144" y="2636895"/>
            <a:ext cx="6324600" cy="280987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675981" y="3191957"/>
            <a:ext cx="201167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system-ui"/>
              </a:rPr>
              <a:t>Entrainement du modèle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system-ui"/>
              </a:rPr>
              <a:t>Prédiction des données</a:t>
            </a:r>
          </a:p>
        </p:txBody>
      </p:sp>
    </p:spTree>
    <p:extLst>
      <p:ext uri="{BB962C8B-B14F-4D97-AF65-F5344CB8AC3E}">
        <p14:creationId xmlns:p14="http://schemas.microsoft.com/office/powerpoint/2010/main" val="3099278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/>
              <a:t>Mise en place de la Régression Logistique</a:t>
            </a:r>
            <a:endParaRPr lang="fr-FR" sz="36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007" y="2474336"/>
            <a:ext cx="5847986" cy="33178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620" y="3336800"/>
            <a:ext cx="2726834" cy="222546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911210" y="2502000"/>
            <a:ext cx="201167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system-ui"/>
              </a:rPr>
              <a:t>Prédiction des données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0" i="0" dirty="0" smtClean="0">
                <a:effectLst/>
                <a:latin typeface="system-ui"/>
              </a:rPr>
              <a:t>Matrice de confusion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0" i="0" dirty="0" smtClean="0">
                <a:effectLst/>
                <a:latin typeface="system-ui"/>
              </a:rPr>
              <a:t>Calcul de l’</a:t>
            </a:r>
            <a:r>
              <a:rPr lang="fr-FR" sz="1200" b="0" i="0" dirty="0" err="1" smtClean="0">
                <a:effectLst/>
                <a:latin typeface="system-ui"/>
              </a:rPr>
              <a:t>accuracy</a:t>
            </a:r>
            <a:endParaRPr lang="fr-FR" sz="1200" b="0" i="0" dirty="0">
              <a:effectLst/>
              <a:latin typeface="system-ui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949180" y="5653711"/>
            <a:ext cx="3947418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/>
              <a:t>Le pourcentage d'</a:t>
            </a:r>
            <a:r>
              <a:rPr lang="fr-FR" sz="1200" dirty="0" err="1"/>
              <a:t>accuracy</a:t>
            </a:r>
            <a:r>
              <a:rPr lang="fr-FR" sz="1200" dirty="0"/>
              <a:t> pour la </a:t>
            </a:r>
            <a:r>
              <a:rPr lang="fr-FR" sz="1200" dirty="0" err="1"/>
              <a:t>regression</a:t>
            </a:r>
            <a:r>
              <a:rPr lang="fr-FR" sz="1200" dirty="0"/>
              <a:t> logistique 99.0 %</a:t>
            </a:r>
          </a:p>
        </p:txBody>
      </p:sp>
    </p:spTree>
    <p:extLst>
      <p:ext uri="{BB962C8B-B14F-4D97-AF65-F5344CB8AC3E}">
        <p14:creationId xmlns:p14="http://schemas.microsoft.com/office/powerpoint/2010/main" val="82177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/>
              <a:t>Mise en place du KNN (K-</a:t>
            </a:r>
            <a:r>
              <a:rPr lang="fr-FR" sz="3600" b="1" dirty="0" err="1"/>
              <a:t>nearest</a:t>
            </a:r>
            <a:r>
              <a:rPr lang="fr-FR" sz="3600" b="1" dirty="0"/>
              <a:t> </a:t>
            </a:r>
            <a:r>
              <a:rPr lang="fr-FR" sz="3600" b="1" dirty="0" err="1"/>
              <a:t>neighbors</a:t>
            </a:r>
            <a:r>
              <a:rPr lang="fr-FR" sz="3600" b="1" dirty="0" smtClean="0"/>
              <a:t>)</a:t>
            </a:r>
            <a:endParaRPr lang="fr-FR" sz="3600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771" y="2733877"/>
            <a:ext cx="3781425" cy="22002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892" y="2733877"/>
            <a:ext cx="3236756" cy="263400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128704" y="2571825"/>
            <a:ext cx="201167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system-ui"/>
              </a:rPr>
              <a:t>Prédiction des données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0" i="0" dirty="0" smtClean="0">
                <a:effectLst/>
                <a:latin typeface="system-ui"/>
              </a:rPr>
              <a:t>Matrice de confusion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0" i="0" dirty="0" smtClean="0">
                <a:effectLst/>
                <a:latin typeface="system-ui"/>
              </a:rPr>
              <a:t>Calcul de l’</a:t>
            </a:r>
            <a:r>
              <a:rPr lang="fr-FR" sz="1200" b="0" i="0" dirty="0" err="1" smtClean="0">
                <a:effectLst/>
                <a:latin typeface="system-ui"/>
              </a:rPr>
              <a:t>accuracy</a:t>
            </a:r>
            <a:endParaRPr lang="fr-FR" sz="1200" b="0" i="0" dirty="0">
              <a:effectLst/>
              <a:latin typeface="system-ui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949180" y="5653711"/>
            <a:ext cx="317572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/>
              <a:t>Le pourcentage d'</a:t>
            </a:r>
            <a:r>
              <a:rPr lang="fr-FR" sz="1200" dirty="0" err="1"/>
              <a:t>accuracy</a:t>
            </a:r>
            <a:r>
              <a:rPr lang="fr-FR" sz="1200" dirty="0"/>
              <a:t> pour le KNN 99.0 %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701024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/>
              <a:t>Mise en place du </a:t>
            </a:r>
            <a:r>
              <a:rPr lang="fr-FR" sz="3600" b="1" dirty="0" err="1"/>
              <a:t>Random</a:t>
            </a:r>
            <a:r>
              <a:rPr lang="fr-FR" sz="3600" b="1" dirty="0"/>
              <a:t> </a:t>
            </a:r>
            <a:r>
              <a:rPr lang="fr-FR" sz="3600" b="1" dirty="0" smtClean="0"/>
              <a:t>Forest</a:t>
            </a:r>
            <a:endParaRPr lang="fr-FR" sz="3600" b="1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475" y="2509824"/>
            <a:ext cx="5011375" cy="364994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184420" y="2509824"/>
            <a:ext cx="201167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>
                <a:latin typeface="system-ui"/>
              </a:rPr>
              <a:t>Prédiction des données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0" i="0" dirty="0" smtClean="0">
                <a:effectLst/>
                <a:latin typeface="system-ui"/>
              </a:rPr>
              <a:t>Matrice de confusion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0" i="0" dirty="0" smtClean="0">
                <a:effectLst/>
                <a:latin typeface="system-ui"/>
              </a:rPr>
              <a:t>Calcul de l’</a:t>
            </a:r>
            <a:r>
              <a:rPr lang="fr-FR" sz="1200" b="0" i="0" dirty="0" err="1" smtClean="0">
                <a:effectLst/>
                <a:latin typeface="system-ui"/>
              </a:rPr>
              <a:t>accuracy</a:t>
            </a:r>
            <a:endParaRPr lang="fr-FR" sz="1200" b="0" i="0" dirty="0">
              <a:effectLst/>
              <a:latin typeface="system-ui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589520" y="5882765"/>
            <a:ext cx="357997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/>
              <a:t>Le pourcentage d'</a:t>
            </a:r>
            <a:r>
              <a:rPr lang="fr-FR" sz="1200" dirty="0" err="1"/>
              <a:t>accuracy</a:t>
            </a:r>
            <a:r>
              <a:rPr lang="fr-FR" sz="1200" dirty="0"/>
              <a:t> pour le </a:t>
            </a:r>
            <a:r>
              <a:rPr lang="fr-FR" sz="1200" dirty="0" err="1"/>
              <a:t>random</a:t>
            </a:r>
            <a:r>
              <a:rPr lang="fr-FR" sz="1200" dirty="0"/>
              <a:t> </a:t>
            </a:r>
            <a:r>
              <a:rPr lang="fr-FR" sz="1200" dirty="0" err="1"/>
              <a:t>forest</a:t>
            </a:r>
            <a:r>
              <a:rPr lang="fr-FR" sz="1200" dirty="0"/>
              <a:t> 99.0 %</a:t>
            </a:r>
            <a:endParaRPr lang="fr-FR" sz="1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772" y="3278183"/>
            <a:ext cx="3031580" cy="251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7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b="1" dirty="0" smtClean="0"/>
              <a:t>Sommaire</a:t>
            </a:r>
            <a:endParaRPr lang="fr-FR" b="1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7" cy="3394982"/>
          </a:xfrm>
        </p:spPr>
        <p:txBody>
          <a:bodyPr>
            <a:noAutofit/>
          </a:bodyPr>
          <a:lstStyle/>
          <a:p>
            <a:r>
              <a:rPr lang="fr-FR" sz="1800" dirty="0" smtClean="0"/>
              <a:t>Contexte &amp; objectif </a:t>
            </a:r>
            <a:r>
              <a:rPr lang="fr-FR" sz="1800" dirty="0"/>
              <a:t>du projet</a:t>
            </a:r>
          </a:p>
          <a:p>
            <a:r>
              <a:rPr lang="fr-FR" sz="1800" dirty="0" smtClean="0"/>
              <a:t>Analyse </a:t>
            </a:r>
            <a:r>
              <a:rPr lang="fr-FR" sz="1800" dirty="0"/>
              <a:t>exploratoire des données</a:t>
            </a:r>
          </a:p>
          <a:p>
            <a:r>
              <a:rPr lang="fr-FR" sz="1800" dirty="0"/>
              <a:t>Traitement des données </a:t>
            </a:r>
            <a:r>
              <a:rPr lang="fr-FR" sz="1800" dirty="0" smtClean="0"/>
              <a:t>(Régression linéaire </a:t>
            </a:r>
            <a:r>
              <a:rPr lang="fr-FR" sz="1800" dirty="0"/>
              <a:t>pour les valeurs </a:t>
            </a:r>
            <a:r>
              <a:rPr lang="fr-FR" sz="1800" dirty="0" smtClean="0"/>
              <a:t>manquantes)</a:t>
            </a:r>
            <a:endParaRPr lang="fr-FR" sz="1800" dirty="0"/>
          </a:p>
          <a:p>
            <a:r>
              <a:rPr lang="fr-FR" sz="1800" dirty="0" smtClean="0"/>
              <a:t>K-</a:t>
            </a:r>
            <a:r>
              <a:rPr lang="fr-FR" sz="1800" dirty="0" err="1" smtClean="0"/>
              <a:t>Means</a:t>
            </a:r>
            <a:endParaRPr lang="fr-FR" sz="1800" dirty="0" smtClean="0"/>
          </a:p>
          <a:p>
            <a:r>
              <a:rPr lang="fr-FR" sz="1800" dirty="0" smtClean="0"/>
              <a:t>Régression logistique</a:t>
            </a:r>
          </a:p>
          <a:p>
            <a:r>
              <a:rPr lang="fr-FR" sz="1800" dirty="0"/>
              <a:t>K-</a:t>
            </a:r>
            <a:r>
              <a:rPr lang="fr-FR" sz="1800" dirty="0" err="1"/>
              <a:t>Nearest</a:t>
            </a:r>
            <a:r>
              <a:rPr lang="fr-FR" sz="1800" dirty="0"/>
              <a:t> </a:t>
            </a:r>
            <a:r>
              <a:rPr lang="fr-FR" sz="1800" dirty="0" smtClean="0"/>
              <a:t>Neighbors</a:t>
            </a:r>
          </a:p>
          <a:p>
            <a:r>
              <a:rPr lang="fr-FR" sz="1800" dirty="0" err="1"/>
              <a:t>Random</a:t>
            </a:r>
            <a:r>
              <a:rPr lang="fr-FR" sz="1800" dirty="0"/>
              <a:t> </a:t>
            </a:r>
            <a:r>
              <a:rPr lang="fr-FR" sz="1800" dirty="0" smtClean="0"/>
              <a:t>Forest</a:t>
            </a:r>
          </a:p>
          <a:p>
            <a:r>
              <a:rPr lang="fr-FR" sz="1800" dirty="0" smtClean="0"/>
              <a:t>Automatisation des prédictions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04428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Contexte &amp; objectif </a:t>
            </a:r>
            <a:r>
              <a:rPr lang="fr-FR" sz="3600" b="1" dirty="0"/>
              <a:t>du </a:t>
            </a:r>
            <a:r>
              <a:rPr lang="fr-FR" sz="3600" b="1" dirty="0" smtClean="0"/>
              <a:t>projet</a:t>
            </a:r>
            <a:endParaRPr lang="fr-FR" sz="36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L’Organisation </a:t>
            </a:r>
            <a:r>
              <a:rPr lang="fr-FR" dirty="0"/>
              <a:t>nationale de lutte contre le faux-monnayage (</a:t>
            </a:r>
            <a:r>
              <a:rPr lang="fr-FR" dirty="0" smtClean="0"/>
              <a:t>ONCFM) souhaite mettre en place une application de machine Learning pour la détection des faux billets</a:t>
            </a:r>
            <a:r>
              <a:rPr lang="fr-FR" dirty="0" smtClean="0"/>
              <a:t>.</a:t>
            </a:r>
          </a:p>
          <a:p>
            <a:r>
              <a:rPr lang="fr-FR" dirty="0" smtClean="0"/>
              <a:t>Nous avons entrainer les différents modelé du machine Learning et évaluer leur performance.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953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/>
              <a:t>Analyse exploratoire des données</a:t>
            </a:r>
            <a:endParaRPr lang="fr-FR" sz="36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5600805" y="2482850"/>
            <a:ext cx="529579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b="1" dirty="0"/>
              <a:t>length : </a:t>
            </a:r>
            <a:r>
              <a:rPr lang="fr-FR" sz="1200" dirty="0"/>
              <a:t>la longueur du billet (en mm) </a:t>
            </a:r>
            <a:r>
              <a:rPr lang="fr-FR" sz="1200" dirty="0" smtClean="0"/>
              <a:t>;</a:t>
            </a:r>
            <a:endParaRPr lang="fr-FR" sz="1200" dirty="0"/>
          </a:p>
          <a:p>
            <a:r>
              <a:rPr lang="fr-FR" sz="1200" b="1" dirty="0"/>
              <a:t>height_left : </a:t>
            </a:r>
            <a:r>
              <a:rPr lang="fr-FR" sz="1200" dirty="0"/>
              <a:t>la hauteur du billet (mesurée sur le côté gauche, en mm) </a:t>
            </a:r>
            <a:r>
              <a:rPr lang="fr-FR" sz="1200" dirty="0" smtClean="0"/>
              <a:t>;</a:t>
            </a:r>
            <a:endParaRPr lang="fr-FR" sz="1200" dirty="0"/>
          </a:p>
          <a:p>
            <a:r>
              <a:rPr lang="fr-FR" sz="1200" b="1" dirty="0"/>
              <a:t>height_right</a:t>
            </a:r>
            <a:r>
              <a:rPr lang="fr-FR" sz="1200" dirty="0"/>
              <a:t> </a:t>
            </a:r>
            <a:r>
              <a:rPr lang="fr-FR" sz="1200" b="1" dirty="0"/>
              <a:t>:</a:t>
            </a:r>
            <a:r>
              <a:rPr lang="fr-FR" sz="1200" dirty="0"/>
              <a:t> la hauteur du billet (mesurée sur le côté droit, en mm) ;</a:t>
            </a:r>
          </a:p>
          <a:p>
            <a:r>
              <a:rPr lang="fr-FR" sz="1200" b="1" dirty="0"/>
              <a:t>margin_up</a:t>
            </a:r>
            <a:r>
              <a:rPr lang="fr-FR" sz="1200" dirty="0"/>
              <a:t> </a:t>
            </a:r>
            <a:r>
              <a:rPr lang="fr-FR" sz="1200" b="1" dirty="0"/>
              <a:t>: </a:t>
            </a:r>
            <a:r>
              <a:rPr lang="fr-FR" sz="1200" dirty="0"/>
              <a:t>la marge entre le bord supérieur du billet et l'image de celui-ci (en mm) ;</a:t>
            </a:r>
          </a:p>
          <a:p>
            <a:r>
              <a:rPr lang="fr-FR" sz="1200" b="1" dirty="0"/>
              <a:t>margin_low : </a:t>
            </a:r>
            <a:r>
              <a:rPr lang="fr-FR" sz="1200" dirty="0"/>
              <a:t>la marge entre le bord inférieur du billet et l'image de celui-ci (en mm) ;</a:t>
            </a:r>
          </a:p>
          <a:p>
            <a:r>
              <a:rPr lang="fr-FR" sz="1200" b="1" dirty="0"/>
              <a:t>diagonal</a:t>
            </a:r>
            <a:r>
              <a:rPr lang="fr-FR" sz="1200" dirty="0"/>
              <a:t> </a:t>
            </a:r>
            <a:r>
              <a:rPr lang="fr-FR" sz="1200" b="1" dirty="0"/>
              <a:t>:</a:t>
            </a:r>
            <a:r>
              <a:rPr lang="fr-FR" sz="1200" dirty="0"/>
              <a:t> la diagonale du billet (en mm).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3" y="2482850"/>
            <a:ext cx="4305402" cy="209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0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/>
              <a:t>Analyse exploratoire des données</a:t>
            </a:r>
            <a:endParaRPr lang="fr-FR" sz="3600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482850"/>
            <a:ext cx="3009900" cy="29908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975" y="2482850"/>
            <a:ext cx="1724025" cy="17335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324584" y="4413251"/>
            <a:ext cx="460046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Nous avons trente-sept (37) données manquantes sur le margin_low</a:t>
            </a: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Nous allons faire une </a:t>
            </a:r>
            <a:r>
              <a:rPr lang="fr-FR" sz="1200" dirty="0" smtClean="0"/>
              <a:t>régression linéaire </a:t>
            </a:r>
            <a:r>
              <a:rPr lang="fr-FR" sz="1200" dirty="0"/>
              <a:t>pour les </a:t>
            </a:r>
            <a:r>
              <a:rPr lang="fr-FR" sz="1200" dirty="0" smtClean="0"/>
              <a:t>valeurs manquantes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94925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/>
              <a:t>Analyse des variables numérique &amp; corrélation</a:t>
            </a:r>
            <a:endParaRPr lang="fr-FR" sz="3600" b="1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47938"/>
            <a:ext cx="6308216" cy="331787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7762984" y="4337992"/>
            <a:ext cx="353366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Les variables ne suivent pas une distribution normale et observer une grande différence sur le length.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66521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/>
              <a:t>Analyse des variables numérique &amp; </a:t>
            </a:r>
            <a:r>
              <a:rPr lang="fr-FR" sz="3600" b="1" dirty="0" smtClean="0"/>
              <a:t>corrélation</a:t>
            </a:r>
            <a:endParaRPr lang="fr-FR" sz="3600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47938"/>
            <a:ext cx="3924153" cy="331787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648434" y="2671117"/>
            <a:ext cx="3533666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Ci dessous les </a:t>
            </a:r>
            <a:r>
              <a:rPr lang="en-US" sz="1200" dirty="0" smtClean="0"/>
              <a:t>correlations </a:t>
            </a:r>
            <a:r>
              <a:rPr lang="en-US" sz="1200" dirty="0"/>
              <a:t>positives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margin_low - margin_up = 0.4316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margin_low </a:t>
            </a:r>
            <a:r>
              <a:rPr lang="en-US" sz="1200" dirty="0"/>
              <a:t>- height_right = 0.3911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margin_low </a:t>
            </a:r>
            <a:r>
              <a:rPr lang="en-US" sz="1200" dirty="0"/>
              <a:t>- height_left = 0.3026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height_right </a:t>
            </a:r>
            <a:r>
              <a:rPr lang="en-US" sz="1200" dirty="0"/>
              <a:t>- height_left = 0.2423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5648434" y="3827140"/>
            <a:ext cx="3533666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Ci dessous les </a:t>
            </a:r>
            <a:r>
              <a:rPr lang="en-US" sz="1200" dirty="0" smtClean="0"/>
              <a:t>correlations negatives </a:t>
            </a:r>
            <a:r>
              <a:rPr lang="en-US" sz="12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length - margin_low = -0.6668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length - margin_up = -0.5206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length - height_right = -0.4018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length - height_left = -0.3209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5648433" y="4983163"/>
            <a:ext cx="460947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/>
              <a:t>Nous constatons qu'il n'y a une </a:t>
            </a:r>
            <a:r>
              <a:rPr lang="fr-FR" sz="1200" dirty="0" smtClean="0"/>
              <a:t>très </a:t>
            </a:r>
            <a:r>
              <a:rPr lang="fr-FR" sz="1200" dirty="0"/>
              <a:t>forte </a:t>
            </a:r>
            <a:r>
              <a:rPr lang="fr-FR" sz="1200" dirty="0" smtClean="0"/>
              <a:t>corrélation </a:t>
            </a:r>
            <a:r>
              <a:rPr lang="fr-FR" sz="1200" dirty="0"/>
              <a:t>entre les variables.</a:t>
            </a:r>
          </a:p>
          <a:p>
            <a:r>
              <a:rPr lang="fr-FR" sz="1200" dirty="0"/>
              <a:t>Les variables qui sont un </a:t>
            </a:r>
            <a:r>
              <a:rPr lang="fr-FR" sz="1200"/>
              <a:t>peu </a:t>
            </a:r>
            <a:r>
              <a:rPr lang="fr-FR" sz="1200" smtClean="0"/>
              <a:t>corrélées </a:t>
            </a:r>
            <a:r>
              <a:rPr lang="fr-FR" sz="1200" dirty="0"/>
              <a:t>length, margin_up et margin_low.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69536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337" y="2429012"/>
            <a:ext cx="5703914" cy="386664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2" y="676257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fr-FR" sz="3600" b="1" dirty="0"/>
              <a:t>Traitement des données </a:t>
            </a:r>
            <a:r>
              <a:rPr lang="fr-FR" sz="3600" b="1" dirty="0" smtClean="0"/>
              <a:t/>
            </a:r>
            <a:br>
              <a:rPr lang="fr-FR" sz="3600" b="1" dirty="0" smtClean="0"/>
            </a:br>
            <a:r>
              <a:rPr lang="fr-FR" sz="3600" b="1" dirty="0" smtClean="0"/>
              <a:t>(</a:t>
            </a:r>
            <a:r>
              <a:rPr lang="fr-FR" sz="3600" b="1" dirty="0"/>
              <a:t>Régression linéaire pour les valeurs manquantes)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362932" y="2980401"/>
            <a:ext cx="353366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b="1" dirty="0" smtClean="0"/>
              <a:t>Modèle </a:t>
            </a:r>
            <a:r>
              <a:rPr lang="fr-FR" sz="1200" b="1" dirty="0"/>
              <a:t>de régression linéaire multiple pour prédire la variable margin_low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295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49151"/>
            <a:ext cx="4439301" cy="3317875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295402" y="676257"/>
            <a:ext cx="9601196" cy="12024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b="1" dirty="0" smtClean="0"/>
              <a:t>Traitement des données </a:t>
            </a:r>
            <a:br>
              <a:rPr lang="fr-FR" sz="3200" b="1" dirty="0" smtClean="0"/>
            </a:br>
            <a:r>
              <a:rPr lang="fr-FR" sz="3200" b="1" dirty="0" smtClean="0"/>
              <a:t>(Régression linéaire pour les valeurs manquantes)</a:t>
            </a:r>
            <a:endParaRPr lang="fr-FR" sz="32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6259484" y="3678670"/>
            <a:ext cx="445562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>
                <a:latin typeface="system-ui"/>
              </a:rPr>
              <a:t>Les résidus sont plus centrés sur zéro (0), </a:t>
            </a:r>
            <a:endParaRPr lang="fr-FR" sz="1200" dirty="0" smtClean="0">
              <a:latin typeface="system-ui"/>
            </a:endParaRPr>
          </a:p>
          <a:p>
            <a:r>
              <a:rPr lang="fr-FR" sz="1200" dirty="0" smtClean="0">
                <a:latin typeface="system-ui"/>
              </a:rPr>
              <a:t>il </a:t>
            </a:r>
            <a:r>
              <a:rPr lang="fr-FR" sz="1200" dirty="0">
                <a:latin typeface="system-ui"/>
              </a:rPr>
              <a:t>a la forme d'une distribution normale mais n'est pas normale.</a:t>
            </a:r>
            <a:endParaRPr lang="fr-FR" sz="1200" b="0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656941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que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1452</TotalTime>
  <Words>531</Words>
  <Application>Microsoft Office PowerPoint</Application>
  <PresentationFormat>Grand écran</PresentationFormat>
  <Paragraphs>73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Garamond</vt:lpstr>
      <vt:lpstr>system-ui</vt:lpstr>
      <vt:lpstr>Organique</vt:lpstr>
      <vt:lpstr>Détectez des faux billets avec R ou Python</vt:lpstr>
      <vt:lpstr>Sommaire</vt:lpstr>
      <vt:lpstr>Contexte &amp; objectif du projet</vt:lpstr>
      <vt:lpstr>Analyse exploratoire des données</vt:lpstr>
      <vt:lpstr>Analyse exploratoire des données</vt:lpstr>
      <vt:lpstr>Analyse des variables numérique &amp; corrélation</vt:lpstr>
      <vt:lpstr>Analyse des variables numérique &amp; corrélation</vt:lpstr>
      <vt:lpstr>Traitement des données  (Régression linéaire pour les valeurs manquantes)</vt:lpstr>
      <vt:lpstr>Présentation PowerPoint</vt:lpstr>
      <vt:lpstr>Visualisation des variables margin_low et length</vt:lpstr>
      <vt:lpstr>Mise en place du K-means</vt:lpstr>
      <vt:lpstr>La méthode coude</vt:lpstr>
      <vt:lpstr>La matrice de confusion</vt:lpstr>
      <vt:lpstr>Mise en place de la Régression Logistique</vt:lpstr>
      <vt:lpstr>Mise en place de la Régression Logistique</vt:lpstr>
      <vt:lpstr>Mise en place du KNN (K-nearest neighbors)</vt:lpstr>
      <vt:lpstr>Mise en place du Random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Sidi Yeya SOUNFOUNTERA</dc:creator>
  <cp:lastModifiedBy>Sidi Yeya SOUNFOUNTERA</cp:lastModifiedBy>
  <cp:revision>31</cp:revision>
  <dcterms:created xsi:type="dcterms:W3CDTF">2025-05-18T13:57:24Z</dcterms:created>
  <dcterms:modified xsi:type="dcterms:W3CDTF">2025-05-24T16:30:33Z</dcterms:modified>
</cp:coreProperties>
</file>