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71" r:id="rId4"/>
    <p:sldId id="263"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BBF52F8-7BBA-46F1-828F-AD1875AD5AA3}">
          <p14:sldIdLst>
            <p14:sldId id="272"/>
            <p14:sldId id="258"/>
            <p14:sldId id="271"/>
            <p14:sldId id="26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66407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248267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889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50266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0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69802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99262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8591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49997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26/01/2024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14457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F74A962-6908-4096-8BCD-5632595B15D5}" type="datetimeFigureOut">
              <a:rPr lang="fr-FR" smtClean="0"/>
              <a:t>26/01/2024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64843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F74A962-6908-4096-8BCD-5632595B15D5}" type="datetimeFigureOut">
              <a:rPr lang="fr-FR" smtClean="0"/>
              <a:t>26/01/2024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266981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F74A962-6908-4096-8BCD-5632595B15D5}" type="datetimeFigureOut">
              <a:rPr lang="fr-FR" smtClean="0"/>
              <a:t>26/01/2024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29473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4A962-6908-4096-8BCD-5632595B15D5}" type="datetimeFigureOut">
              <a:rPr lang="fr-FR" smtClean="0"/>
              <a:t>26/01/2024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40003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F74A962-6908-4096-8BCD-5632595B15D5}" type="datetimeFigureOut">
              <a:rPr lang="fr-FR" smtClean="0"/>
              <a:t>26/01/2024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42075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F74A962-6908-4096-8BCD-5632595B15D5}" type="datetimeFigureOut">
              <a:rPr lang="fr-FR" smtClean="0"/>
              <a:t>26/01/2024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3629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74A962-6908-4096-8BCD-5632595B15D5}" type="datetimeFigureOut">
              <a:rPr lang="fr-FR" smtClean="0"/>
              <a:t>26/01/2024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B637B2-8E33-435C-847E-A42BD730FBAC}" type="slidenum">
              <a:rPr lang="fr-FR" smtClean="0"/>
              <a:t>‹N°›</a:t>
            </a:fld>
            <a:endParaRPr lang="fr-FR"/>
          </a:p>
        </p:txBody>
      </p:sp>
    </p:spTree>
    <p:extLst>
      <p:ext uri="{BB962C8B-B14F-4D97-AF65-F5344CB8AC3E}">
        <p14:creationId xmlns:p14="http://schemas.microsoft.com/office/powerpoint/2010/main" val="3096312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904875"/>
          </a:xfrm>
        </p:spPr>
        <p:txBody>
          <a:bodyPr>
            <a:normAutofit/>
          </a:bodyPr>
          <a:lstStyle/>
          <a:p>
            <a:pPr algn="ctr"/>
            <a:r>
              <a:rPr lang="fr-FR" sz="1200" dirty="0"/>
              <a:t>Nous avons une évolution du CA par rapport au ventes sur le </a:t>
            </a:r>
            <a:r>
              <a:rPr lang="fr-FR" sz="1200" dirty="0" smtClean="0"/>
              <a:t>temps (Avril 2019 à Février 2020).</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3287" y="1600200"/>
            <a:ext cx="5890106" cy="4581194"/>
          </a:xfrm>
        </p:spPr>
      </p:pic>
      <p:pic>
        <p:nvPicPr>
          <p:cNvPr id="5" name="Image 4"/>
          <p:cNvPicPr>
            <a:picLocks noChangeAspect="1"/>
          </p:cNvPicPr>
          <p:nvPr/>
        </p:nvPicPr>
        <p:blipFill>
          <a:blip r:embed="rId3"/>
          <a:stretch>
            <a:fillRect/>
          </a:stretch>
        </p:blipFill>
        <p:spPr>
          <a:xfrm>
            <a:off x="840403" y="3372934"/>
            <a:ext cx="2012884" cy="1523264"/>
          </a:xfrm>
          <a:prstGeom prst="rect">
            <a:avLst/>
          </a:prstGeom>
        </p:spPr>
      </p:pic>
      <p:pic>
        <p:nvPicPr>
          <p:cNvPr id="7" name="Image 6"/>
          <p:cNvPicPr>
            <a:picLocks noChangeAspect="1"/>
          </p:cNvPicPr>
          <p:nvPr/>
        </p:nvPicPr>
        <p:blipFill>
          <a:blip r:embed="rId4"/>
          <a:stretch>
            <a:fillRect/>
          </a:stretch>
        </p:blipFill>
        <p:spPr>
          <a:xfrm>
            <a:off x="8743393" y="2783822"/>
            <a:ext cx="2077316" cy="2112376"/>
          </a:xfrm>
          <a:prstGeom prst="rect">
            <a:avLst/>
          </a:prstGeom>
        </p:spPr>
      </p:pic>
      <p:sp>
        <p:nvSpPr>
          <p:cNvPr id="8" name="Bulle ronde 7"/>
          <p:cNvSpPr/>
          <p:nvPr/>
        </p:nvSpPr>
        <p:spPr>
          <a:xfrm>
            <a:off x="9351425" y="2016617"/>
            <a:ext cx="1612670" cy="502140"/>
          </a:xfrm>
          <a:prstGeom prst="wedgeEllipseCallout">
            <a:avLst>
              <a:gd name="adj1" fmla="val -19287"/>
              <a:gd name="adj2" fmla="val 1022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ln w="0"/>
                <a:solidFill>
                  <a:schemeClr val="tx1"/>
                </a:solidFill>
                <a:effectLst>
                  <a:outerShdw blurRad="38100" dist="19050" dir="2700000" algn="tl" rotWithShape="0">
                    <a:schemeClr val="dk1">
                      <a:alpha val="40000"/>
                    </a:schemeClr>
                  </a:outerShdw>
                </a:effectLst>
              </a:rPr>
              <a:t>CA en février 2020</a:t>
            </a:r>
            <a:endParaRPr lang="fr-FR" sz="1050" dirty="0">
              <a:ln w="0"/>
              <a:solidFill>
                <a:schemeClr val="tx1"/>
              </a:solidFill>
              <a:effectLst>
                <a:outerShdw blurRad="38100" dist="19050" dir="2700000" algn="tl" rotWithShape="0">
                  <a:schemeClr val="dk1">
                    <a:alpha val="40000"/>
                  </a:schemeClr>
                </a:outerShdw>
              </a:effectLst>
            </a:endParaRPr>
          </a:p>
        </p:txBody>
      </p:sp>
      <p:sp>
        <p:nvSpPr>
          <p:cNvPr id="9" name="Bulle ronde 8"/>
          <p:cNvSpPr/>
          <p:nvPr/>
        </p:nvSpPr>
        <p:spPr>
          <a:xfrm>
            <a:off x="677334" y="2123419"/>
            <a:ext cx="2175953" cy="640569"/>
          </a:xfrm>
          <a:prstGeom prst="wedgeEllipseCallout">
            <a:avLst>
              <a:gd name="adj1" fmla="val 1724"/>
              <a:gd name="adj2" fmla="val 1833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ln w="0"/>
                <a:solidFill>
                  <a:schemeClr val="tx1"/>
                </a:solidFill>
                <a:effectLst>
                  <a:outerShdw blurRad="38100" dist="19050" dir="2700000" algn="tl" rotWithShape="0">
                    <a:schemeClr val="dk1">
                      <a:alpha val="40000"/>
                    </a:schemeClr>
                  </a:outerShdw>
                </a:effectLst>
              </a:rPr>
              <a:t>CA et les ventes de Avril 2019 à Décembre 2019</a:t>
            </a:r>
          </a:p>
        </p:txBody>
      </p:sp>
    </p:spTree>
    <p:extLst>
      <p:ext uri="{BB962C8B-B14F-4D97-AF65-F5344CB8AC3E}">
        <p14:creationId xmlns:p14="http://schemas.microsoft.com/office/powerpoint/2010/main" val="332673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903" y="1571106"/>
            <a:ext cx="5722210" cy="4450608"/>
          </a:xfrm>
        </p:spPr>
      </p:pic>
      <p:pic>
        <p:nvPicPr>
          <p:cNvPr id="5" name="Image 4"/>
          <p:cNvPicPr>
            <a:picLocks noChangeAspect="1"/>
          </p:cNvPicPr>
          <p:nvPr/>
        </p:nvPicPr>
        <p:blipFill>
          <a:blip r:embed="rId3"/>
          <a:stretch>
            <a:fillRect/>
          </a:stretch>
        </p:blipFill>
        <p:spPr>
          <a:xfrm>
            <a:off x="7855527" y="2984269"/>
            <a:ext cx="948767" cy="1247861"/>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5569" y="4232130"/>
            <a:ext cx="1108682" cy="1604229"/>
          </a:xfrm>
          <a:prstGeom prst="rect">
            <a:avLst/>
          </a:prstGeom>
        </p:spPr>
      </p:pic>
      <p:sp>
        <p:nvSpPr>
          <p:cNvPr id="9" name="Rectangle à coins arrondis 8"/>
          <p:cNvSpPr/>
          <p:nvPr/>
        </p:nvSpPr>
        <p:spPr>
          <a:xfrm>
            <a:off x="7775568" y="1930400"/>
            <a:ext cx="2033449" cy="588356"/>
          </a:xfrm>
          <a:prstGeom prst="wedgeRoundRectCallout">
            <a:avLst>
              <a:gd name="adj1" fmla="val -18614"/>
              <a:gd name="adj2" fmla="val 11195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ln w="0"/>
                <a:solidFill>
                  <a:schemeClr val="tx1"/>
                </a:solidFill>
                <a:effectLst>
                  <a:outerShdw blurRad="38100" dist="19050" dir="2700000" algn="tl" rotWithShape="0">
                    <a:schemeClr val="dk1">
                      <a:alpha val="40000"/>
                    </a:schemeClr>
                  </a:outerShdw>
                </a:effectLst>
              </a:rPr>
              <a:t>Diminution progressive d’Avril 2019 à Février 2020</a:t>
            </a:r>
            <a:endParaRPr lang="fr-FR" sz="1050" dirty="0">
              <a:ln w="0"/>
              <a:solidFill>
                <a:schemeClr val="tx1"/>
              </a:solidFill>
              <a:effectLst>
                <a:outerShdw blurRad="38100" dist="19050" dir="2700000" algn="tl" rotWithShape="0">
                  <a:schemeClr val="dk1">
                    <a:alpha val="40000"/>
                  </a:schemeClr>
                </a:outerShdw>
              </a:effectLst>
            </a:endParaRPr>
          </a:p>
        </p:txBody>
      </p:sp>
      <p:sp>
        <p:nvSpPr>
          <p:cNvPr id="10" name="Titre 9"/>
          <p:cNvSpPr>
            <a:spLocks noGrp="1"/>
          </p:cNvSpPr>
          <p:nvPr>
            <p:ph type="title"/>
          </p:nvPr>
        </p:nvSpPr>
        <p:spPr>
          <a:xfrm>
            <a:off x="677334" y="609600"/>
            <a:ext cx="8596668" cy="495993"/>
          </a:xfrm>
        </p:spPr>
        <p:txBody>
          <a:bodyPr>
            <a:normAutofit/>
          </a:bodyPr>
          <a:lstStyle/>
          <a:p>
            <a:pPr algn="ctr"/>
            <a:r>
              <a:rPr lang="fr-FR" sz="1200" dirty="0"/>
              <a:t>Nous avons </a:t>
            </a:r>
            <a:r>
              <a:rPr lang="fr-FR" sz="1200" dirty="0" smtClean="0"/>
              <a:t>le ratio du </a:t>
            </a:r>
            <a:r>
              <a:rPr lang="fr-FR" sz="1200" dirty="0"/>
              <a:t>taux de conversion de nos </a:t>
            </a:r>
            <a:r>
              <a:rPr lang="fr-FR" sz="1200" dirty="0" smtClean="0"/>
              <a:t>clients au cours du temps</a:t>
            </a:r>
            <a:endParaRPr lang="fr-FR" sz="1200" dirty="0"/>
          </a:p>
        </p:txBody>
      </p:sp>
    </p:spTree>
    <p:extLst>
      <p:ext uri="{BB962C8B-B14F-4D97-AF65-F5344CB8AC3E}">
        <p14:creationId xmlns:p14="http://schemas.microsoft.com/office/powerpoint/2010/main" val="110558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vert="horz" lIns="91440" tIns="45720" rIns="91440" bIns="45720" rtlCol="0" anchor="t">
            <a:normAutofit/>
          </a:bodyPr>
          <a:lstStyle/>
          <a:p>
            <a:r>
              <a:rPr lang="fr-FR" sz="1200" dirty="0" smtClean="0"/>
              <a:t>Nous avons ici une corrélation positive aboutissement à un achat pour nos clients ayant un montant de panier comprise entre 30 et 50 dont leur temps passé sur le site est comprise entre 4 et 10.</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487" y="1647004"/>
            <a:ext cx="5650741" cy="4395022"/>
          </a:xfrm>
        </p:spPr>
      </p:pic>
      <p:pic>
        <p:nvPicPr>
          <p:cNvPr id="3" name="Image 2"/>
          <p:cNvPicPr>
            <a:picLocks noChangeAspect="1"/>
          </p:cNvPicPr>
          <p:nvPr/>
        </p:nvPicPr>
        <p:blipFill>
          <a:blip r:embed="rId3"/>
          <a:stretch>
            <a:fillRect/>
          </a:stretch>
        </p:blipFill>
        <p:spPr>
          <a:xfrm>
            <a:off x="7128083" y="4497186"/>
            <a:ext cx="1841350" cy="1067146"/>
          </a:xfrm>
          <a:prstGeom prst="rect">
            <a:avLst/>
          </a:prstGeom>
        </p:spPr>
      </p:pic>
      <p:pic>
        <p:nvPicPr>
          <p:cNvPr id="5" name="Image 4"/>
          <p:cNvPicPr>
            <a:picLocks noChangeAspect="1"/>
          </p:cNvPicPr>
          <p:nvPr/>
        </p:nvPicPr>
        <p:blipFill>
          <a:blip r:embed="rId4"/>
          <a:stretch>
            <a:fillRect/>
          </a:stretch>
        </p:blipFill>
        <p:spPr>
          <a:xfrm>
            <a:off x="7228263" y="2651877"/>
            <a:ext cx="1741170" cy="1408299"/>
          </a:xfrm>
          <a:prstGeom prst="rect">
            <a:avLst/>
          </a:prstGeom>
        </p:spPr>
      </p:pic>
      <p:sp>
        <p:nvSpPr>
          <p:cNvPr id="6" name="Rectangle à coins arrondis 5"/>
          <p:cNvSpPr/>
          <p:nvPr/>
        </p:nvSpPr>
        <p:spPr>
          <a:xfrm>
            <a:off x="7356764" y="1446415"/>
            <a:ext cx="2743200" cy="897774"/>
          </a:xfrm>
          <a:prstGeom prst="wedgeRoundRectCallout">
            <a:avLst>
              <a:gd name="adj1" fmla="val -18712"/>
              <a:gd name="adj2" fmla="val 717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t>Corrélation positive pour les clients ayant passé entre 4 minutes et 10 minutes sur le site</a:t>
            </a:r>
            <a:endParaRPr lang="fr-FR" sz="1050" dirty="0"/>
          </a:p>
        </p:txBody>
      </p:sp>
      <p:sp>
        <p:nvSpPr>
          <p:cNvPr id="7" name="Rectangle à coins arrondis 6"/>
          <p:cNvSpPr/>
          <p:nvPr/>
        </p:nvSpPr>
        <p:spPr>
          <a:xfrm>
            <a:off x="540327" y="2344189"/>
            <a:ext cx="1479666" cy="63176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578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293430"/>
          </a:xfrm>
        </p:spPr>
        <p:txBody>
          <a:bodyPr vert="horz" lIns="91440" tIns="45720" rIns="91440" bIns="45720" rtlCol="0" anchor="t">
            <a:normAutofit/>
          </a:bodyPr>
          <a:lstStyle/>
          <a:p>
            <a:pPr algn="ctr"/>
            <a:r>
              <a:rPr lang="fr-FR" sz="1200" dirty="0" smtClean="0"/>
              <a:t>Nous avons une évolution du CA par catégorie</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810" y="2160588"/>
            <a:ext cx="4990418" cy="3881437"/>
          </a:xfrm>
        </p:spPr>
      </p:pic>
      <p:sp>
        <p:nvSpPr>
          <p:cNvPr id="3" name="ZoneTexte 2"/>
          <p:cNvSpPr txBox="1"/>
          <p:nvPr/>
        </p:nvSpPr>
        <p:spPr>
          <a:xfrm>
            <a:off x="2319251" y="1404851"/>
            <a:ext cx="5478087" cy="253916"/>
          </a:xfrm>
          <a:prstGeom prst="rect">
            <a:avLst/>
          </a:prstGeom>
          <a:noFill/>
        </p:spPr>
        <p:txBody>
          <a:bodyPr wrap="square" rtlCol="0">
            <a:spAutoFit/>
          </a:bodyPr>
          <a:lstStyle/>
          <a:p>
            <a:endParaRPr lang="fr-FR" sz="1050" dirty="0"/>
          </a:p>
        </p:txBody>
      </p:sp>
      <p:sp>
        <p:nvSpPr>
          <p:cNvPr id="6" name="Rectangle à coins arrondis 5"/>
          <p:cNvSpPr/>
          <p:nvPr/>
        </p:nvSpPr>
        <p:spPr>
          <a:xfrm>
            <a:off x="7207076" y="3458094"/>
            <a:ext cx="2892887" cy="789709"/>
          </a:xfrm>
          <a:prstGeom prst="wedgeRoundRectCallout">
            <a:avLst>
              <a:gd name="adj1" fmla="val -24975"/>
              <a:gd name="adj2" fmla="val 12881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n w="0"/>
                <a:solidFill>
                  <a:schemeClr val="tx1"/>
                </a:solidFill>
                <a:effectLst>
                  <a:outerShdw blurRad="38100" dist="19050" dir="2700000" algn="tl" rotWithShape="0">
                    <a:schemeClr val="dk1">
                      <a:alpha val="40000"/>
                    </a:schemeClr>
                  </a:outerShdw>
                </a:effectLst>
              </a:rPr>
              <a:t>Une augmentation exponentielle du CA pour les produits nourriture est observer de Juillet 2019 à Février 2020</a:t>
            </a:r>
            <a:endParaRPr lang="fr-FR" sz="1000" dirty="0">
              <a:ln w="0"/>
              <a:solidFill>
                <a:schemeClr val="tx1"/>
              </a:solidFill>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3"/>
          <a:stretch>
            <a:fillRect/>
          </a:stretch>
        </p:blipFill>
        <p:spPr>
          <a:xfrm>
            <a:off x="7207077" y="4879954"/>
            <a:ext cx="2066925" cy="1143000"/>
          </a:xfrm>
          <a:prstGeom prst="rect">
            <a:avLst/>
          </a:prstGeom>
        </p:spPr>
      </p:pic>
      <p:pic>
        <p:nvPicPr>
          <p:cNvPr id="8" name="Image 7"/>
          <p:cNvPicPr>
            <a:picLocks noChangeAspect="1"/>
          </p:cNvPicPr>
          <p:nvPr/>
        </p:nvPicPr>
        <p:blipFill>
          <a:blip r:embed="rId4"/>
          <a:stretch>
            <a:fillRect/>
          </a:stretch>
        </p:blipFill>
        <p:spPr>
          <a:xfrm>
            <a:off x="413885" y="4879954"/>
            <a:ext cx="1938944" cy="1454208"/>
          </a:xfrm>
          <a:prstGeom prst="rect">
            <a:avLst/>
          </a:prstGeom>
        </p:spPr>
      </p:pic>
      <p:sp>
        <p:nvSpPr>
          <p:cNvPr id="9" name="Rectangle à coins arrondis 8"/>
          <p:cNvSpPr/>
          <p:nvPr/>
        </p:nvSpPr>
        <p:spPr>
          <a:xfrm>
            <a:off x="33578" y="3445624"/>
            <a:ext cx="2319251" cy="814647"/>
          </a:xfrm>
          <a:prstGeom prst="wedgeRoundRectCallout">
            <a:avLst>
              <a:gd name="adj1" fmla="val 5690"/>
              <a:gd name="adj2" fmla="val 12576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smtClean="0">
                <a:ln w="0"/>
                <a:solidFill>
                  <a:schemeClr val="tx1"/>
                </a:solidFill>
                <a:effectLst>
                  <a:outerShdw blurRad="38100" dist="19050" dir="2700000" algn="tl" rotWithShape="0">
                    <a:schemeClr val="dk1">
                      <a:alpha val="40000"/>
                    </a:schemeClr>
                  </a:outerShdw>
                </a:effectLst>
              </a:rPr>
              <a:t>Une stagnation du CA des produits biens de conso et high-tech est constaté de Mars 2019 à Décembre 2019</a:t>
            </a:r>
            <a:endParaRPr lang="fr-FR" sz="105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3755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810" y="2160588"/>
            <a:ext cx="4990418" cy="3881437"/>
          </a:xfrm>
        </p:spPr>
      </p:pic>
      <p:sp>
        <p:nvSpPr>
          <p:cNvPr id="5" name="Titre 4"/>
          <p:cNvSpPr txBox="1">
            <a:spLocks noGrp="1"/>
          </p:cNvSpPr>
          <p:nvPr>
            <p:ph type="title"/>
          </p:nvPr>
        </p:nvSpPr>
        <p:spPr>
          <a:xfrm>
            <a:off x="677334" y="609600"/>
            <a:ext cx="8596668" cy="261610"/>
          </a:xfrm>
          <a:prstGeom prst="rect">
            <a:avLst/>
          </a:prstGeom>
          <a:noFill/>
        </p:spPr>
        <p:txBody>
          <a:bodyPr wrap="square" rtlCol="0">
            <a:spAutoFit/>
          </a:bodyPr>
          <a:lstStyle/>
          <a:p>
            <a:r>
              <a:rPr lang="fr-FR" sz="1100" dirty="0" smtClean="0"/>
              <a:t>Variabilité </a:t>
            </a:r>
            <a:r>
              <a:rPr lang="fr-FR" sz="1100" dirty="0"/>
              <a:t>du temps passé par les visiteurs sur le site web (pour les sessions ayant abouti à un achat).</a:t>
            </a:r>
            <a:endParaRPr lang="fr-FR" sz="1100" dirty="0"/>
          </a:p>
        </p:txBody>
      </p:sp>
      <p:pic>
        <p:nvPicPr>
          <p:cNvPr id="2" name="Image 1"/>
          <p:cNvPicPr>
            <a:picLocks noChangeAspect="1"/>
          </p:cNvPicPr>
          <p:nvPr/>
        </p:nvPicPr>
        <p:blipFill>
          <a:blip r:embed="rId3"/>
          <a:stretch>
            <a:fillRect/>
          </a:stretch>
        </p:blipFill>
        <p:spPr>
          <a:xfrm>
            <a:off x="7065645" y="4101306"/>
            <a:ext cx="2513452" cy="1459909"/>
          </a:xfrm>
          <a:prstGeom prst="rect">
            <a:avLst/>
          </a:prstGeom>
        </p:spPr>
      </p:pic>
      <p:sp>
        <p:nvSpPr>
          <p:cNvPr id="3" name="Rectangle 2"/>
          <p:cNvSpPr/>
          <p:nvPr/>
        </p:nvSpPr>
        <p:spPr>
          <a:xfrm>
            <a:off x="7392202" y="2627698"/>
            <a:ext cx="3474720" cy="1126156"/>
          </a:xfrm>
          <a:prstGeom prst="wedgeRectCallout">
            <a:avLst>
              <a:gd name="adj1" fmla="val -21941"/>
              <a:gd name="adj2" fmla="val 753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a:t>50 % des clients ayant effectue de achats ont durer moins de 7 minutes sur le site.</a:t>
            </a:r>
            <a:br>
              <a:rPr lang="fr-FR" sz="1050"/>
            </a:br>
            <a:r>
              <a:rPr lang="fr-FR" sz="1050"/>
              <a:t>Nous avons une diminution progressive de la médiane au court des mois.</a:t>
            </a:r>
            <a:br>
              <a:rPr lang="fr-FR" sz="1050"/>
            </a:br>
            <a:r>
              <a:rPr lang="fr-FR" sz="1050"/>
              <a:t>Nous avons une forte variance du temps passé sur le site</a:t>
            </a:r>
            <a:endParaRPr lang="fr-FR" sz="1050" dirty="0"/>
          </a:p>
        </p:txBody>
      </p:sp>
    </p:spTree>
    <p:extLst>
      <p:ext uri="{BB962C8B-B14F-4D97-AF65-F5344CB8AC3E}">
        <p14:creationId xmlns:p14="http://schemas.microsoft.com/office/powerpoint/2010/main" val="372331318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5866</TotalTime>
  <Words>192</Words>
  <Application>Microsoft Office PowerPoint</Application>
  <PresentationFormat>Grand écran</PresentationFormat>
  <Paragraphs>12</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Trebuchet MS</vt:lpstr>
      <vt:lpstr>Wingdings 3</vt:lpstr>
      <vt:lpstr>Facette</vt:lpstr>
      <vt:lpstr>Nous avons une évolution du CA par rapport au ventes sur le temps (Avril 2019 à Février 2020).</vt:lpstr>
      <vt:lpstr>Nous avons le ratio du taux de conversion de nos clients au cours du temps</vt:lpstr>
      <vt:lpstr>Nous avons ici une corrélation positive aboutissement à un achat pour nos clients ayant un montant de panier comprise entre 30 et 50 dont leur temps passé sur le site est comprise entre 4 et 10.</vt:lpstr>
      <vt:lpstr>Nous avons une évolution du CA par catégorie</vt:lpstr>
      <vt:lpstr>Variabilité du temps passé par les visiteurs sur le site web (pour les sessions ayant abouti à un achat).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 nous avons une évolution du chiffres par rapport au nombre de ventes entre avril 2019 et février 2020. nous remarquons une corrélation entre le CA et le nombre de ventes de 04-2019 à 01-2020, aussi nous pouvons voir l’évolution exponentiel des ventes à partir de 06-2019.</dc:title>
  <dc:creator>Sidi Yeya SOUNFOUNTERA [OML DSEC]</dc:creator>
  <cp:lastModifiedBy>Sidi Yeya SOUNFOUNTERA [OML DSEC]</cp:lastModifiedBy>
  <cp:revision>30</cp:revision>
  <dcterms:created xsi:type="dcterms:W3CDTF">2024-01-17T09:00:51Z</dcterms:created>
  <dcterms:modified xsi:type="dcterms:W3CDTF">2024-01-26T23:58:51Z</dcterms:modified>
</cp:coreProperties>
</file>