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71" r:id="rId4"/>
    <p:sldId id="263"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BBF52F8-7BBA-46F1-828F-AD1875AD5AA3}">
          <p14:sldIdLst>
            <p14:sldId id="272"/>
            <p14:sldId id="258"/>
            <p14:sldId id="271"/>
            <p14:sldId id="263"/>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4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66407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248267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8894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50266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007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69802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99262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85910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49997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AF74A962-6908-4096-8BCD-5632595B15D5}" type="datetimeFigureOut">
              <a:rPr lang="fr-FR" smtClean="0"/>
              <a:t>03/02/2024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14457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F74A962-6908-4096-8BCD-5632595B15D5}" type="datetimeFigureOut">
              <a:rPr lang="fr-FR" smtClean="0"/>
              <a:t>03/02/2024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64843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AF74A962-6908-4096-8BCD-5632595B15D5}" type="datetimeFigureOut">
              <a:rPr lang="fr-FR" smtClean="0"/>
              <a:t>03/02/2024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2669810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F74A962-6908-4096-8BCD-5632595B15D5}" type="datetimeFigureOut">
              <a:rPr lang="fr-FR" smtClean="0"/>
              <a:t>03/02/2024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29473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4A962-6908-4096-8BCD-5632595B15D5}" type="datetimeFigureOut">
              <a:rPr lang="fr-FR" smtClean="0"/>
              <a:t>03/02/2024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3400038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F74A962-6908-4096-8BCD-5632595B15D5}" type="datetimeFigureOut">
              <a:rPr lang="fr-FR" smtClean="0"/>
              <a:t>03/02/2024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42075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F74A962-6908-4096-8BCD-5632595B15D5}" type="datetimeFigureOut">
              <a:rPr lang="fr-FR" smtClean="0"/>
              <a:t>03/02/2024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AB637B2-8E33-435C-847E-A42BD730FBAC}" type="slidenum">
              <a:rPr lang="fr-FR" smtClean="0"/>
              <a:t>‹N°›</a:t>
            </a:fld>
            <a:endParaRPr lang="fr-FR"/>
          </a:p>
        </p:txBody>
      </p:sp>
    </p:spTree>
    <p:extLst>
      <p:ext uri="{BB962C8B-B14F-4D97-AF65-F5344CB8AC3E}">
        <p14:creationId xmlns:p14="http://schemas.microsoft.com/office/powerpoint/2010/main" val="136298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F74A962-6908-4096-8BCD-5632595B15D5}" type="datetimeFigureOut">
              <a:rPr lang="fr-FR" smtClean="0"/>
              <a:t>03/02/2024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AB637B2-8E33-435C-847E-A42BD730FBAC}" type="slidenum">
              <a:rPr lang="fr-FR" smtClean="0"/>
              <a:t>‹N°›</a:t>
            </a:fld>
            <a:endParaRPr lang="fr-FR"/>
          </a:p>
        </p:txBody>
      </p:sp>
    </p:spTree>
    <p:extLst>
      <p:ext uri="{BB962C8B-B14F-4D97-AF65-F5344CB8AC3E}">
        <p14:creationId xmlns:p14="http://schemas.microsoft.com/office/powerpoint/2010/main" val="3096312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7747" y="585949"/>
            <a:ext cx="8596668" cy="375616"/>
          </a:xfrm>
        </p:spPr>
        <p:txBody>
          <a:bodyPr>
            <a:normAutofit/>
          </a:bodyPr>
          <a:lstStyle/>
          <a:p>
            <a:pPr algn="ctr"/>
            <a:r>
              <a:rPr lang="fr-FR" sz="1200" dirty="0"/>
              <a:t>Nous avons une évolution du </a:t>
            </a:r>
            <a:r>
              <a:rPr lang="fr-FR" sz="1200" dirty="0" smtClean="0"/>
              <a:t>chiffre d’affaires </a:t>
            </a:r>
            <a:r>
              <a:rPr lang="fr-FR" sz="1200" dirty="0"/>
              <a:t>par rapport au ventes sur le </a:t>
            </a:r>
            <a:r>
              <a:rPr lang="fr-FR" sz="1200" dirty="0" smtClean="0"/>
              <a:t>temps (Avril 2019 à Février 2020).</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68" y="1751327"/>
            <a:ext cx="5209151" cy="4260006"/>
          </a:xfrm>
        </p:spPr>
      </p:pic>
      <p:pic>
        <p:nvPicPr>
          <p:cNvPr id="5" name="Image 4"/>
          <p:cNvPicPr>
            <a:picLocks noChangeAspect="1"/>
          </p:cNvPicPr>
          <p:nvPr/>
        </p:nvPicPr>
        <p:blipFill>
          <a:blip r:embed="rId3"/>
          <a:stretch>
            <a:fillRect/>
          </a:stretch>
        </p:blipFill>
        <p:spPr>
          <a:xfrm>
            <a:off x="5906816" y="4002531"/>
            <a:ext cx="2012884" cy="1523264"/>
          </a:xfrm>
          <a:prstGeom prst="rect">
            <a:avLst/>
          </a:prstGeom>
        </p:spPr>
      </p:pic>
      <p:sp>
        <p:nvSpPr>
          <p:cNvPr id="9" name="Bulle ronde 8"/>
          <p:cNvSpPr/>
          <p:nvPr/>
        </p:nvSpPr>
        <p:spPr>
          <a:xfrm>
            <a:off x="5845972" y="3320655"/>
            <a:ext cx="1746480" cy="377274"/>
          </a:xfrm>
          <a:prstGeom prst="wedgeEllipseCallout">
            <a:avLst>
              <a:gd name="adj1" fmla="val 1724"/>
              <a:gd name="adj2" fmla="val 18334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ln w="0"/>
                <a:solidFill>
                  <a:schemeClr val="tx1"/>
                </a:solidFill>
                <a:effectLst>
                  <a:outerShdw blurRad="38100" dist="19050" dir="2700000" algn="tl" rotWithShape="0">
                    <a:schemeClr val="dk1">
                      <a:alpha val="40000"/>
                    </a:schemeClr>
                  </a:outerShdw>
                </a:effectLst>
              </a:rPr>
              <a:t>CA et les ventes de Mai 2019 à Décembre 2019</a:t>
            </a:r>
          </a:p>
        </p:txBody>
      </p:sp>
      <p:sp>
        <p:nvSpPr>
          <p:cNvPr id="3" name="ZoneTexte 2"/>
          <p:cNvSpPr txBox="1"/>
          <p:nvPr/>
        </p:nvSpPr>
        <p:spPr>
          <a:xfrm>
            <a:off x="313266" y="1571163"/>
            <a:ext cx="5003801" cy="57708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50" dirty="0" smtClean="0">
                <a:latin typeface="Trebuchet MS (Corps)"/>
              </a:rPr>
              <a:t>Nous avons une stagnation sur la vente des produits et une fluctuation moyenne </a:t>
            </a:r>
            <a:r>
              <a:rPr lang="fr-FR" sz="1050" dirty="0" smtClean="0">
                <a:latin typeface="Trebuchet MS (Corps)"/>
              </a:rPr>
              <a:t>Du </a:t>
            </a:r>
            <a:r>
              <a:rPr lang="fr-FR" sz="1050" dirty="0" smtClean="0">
                <a:latin typeface="Trebuchet MS (Corps)"/>
              </a:rPr>
              <a:t>chiffre d’affaires sur la période Avril 2019 à Juin 2019. </a:t>
            </a:r>
            <a:endParaRPr lang="fr-FR" sz="1050" dirty="0" smtClean="0">
              <a:latin typeface="Trebuchet MS (Corps)"/>
            </a:endParaRPr>
          </a:p>
          <a:p>
            <a:r>
              <a:rPr lang="fr-FR" sz="1050" dirty="0" smtClean="0">
                <a:latin typeface="Trebuchet MS (Corps)"/>
              </a:rPr>
              <a:t>Ceux </a:t>
            </a:r>
            <a:r>
              <a:rPr lang="fr-FR" sz="1050" dirty="0" smtClean="0">
                <a:latin typeface="Trebuchet MS (Corps)"/>
              </a:rPr>
              <a:t>qui peut s’expliquer par le lancement des </a:t>
            </a:r>
            <a:r>
              <a:rPr lang="fr-FR" sz="1050" dirty="0" smtClean="0">
                <a:latin typeface="Trebuchet MS (Corps)"/>
              </a:rPr>
              <a:t>produits sur le site.</a:t>
            </a:r>
            <a:endParaRPr lang="fr-FR" sz="1050" dirty="0">
              <a:latin typeface="Trebuchet MS (Corps)"/>
            </a:endParaRPr>
          </a:p>
        </p:txBody>
      </p:sp>
      <p:sp>
        <p:nvSpPr>
          <p:cNvPr id="6" name="ZoneTexte 5"/>
          <p:cNvSpPr txBox="1"/>
          <p:nvPr/>
        </p:nvSpPr>
        <p:spPr>
          <a:xfrm>
            <a:off x="5449455" y="1939636"/>
            <a:ext cx="5273963" cy="90024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50" dirty="0" smtClean="0">
                <a:latin typeface="Trebuchet MS (Corps)"/>
              </a:rPr>
              <a:t>On </a:t>
            </a:r>
            <a:r>
              <a:rPr lang="fr-FR" sz="1050" dirty="0">
                <a:latin typeface="Trebuchet MS (Corps)"/>
              </a:rPr>
              <a:t>voit une </a:t>
            </a:r>
            <a:r>
              <a:rPr lang="fr-FR" sz="1050" dirty="0" smtClean="0">
                <a:latin typeface="Trebuchet MS (Corps)"/>
              </a:rPr>
              <a:t>évolution </a:t>
            </a:r>
            <a:r>
              <a:rPr lang="fr-FR" sz="1050" dirty="0">
                <a:latin typeface="Trebuchet MS (Corps)"/>
              </a:rPr>
              <a:t>exponentielle du nombre de ventes </a:t>
            </a:r>
            <a:endParaRPr lang="fr-FR" sz="1050" dirty="0" smtClean="0">
              <a:latin typeface="Trebuchet MS (Corps)"/>
            </a:endParaRPr>
          </a:p>
          <a:p>
            <a:r>
              <a:rPr lang="fr-FR" sz="1050" dirty="0" smtClean="0">
                <a:latin typeface="Trebuchet MS (Corps)"/>
              </a:rPr>
              <a:t>Et </a:t>
            </a:r>
            <a:r>
              <a:rPr lang="fr-FR" sz="1050" dirty="0">
                <a:latin typeface="Trebuchet MS (Corps)"/>
              </a:rPr>
              <a:t>aussi une progression du chiffre d'affaires </a:t>
            </a:r>
            <a:r>
              <a:rPr lang="fr-FR" sz="1050" dirty="0" smtClean="0">
                <a:latin typeface="Trebuchet MS (Corps)"/>
              </a:rPr>
              <a:t>mais </a:t>
            </a:r>
            <a:r>
              <a:rPr lang="fr-FR" sz="1050" dirty="0">
                <a:latin typeface="Trebuchet MS (Corps)"/>
              </a:rPr>
              <a:t>qui n'est pas au même rythme </a:t>
            </a:r>
            <a:endParaRPr lang="fr-FR" sz="1050" dirty="0" smtClean="0">
              <a:latin typeface="Trebuchet MS (Corps)"/>
            </a:endParaRPr>
          </a:p>
          <a:p>
            <a:r>
              <a:rPr lang="fr-FR" sz="1050" dirty="0" smtClean="0">
                <a:latin typeface="Trebuchet MS (Corps)"/>
              </a:rPr>
              <a:t>Que </a:t>
            </a:r>
            <a:r>
              <a:rPr lang="fr-FR" sz="1050" dirty="0">
                <a:latin typeface="Trebuchet MS (Corps)"/>
              </a:rPr>
              <a:t>le nombre de ventes</a:t>
            </a:r>
            <a:r>
              <a:rPr lang="fr-FR" sz="1050" dirty="0" smtClean="0">
                <a:latin typeface="Trebuchet MS (Corps)"/>
              </a:rPr>
              <a:t>.</a:t>
            </a:r>
          </a:p>
          <a:p>
            <a:r>
              <a:rPr lang="fr-FR" sz="1050" dirty="0" smtClean="0">
                <a:latin typeface="Trebuchet MS (Corps)"/>
              </a:rPr>
              <a:t>Nous remarquons qu’au mois de Février le chiffre d’affaire à chuter pendant que le nombres de ventes continuait de progresser.</a:t>
            </a:r>
            <a:endParaRPr lang="fr-FR" sz="1050" dirty="0">
              <a:latin typeface="Trebuchet MS (Corps)"/>
            </a:endParaRPr>
          </a:p>
        </p:txBody>
      </p:sp>
      <p:pic>
        <p:nvPicPr>
          <p:cNvPr id="10" name="Image 9"/>
          <p:cNvPicPr>
            <a:picLocks noChangeAspect="1"/>
          </p:cNvPicPr>
          <p:nvPr/>
        </p:nvPicPr>
        <p:blipFill>
          <a:blip r:embed="rId4"/>
          <a:stretch>
            <a:fillRect/>
          </a:stretch>
        </p:blipFill>
        <p:spPr>
          <a:xfrm>
            <a:off x="8221487" y="3956599"/>
            <a:ext cx="1794580" cy="1569196"/>
          </a:xfrm>
          <a:prstGeom prst="rect">
            <a:avLst/>
          </a:prstGeom>
        </p:spPr>
      </p:pic>
      <p:sp>
        <p:nvSpPr>
          <p:cNvPr id="11" name="Bulle ronde 10"/>
          <p:cNvSpPr/>
          <p:nvPr/>
        </p:nvSpPr>
        <p:spPr>
          <a:xfrm>
            <a:off x="8297687" y="3333242"/>
            <a:ext cx="1464379" cy="415789"/>
          </a:xfrm>
          <a:prstGeom prst="wedgeEllipseCallout">
            <a:avLst>
              <a:gd name="adj1" fmla="val -19287"/>
              <a:gd name="adj2" fmla="val 1022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ln w="0"/>
                <a:solidFill>
                  <a:schemeClr val="tx1"/>
                </a:solidFill>
                <a:effectLst>
                  <a:outerShdw blurRad="38100" dist="19050" dir="2700000" algn="tl" rotWithShape="0">
                    <a:schemeClr val="dk1">
                      <a:alpha val="40000"/>
                    </a:schemeClr>
                  </a:outerShdw>
                </a:effectLst>
              </a:rPr>
              <a:t>CA en février 2020</a:t>
            </a:r>
            <a:endParaRPr lang="fr-FR" sz="7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326736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605" y="2368580"/>
            <a:ext cx="5722210" cy="4450608"/>
          </a:xfrm>
        </p:spPr>
      </p:pic>
      <p:pic>
        <p:nvPicPr>
          <p:cNvPr id="5" name="Image 4"/>
          <p:cNvPicPr>
            <a:picLocks noChangeAspect="1"/>
          </p:cNvPicPr>
          <p:nvPr/>
        </p:nvPicPr>
        <p:blipFill>
          <a:blip r:embed="rId3"/>
          <a:stretch>
            <a:fillRect/>
          </a:stretch>
        </p:blipFill>
        <p:spPr>
          <a:xfrm>
            <a:off x="9939917" y="4104715"/>
            <a:ext cx="641049" cy="843137"/>
          </a:xfrm>
          <a:prstGeom prst="rect">
            <a:avLst/>
          </a:prstGeom>
        </p:spPr>
      </p:pic>
      <p:pic>
        <p:nvPicPr>
          <p:cNvPr id="8" name="Imag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36138" y="4947852"/>
            <a:ext cx="902765" cy="1306273"/>
          </a:xfrm>
          <a:prstGeom prst="rect">
            <a:avLst/>
          </a:prstGeom>
        </p:spPr>
      </p:pic>
      <p:sp>
        <p:nvSpPr>
          <p:cNvPr id="9" name="Rectangle à coins arrondis 8"/>
          <p:cNvSpPr/>
          <p:nvPr/>
        </p:nvSpPr>
        <p:spPr>
          <a:xfrm>
            <a:off x="8158844" y="1696413"/>
            <a:ext cx="3961149" cy="2104254"/>
          </a:xfrm>
          <a:prstGeom prst="wedgeRoundRectCallout">
            <a:avLst>
              <a:gd name="adj1" fmla="val -2902"/>
              <a:gd name="adj2" fmla="val 6518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fr-FR" sz="900" dirty="0" smtClean="0"/>
              <a:t>Cette diminution progressive du taux de conversion n’est pas aussi Mauvaise comparer au autre site E-Commerce.</a:t>
            </a:r>
          </a:p>
          <a:p>
            <a:endParaRPr lang="fr-FR" sz="900" dirty="0" smtClean="0">
              <a:solidFill>
                <a:schemeClr val="dk1"/>
              </a:solidFill>
            </a:endParaRPr>
          </a:p>
          <a:p>
            <a:r>
              <a:rPr lang="fr-FR" sz="900" dirty="0" smtClean="0">
                <a:solidFill>
                  <a:schemeClr val="accent2"/>
                </a:solidFill>
              </a:rPr>
              <a:t>Comme </a:t>
            </a:r>
            <a:r>
              <a:rPr lang="fr-FR" sz="900" dirty="0">
                <a:solidFill>
                  <a:schemeClr val="accent2"/>
                </a:solidFill>
              </a:rPr>
              <a:t>axe stratégique à mettre en place pour inverser cette </a:t>
            </a:r>
            <a:r>
              <a:rPr lang="fr-FR" sz="900" dirty="0" smtClean="0">
                <a:solidFill>
                  <a:schemeClr val="accent2"/>
                </a:solidFill>
              </a:rPr>
              <a:t>Tendance </a:t>
            </a:r>
            <a:r>
              <a:rPr lang="fr-FR" sz="900" dirty="0">
                <a:solidFill>
                  <a:schemeClr val="accent2"/>
                </a:solidFill>
              </a:rPr>
              <a:t>nous devons :</a:t>
            </a:r>
          </a:p>
          <a:p>
            <a:pPr marL="171450" indent="-171450">
              <a:buFont typeface="Arial" panose="020B0604020202020204" pitchFamily="34" charset="0"/>
              <a:buChar char="•"/>
            </a:pPr>
            <a:r>
              <a:rPr lang="fr-FR" sz="900" dirty="0">
                <a:solidFill>
                  <a:schemeClr val="accent2"/>
                </a:solidFill>
              </a:rPr>
              <a:t>Sonder nos clients pourquoi ils n'ont pas acheter.</a:t>
            </a:r>
          </a:p>
          <a:p>
            <a:pPr marL="171450" indent="-171450">
              <a:buFont typeface="Arial" panose="020B0604020202020204" pitchFamily="34" charset="0"/>
              <a:buChar char="•"/>
            </a:pPr>
            <a:r>
              <a:rPr lang="fr-FR" sz="900" dirty="0">
                <a:solidFill>
                  <a:schemeClr val="accent2"/>
                </a:solidFill>
              </a:rPr>
              <a:t>Mettre en place des coupon de </a:t>
            </a:r>
            <a:r>
              <a:rPr lang="fr-FR" sz="900" dirty="0" smtClean="0">
                <a:solidFill>
                  <a:schemeClr val="accent2"/>
                </a:solidFill>
              </a:rPr>
              <a:t>réduction </a:t>
            </a:r>
            <a:r>
              <a:rPr lang="fr-FR" sz="900" dirty="0">
                <a:solidFill>
                  <a:schemeClr val="accent2"/>
                </a:solidFill>
              </a:rPr>
              <a:t>pour stimuler les ventes sur les produits les moins vendus.</a:t>
            </a:r>
          </a:p>
          <a:p>
            <a:pPr marL="171450" indent="-171450">
              <a:buFont typeface="Arial" panose="020B0604020202020204" pitchFamily="34" charset="0"/>
              <a:buChar char="•"/>
            </a:pPr>
            <a:r>
              <a:rPr lang="fr-FR" sz="900" dirty="0">
                <a:solidFill>
                  <a:schemeClr val="accent2"/>
                </a:solidFill>
              </a:rPr>
              <a:t>Mettre en place de cookies dans le site pour mieux </a:t>
            </a:r>
            <a:r>
              <a:rPr lang="fr-FR" sz="900" dirty="0" smtClean="0">
                <a:solidFill>
                  <a:schemeClr val="accent2"/>
                </a:solidFill>
              </a:rPr>
              <a:t>étudier </a:t>
            </a:r>
            <a:r>
              <a:rPr lang="fr-FR" sz="900" dirty="0">
                <a:solidFill>
                  <a:schemeClr val="accent2"/>
                </a:solidFill>
              </a:rPr>
              <a:t>le comportement de nos clients enfin de leur faire un offre adapter à leur </a:t>
            </a:r>
            <a:r>
              <a:rPr lang="fr-FR" sz="900" dirty="0" smtClean="0">
                <a:solidFill>
                  <a:schemeClr val="accent2"/>
                </a:solidFill>
              </a:rPr>
              <a:t>besoin pour une meilleure expérience client.</a:t>
            </a:r>
            <a:endParaRPr lang="fr-FR" sz="900" dirty="0">
              <a:solidFill>
                <a:schemeClr val="accent2"/>
              </a:solidFill>
            </a:endParaRPr>
          </a:p>
          <a:p>
            <a:pPr marL="171450" indent="-171450">
              <a:buFont typeface="Arial" panose="020B0604020202020204" pitchFamily="34" charset="0"/>
              <a:buChar char="•"/>
            </a:pPr>
            <a:r>
              <a:rPr lang="fr-FR" sz="900" dirty="0">
                <a:solidFill>
                  <a:schemeClr val="accent2"/>
                </a:solidFill>
              </a:rPr>
              <a:t>Faire des propositions de d'autres </a:t>
            </a:r>
            <a:r>
              <a:rPr lang="fr-FR" sz="900" dirty="0" smtClean="0">
                <a:solidFill>
                  <a:schemeClr val="accent2"/>
                </a:solidFill>
              </a:rPr>
              <a:t>catégories </a:t>
            </a:r>
            <a:r>
              <a:rPr lang="fr-FR" sz="900" dirty="0">
                <a:solidFill>
                  <a:schemeClr val="accent2"/>
                </a:solidFill>
              </a:rPr>
              <a:t>de produit.</a:t>
            </a:r>
          </a:p>
        </p:txBody>
      </p:sp>
      <p:sp>
        <p:nvSpPr>
          <p:cNvPr id="10" name="Titre 9"/>
          <p:cNvSpPr>
            <a:spLocks noGrp="1"/>
          </p:cNvSpPr>
          <p:nvPr>
            <p:ph type="title"/>
          </p:nvPr>
        </p:nvSpPr>
        <p:spPr>
          <a:xfrm>
            <a:off x="677334" y="609601"/>
            <a:ext cx="8596668" cy="330200"/>
          </a:xfrm>
        </p:spPr>
        <p:txBody>
          <a:bodyPr>
            <a:normAutofit/>
          </a:bodyPr>
          <a:lstStyle/>
          <a:p>
            <a:pPr algn="ctr"/>
            <a:r>
              <a:rPr lang="fr-FR" sz="1200" dirty="0"/>
              <a:t>Nous avons </a:t>
            </a:r>
            <a:r>
              <a:rPr lang="fr-FR" sz="1200" dirty="0" smtClean="0"/>
              <a:t>le ratio du </a:t>
            </a:r>
            <a:r>
              <a:rPr lang="fr-FR" sz="1200" dirty="0"/>
              <a:t>taux de conversion de nos </a:t>
            </a:r>
            <a:r>
              <a:rPr lang="fr-FR" sz="1200" dirty="0" smtClean="0"/>
              <a:t>clients au cours du temps</a:t>
            </a:r>
            <a:endParaRPr lang="fr-FR" sz="1200" dirty="0"/>
          </a:p>
        </p:txBody>
      </p:sp>
      <p:sp>
        <p:nvSpPr>
          <p:cNvPr id="7" name="Rectangle à coins arrondis 6"/>
          <p:cNvSpPr/>
          <p:nvPr/>
        </p:nvSpPr>
        <p:spPr>
          <a:xfrm>
            <a:off x="49910" y="1753325"/>
            <a:ext cx="3245897" cy="1230510"/>
          </a:xfrm>
          <a:prstGeom prst="wedgeRoundRectCallout">
            <a:avLst>
              <a:gd name="adj1" fmla="val 81584"/>
              <a:gd name="adj2" fmla="val 54131"/>
              <a:gd name="adj3" fmla="val 16667"/>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fr-FR" sz="900" dirty="0" smtClean="0"/>
              <a:t>Nous </a:t>
            </a:r>
            <a:r>
              <a:rPr lang="fr-FR" sz="900" dirty="0"/>
              <a:t>remarquons une évolution exponentielle du taux de </a:t>
            </a:r>
            <a:r>
              <a:rPr lang="fr-FR" sz="900" dirty="0" smtClean="0"/>
              <a:t>conversion au lancement </a:t>
            </a:r>
            <a:r>
              <a:rPr lang="fr-FR" sz="900" dirty="0"/>
              <a:t>du site </a:t>
            </a:r>
            <a:r>
              <a:rPr lang="fr-FR" sz="900" dirty="0" smtClean="0"/>
              <a:t>en Avril 2019.</a:t>
            </a:r>
            <a:endParaRPr lang="fr-FR" sz="900" dirty="0"/>
          </a:p>
          <a:p>
            <a:r>
              <a:rPr lang="fr-FR" sz="900" dirty="0"/>
              <a:t>Qui peut s’explique par le bon </a:t>
            </a:r>
            <a:r>
              <a:rPr lang="fr-FR" sz="900" dirty="0" smtClean="0"/>
              <a:t>référencement.</a:t>
            </a:r>
          </a:p>
          <a:p>
            <a:r>
              <a:rPr lang="fr-FR" sz="900" dirty="0" smtClean="0"/>
              <a:t>Aussi</a:t>
            </a:r>
            <a:r>
              <a:rPr lang="fr-FR" sz="900" dirty="0" smtClean="0"/>
              <a:t> </a:t>
            </a:r>
            <a:r>
              <a:rPr lang="fr-FR" sz="900" dirty="0"/>
              <a:t>il n'y avait pas de grand nombre de </a:t>
            </a:r>
            <a:r>
              <a:rPr lang="fr-FR" sz="900" dirty="0" smtClean="0"/>
              <a:t>visiteur,</a:t>
            </a:r>
          </a:p>
          <a:p>
            <a:r>
              <a:rPr lang="fr-FR" sz="900" dirty="0" smtClean="0"/>
              <a:t>Avec</a:t>
            </a:r>
            <a:r>
              <a:rPr lang="fr-FR" sz="900" dirty="0" smtClean="0"/>
              <a:t> </a:t>
            </a:r>
            <a:r>
              <a:rPr lang="fr-FR" sz="900" dirty="0" smtClean="0"/>
              <a:t>une </a:t>
            </a:r>
            <a:r>
              <a:rPr lang="fr-FR" sz="900" dirty="0"/>
              <a:t>diminution progressif du taux de </a:t>
            </a:r>
            <a:r>
              <a:rPr lang="fr-FR" sz="900" dirty="0" smtClean="0"/>
              <a:t>conversion </a:t>
            </a:r>
            <a:r>
              <a:rPr lang="fr-FR" sz="900" dirty="0"/>
              <a:t>à partir du mois suivant.</a:t>
            </a:r>
          </a:p>
        </p:txBody>
      </p:sp>
      <p:sp>
        <p:nvSpPr>
          <p:cNvPr id="11" name="Rectangle à coins arrondis 10"/>
          <p:cNvSpPr/>
          <p:nvPr/>
        </p:nvSpPr>
        <p:spPr>
          <a:xfrm>
            <a:off x="49909" y="3489460"/>
            <a:ext cx="3245897" cy="1184140"/>
          </a:xfrm>
          <a:prstGeom prst="wedgeRoundRectCallout">
            <a:avLst>
              <a:gd name="adj1" fmla="val 66582"/>
              <a:gd name="adj2" fmla="val -12749"/>
              <a:gd name="adj3" fmla="val 16667"/>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r>
              <a:rPr lang="fr-FR" sz="900" dirty="0"/>
              <a:t>Comme c'est </a:t>
            </a:r>
            <a:r>
              <a:rPr lang="fr-FR" sz="900" dirty="0"/>
              <a:t>un nouveau site le nombre de visiteur n'est </a:t>
            </a:r>
            <a:r>
              <a:rPr lang="fr-FR" sz="900" dirty="0" smtClean="0"/>
              <a:t>Pas très important du coup, le rapport entre le nombre D'achat sur </a:t>
            </a:r>
            <a:r>
              <a:rPr lang="fr-FR" sz="900" dirty="0"/>
              <a:t>le nombre de visiteur est </a:t>
            </a:r>
            <a:r>
              <a:rPr lang="fr-FR" sz="900" dirty="0"/>
              <a:t>élevé.</a:t>
            </a:r>
            <a:endParaRPr lang="fr-FR" sz="900" dirty="0"/>
          </a:p>
        </p:txBody>
      </p:sp>
      <p:sp>
        <p:nvSpPr>
          <p:cNvPr id="2" name="ZoneTexte 1"/>
          <p:cNvSpPr txBox="1"/>
          <p:nvPr/>
        </p:nvSpPr>
        <p:spPr>
          <a:xfrm>
            <a:off x="3378200" y="939801"/>
            <a:ext cx="4555067" cy="246221"/>
          </a:xfrm>
          <a:prstGeom prst="rect">
            <a:avLst/>
          </a:prstGeom>
          <a:noFill/>
        </p:spPr>
        <p:txBody>
          <a:bodyPr wrap="square" rtlCol="0">
            <a:spAutoFit/>
          </a:bodyPr>
          <a:lstStyle/>
          <a:p>
            <a:endParaRPr lang="fr-FR" sz="1000" dirty="0"/>
          </a:p>
        </p:txBody>
      </p:sp>
    </p:spTree>
    <p:extLst>
      <p:ext uri="{BB962C8B-B14F-4D97-AF65-F5344CB8AC3E}">
        <p14:creationId xmlns:p14="http://schemas.microsoft.com/office/powerpoint/2010/main" val="1105580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62082" cy="519485"/>
          </a:xfrm>
        </p:spPr>
        <p:txBody>
          <a:bodyPr vert="horz" lIns="91440" tIns="45720" rIns="91440" bIns="45720" rtlCol="0" anchor="t">
            <a:normAutofit/>
          </a:bodyPr>
          <a:lstStyle/>
          <a:p>
            <a:r>
              <a:rPr lang="fr-FR" sz="1200" dirty="0" smtClean="0"/>
              <a:t>Le </a:t>
            </a:r>
            <a:r>
              <a:rPr lang="fr-FR" sz="1200" dirty="0"/>
              <a:t>montant des achats des clients (montant du panier) </a:t>
            </a:r>
            <a:r>
              <a:rPr lang="fr-FR" sz="1200" dirty="0" smtClean="0"/>
              <a:t/>
            </a:r>
            <a:br>
              <a:rPr lang="fr-FR" sz="1200" dirty="0" smtClean="0"/>
            </a:br>
            <a:r>
              <a:rPr lang="fr-FR" sz="1200" dirty="0" smtClean="0"/>
              <a:t>Et </a:t>
            </a:r>
            <a:r>
              <a:rPr lang="fr-FR" sz="1200" dirty="0"/>
              <a:t>l'évolution de la variabilité du temps passé par les visiteurs sur le site web (pour les sessions ayant abouti à un achat).</a:t>
            </a: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989" y="1567491"/>
            <a:ext cx="5650741" cy="4395022"/>
          </a:xfrm>
        </p:spPr>
      </p:pic>
      <p:pic>
        <p:nvPicPr>
          <p:cNvPr id="3" name="Image 2"/>
          <p:cNvPicPr>
            <a:picLocks noChangeAspect="1"/>
          </p:cNvPicPr>
          <p:nvPr/>
        </p:nvPicPr>
        <p:blipFill>
          <a:blip r:embed="rId3"/>
          <a:stretch>
            <a:fillRect/>
          </a:stretch>
        </p:blipFill>
        <p:spPr>
          <a:xfrm>
            <a:off x="8048758" y="3995648"/>
            <a:ext cx="1841350" cy="1408299"/>
          </a:xfrm>
          <a:prstGeom prst="rect">
            <a:avLst/>
          </a:prstGeom>
        </p:spPr>
      </p:pic>
      <p:pic>
        <p:nvPicPr>
          <p:cNvPr id="5" name="Image 4"/>
          <p:cNvPicPr>
            <a:picLocks noChangeAspect="1"/>
          </p:cNvPicPr>
          <p:nvPr/>
        </p:nvPicPr>
        <p:blipFill>
          <a:blip r:embed="rId4"/>
          <a:stretch>
            <a:fillRect/>
          </a:stretch>
        </p:blipFill>
        <p:spPr>
          <a:xfrm>
            <a:off x="6105273" y="3995648"/>
            <a:ext cx="1841350" cy="1408299"/>
          </a:xfrm>
          <a:prstGeom prst="rect">
            <a:avLst/>
          </a:prstGeom>
        </p:spPr>
      </p:pic>
      <p:sp>
        <p:nvSpPr>
          <p:cNvPr id="6" name="Rectangle à coins arrondis 5"/>
          <p:cNvSpPr/>
          <p:nvPr/>
        </p:nvSpPr>
        <p:spPr>
          <a:xfrm>
            <a:off x="5569527" y="2203450"/>
            <a:ext cx="6437746" cy="936914"/>
          </a:xfrm>
          <a:prstGeom prst="wedgeRoundRectCallout">
            <a:avLst>
              <a:gd name="adj1" fmla="val -18821"/>
              <a:gd name="adj2" fmla="val 108884"/>
              <a:gd name="adj3" fmla="val 1666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1000" dirty="0" smtClean="0"/>
              <a:t>Nous avons une corrélation positive entre le montant du panier et le temps passé sur le site.</a:t>
            </a:r>
          </a:p>
          <a:p>
            <a:r>
              <a:rPr lang="fr-FR" sz="1000" dirty="0" smtClean="0"/>
              <a:t>La plupart des clients passent entre 4 et 10 minutes dans le site pour un montant de panier  entre 30€ et 50€.</a:t>
            </a:r>
            <a:endParaRPr lang="fr-FR" sz="1000" dirty="0"/>
          </a:p>
        </p:txBody>
      </p:sp>
    </p:spTree>
    <p:extLst>
      <p:ext uri="{BB962C8B-B14F-4D97-AF65-F5344CB8AC3E}">
        <p14:creationId xmlns:p14="http://schemas.microsoft.com/office/powerpoint/2010/main" val="287578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4" y="609600"/>
            <a:ext cx="8596668" cy="293430"/>
          </a:xfrm>
        </p:spPr>
        <p:txBody>
          <a:bodyPr vert="horz" lIns="91440" tIns="45720" rIns="91440" bIns="45720" rtlCol="0" anchor="t">
            <a:normAutofit/>
          </a:bodyPr>
          <a:lstStyle/>
          <a:p>
            <a:pPr algn="ctr"/>
            <a:r>
              <a:rPr lang="fr-FR" sz="1200" dirty="0" smtClean="0"/>
              <a:t>Évolution du chiffre d’affaires par catégorie</a:t>
            </a:r>
            <a:endParaRPr lang="fr-FR" sz="1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472" y="2641594"/>
            <a:ext cx="4990418" cy="3881437"/>
          </a:xfrm>
        </p:spPr>
      </p:pic>
      <p:sp>
        <p:nvSpPr>
          <p:cNvPr id="3" name="ZoneTexte 2"/>
          <p:cNvSpPr txBox="1"/>
          <p:nvPr/>
        </p:nvSpPr>
        <p:spPr>
          <a:xfrm>
            <a:off x="2319251" y="1404851"/>
            <a:ext cx="5478087" cy="253916"/>
          </a:xfrm>
          <a:prstGeom prst="rect">
            <a:avLst/>
          </a:prstGeom>
          <a:noFill/>
        </p:spPr>
        <p:txBody>
          <a:bodyPr wrap="square" rtlCol="0">
            <a:spAutoFit/>
          </a:bodyPr>
          <a:lstStyle/>
          <a:p>
            <a:endParaRPr lang="fr-FR" sz="1050" dirty="0"/>
          </a:p>
        </p:txBody>
      </p:sp>
      <p:sp>
        <p:nvSpPr>
          <p:cNvPr id="6" name="Rectangle à coins arrondis 5"/>
          <p:cNvSpPr/>
          <p:nvPr/>
        </p:nvSpPr>
        <p:spPr>
          <a:xfrm>
            <a:off x="6631710" y="3458094"/>
            <a:ext cx="3833090" cy="789709"/>
          </a:xfrm>
          <a:prstGeom prst="wedgeRoundRectCallout">
            <a:avLst>
              <a:gd name="adj1" fmla="val -24975"/>
              <a:gd name="adj2" fmla="val 12881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ln w="0"/>
                <a:solidFill>
                  <a:schemeClr val="tx1"/>
                </a:solidFill>
                <a:effectLst>
                  <a:outerShdw blurRad="38100" dist="19050" dir="2700000" algn="tl" rotWithShape="0">
                    <a:schemeClr val="dk1">
                      <a:alpha val="40000"/>
                    </a:schemeClr>
                  </a:outerShdw>
                </a:effectLst>
              </a:rPr>
              <a:t>Une augmentation exponentielle du CA pour les produits Nourriture est observer de Juillet 2019 à Février 2020</a:t>
            </a:r>
            <a:endParaRPr lang="fr-FR" sz="1000" dirty="0">
              <a:ln w="0"/>
              <a:solidFill>
                <a:schemeClr val="tx1"/>
              </a:solidFill>
              <a:effectLst>
                <a:outerShdw blurRad="38100" dist="19050" dir="2700000" algn="tl" rotWithShape="0">
                  <a:schemeClr val="dk1">
                    <a:alpha val="40000"/>
                  </a:schemeClr>
                </a:outerShdw>
              </a:effectLst>
            </a:endParaRPr>
          </a:p>
        </p:txBody>
      </p:sp>
      <p:pic>
        <p:nvPicPr>
          <p:cNvPr id="7" name="Image 6"/>
          <p:cNvPicPr>
            <a:picLocks noChangeAspect="1"/>
          </p:cNvPicPr>
          <p:nvPr/>
        </p:nvPicPr>
        <p:blipFill>
          <a:blip r:embed="rId3"/>
          <a:stretch>
            <a:fillRect/>
          </a:stretch>
        </p:blipFill>
        <p:spPr>
          <a:xfrm>
            <a:off x="7207077" y="4879954"/>
            <a:ext cx="2066925" cy="1143000"/>
          </a:xfrm>
          <a:prstGeom prst="rect">
            <a:avLst/>
          </a:prstGeom>
        </p:spPr>
      </p:pic>
      <p:sp>
        <p:nvSpPr>
          <p:cNvPr id="5" name="ZoneTexte 4"/>
          <p:cNvSpPr txBox="1"/>
          <p:nvPr/>
        </p:nvSpPr>
        <p:spPr>
          <a:xfrm>
            <a:off x="2128058" y="1237673"/>
            <a:ext cx="6341687" cy="1071418"/>
          </a:xfrm>
          <a:prstGeom prst="rect">
            <a:avLst/>
          </a:prstGeom>
          <a:noFill/>
        </p:spPr>
        <p:txBody>
          <a:bodyPr wrap="square" rtlCol="0">
            <a:spAutoFit/>
          </a:bodyPr>
          <a:lstStyle/>
          <a:p>
            <a:endParaRPr lang="fr-FR" dirty="0"/>
          </a:p>
        </p:txBody>
      </p:sp>
      <p:sp>
        <p:nvSpPr>
          <p:cNvPr id="11" name="ZoneTexte 10"/>
          <p:cNvSpPr txBox="1"/>
          <p:nvPr/>
        </p:nvSpPr>
        <p:spPr>
          <a:xfrm>
            <a:off x="1052945" y="1021101"/>
            <a:ext cx="8626764"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000" dirty="0">
                <a:effectLst>
                  <a:outerShdw blurRad="38100" dist="38100" dir="2700000" algn="tl">
                    <a:srgbClr val="000000">
                      <a:alpha val="43137"/>
                    </a:srgbClr>
                  </a:outerShdw>
                </a:effectLst>
              </a:rPr>
              <a:t>Sur ce graphique nous voyons au mieux les raisons de la chute du chiffre d’affaires au mois de février qui est dû au retrait des produits </a:t>
            </a:r>
            <a:endParaRPr lang="fr-FR" sz="1000" dirty="0" smtClean="0">
              <a:effectLst>
                <a:outerShdw blurRad="38100" dist="38100" dir="2700000" algn="tl">
                  <a:srgbClr val="000000">
                    <a:alpha val="43137"/>
                  </a:srgbClr>
                </a:outerShdw>
              </a:effectLst>
            </a:endParaRPr>
          </a:p>
          <a:p>
            <a:r>
              <a:rPr lang="fr-FR" sz="1000" dirty="0" smtClean="0">
                <a:effectLst>
                  <a:outerShdw blurRad="38100" dist="38100" dir="2700000" algn="tl">
                    <a:srgbClr val="000000">
                      <a:alpha val="43137"/>
                    </a:srgbClr>
                  </a:outerShdw>
                </a:effectLst>
              </a:rPr>
              <a:t>High </a:t>
            </a:r>
            <a:r>
              <a:rPr lang="fr-FR" sz="1000" dirty="0">
                <a:effectLst>
                  <a:outerShdw blurRad="38100" dist="38100" dir="2700000" algn="tl">
                    <a:srgbClr val="000000">
                      <a:alpha val="43137"/>
                    </a:srgbClr>
                  </a:outerShdw>
                </a:effectLst>
              </a:rPr>
              <a:t>Tech qui était plus chère et moins vendue</a:t>
            </a:r>
            <a:r>
              <a:rPr lang="fr-FR" sz="1000" dirty="0" smtClean="0">
                <a:effectLst>
                  <a:outerShdw blurRad="38100" dist="38100" dir="2700000" algn="tl">
                    <a:srgbClr val="000000">
                      <a:alpha val="43137"/>
                    </a:srgbClr>
                  </a:outerShdw>
                </a:effectLst>
              </a:rPr>
              <a:t>.</a:t>
            </a:r>
          </a:p>
          <a:p>
            <a:endParaRPr lang="fr-FR" sz="1000" dirty="0">
              <a:effectLst>
                <a:outerShdw blurRad="38100" dist="38100" dir="2700000" algn="tl">
                  <a:srgbClr val="000000">
                    <a:alpha val="43137"/>
                  </a:srgbClr>
                </a:outerShdw>
              </a:effectLst>
            </a:endParaRPr>
          </a:p>
          <a:p>
            <a:r>
              <a:rPr lang="fr-FR" sz="1000" dirty="0">
                <a:effectLst>
                  <a:outerShdw blurRad="38100" dist="38100" dir="2700000" algn="tl">
                    <a:srgbClr val="000000">
                      <a:alpha val="43137"/>
                    </a:srgbClr>
                  </a:outerShdw>
                </a:effectLst>
              </a:rPr>
              <a:t>Raison pour laquelle le nombre ventes augmente et le chiffre d’affaires chute pour le mois de février</a:t>
            </a:r>
            <a:r>
              <a:rPr lang="fr-FR" sz="1000" dirty="0" smtClean="0">
                <a:effectLst>
                  <a:outerShdw blurRad="38100" dist="38100" dir="2700000" algn="tl">
                    <a:srgbClr val="000000">
                      <a:alpha val="43137"/>
                    </a:srgbClr>
                  </a:outerShdw>
                </a:effectLst>
              </a:rPr>
              <a:t>.</a:t>
            </a:r>
          </a:p>
          <a:p>
            <a:endParaRPr lang="fr-FR" sz="1000" dirty="0" smtClean="0">
              <a:effectLst>
                <a:outerShdw blurRad="38100" dist="38100" dir="2700000" algn="tl">
                  <a:srgbClr val="000000">
                    <a:alpha val="43137"/>
                  </a:srgbClr>
                </a:outerShdw>
              </a:effectLst>
            </a:endParaRPr>
          </a:p>
          <a:p>
            <a:r>
              <a:rPr lang="fr-FR" sz="1000" dirty="0">
                <a:effectLst>
                  <a:outerShdw blurRad="38100" dist="38100" dir="2700000" algn="tl">
                    <a:srgbClr val="000000">
                      <a:alpha val="43137"/>
                    </a:srgbClr>
                  </a:outerShdw>
                </a:effectLst>
              </a:rPr>
              <a:t>Aussi on vendait plus d'autres produits surtout les </a:t>
            </a:r>
            <a:r>
              <a:rPr lang="fr-FR" sz="1000" dirty="0" smtClean="0">
                <a:effectLst>
                  <a:outerShdw blurRad="38100" dist="38100" dir="2700000" algn="tl">
                    <a:srgbClr val="000000">
                      <a:alpha val="43137"/>
                    </a:srgbClr>
                  </a:outerShdw>
                </a:effectLst>
              </a:rPr>
              <a:t>nourritures </a:t>
            </a:r>
            <a:r>
              <a:rPr lang="fr-FR" sz="1000" dirty="0">
                <a:effectLst>
                  <a:outerShdw blurRad="38100" dist="38100" dir="2700000" algn="tl">
                    <a:srgbClr val="000000">
                      <a:alpha val="43137"/>
                    </a:srgbClr>
                  </a:outerShdw>
                </a:effectLst>
              </a:rPr>
              <a:t>qui commençait à être acheté par la plupart des clients et les produits de biens de </a:t>
            </a:r>
            <a:r>
              <a:rPr lang="fr-FR" sz="1000" dirty="0" smtClean="0">
                <a:effectLst>
                  <a:outerShdw blurRad="38100" dist="38100" dir="2700000" algn="tl">
                    <a:srgbClr val="000000">
                      <a:alpha val="43137"/>
                    </a:srgbClr>
                  </a:outerShdw>
                </a:effectLst>
              </a:rPr>
              <a:t>Conso </a:t>
            </a:r>
            <a:r>
              <a:rPr lang="fr-FR" sz="1000" dirty="0">
                <a:effectLst>
                  <a:outerShdw blurRad="38100" dist="38100" dir="2700000" algn="tl">
                    <a:srgbClr val="000000">
                      <a:alpha val="43137"/>
                    </a:srgbClr>
                  </a:outerShdw>
                </a:effectLst>
              </a:rPr>
              <a:t>aussi</a:t>
            </a:r>
            <a:r>
              <a:rPr lang="fr-FR" sz="1000" dirty="0" smtClean="0">
                <a:effectLst>
                  <a:outerShdw blurRad="38100" dist="38100" dir="2700000" algn="tl">
                    <a:srgbClr val="000000">
                      <a:alpha val="43137"/>
                    </a:srgbClr>
                  </a:outerShdw>
                </a:effectLst>
              </a:rPr>
              <a:t>.</a:t>
            </a:r>
          </a:p>
          <a:p>
            <a:endParaRPr lang="fr-FR" sz="1000" dirty="0">
              <a:effectLst>
                <a:outerShdw blurRad="38100" dist="38100" dir="2700000" algn="tl">
                  <a:srgbClr val="000000">
                    <a:alpha val="43137"/>
                  </a:srgbClr>
                </a:outerShdw>
              </a:effectLst>
            </a:endParaRPr>
          </a:p>
          <a:p>
            <a:r>
              <a:rPr lang="fr-FR" sz="1000" dirty="0">
                <a:effectLst>
                  <a:outerShdw blurRad="38100" dist="38100" dir="2700000" algn="tl">
                    <a:srgbClr val="000000">
                      <a:alpha val="43137"/>
                    </a:srgbClr>
                  </a:outerShdw>
                </a:effectLst>
              </a:rPr>
              <a:t>On peut aussi observer sur le graphe une constance du chiffre d’affaires pour les produits bien </a:t>
            </a:r>
            <a:r>
              <a:rPr lang="fr-FR" sz="1000" dirty="0" smtClean="0">
                <a:effectLst>
                  <a:outerShdw blurRad="38100" dist="38100" dir="2700000" algn="tl">
                    <a:srgbClr val="000000">
                      <a:alpha val="43137"/>
                    </a:srgbClr>
                  </a:outerShdw>
                </a:effectLst>
              </a:rPr>
              <a:t>de </a:t>
            </a:r>
            <a:r>
              <a:rPr lang="fr-FR" sz="1000" dirty="0">
                <a:effectLst>
                  <a:outerShdw blurRad="38100" dist="38100" dir="2700000" algn="tl">
                    <a:srgbClr val="000000">
                      <a:alpha val="43137"/>
                    </a:srgbClr>
                  </a:outerShdw>
                </a:effectLst>
              </a:rPr>
              <a:t>conso et une </a:t>
            </a:r>
            <a:r>
              <a:rPr lang="fr-FR" sz="1000" dirty="0" smtClean="0">
                <a:effectLst>
                  <a:outerShdw blurRad="38100" dist="38100" dir="2700000" algn="tl">
                    <a:srgbClr val="000000">
                      <a:alpha val="43137"/>
                    </a:srgbClr>
                  </a:outerShdw>
                </a:effectLst>
              </a:rPr>
              <a:t>augmentation </a:t>
            </a:r>
            <a:r>
              <a:rPr lang="fr-FR" sz="1000" dirty="0">
                <a:effectLst>
                  <a:outerShdw blurRad="38100" dist="38100" dir="2700000" algn="tl">
                    <a:srgbClr val="000000">
                      <a:alpha val="43137"/>
                    </a:srgbClr>
                  </a:outerShdw>
                </a:effectLst>
              </a:rPr>
              <a:t>exponentielle du </a:t>
            </a:r>
            <a:r>
              <a:rPr lang="fr-FR" sz="1000" dirty="0" smtClean="0">
                <a:effectLst>
                  <a:outerShdw blurRad="38100" dist="38100" dir="2700000" algn="tl">
                    <a:srgbClr val="000000">
                      <a:alpha val="43137"/>
                    </a:srgbClr>
                  </a:outerShdw>
                </a:effectLst>
              </a:rPr>
              <a:t>Chiffre </a:t>
            </a:r>
            <a:r>
              <a:rPr lang="fr-FR" sz="1000" dirty="0">
                <a:effectLst>
                  <a:outerShdw blurRad="38100" dist="38100" dir="2700000" algn="tl">
                    <a:srgbClr val="000000">
                      <a:alpha val="43137"/>
                    </a:srgbClr>
                  </a:outerShdw>
                </a:effectLst>
              </a:rPr>
              <a:t>d’affaires </a:t>
            </a:r>
            <a:r>
              <a:rPr lang="fr-FR" sz="1000" dirty="0" smtClean="0">
                <a:effectLst>
                  <a:outerShdw blurRad="38100" dist="38100" dir="2700000" algn="tl">
                    <a:srgbClr val="000000">
                      <a:alpha val="43137"/>
                    </a:srgbClr>
                  </a:outerShdw>
                </a:effectLst>
              </a:rPr>
              <a:t>des produits </a:t>
            </a:r>
            <a:r>
              <a:rPr lang="fr-FR" sz="1000" dirty="0">
                <a:effectLst>
                  <a:outerShdw blurRad="38100" dist="38100" dir="2700000" algn="tl">
                    <a:srgbClr val="000000">
                      <a:alpha val="43137"/>
                    </a:srgbClr>
                  </a:outerShdw>
                </a:effectLst>
              </a:rPr>
              <a:t>nourriture.</a:t>
            </a:r>
          </a:p>
          <a:p>
            <a:endParaRPr lang="fr-FR" sz="1000" dirty="0">
              <a:effectLst>
                <a:outerShdw blurRad="38100" dist="38100" dir="2700000" algn="tl">
                  <a:srgbClr val="000000">
                    <a:alpha val="43137"/>
                  </a:srgbClr>
                </a:outerShdw>
              </a:effectLst>
            </a:endParaRPr>
          </a:p>
          <a:p>
            <a:r>
              <a:rPr lang="fr-FR" sz="1000" dirty="0">
                <a:effectLst>
                  <a:outerShdw blurRad="38100" dist="38100" dir="2700000" algn="tl">
                    <a:srgbClr val="000000">
                      <a:alpha val="43137"/>
                    </a:srgbClr>
                  </a:outerShdw>
                </a:effectLst>
              </a:rPr>
              <a:t>Nous pouvons prédire une </a:t>
            </a:r>
            <a:r>
              <a:rPr lang="fr-FR" sz="1000" dirty="0" smtClean="0">
                <a:effectLst>
                  <a:outerShdw blurRad="38100" dist="38100" dir="2700000" algn="tl">
                    <a:srgbClr val="000000">
                      <a:alpha val="43137"/>
                    </a:srgbClr>
                  </a:outerShdw>
                </a:effectLst>
              </a:rPr>
              <a:t>ré augmentation </a:t>
            </a:r>
            <a:r>
              <a:rPr lang="fr-FR" sz="1000" dirty="0">
                <a:effectLst>
                  <a:outerShdw blurRad="38100" dist="38100" dir="2700000" algn="tl">
                    <a:srgbClr val="000000">
                      <a:alpha val="43137"/>
                    </a:srgbClr>
                  </a:outerShdw>
                </a:effectLst>
              </a:rPr>
              <a:t>du </a:t>
            </a:r>
            <a:r>
              <a:rPr lang="fr-FR" sz="1000" dirty="0" smtClean="0">
                <a:effectLst>
                  <a:outerShdw blurRad="38100" dist="38100" dir="2700000" algn="tl">
                    <a:srgbClr val="000000">
                      <a:alpha val="43137"/>
                    </a:srgbClr>
                  </a:outerShdw>
                </a:effectLst>
              </a:rPr>
              <a:t>chiffre d’affaires </a:t>
            </a:r>
            <a:r>
              <a:rPr lang="fr-FR" sz="1000" dirty="0">
                <a:effectLst>
                  <a:outerShdw blurRad="38100" dist="38100" dir="2700000" algn="tl">
                    <a:srgbClr val="000000">
                      <a:alpha val="43137"/>
                    </a:srgbClr>
                  </a:outerShdw>
                </a:effectLst>
              </a:rPr>
              <a:t>global pour le mois de </a:t>
            </a:r>
            <a:r>
              <a:rPr lang="fr-FR" sz="1000" dirty="0" smtClean="0">
                <a:effectLst>
                  <a:outerShdw blurRad="38100" dist="38100" dir="2700000" algn="tl">
                    <a:srgbClr val="000000">
                      <a:alpha val="43137"/>
                    </a:srgbClr>
                  </a:outerShdw>
                </a:effectLst>
              </a:rPr>
              <a:t>Mars </a:t>
            </a:r>
            <a:r>
              <a:rPr lang="fr-FR" sz="1000" dirty="0">
                <a:effectLst>
                  <a:outerShdw blurRad="38100" dist="38100" dir="2700000" algn="tl">
                    <a:srgbClr val="000000">
                      <a:alpha val="43137"/>
                    </a:srgbClr>
                  </a:outerShdw>
                </a:effectLst>
              </a:rPr>
              <a:t>2020 en se basant sur les données à notre disposition.</a:t>
            </a:r>
          </a:p>
        </p:txBody>
      </p:sp>
    </p:spTree>
    <p:extLst>
      <p:ext uri="{BB962C8B-B14F-4D97-AF65-F5344CB8AC3E}">
        <p14:creationId xmlns:p14="http://schemas.microsoft.com/office/powerpoint/2010/main" val="63755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86738"/>
            <a:ext cx="4990418" cy="3881437"/>
          </a:xfrm>
        </p:spPr>
      </p:pic>
      <p:sp>
        <p:nvSpPr>
          <p:cNvPr id="5" name="Titre 4"/>
          <p:cNvSpPr txBox="1">
            <a:spLocks noGrp="1"/>
          </p:cNvSpPr>
          <p:nvPr>
            <p:ph type="title"/>
          </p:nvPr>
        </p:nvSpPr>
        <p:spPr>
          <a:xfrm>
            <a:off x="677334" y="609600"/>
            <a:ext cx="8596668" cy="261610"/>
          </a:xfrm>
          <a:prstGeom prst="rect">
            <a:avLst/>
          </a:prstGeom>
          <a:noFill/>
        </p:spPr>
        <p:txBody>
          <a:bodyPr wrap="square" rtlCol="0">
            <a:spAutoFit/>
          </a:bodyPr>
          <a:lstStyle/>
          <a:p>
            <a:r>
              <a:rPr lang="fr-FR" sz="1100" dirty="0" smtClean="0"/>
              <a:t>Variabilité </a:t>
            </a:r>
            <a:r>
              <a:rPr lang="fr-FR" sz="1100" dirty="0"/>
              <a:t>du temps passé par les visiteurs sur le site web (pour les sessions ayant abouti à un achat).</a:t>
            </a:r>
          </a:p>
        </p:txBody>
      </p:sp>
      <p:pic>
        <p:nvPicPr>
          <p:cNvPr id="2" name="Image 1"/>
          <p:cNvPicPr>
            <a:picLocks noChangeAspect="1"/>
          </p:cNvPicPr>
          <p:nvPr/>
        </p:nvPicPr>
        <p:blipFill>
          <a:blip r:embed="rId3"/>
          <a:stretch>
            <a:fillRect/>
          </a:stretch>
        </p:blipFill>
        <p:spPr>
          <a:xfrm>
            <a:off x="6161405" y="3440262"/>
            <a:ext cx="2513452" cy="1459909"/>
          </a:xfrm>
          <a:prstGeom prst="rect">
            <a:avLst/>
          </a:prstGeom>
        </p:spPr>
      </p:pic>
      <p:sp>
        <p:nvSpPr>
          <p:cNvPr id="3" name="Rectangle 2"/>
          <p:cNvSpPr/>
          <p:nvPr/>
        </p:nvSpPr>
        <p:spPr>
          <a:xfrm>
            <a:off x="5543080" y="2000258"/>
            <a:ext cx="5063959" cy="972000"/>
          </a:xfrm>
          <a:prstGeom prst="wedgeRectCallout">
            <a:avLst>
              <a:gd name="adj1" fmla="val -16524"/>
              <a:gd name="adj2" fmla="val 87864"/>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1050" dirty="0"/>
              <a:t>50 % des clients ayant effectue de achats ont durer moins de 7 minutes sur le site.</a:t>
            </a:r>
            <a:br>
              <a:rPr lang="fr-FR" sz="1050" dirty="0"/>
            </a:br>
            <a:r>
              <a:rPr lang="fr-FR" sz="1050" dirty="0"/>
              <a:t>Nous avons une diminution progressive de la médiane au court des mois.</a:t>
            </a:r>
            <a:br>
              <a:rPr lang="fr-FR" sz="1050" dirty="0"/>
            </a:br>
            <a:r>
              <a:rPr lang="fr-FR" sz="1050" dirty="0"/>
              <a:t>Nous avons une forte variance du temps passé sur le site</a:t>
            </a:r>
          </a:p>
        </p:txBody>
      </p:sp>
    </p:spTree>
    <p:extLst>
      <p:ext uri="{BB962C8B-B14F-4D97-AF65-F5344CB8AC3E}">
        <p14:creationId xmlns:p14="http://schemas.microsoft.com/office/powerpoint/2010/main" val="372331318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11490</TotalTime>
  <Words>570</Words>
  <Application>Microsoft Office PowerPoint</Application>
  <PresentationFormat>Grand écran</PresentationFormat>
  <Paragraphs>39</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Trebuchet MS</vt:lpstr>
      <vt:lpstr>Trebuchet MS (Corps)</vt:lpstr>
      <vt:lpstr>Wingdings 3</vt:lpstr>
      <vt:lpstr>Facette</vt:lpstr>
      <vt:lpstr>Nous avons une évolution du chiffre d’affaires par rapport au ventes sur le temps (Avril 2019 à Février 2020).</vt:lpstr>
      <vt:lpstr>Nous avons le ratio du taux de conversion de nos clients au cours du temps</vt:lpstr>
      <vt:lpstr>Le montant des achats des clients (montant du panier)  Et l'évolution de la variabilité du temps passé par les visiteurs sur le site web (pour les sessions ayant abouti à un achat).</vt:lpstr>
      <vt:lpstr>Évolution du chiffre d’affaires par catégorie</vt:lpstr>
      <vt:lpstr>Variabilité du temps passé par les visiteurs sur le site web (pour les sessions ayant abouti à un achat).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Ici nous avons une évolution du chiffres par rapport au nombre de ventes entre avril 2019 et février 2020. nous remarquons une corrélation entre le CA et le nombre de ventes de 04-2019 à 01-2020, aussi nous pouvons voir l’évolution exponentiel des ventes à partir de 06-2019.</dc:title>
  <dc:creator>Sidi Yeya SOUNFOUNTERA [OML DSEC]</dc:creator>
  <cp:lastModifiedBy>Sidi Yeya SOUNFOUNTERA [OML DSEC]</cp:lastModifiedBy>
  <cp:revision>71</cp:revision>
  <dcterms:created xsi:type="dcterms:W3CDTF">2024-01-17T09:00:51Z</dcterms:created>
  <dcterms:modified xsi:type="dcterms:W3CDTF">2024-02-03T08:50:56Z</dcterms:modified>
</cp:coreProperties>
</file>