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60" r:id="rId5"/>
    <p:sldId id="262" r:id="rId6"/>
    <p:sldId id="261" r:id="rId7"/>
    <p:sldId id="263" r:id="rId8"/>
    <p:sldId id="264" r:id="rId9"/>
    <p:sldId id="259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23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76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281CD-0505-41BD-BDCB-69CC68FB1E8F}" type="datetimeFigureOut">
              <a:rPr lang="fr-FR" smtClean="0"/>
              <a:t>21/02/2025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8879E-2179-49D0-80EC-93EB376773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875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281CD-0505-41BD-BDCB-69CC68FB1E8F}" type="datetimeFigureOut">
              <a:rPr lang="fr-FR" smtClean="0"/>
              <a:t>21/02/2025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8879E-2179-49D0-80EC-93EB376773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3435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281CD-0505-41BD-BDCB-69CC68FB1E8F}" type="datetimeFigureOut">
              <a:rPr lang="fr-FR" smtClean="0"/>
              <a:t>21/02/2025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8879E-2179-49D0-80EC-93EB376773E4}" type="slidenum">
              <a:rPr lang="fr-FR" smtClean="0"/>
              <a:t>‹N°›</a:t>
            </a:fld>
            <a:endParaRPr lang="fr-FR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590681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281CD-0505-41BD-BDCB-69CC68FB1E8F}" type="datetimeFigureOut">
              <a:rPr lang="fr-FR" smtClean="0"/>
              <a:t>21/02/2025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8879E-2179-49D0-80EC-93EB376773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08615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281CD-0505-41BD-BDCB-69CC68FB1E8F}" type="datetimeFigureOut">
              <a:rPr lang="fr-FR" smtClean="0"/>
              <a:t>21/02/2025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8879E-2179-49D0-80EC-93EB376773E4}" type="slidenum">
              <a:rPr lang="fr-FR" smtClean="0"/>
              <a:t>‹N°›</a:t>
            </a:fld>
            <a:endParaRPr lang="fr-F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669402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281CD-0505-41BD-BDCB-69CC68FB1E8F}" type="datetimeFigureOut">
              <a:rPr lang="fr-FR" smtClean="0"/>
              <a:t>21/02/2025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8879E-2179-49D0-80EC-93EB376773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06815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281CD-0505-41BD-BDCB-69CC68FB1E8F}" type="datetimeFigureOut">
              <a:rPr lang="fr-FR" smtClean="0"/>
              <a:t>21/02/2025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8879E-2179-49D0-80EC-93EB376773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17608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281CD-0505-41BD-BDCB-69CC68FB1E8F}" type="datetimeFigureOut">
              <a:rPr lang="fr-FR" smtClean="0"/>
              <a:t>21/02/2025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8879E-2179-49D0-80EC-93EB376773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8622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281CD-0505-41BD-BDCB-69CC68FB1E8F}" type="datetimeFigureOut">
              <a:rPr lang="fr-FR" smtClean="0"/>
              <a:t>21/02/2025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8879E-2179-49D0-80EC-93EB376773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5881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281CD-0505-41BD-BDCB-69CC68FB1E8F}" type="datetimeFigureOut">
              <a:rPr lang="fr-FR" smtClean="0"/>
              <a:t>21/02/2025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8879E-2179-49D0-80EC-93EB376773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3845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281CD-0505-41BD-BDCB-69CC68FB1E8F}" type="datetimeFigureOut">
              <a:rPr lang="fr-FR" smtClean="0"/>
              <a:t>21/02/2025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8879E-2179-49D0-80EC-93EB376773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1342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281CD-0505-41BD-BDCB-69CC68FB1E8F}" type="datetimeFigureOut">
              <a:rPr lang="fr-FR" smtClean="0"/>
              <a:t>21/02/2025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8879E-2179-49D0-80EC-93EB376773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2978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281CD-0505-41BD-BDCB-69CC68FB1E8F}" type="datetimeFigureOut">
              <a:rPr lang="fr-FR" smtClean="0"/>
              <a:t>21/02/2025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8879E-2179-49D0-80EC-93EB376773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0404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281CD-0505-41BD-BDCB-69CC68FB1E8F}" type="datetimeFigureOut">
              <a:rPr lang="fr-FR" smtClean="0"/>
              <a:t>21/02/2025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8879E-2179-49D0-80EC-93EB376773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0653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281CD-0505-41BD-BDCB-69CC68FB1E8F}" type="datetimeFigureOut">
              <a:rPr lang="fr-FR" smtClean="0"/>
              <a:t>21/02/2025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8879E-2179-49D0-80EC-93EB376773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5214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281CD-0505-41BD-BDCB-69CC68FB1E8F}" type="datetimeFigureOut">
              <a:rPr lang="fr-FR" smtClean="0"/>
              <a:t>21/02/2025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8879E-2179-49D0-80EC-93EB376773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4584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8281CD-0505-41BD-BDCB-69CC68FB1E8F}" type="datetimeFigureOut">
              <a:rPr lang="fr-FR" smtClean="0"/>
              <a:t>21/02/2025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578879E-2179-49D0-80EC-93EB376773E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1431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public.tableau.com/app/profile/sidi.yeya.sounfountera/viz/Sounfountera_Sidi_Yeya_2_dashboard_012025/Faitesunetudesurleaupotabl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125857" y="2404531"/>
            <a:ext cx="7148146" cy="1646302"/>
          </a:xfrm>
        </p:spPr>
        <p:txBody>
          <a:bodyPr/>
          <a:lstStyle/>
          <a:p>
            <a:r>
              <a:rPr lang="fr-FR" dirty="0" smtClean="0"/>
              <a:t>Faites </a:t>
            </a:r>
            <a:r>
              <a:rPr lang="fr-FR" dirty="0"/>
              <a:t>une étude sur l'eau potable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541477" y="4050833"/>
            <a:ext cx="2732526" cy="565129"/>
          </a:xfrm>
        </p:spPr>
        <p:txBody>
          <a:bodyPr/>
          <a:lstStyle/>
          <a:p>
            <a:pPr lvl="0"/>
            <a:r>
              <a:rPr lang="fr-FR" dirty="0">
                <a:latin typeface="Montserrat"/>
                <a:ea typeface="Montserrat"/>
                <a:cs typeface="Montserrat"/>
                <a:sym typeface="Montserrat"/>
              </a:rPr>
              <a:t>Sounfountera Sidi </a:t>
            </a:r>
            <a:r>
              <a:rPr lang="fr-FR" dirty="0" smtClean="0">
                <a:latin typeface="Montserrat"/>
                <a:ea typeface="Montserrat"/>
                <a:cs typeface="Montserrat"/>
                <a:sym typeface="Montserrat"/>
              </a:rPr>
              <a:t>Yeya</a:t>
            </a:r>
            <a:endParaRPr lang="fr-FR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7B067BB3-1CA7-BF54-FDD3-570090D3A4A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4719" y="87811"/>
            <a:ext cx="1564640" cy="98025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038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1998173"/>
          </a:xfrm>
        </p:spPr>
        <p:txBody>
          <a:bodyPr>
            <a:normAutofit fontScale="92500" lnSpcReduction="20000"/>
          </a:bodyPr>
          <a:lstStyle/>
          <a:p>
            <a:r>
              <a:rPr lang="fr-FR" dirty="0"/>
              <a:t>Présentation de DWFA / Objection du </a:t>
            </a:r>
            <a:r>
              <a:rPr lang="fr-FR" dirty="0" smtClean="0"/>
              <a:t>projet</a:t>
            </a:r>
          </a:p>
          <a:p>
            <a:r>
              <a:rPr lang="fr-FR" dirty="0" err="1"/>
              <a:t>Blueprint</a:t>
            </a:r>
            <a:endParaRPr lang="fr-FR" dirty="0" smtClean="0"/>
          </a:p>
          <a:p>
            <a:r>
              <a:rPr lang="fr-FR" dirty="0" err="1" smtClean="0"/>
              <a:t>Mockup</a:t>
            </a:r>
            <a:endParaRPr lang="fr-FR" dirty="0" smtClean="0"/>
          </a:p>
          <a:p>
            <a:r>
              <a:rPr lang="fr-FR" dirty="0"/>
              <a:t>Les traitements effectués sur les </a:t>
            </a:r>
            <a:r>
              <a:rPr lang="fr-FR" dirty="0" smtClean="0"/>
              <a:t>données</a:t>
            </a:r>
          </a:p>
          <a:p>
            <a:r>
              <a:rPr lang="fr-FR" dirty="0"/>
              <a:t>Pourquoi avoir opté pour Tableau public plutôt que Power BI</a:t>
            </a:r>
            <a:r>
              <a:rPr lang="fr-FR" dirty="0" smtClean="0"/>
              <a:t>?</a:t>
            </a:r>
          </a:p>
          <a:p>
            <a:r>
              <a:rPr lang="fr-FR" dirty="0"/>
              <a:t>Le lien du </a:t>
            </a:r>
            <a:r>
              <a:rPr lang="fr-FR" dirty="0" smtClean="0"/>
              <a:t>Dashboard (Présentation)</a:t>
            </a:r>
            <a:endParaRPr lang="fr-FR" dirty="0" smtClean="0"/>
          </a:p>
          <a:p>
            <a:endParaRPr lang="fr-FR" dirty="0"/>
          </a:p>
        </p:txBody>
      </p:sp>
      <p:sp>
        <p:nvSpPr>
          <p:cNvPr id="4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b="1" dirty="0" smtClean="0"/>
              <a:t>Sommaire</a:t>
            </a:r>
            <a:endParaRPr lang="fr-FR" b="1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7B067BB3-1CA7-BF54-FDD3-570090D3A4A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4719" y="87811"/>
            <a:ext cx="1564640" cy="98025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76803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dirty="0" smtClean="0"/>
              <a:t>Présentation de </a:t>
            </a:r>
            <a:r>
              <a:rPr lang="fr-FR" dirty="0"/>
              <a:t>DWFA</a:t>
            </a:r>
            <a:r>
              <a:rPr lang="fr-FR" b="1" dirty="0" smtClean="0"/>
              <a:t> / Objection </a:t>
            </a:r>
            <a:r>
              <a:rPr lang="fr-FR" b="1" dirty="0"/>
              <a:t>du projet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4186420"/>
            <a:ext cx="8596668" cy="130358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fr-FR" sz="1600" dirty="0"/>
              <a:t>Il s’agit d’identifier :</a:t>
            </a:r>
          </a:p>
          <a:p>
            <a:pPr marL="0" indent="0">
              <a:buNone/>
            </a:pPr>
            <a:r>
              <a:rPr lang="fr-FR" sz="1600" dirty="0"/>
              <a:t>Les pays qui rencontrent des difficultés d’accès à l’eau potable ;</a:t>
            </a:r>
          </a:p>
          <a:p>
            <a:pPr marL="0" indent="0">
              <a:buNone/>
            </a:pPr>
            <a:r>
              <a:rPr lang="fr-FR" sz="1600" dirty="0"/>
              <a:t>Ceux pour lesquels concentrer nos efforts.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B81D569-7809-4C84-C0AE-CECE8DCBF06A}"/>
              </a:ext>
            </a:extLst>
          </p:cNvPr>
          <p:cNvSpPr txBox="1"/>
          <p:nvPr/>
        </p:nvSpPr>
        <p:spPr>
          <a:xfrm>
            <a:off x="677334" y="1930400"/>
            <a:ext cx="9699812" cy="19344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742950" lvl="1" indent="-28575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1430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6002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20574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 marL="25146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6pPr>
            <a:lvl7pPr marL="29718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7pPr>
            <a:lvl8pPr marL="34290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8pPr>
            <a:lvl9pPr marL="3886200" indent="-22860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9pPr>
          </a:lstStyle>
          <a:p>
            <a:pPr marL="0" indent="0">
              <a:buNone/>
            </a:pPr>
            <a:r>
              <a:rPr lang="fr-FR" sz="1600" dirty="0" smtClean="0"/>
              <a:t>En tant que consultant </a:t>
            </a:r>
            <a:r>
              <a:rPr lang="fr-FR" sz="1600" dirty="0"/>
              <a:t>data </a:t>
            </a:r>
            <a:r>
              <a:rPr lang="fr-FR" sz="1600" dirty="0" err="1"/>
              <a:t>analyst</a:t>
            </a:r>
            <a:r>
              <a:rPr lang="fr-FR" sz="1600" dirty="0"/>
              <a:t> en mission dans l’ONG DWFA (</a:t>
            </a:r>
            <a:r>
              <a:rPr lang="fr-FR" sz="1600" dirty="0" err="1"/>
              <a:t>Drinking</a:t>
            </a:r>
            <a:r>
              <a:rPr lang="fr-FR" sz="1600" dirty="0"/>
              <a:t> Water For All) ; </a:t>
            </a:r>
            <a:endParaRPr lang="fr-FR" sz="1600" dirty="0" smtClean="0"/>
          </a:p>
          <a:p>
            <a:pPr marL="0" indent="0">
              <a:buNone/>
            </a:pPr>
            <a:r>
              <a:rPr lang="fr-FR" sz="1600" dirty="0" smtClean="0"/>
              <a:t>Nous avons </a:t>
            </a:r>
            <a:r>
              <a:rPr lang="fr-FR" sz="1600" dirty="0"/>
              <a:t>pour ambition de donner accès à l’eau potable à tout le monde.</a:t>
            </a:r>
            <a:endParaRPr lang="fr-FR" sz="1600" dirty="0" smtClean="0"/>
          </a:p>
          <a:p>
            <a:pPr marL="0" indent="0">
              <a:buNone/>
            </a:pPr>
            <a:r>
              <a:rPr lang="fr-FR" sz="1600" dirty="0" smtClean="0"/>
              <a:t>Notre société DWFA </a:t>
            </a:r>
            <a:r>
              <a:rPr lang="fr-FR" sz="1600" dirty="0"/>
              <a:t>présente 3 domaines d’expertises </a:t>
            </a:r>
            <a:r>
              <a:rPr lang="fr-FR" sz="1600" dirty="0" smtClean="0"/>
              <a:t>à savoir :</a:t>
            </a:r>
            <a:endParaRPr lang="fr-FR" sz="1600" dirty="0"/>
          </a:p>
          <a:p>
            <a:pPr>
              <a:buFont typeface="Wingdings" panose="05000000000000000000" pitchFamily="2" charset="2"/>
              <a:buChar char="Ø"/>
            </a:pPr>
            <a:r>
              <a:rPr lang="fr-FR" sz="1600" dirty="0"/>
              <a:t>Création de services d’accès à l’eau potable 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1600" dirty="0"/>
              <a:t>Modernisation de services d’accès à l’eau déjà existants 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fr-FR" sz="1600" dirty="0"/>
              <a:t>Consulting auprès d’administrations/gouvernements à propos des politiques d’accès à l’eau.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7B067BB3-1CA7-BF54-FDD3-570090D3A4A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4719" y="87811"/>
            <a:ext cx="1564640" cy="98025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636653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 smtClean="0"/>
              <a:t>Blueprint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2725" y="1230922"/>
            <a:ext cx="10095922" cy="5627077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7B067BB3-1CA7-BF54-FDD3-570090D3A4A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4719" y="87811"/>
            <a:ext cx="1564640" cy="98025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93600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64929" y="1270000"/>
            <a:ext cx="6709073" cy="5424854"/>
          </a:xfrm>
          <a:prstGeom prst="rect">
            <a:avLst/>
          </a:prstGeom>
        </p:spPr>
      </p:pic>
      <p:sp>
        <p:nvSpPr>
          <p:cNvPr id="4" name="Titr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60400"/>
          </a:xfrm>
        </p:spPr>
        <p:txBody>
          <a:bodyPr/>
          <a:lstStyle/>
          <a:p>
            <a:pPr algn="ctr"/>
            <a:r>
              <a:rPr lang="fr-FR" dirty="0" err="1" smtClean="0"/>
              <a:t>Blueprint</a:t>
            </a:r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7B067BB3-1CA7-BF54-FDD3-570090D3A4A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4719" y="87811"/>
            <a:ext cx="1564640" cy="98025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90798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9158"/>
            <a:ext cx="12192000" cy="5638842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7666" y="354622"/>
            <a:ext cx="8596668" cy="726832"/>
          </a:xfrm>
        </p:spPr>
        <p:txBody>
          <a:bodyPr>
            <a:normAutofit/>
          </a:bodyPr>
          <a:lstStyle/>
          <a:p>
            <a:pPr algn="ctr"/>
            <a:r>
              <a:rPr lang="fr-FR" dirty="0" err="1"/>
              <a:t>Mockup</a:t>
            </a:r>
            <a:endParaRPr lang="fr-FR" dirty="0"/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id="{7B067BB3-1CA7-BF54-FDD3-570090D3A4A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4719" y="87811"/>
            <a:ext cx="1564640" cy="98025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23148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4" y="126023"/>
            <a:ext cx="8994204" cy="762000"/>
          </a:xfrm>
        </p:spPr>
        <p:txBody>
          <a:bodyPr>
            <a:normAutofit/>
          </a:bodyPr>
          <a:lstStyle/>
          <a:p>
            <a:r>
              <a:rPr lang="fr-FR" dirty="0"/>
              <a:t>Les traitements effectués sur les </a:t>
            </a:r>
            <a:r>
              <a:rPr lang="fr-FR" dirty="0" smtClean="0"/>
              <a:t>données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782515"/>
            <a:ext cx="8596668" cy="3880773"/>
          </a:xfrm>
        </p:spPr>
        <p:txBody>
          <a:bodyPr/>
          <a:lstStyle/>
          <a:p>
            <a:r>
              <a:rPr lang="fr-FR" dirty="0" smtClean="0"/>
              <a:t>Le nettoyage des données (suppression des lignes vides)</a:t>
            </a:r>
          </a:p>
          <a:p>
            <a:r>
              <a:rPr lang="fr-FR" dirty="0" smtClean="0"/>
              <a:t>La création de certains </a:t>
            </a:r>
            <a:r>
              <a:rPr lang="fr-FR" dirty="0" err="1" smtClean="0"/>
              <a:t>KPIs</a:t>
            </a:r>
            <a:r>
              <a:rPr lang="fr-FR" dirty="0" smtClean="0"/>
              <a:t> (</a:t>
            </a:r>
            <a:r>
              <a:rPr lang="fr-FR" dirty="0" err="1" smtClean="0"/>
              <a:t>efficacite</a:t>
            </a:r>
            <a:r>
              <a:rPr lang="fr-FR" dirty="0"/>
              <a:t> politique, Taux d’infrastructures de qualité (</a:t>
            </a:r>
            <a:r>
              <a:rPr lang="fr-FR" dirty="0" err="1"/>
              <a:t>safely</a:t>
            </a:r>
            <a:r>
              <a:rPr lang="fr-FR" dirty="0"/>
              <a:t> </a:t>
            </a:r>
            <a:r>
              <a:rPr lang="fr-FR" dirty="0" err="1"/>
              <a:t>managed</a:t>
            </a:r>
            <a:r>
              <a:rPr lang="fr-FR" dirty="0"/>
              <a:t>), Taux de services </a:t>
            </a:r>
            <a:r>
              <a:rPr lang="fr-FR" dirty="0" smtClean="0"/>
              <a:t>basiques)</a:t>
            </a:r>
          </a:p>
          <a:p>
            <a:r>
              <a:rPr lang="fr-FR" dirty="0" smtClean="0"/>
              <a:t>Nous avons optimiser le classeur avec la fonctionnalité Optimiser le classeur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6734" y="3705441"/>
            <a:ext cx="2606235" cy="1370135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2356338"/>
            <a:ext cx="6629400" cy="4501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107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8844735" cy="1320800"/>
          </a:xfrm>
        </p:spPr>
        <p:txBody>
          <a:bodyPr>
            <a:normAutofit/>
          </a:bodyPr>
          <a:lstStyle/>
          <a:p>
            <a:r>
              <a:rPr lang="fr-FR" dirty="0"/>
              <a:t>Pourquoi avoir opté pour Tableau public plutôt que Power BI?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77334" y="2160589"/>
            <a:ext cx="8844734" cy="2174019"/>
          </a:xfrm>
        </p:spPr>
        <p:txBody>
          <a:bodyPr>
            <a:normAutofit lnSpcReduction="10000"/>
          </a:bodyPr>
          <a:lstStyle/>
          <a:p>
            <a:r>
              <a:rPr lang="fr-FR" dirty="0"/>
              <a:t>C’était une occasion pour moi de découvrir un nouvel outil, à savoir le Tableau public. J'ai déjà utilisé l’outil Power BI dans les projets d’étude antérieurs</a:t>
            </a:r>
            <a:r>
              <a:rPr lang="fr-FR" dirty="0" smtClean="0"/>
              <a:t>.</a:t>
            </a:r>
          </a:p>
          <a:p>
            <a:endParaRPr lang="fr-FR" dirty="0" smtClean="0"/>
          </a:p>
          <a:p>
            <a:r>
              <a:rPr lang="fr-FR" dirty="0"/>
              <a:t>J’ai bien aimé le concept de l’outil tableau public, il te permet de créer tes KPI sur des feuilles que tu vas assembler sur ton tableau de bord qui, à son tour, va te permettre de faire l’histoire de ton travail (projet) et aussi avec la possibilité de pouvoir le publier en ligne.</a:t>
            </a:r>
          </a:p>
        </p:txBody>
      </p:sp>
    </p:spTree>
    <p:extLst>
      <p:ext uri="{BB962C8B-B14F-4D97-AF65-F5344CB8AC3E}">
        <p14:creationId xmlns:p14="http://schemas.microsoft.com/office/powerpoint/2010/main" val="3834955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lien du Dashboard</a:t>
            </a:r>
            <a:endParaRPr lang="fr-FR" dirty="0"/>
          </a:p>
        </p:txBody>
      </p:sp>
      <p:sp>
        <p:nvSpPr>
          <p:cNvPr id="4" name="Rectangle à coins arrondis 3">
            <a:hlinkClick r:id="rId2" tooltip="Dashboard"/>
          </p:cNvPr>
          <p:cNvSpPr/>
          <p:nvPr/>
        </p:nvSpPr>
        <p:spPr>
          <a:xfrm>
            <a:off x="3608464" y="2795954"/>
            <a:ext cx="2734407" cy="949569"/>
          </a:xfrm>
          <a:prstGeom prst="round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smtClean="0"/>
              <a:t>Dashboard</a:t>
            </a:r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7B067BB3-1CA7-BF54-FDD3-570090D3A4A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4719" y="87811"/>
            <a:ext cx="1564640" cy="98025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75044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4341</TotalTime>
  <Words>299</Words>
  <Application>Microsoft Office PowerPoint</Application>
  <PresentationFormat>Grand écran</PresentationFormat>
  <Paragraphs>32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5" baseType="lpstr">
      <vt:lpstr>Arial</vt:lpstr>
      <vt:lpstr>Montserrat</vt:lpstr>
      <vt:lpstr>Trebuchet MS</vt:lpstr>
      <vt:lpstr>Wingdings</vt:lpstr>
      <vt:lpstr>Wingdings 3</vt:lpstr>
      <vt:lpstr>Facette</vt:lpstr>
      <vt:lpstr>Faites une étude sur l'eau potable</vt:lpstr>
      <vt:lpstr>Sommaire</vt:lpstr>
      <vt:lpstr>Présentation de DWFA / Objection du projet </vt:lpstr>
      <vt:lpstr>Blueprint</vt:lpstr>
      <vt:lpstr>Blueprint</vt:lpstr>
      <vt:lpstr>Mockup</vt:lpstr>
      <vt:lpstr>Les traitements effectués sur les données</vt:lpstr>
      <vt:lpstr>Pourquoi avoir opté pour Tableau public plutôt que Power BI?</vt:lpstr>
      <vt:lpstr>Le lien du Dashboard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Sidi Yeya SOUNFOUNTERA</dc:creator>
  <cp:lastModifiedBy>Sidi Yeya SOUNFOUNTERA</cp:lastModifiedBy>
  <cp:revision>25</cp:revision>
  <dcterms:created xsi:type="dcterms:W3CDTF">2025-02-13T08:07:24Z</dcterms:created>
  <dcterms:modified xsi:type="dcterms:W3CDTF">2025-02-21T16:28:59Z</dcterms:modified>
</cp:coreProperties>
</file>