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6" r:id="rId9"/>
    <p:sldId id="267" r:id="rId10"/>
    <p:sldId id="260" r:id="rId11"/>
    <p:sldId id="270" r:id="rId12"/>
    <p:sldId id="268" r:id="rId13"/>
    <p:sldId id="269" r:id="rId14"/>
    <p:sldId id="271" r:id="rId15"/>
    <p:sldId id="272" r:id="rId16"/>
    <p:sldId id="273" r:id="rId17"/>
    <p:sldId id="261" r:id="rId18"/>
    <p:sldId id="262" r:id="rId1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ohyEog1akfKJRRdWquyApPmpA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i Yeya SOUNFOUNTERA [OML DSEC]" initials="SYS[D" lastIdx="1" clrIdx="0">
    <p:extLst>
      <p:ext uri="{19B8F6BF-5375-455C-9EA6-DF929625EA0E}">
        <p15:presenceInfo xmlns:p15="http://schemas.microsoft.com/office/powerpoint/2012/main" userId="S-1-5-21-3373658156-2466960706-948340221-215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68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3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01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7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52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6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3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14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0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27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30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970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3920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17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9295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652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181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400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138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14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771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2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lvl="0" algn="ctr">
              <a:buSzPct val="100000"/>
            </a:pPr>
            <a:r>
              <a:rPr lang="fr-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la gestion des données d'une boutique avec R ou Python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Sounfountera Sidi Yeya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31/08/2024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126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corrélations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b="1" dirty="0" smtClean="0">
                <a:solidFill>
                  <a:schemeClr val="tx1"/>
                </a:solidFill>
                <a:sym typeface="Montserrat"/>
              </a:rPr>
              <a:t>Calculer </a:t>
            </a:r>
            <a:r>
              <a:rPr lang="fr-FR" sz="800" b="1" dirty="0">
                <a:solidFill>
                  <a:schemeClr val="tx1"/>
                </a:solidFill>
                <a:sym typeface="Montserrat"/>
              </a:rPr>
              <a:t>le CA su site web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créer une colonne CA par article pour déterminer le CA global qui est de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143285.9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TOP 20 des CA par articles, nous avons effectuer un tri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décroissant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sur la colonne "</a:t>
            </a:r>
            <a:r>
              <a:rPr lang="fr-FR" sz="800" dirty="0" err="1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ca_par_article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 dans le dataset.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b="1" dirty="0">
              <a:solidFill>
                <a:schemeClr val="tx1"/>
              </a:solidFill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b="1" dirty="0">
              <a:solidFill>
                <a:schemeClr val="tx1"/>
              </a:solidFill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" y="2860079"/>
            <a:ext cx="6961679" cy="1932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correlations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b="1" dirty="0">
                <a:solidFill>
                  <a:schemeClr val="tx1"/>
                </a:solidFill>
                <a:sym typeface="Montserrat"/>
              </a:rPr>
              <a:t>Calculer le 20 / 80 en CA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déterminer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20 / 80 en CA, nous avons créer la colonne réalisant la somme cumulative et la colonne précédemment créée "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ca_par_article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la suite nous avons calculer le nombre d'articles représentant 80% du CA qui est de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432.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b="1" dirty="0" smtClean="0">
                <a:solidFill>
                  <a:schemeClr val="tx1"/>
                </a:solidFill>
                <a:sym typeface="Montserrat"/>
              </a:rPr>
              <a:t>Analyse des ventes en Quantités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l'analyse des ventes en quantités, nous avons fait un tri décroissant de la colonne "</a:t>
            </a:r>
            <a:r>
              <a:rPr lang="fr-FR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total_sales</a:t>
            </a:r>
            <a:r>
              <a:rPr lang="fr-FR" sz="9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 sur les 20 premiers.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b="1" dirty="0">
              <a:solidFill>
                <a:schemeClr val="tx1"/>
              </a:solidFill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8" y="3326956"/>
            <a:ext cx="8406604" cy="16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6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8" y="1528607"/>
            <a:ext cx="7974829" cy="27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suite des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méthodes statistique pour nos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corrélations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calculs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20 / 80 en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nous avons les nombres ci dessous :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créé une colonne calculant la part en quantité de la ligne dans le dataset pour avoir la somme totale des ventes "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sommes_total_sales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 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et créer deux autres colonnes "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part_en_quantite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 et "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part_en_quantite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_%" réalisant la somme cumulative et le pourcentage de la colonne précédemment créée.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Ces deux colonnes nous ont permis de calculer le nombre d'articles représentant 80% des ventes en quantité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et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déterminer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 proportion que représentent ce groupe d'articles dans le catalogue entier du site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web,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b="1" dirty="0">
              <a:solidFill>
                <a:schemeClr val="tx1"/>
              </a:solidFill>
              <a:sym typeface="Montserrat"/>
            </a:endParaRPr>
          </a:p>
          <a:p>
            <a:pPr>
              <a:buClr>
                <a:srgbClr val="999999"/>
              </a:buClr>
              <a:buSzPct val="100000"/>
            </a:pP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Articles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représentant 80% des ventes en quantité est : </a:t>
            </a:r>
            <a:r>
              <a:rPr lang="fr-FR" sz="8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539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>
              <a:buClr>
                <a:srgbClr val="999999"/>
              </a:buClr>
              <a:buSzPct val="100000"/>
            </a:pP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proportion que représentent ce groupe d'articles dans le catalogue entier du site web :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75.70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06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Analyses 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correlations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b="1" dirty="0">
                <a:solidFill>
                  <a:schemeClr val="tx1"/>
                </a:solidFill>
                <a:sym typeface="Montserrat"/>
              </a:rPr>
              <a:t>Calcule le nombre de mois de stock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sym typeface="Montserrat"/>
              </a:rPr>
              <a:t>Pour le calcul du nombre de mois de </a:t>
            </a:r>
            <a:r>
              <a:rPr lang="fr-FR" sz="800" dirty="0" smtClean="0">
                <a:solidFill>
                  <a:schemeClr val="tx1"/>
                </a:solidFill>
                <a:sym typeface="Montserrat"/>
              </a:rPr>
              <a:t>stock, nous </a:t>
            </a:r>
            <a:r>
              <a:rPr lang="fr-FR" sz="800" dirty="0">
                <a:solidFill>
                  <a:schemeClr val="tx1"/>
                </a:solidFill>
                <a:sym typeface="Montserrat"/>
              </a:rPr>
              <a:t>avons créé une colonne "</a:t>
            </a:r>
            <a:r>
              <a:rPr lang="fr-FR" sz="800" dirty="0" err="1" smtClean="0">
                <a:solidFill>
                  <a:schemeClr val="tx1"/>
                </a:solidFill>
                <a:sym typeface="Montserrat"/>
              </a:rPr>
              <a:t>rotation_stock</a:t>
            </a:r>
            <a:r>
              <a:rPr lang="fr-FR" sz="800" dirty="0" smtClean="0">
                <a:solidFill>
                  <a:schemeClr val="tx1"/>
                </a:solidFill>
                <a:sym typeface="Montserrat"/>
              </a:rPr>
              <a:t>«  pour </a:t>
            </a:r>
            <a:r>
              <a:rPr lang="fr-FR" sz="800" dirty="0">
                <a:solidFill>
                  <a:schemeClr val="tx1"/>
                </a:solidFill>
                <a:sym typeface="Montserrat"/>
              </a:rPr>
              <a:t>déterminer la rotation du stock par ligne </a:t>
            </a:r>
            <a:endParaRPr lang="fr-FR" sz="800" dirty="0" smtClean="0">
              <a:solidFill>
                <a:schemeClr val="tx1"/>
              </a:solidFill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 smtClean="0">
                <a:solidFill>
                  <a:schemeClr val="tx1"/>
                </a:solidFill>
                <a:sym typeface="Montserrat"/>
              </a:rPr>
              <a:t>ensuite </a:t>
            </a:r>
            <a:r>
              <a:rPr lang="fr-FR" sz="800" dirty="0">
                <a:solidFill>
                  <a:schemeClr val="tx1"/>
                </a:solidFill>
                <a:sym typeface="Montserrat"/>
              </a:rPr>
              <a:t>avec le tri décroissant du nombre de mois de stock sur la colonne "</a:t>
            </a:r>
            <a:r>
              <a:rPr lang="fr-FR" sz="800" dirty="0" err="1">
                <a:solidFill>
                  <a:schemeClr val="tx1"/>
                </a:solidFill>
                <a:sym typeface="Montserrat"/>
              </a:rPr>
              <a:t>post_date</a:t>
            </a:r>
            <a:r>
              <a:rPr lang="fr-FR" sz="800" dirty="0">
                <a:solidFill>
                  <a:schemeClr val="tx1"/>
                </a:solidFill>
                <a:sym typeface="Montserrat"/>
              </a:rPr>
              <a:t>"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sym typeface="Montserrat"/>
              </a:rPr>
              <a:t>Nous avons eu le top flop 20 des produits avec le plus de mois de stock</a:t>
            </a:r>
            <a:r>
              <a:rPr lang="fr-FR" sz="800" dirty="0" smtClean="0">
                <a:solidFill>
                  <a:schemeClr val="tx1"/>
                </a:solidFill>
                <a:sym typeface="Montserrat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0" y="2741027"/>
            <a:ext cx="8401480" cy="17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184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Analyses 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corrélations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Valorisation des stocks en euros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créer la colonne valorisation des stocks en euros en multiplient la 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quantité 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 stock par le prix.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valorisation des stocks en euros est de :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493734.1 </a:t>
            </a:r>
            <a:r>
              <a:rPr lang="fr-FR" sz="8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€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 du taux de marge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créer la colonne "</a:t>
            </a:r>
            <a:r>
              <a:rPr lang="fr-FR" sz="8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prix_HT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" et calculer le prix hors taxe pour ensuite calculer le taux de marge 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un </a:t>
            </a:r>
            <a:r>
              <a:rPr lang="fr-FR" sz="8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minimun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de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</a:t>
            </a:r>
            <a:r>
              <a:rPr lang="fr-FR" sz="8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- 622.74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% 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et un </a:t>
            </a:r>
            <a:r>
              <a:rPr lang="fr-FR" sz="8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maximun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de :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48.63%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Taux de marge inférieur à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0</a:t>
            </a: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70512"/>
              </p:ext>
            </p:extLst>
          </p:nvPr>
        </p:nvGraphicFramePr>
        <p:xfrm>
          <a:off x="557279" y="3258839"/>
          <a:ext cx="7581241" cy="838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164">
                  <a:extLst>
                    <a:ext uri="{9D8B030D-6E8A-4147-A177-3AD203B41FA5}">
                      <a16:colId xmlns:a16="http://schemas.microsoft.com/office/drawing/2014/main" val="433218438"/>
                    </a:ext>
                  </a:extLst>
                </a:gridCol>
                <a:gridCol w="364026">
                  <a:extLst>
                    <a:ext uri="{9D8B030D-6E8A-4147-A177-3AD203B41FA5}">
                      <a16:colId xmlns:a16="http://schemas.microsoft.com/office/drawing/2014/main" val="3674205553"/>
                    </a:ext>
                  </a:extLst>
                </a:gridCol>
                <a:gridCol w="204636">
                  <a:extLst>
                    <a:ext uri="{9D8B030D-6E8A-4147-A177-3AD203B41FA5}">
                      <a16:colId xmlns:a16="http://schemas.microsoft.com/office/drawing/2014/main" val="2609577348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790732853"/>
                    </a:ext>
                  </a:extLst>
                </a:gridCol>
                <a:gridCol w="378314">
                  <a:extLst>
                    <a:ext uri="{9D8B030D-6E8A-4147-A177-3AD203B41FA5}">
                      <a16:colId xmlns:a16="http://schemas.microsoft.com/office/drawing/2014/main" val="1866943263"/>
                    </a:ext>
                  </a:extLst>
                </a:gridCol>
                <a:gridCol w="331651">
                  <a:extLst>
                    <a:ext uri="{9D8B030D-6E8A-4147-A177-3AD203B41FA5}">
                      <a16:colId xmlns:a16="http://schemas.microsoft.com/office/drawing/2014/main" val="1877762332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570796948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3011037883"/>
                    </a:ext>
                  </a:extLst>
                </a:gridCol>
                <a:gridCol w="545107">
                  <a:extLst>
                    <a:ext uri="{9D8B030D-6E8A-4147-A177-3AD203B41FA5}">
                      <a16:colId xmlns:a16="http://schemas.microsoft.com/office/drawing/2014/main" val="3098417796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4036853217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415106427"/>
                    </a:ext>
                  </a:extLst>
                </a:gridCol>
                <a:gridCol w="333414">
                  <a:extLst>
                    <a:ext uri="{9D8B030D-6E8A-4147-A177-3AD203B41FA5}">
                      <a16:colId xmlns:a16="http://schemas.microsoft.com/office/drawing/2014/main" val="1969315856"/>
                    </a:ext>
                  </a:extLst>
                </a:gridCol>
                <a:gridCol w="291076">
                  <a:extLst>
                    <a:ext uri="{9D8B030D-6E8A-4147-A177-3AD203B41FA5}">
                      <a16:colId xmlns:a16="http://schemas.microsoft.com/office/drawing/2014/main" val="587409128"/>
                    </a:ext>
                  </a:extLst>
                </a:gridCol>
                <a:gridCol w="352820">
                  <a:extLst>
                    <a:ext uri="{9D8B030D-6E8A-4147-A177-3AD203B41FA5}">
                      <a16:colId xmlns:a16="http://schemas.microsoft.com/office/drawing/2014/main" val="3576471515"/>
                    </a:ext>
                  </a:extLst>
                </a:gridCol>
                <a:gridCol w="366933">
                  <a:extLst>
                    <a:ext uri="{9D8B030D-6E8A-4147-A177-3AD203B41FA5}">
                      <a16:colId xmlns:a16="http://schemas.microsoft.com/office/drawing/2014/main" val="2294159971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3834926306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3342503216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1156036458"/>
                    </a:ext>
                  </a:extLst>
                </a:gridCol>
                <a:gridCol w="352820">
                  <a:extLst>
                    <a:ext uri="{9D8B030D-6E8A-4147-A177-3AD203B41FA5}">
                      <a16:colId xmlns:a16="http://schemas.microsoft.com/office/drawing/2014/main" val="2280844544"/>
                    </a:ext>
                  </a:extLst>
                </a:gridCol>
                <a:gridCol w="359264">
                  <a:extLst>
                    <a:ext uri="{9D8B030D-6E8A-4147-A177-3AD203B41FA5}">
                      <a16:colId xmlns:a16="http://schemas.microsoft.com/office/drawing/2014/main" val="3613556101"/>
                    </a:ext>
                  </a:extLst>
                </a:gridCol>
              </a:tblGrid>
              <a:tr h="239650"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product_id</a:t>
                      </a:r>
                      <a:endParaRPr lang="fr-FR" sz="500" b="1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onsale_web</a:t>
                      </a:r>
                      <a:endParaRPr lang="fr-FR" sz="500" b="1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stock_quantity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stock_status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purchase_price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total_sales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tax_status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post_date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product_type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post_title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z_score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ca_par_article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ca_cumulative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ca_cum_%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part_en_quantite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part_en_quantite_%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valorisation_stock_euros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prix_HT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taux_marge</a:t>
                      </a:r>
                      <a:endParaRPr lang="fr-FR" sz="500" b="1" i="0" u="none" strike="noStrike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99803173"/>
                  </a:ext>
                </a:extLst>
              </a:tr>
              <a:tr h="599123"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4355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12.65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instock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77.48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02/03/2018 10:46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Champagne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Champagne Egly-</a:t>
                      </a:r>
                      <a:r>
                        <a:rPr lang="fr-FR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Ouriet</a:t>
                      </a:r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Grand Cru Blanc de Noirs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-0.711868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143285.9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5740.0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1227.05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10.720339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-622.74</a:t>
                      </a:r>
                      <a:endParaRPr lang="fr-FR" sz="500" b="0" i="0" u="none" strike="noStrike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86902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2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140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</a:pPr>
            <a:r>
              <a:rPr lang="fr" sz="1200" b="1" dirty="0"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Analyses complémentaires (</a:t>
            </a:r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CA, quantités, stocks, taux de marge et </a:t>
            </a: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corrélations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prix minimum de la colonne 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'</a:t>
            </a:r>
            <a:r>
              <a:rPr lang="fr-FR" sz="800" dirty="0" err="1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taux_marge_positif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‘ :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24.07%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 maximum de la colonne 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'</a:t>
            </a:r>
            <a:r>
              <a:rPr lang="fr-FR" sz="800" dirty="0" err="1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taux_marge_positif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’ :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48.63%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</a:t>
            </a:r>
            <a:r>
              <a:rPr lang="fr-FR" sz="8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taux de marge moyen par type de </a:t>
            </a: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produit est de : </a:t>
            </a:r>
            <a:endParaRPr lang="fr-FR" sz="8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8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6" y="2935705"/>
            <a:ext cx="8714856" cy="20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17" y="1528600"/>
            <a:ext cx="2715699" cy="3201529"/>
          </a:xfrm>
          <a:prstGeom prst="rect">
            <a:avLst/>
          </a:prstGeom>
        </p:spPr>
      </p:pic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233756" y="1528601"/>
            <a:ext cx="5747658" cy="140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800" b="1" i="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Relation </a:t>
            </a:r>
            <a:r>
              <a:rPr lang="fr-FR" sz="800" b="1" i="1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price-total_sales</a:t>
            </a:r>
            <a:r>
              <a:rPr lang="fr-FR" sz="800" b="1" i="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: </a:t>
            </a:r>
            <a:r>
              <a:rPr lang="fr-FR" sz="800" i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relation négative modérée entre le prix et les ventes totales suggère que les prix influencent significativement les ventes. </a:t>
            </a:r>
            <a:r>
              <a:rPr lang="fr-FR" sz="800" i="1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Une </a:t>
            </a:r>
            <a:r>
              <a:rPr lang="fr-FR" sz="800" i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politique de prix compétitive est donc cruciale pour maximiser les ventes.</a:t>
            </a:r>
          </a:p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800" b="1" i="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Relation </a:t>
            </a:r>
            <a:r>
              <a:rPr lang="fr-FR" sz="800" b="1" i="1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stock_quantity-total_sales</a:t>
            </a:r>
            <a:r>
              <a:rPr lang="fr-FR" sz="800" b="1" i="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</a:t>
            </a:r>
            <a:r>
              <a:rPr lang="fr-FR" sz="800" i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relation positive modérée entre le stock et les </a:t>
            </a:r>
            <a:r>
              <a:rPr lang="fr-FR" sz="800" i="1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ventes </a:t>
            </a:r>
            <a:r>
              <a:rPr lang="fr-FR" sz="800" i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indique que maintenir un stock suffisant peut aider à soutenir les ventes, bien que ce ne soit pas le seul facteur déterminant.</a:t>
            </a:r>
          </a:p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Relation </a:t>
            </a:r>
            <a:r>
              <a:rPr lang="fr-FR" sz="800" b="1" i="1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stock_quantity-price</a:t>
            </a:r>
            <a:r>
              <a:rPr lang="fr-FR" sz="800" b="1" i="1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:</a:t>
            </a:r>
            <a:r>
              <a:rPr lang="fr-FR" sz="800" i="1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La faible corrélation négative entre le stock et le prix montre qu'il n'y a pratiquement pas d'influence directe de la quantité de stock sur la tarification, laissant entendre que d'autres facteurs jouent un rôle plus important dans la détermination des prix.</a:t>
            </a:r>
            <a:endParaRPr sz="800" i="1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3947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112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Par la suite des différentes actions à savoir (le nettoyage, le traitement des incohérences) nos trois (03) fichiers, </a:t>
            </a:r>
          </a:p>
          <a:p>
            <a:pPr marL="0" lvl="0" indent="0"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su créer une base unifier et optimiser pour notre boutique qui va permettre la prise de décision basé sur des données propre et fiable.</a:t>
            </a:r>
          </a:p>
          <a:p>
            <a:pPr marL="0" lvl="0" indent="0">
              <a:buNone/>
            </a:pPr>
            <a:r>
              <a:rPr lang="fr-FR" sz="8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Il faudra pérenniser la mise à jour et l’utilisation de cette base comme point de départ désormais dans la gestion de notre boutique,</a:t>
            </a:r>
            <a:endParaRPr sz="8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1100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</a:t>
            </a:r>
            <a:r>
              <a:rPr lang="fr" sz="1100" i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Ce travail nettoyage était un bon challenge à relever, il fallait être vigilant et logique sur les valeurs dans les différents </a:t>
            </a:r>
            <a:r>
              <a:rPr lang="fr-FR" sz="11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r>
              <a:rPr lang="fr-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1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1100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</a:t>
            </a:r>
            <a:r>
              <a:rPr lang="fr" sz="1100" i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Regrouper et traiter l’ensembles des incoherences dans un seul tableau.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</a:t>
            </a:r>
            <a:r>
              <a:rPr lang="fr-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ection des valeurs négatives et les tirets.</a:t>
            </a:r>
            <a:endParaRPr lang="fr" sz="11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11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1100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</a:t>
            </a:r>
            <a:r>
              <a:rPr lang="fr" sz="1100" i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1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Si possible avoir plus d’autres exercices en python pour m’exercer et pouvoir mes </a:t>
            </a:r>
            <a:r>
              <a:rPr lang="fr" sz="11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acquis.</a:t>
            </a:r>
            <a:endParaRPr sz="11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11701" y="1497975"/>
            <a:ext cx="2211494" cy="2628879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fr" sz="800" b="1" dirty="0" smtClean="0">
                <a:solidFill>
                  <a:schemeClr val="tx1"/>
                </a:solidFill>
                <a:sym typeface="Montserrat"/>
              </a:rPr>
              <a:t>Dataset </a:t>
            </a:r>
            <a:r>
              <a:rPr lang="fr-FR" sz="800" b="1" dirty="0" err="1" smtClean="0">
                <a:solidFill>
                  <a:schemeClr val="tx1"/>
                </a:solidFill>
                <a:sym typeface="Montserrat"/>
              </a:rPr>
              <a:t>df_erp</a:t>
            </a:r>
            <a:endParaRPr lang="fr-FR" sz="800" b="1" dirty="0" smtClean="0">
              <a:solidFill>
                <a:schemeClr val="tx1"/>
              </a:solidFill>
              <a:sym typeface="Montserrat"/>
            </a:endParaRPr>
          </a:p>
          <a:p>
            <a:pPr marL="114300" indent="0">
              <a:buNone/>
            </a:pPr>
            <a:endParaRPr lang="fr" sz="800" b="1" dirty="0" smtClean="0">
              <a:solidFill>
                <a:schemeClr val="tx1"/>
              </a:solidFill>
              <a:sym typeface="Montserrat"/>
            </a:endParaRPr>
          </a:p>
          <a:p>
            <a:pPr marL="114300" indent="0">
              <a:buNone/>
            </a:pP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Caractéristiques du dataset</a:t>
            </a:r>
          </a:p>
          <a:p>
            <a:pPr marL="114300" indent="0">
              <a:buNone/>
            </a:pPr>
            <a:endParaRPr lang="fr" sz="800" dirty="0" smtClean="0">
              <a:solidFill>
                <a:srgbClr val="FF0000"/>
              </a:solidFill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34468" y="1497975"/>
            <a:ext cx="3685102" cy="262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7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Traitement </a:t>
            </a:r>
            <a:r>
              <a:rPr lang="fr-FR" sz="700" b="1" dirty="0" smtClean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réalisés</a:t>
            </a:r>
          </a:p>
          <a:p>
            <a:pPr marL="114300" lvl="0" defTabSz="685800">
              <a:lnSpc>
                <a:spcPct val="115000"/>
              </a:lnSpc>
              <a:buClr>
                <a:schemeClr val="accent1"/>
              </a:buClr>
              <a:buSzPts val="1800"/>
            </a:pPr>
            <a:r>
              <a:rPr lang="fr-FR" sz="800" b="1" dirty="0">
                <a:solidFill>
                  <a:srgbClr val="FF0000"/>
                </a:solidFill>
                <a:sym typeface="Montserrat"/>
              </a:rPr>
              <a:t>Nettoyages des données</a:t>
            </a:r>
          </a:p>
          <a:p>
            <a:pPr marL="285750" lvl="0" indent="-1714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>
                <a:sym typeface="Montserrat"/>
              </a:rPr>
              <a:t>Vérification des doublons dans la colonne </a:t>
            </a:r>
            <a:r>
              <a:rPr lang="fr-FR" sz="800" dirty="0" err="1" smtClean="0">
                <a:sym typeface="Montserrat"/>
              </a:rPr>
              <a:t>product_id</a:t>
            </a:r>
            <a:endParaRPr lang="fr-FR" sz="800" dirty="0" smtClean="0">
              <a:sym typeface="Montserrat"/>
            </a:endParaRPr>
          </a:p>
          <a:p>
            <a:pPr marL="285750" lvl="0" indent="-1714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 smtClean="0">
                <a:sym typeface="Montserrat"/>
              </a:rPr>
              <a:t>Correction des incohérences (écarts) </a:t>
            </a:r>
            <a:r>
              <a:rPr lang="fr-FR" sz="800" dirty="0" smtClean="0">
                <a:solidFill>
                  <a:srgbClr val="00B050"/>
                </a:solidFill>
                <a:sym typeface="Montserrat"/>
              </a:rPr>
              <a:t>04</a:t>
            </a:r>
            <a:r>
              <a:rPr lang="fr-FR" sz="800" dirty="0" smtClean="0">
                <a:sym typeface="Montserrat"/>
              </a:rPr>
              <a:t> des </a:t>
            </a:r>
            <a:r>
              <a:rPr lang="fr-FR" sz="800" dirty="0">
                <a:sym typeface="Montserrat"/>
              </a:rPr>
              <a:t>colonnes </a:t>
            </a:r>
            <a:r>
              <a:rPr lang="fr-FR" sz="800" dirty="0" err="1" smtClean="0">
                <a:sym typeface="Montserrat"/>
              </a:rPr>
              <a:t>stock_status</a:t>
            </a:r>
            <a:r>
              <a:rPr lang="fr-FR" sz="800" dirty="0">
                <a:sym typeface="Montserrat"/>
              </a:rPr>
              <a:t> &amp; </a:t>
            </a:r>
            <a:r>
              <a:rPr lang="fr-FR" sz="800" dirty="0" smtClean="0">
                <a:sym typeface="Montserrat"/>
              </a:rPr>
              <a:t>stock_status_2</a:t>
            </a:r>
          </a:p>
          <a:p>
            <a:pPr marL="285750" lvl="0" indent="-1714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 smtClean="0">
                <a:sym typeface="Montserrat"/>
              </a:rPr>
              <a:t>Suppression de la colonne </a:t>
            </a:r>
            <a:r>
              <a:rPr lang="fr-FR" sz="800" dirty="0">
                <a:sym typeface="Montserrat"/>
              </a:rPr>
              <a:t>" </a:t>
            </a:r>
            <a:r>
              <a:rPr lang="fr-FR" sz="800" dirty="0" smtClean="0">
                <a:sym typeface="Montserrat"/>
              </a:rPr>
              <a:t>stock_status_2</a:t>
            </a:r>
            <a:r>
              <a:rPr lang="fr-FR" sz="800" dirty="0">
                <a:sym typeface="Montserrat"/>
              </a:rPr>
              <a:t>" car elle est redondante </a:t>
            </a:r>
            <a:r>
              <a:rPr lang="fr-FR" sz="800" dirty="0" smtClean="0">
                <a:sym typeface="Montserrat"/>
              </a:rPr>
              <a:t>avec </a:t>
            </a:r>
            <a:r>
              <a:rPr lang="fr-FR" sz="800" dirty="0">
                <a:sym typeface="Montserrat"/>
              </a:rPr>
              <a:t>la colonne "</a:t>
            </a:r>
            <a:r>
              <a:rPr lang="fr-FR" sz="800" dirty="0" err="1">
                <a:sym typeface="Montserrat"/>
              </a:rPr>
              <a:t>stock_status</a:t>
            </a:r>
            <a:r>
              <a:rPr lang="fr-FR" sz="800" dirty="0">
                <a:sym typeface="Montserrat"/>
              </a:rPr>
              <a:t>"</a:t>
            </a:r>
            <a:endParaRPr lang="fr-FR" sz="800" dirty="0" smtClean="0">
              <a:sym typeface="Montserrat"/>
            </a:endParaRPr>
          </a:p>
          <a:p>
            <a:pPr marL="285750" lvl="0" indent="-1714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>
                <a:sym typeface="Montserrat"/>
              </a:rPr>
              <a:t>Correction des valeurs </a:t>
            </a:r>
            <a:r>
              <a:rPr lang="fr-FR" sz="800" dirty="0" smtClean="0">
                <a:sym typeface="Montserrat"/>
              </a:rPr>
              <a:t>négatives </a:t>
            </a:r>
            <a:r>
              <a:rPr lang="fr-FR" sz="800" dirty="0">
                <a:sym typeface="Montserrat"/>
              </a:rPr>
              <a:t>dans la colonne </a:t>
            </a:r>
            <a:r>
              <a:rPr lang="fr-FR" sz="800" dirty="0" err="1">
                <a:sym typeface="Montserrat"/>
              </a:rPr>
              <a:t>stock_quantity</a:t>
            </a:r>
            <a:r>
              <a:rPr lang="fr-FR" sz="800" dirty="0">
                <a:sym typeface="Montserrat"/>
              </a:rPr>
              <a:t> </a:t>
            </a:r>
            <a:r>
              <a:rPr lang="fr-FR" sz="800" dirty="0" smtClean="0">
                <a:sym typeface="Montserrat"/>
              </a:rPr>
              <a:t>en les remplacent par </a:t>
            </a:r>
            <a:r>
              <a:rPr lang="fr-FR" sz="800" dirty="0" smtClean="0">
                <a:solidFill>
                  <a:srgbClr val="00B050"/>
                </a:solidFill>
                <a:sym typeface="Montserrat"/>
              </a:rPr>
              <a:t>0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en-US" sz="800" dirty="0">
                <a:solidFill>
                  <a:srgbClr val="00B050"/>
                </a:solidFill>
                <a:sym typeface="Montserrat"/>
              </a:rPr>
              <a:t>449   -10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en-US" sz="800" dirty="0">
                <a:solidFill>
                  <a:srgbClr val="00B050"/>
                </a:solidFill>
                <a:sym typeface="Montserrat"/>
              </a:rPr>
              <a:t>573    -1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en-US" sz="800" dirty="0">
                <a:solidFill>
                  <a:srgbClr val="00B050"/>
                </a:solidFill>
                <a:sym typeface="Montserrat"/>
              </a:rPr>
              <a:t>Name: </a:t>
            </a:r>
            <a:r>
              <a:rPr lang="en-US" sz="800" dirty="0" err="1">
                <a:solidFill>
                  <a:srgbClr val="00B050"/>
                </a:solidFill>
                <a:sym typeface="Montserrat"/>
              </a:rPr>
              <a:t>stock_quantity</a:t>
            </a:r>
            <a:r>
              <a:rPr lang="en-US" sz="800" dirty="0">
                <a:solidFill>
                  <a:srgbClr val="00B050"/>
                </a:solidFill>
                <a:sym typeface="Montserrat"/>
              </a:rPr>
              <a:t>, </a:t>
            </a:r>
            <a:r>
              <a:rPr lang="en-US" sz="800" dirty="0" err="1">
                <a:solidFill>
                  <a:srgbClr val="00B050"/>
                </a:solidFill>
                <a:sym typeface="Montserrat"/>
              </a:rPr>
              <a:t>dtype</a:t>
            </a:r>
            <a:r>
              <a:rPr lang="en-US" sz="800" dirty="0">
                <a:solidFill>
                  <a:srgbClr val="00B050"/>
                </a:solidFill>
                <a:sym typeface="Montserrat"/>
              </a:rPr>
              <a:t>: int64</a:t>
            </a:r>
            <a:endParaRPr lang="fr-FR" sz="800" dirty="0">
              <a:solidFill>
                <a:srgbClr val="00B050"/>
              </a:solidFill>
              <a:sym typeface="Montserrat"/>
            </a:endParaRPr>
          </a:p>
          <a:p>
            <a:pPr marL="285750" lvl="0" indent="-1714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 smtClean="0">
                <a:sym typeface="Montserrat"/>
              </a:rPr>
              <a:t>Correction des valeurs négatives dans </a:t>
            </a:r>
            <a:r>
              <a:rPr lang="fr-FR" sz="800" dirty="0">
                <a:sym typeface="Montserrat"/>
              </a:rPr>
              <a:t>la colonne </a:t>
            </a:r>
            <a:r>
              <a:rPr lang="fr-FR" sz="800" dirty="0" err="1">
                <a:sym typeface="Montserrat"/>
              </a:rPr>
              <a:t>price</a:t>
            </a:r>
            <a:r>
              <a:rPr lang="fr-FR" sz="800" dirty="0">
                <a:sym typeface="Montserrat"/>
              </a:rPr>
              <a:t> : 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fr-FR" sz="800" dirty="0">
                <a:solidFill>
                  <a:srgbClr val="00B050"/>
                </a:solidFill>
                <a:sym typeface="Montserrat"/>
              </a:rPr>
              <a:t>151   -20.0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fr-FR" sz="800" dirty="0">
                <a:solidFill>
                  <a:srgbClr val="00B050"/>
                </a:solidFill>
                <a:sym typeface="Montserrat"/>
              </a:rPr>
              <a:t>469    -8.0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fr-FR" sz="800" dirty="0">
                <a:solidFill>
                  <a:srgbClr val="00B050"/>
                </a:solidFill>
                <a:sym typeface="Montserrat"/>
              </a:rPr>
              <a:t>739    -9.1</a:t>
            </a:r>
          </a:p>
          <a:p>
            <a:pPr marL="114300" lvl="0">
              <a:lnSpc>
                <a:spcPct val="115000"/>
              </a:lnSpc>
              <a:buSzPct val="100000"/>
            </a:pPr>
            <a:r>
              <a:rPr lang="fr-FR" sz="800" dirty="0">
                <a:solidFill>
                  <a:srgbClr val="00B050"/>
                </a:solidFill>
                <a:sym typeface="Montserrat"/>
              </a:rPr>
              <a:t>Name: </a:t>
            </a:r>
            <a:r>
              <a:rPr lang="fr-FR" sz="800" dirty="0" err="1">
                <a:solidFill>
                  <a:srgbClr val="00B050"/>
                </a:solidFill>
                <a:sym typeface="Montserrat"/>
              </a:rPr>
              <a:t>price</a:t>
            </a:r>
            <a:r>
              <a:rPr lang="fr-FR" sz="800" dirty="0">
                <a:solidFill>
                  <a:srgbClr val="00B050"/>
                </a:solidFill>
                <a:sym typeface="Montserrat"/>
              </a:rPr>
              <a:t>, </a:t>
            </a:r>
            <a:r>
              <a:rPr lang="fr-FR" sz="800" dirty="0" err="1">
                <a:solidFill>
                  <a:srgbClr val="00B050"/>
                </a:solidFill>
                <a:sym typeface="Montserrat"/>
              </a:rPr>
              <a:t>dtype</a:t>
            </a:r>
            <a:r>
              <a:rPr lang="fr-FR" sz="800" dirty="0">
                <a:solidFill>
                  <a:srgbClr val="00B050"/>
                </a:solidFill>
                <a:sym typeface="Montserrat"/>
              </a:rPr>
              <a:t>: float64</a:t>
            </a:r>
          </a:p>
          <a:p>
            <a:pPr marL="114300" lvl="0">
              <a:lnSpc>
                <a:spcPct val="115000"/>
              </a:lnSpc>
              <a:buClr>
                <a:srgbClr val="999999"/>
              </a:buClr>
              <a:buSzPts val="1800"/>
            </a:pPr>
            <a:endParaRPr lang="fr-FR" sz="800" dirty="0" smtClean="0"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103807"/>
            <a:ext cx="2514002" cy="1778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4"/>
          <p:cNvSpPr txBox="1">
            <a:spLocks noGrp="1"/>
          </p:cNvSpPr>
          <p:nvPr>
            <p:ph type="body" idx="1"/>
          </p:nvPr>
        </p:nvSpPr>
        <p:spPr>
          <a:xfrm>
            <a:off x="311701" y="1497975"/>
            <a:ext cx="2211494" cy="3410909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fr" sz="800" b="1" dirty="0" smtClean="0">
                <a:solidFill>
                  <a:schemeClr val="tx1"/>
                </a:solidFill>
                <a:sym typeface="Montserrat"/>
              </a:rPr>
              <a:t>Dataset </a:t>
            </a:r>
            <a:r>
              <a:rPr lang="fr-FR" sz="800" b="1" dirty="0" err="1">
                <a:solidFill>
                  <a:schemeClr val="tx1"/>
                </a:solidFill>
                <a:sym typeface="Montserrat"/>
              </a:rPr>
              <a:t>df_web</a:t>
            </a:r>
            <a:endParaRPr lang="fr-FR" sz="800" b="1" dirty="0" smtClean="0">
              <a:solidFill>
                <a:schemeClr val="tx1"/>
              </a:solidFill>
              <a:sym typeface="Montserrat"/>
            </a:endParaRPr>
          </a:p>
          <a:p>
            <a:pPr marL="114300" indent="0">
              <a:buNone/>
            </a:pP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Caractéristiques du dataset</a:t>
            </a:r>
          </a:p>
          <a:p>
            <a:pPr marL="114300" indent="0">
              <a:buNone/>
            </a:pPr>
            <a:endParaRPr lang="fr" sz="800" dirty="0" smtClean="0">
              <a:solidFill>
                <a:srgbClr val="FF0000"/>
              </a:solidFill>
              <a:sym typeface="Montserra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49455" y="1497975"/>
            <a:ext cx="4558250" cy="214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7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Traitement </a:t>
            </a:r>
            <a:r>
              <a:rPr lang="fr-FR" sz="700" b="1" dirty="0" smtClean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réalisés</a:t>
            </a:r>
          </a:p>
          <a:p>
            <a:pPr marL="114300" lvl="0" defTabSz="685800">
              <a:lnSpc>
                <a:spcPct val="115000"/>
              </a:lnSpc>
              <a:buClr>
                <a:schemeClr val="accent1"/>
              </a:buClr>
              <a:buSzPts val="1800"/>
            </a:pPr>
            <a:r>
              <a:rPr lang="fr-FR" sz="800" b="1" dirty="0">
                <a:solidFill>
                  <a:srgbClr val="FF0000"/>
                </a:solidFill>
                <a:sym typeface="Montserrat"/>
              </a:rPr>
              <a:t>Nettoyages des </a:t>
            </a:r>
            <a:r>
              <a:rPr lang="fr-FR" sz="800" b="1" dirty="0" smtClean="0">
                <a:solidFill>
                  <a:srgbClr val="FF0000"/>
                </a:solidFill>
                <a:sym typeface="Montserrat"/>
              </a:rPr>
              <a:t>données</a:t>
            </a:r>
          </a:p>
          <a:p>
            <a:pPr marL="285750" lvl="0" indent="-171450" defTabSz="6858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>
                <a:sym typeface="Montserrat"/>
              </a:rPr>
              <a:t>Correction </a:t>
            </a:r>
            <a:r>
              <a:rPr lang="fr-FR" sz="800" dirty="0" smtClean="0">
                <a:sym typeface="Montserrat"/>
              </a:rPr>
              <a:t>des </a:t>
            </a:r>
            <a:r>
              <a:rPr lang="fr-FR" sz="800" dirty="0">
                <a:sym typeface="Montserrat"/>
              </a:rPr>
              <a:t>lignes sans code </a:t>
            </a:r>
            <a:r>
              <a:rPr lang="fr-FR" sz="800" dirty="0" smtClean="0">
                <a:sym typeface="Montserrat"/>
              </a:rPr>
              <a:t>articles dans </a:t>
            </a:r>
            <a:r>
              <a:rPr lang="fr-FR" sz="800" dirty="0">
                <a:sym typeface="Montserrat"/>
              </a:rPr>
              <a:t>la colonne " </a:t>
            </a:r>
            <a:r>
              <a:rPr lang="fr-FR" sz="800" dirty="0" err="1">
                <a:sym typeface="Montserrat"/>
              </a:rPr>
              <a:t>sku</a:t>
            </a:r>
            <a:r>
              <a:rPr lang="fr-FR" sz="800" dirty="0">
                <a:sym typeface="Montserrat"/>
              </a:rPr>
              <a:t> " </a:t>
            </a:r>
            <a:r>
              <a:rPr lang="fr-FR" sz="800" dirty="0" smtClean="0">
                <a:sym typeface="Montserrat"/>
              </a:rPr>
              <a:t>aux </a:t>
            </a:r>
            <a:r>
              <a:rPr lang="fr-FR" sz="800" dirty="0">
                <a:sym typeface="Montserrat"/>
              </a:rPr>
              <a:t>nombres </a:t>
            </a:r>
            <a:r>
              <a:rPr lang="fr-FR" sz="800" dirty="0" smtClean="0">
                <a:sym typeface="Montserrat"/>
              </a:rPr>
              <a:t>de : </a:t>
            </a:r>
            <a:r>
              <a:rPr lang="fr-FR" sz="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85</a:t>
            </a:r>
          </a:p>
          <a:p>
            <a:pPr marL="285750" lvl="0" indent="-171450" defTabSz="6858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>
                <a:sym typeface="Montserrat"/>
              </a:rPr>
              <a:t>Nettoyage des doublons et </a:t>
            </a:r>
            <a:r>
              <a:rPr lang="fr-FR" sz="800" dirty="0" smtClean="0">
                <a:sym typeface="Montserrat"/>
              </a:rPr>
              <a:t>correction des incohérences dans les colonnes </a:t>
            </a:r>
            <a:r>
              <a:rPr lang="fr-FR" sz="800" dirty="0">
                <a:sym typeface="Montserrat"/>
              </a:rPr>
              <a:t>" </a:t>
            </a:r>
            <a:r>
              <a:rPr lang="fr-FR" sz="800" dirty="0" err="1" smtClean="0">
                <a:sym typeface="Montserrat"/>
              </a:rPr>
              <a:t>sku</a:t>
            </a:r>
            <a:r>
              <a:rPr lang="fr-FR" sz="800" dirty="0">
                <a:sym typeface="Montserrat"/>
              </a:rPr>
              <a:t> "</a:t>
            </a:r>
            <a:r>
              <a:rPr lang="fr-FR" sz="800" dirty="0" smtClean="0">
                <a:sym typeface="Montserrat"/>
              </a:rPr>
              <a:t> </a:t>
            </a:r>
            <a:r>
              <a:rPr lang="fr-FR" sz="800" dirty="0">
                <a:sym typeface="Montserrat"/>
              </a:rPr>
              <a:t>&amp; " </a:t>
            </a:r>
            <a:r>
              <a:rPr lang="fr-FR" sz="800" dirty="0" err="1" smtClean="0">
                <a:sym typeface="Montserrat"/>
              </a:rPr>
              <a:t>total_sales</a:t>
            </a:r>
            <a:r>
              <a:rPr lang="fr-FR" sz="800" dirty="0">
                <a:sym typeface="Montserrat"/>
              </a:rPr>
              <a:t> "</a:t>
            </a:r>
            <a:r>
              <a:rPr lang="fr-FR" sz="800" dirty="0" smtClean="0">
                <a:sym typeface="Montserrat"/>
              </a:rPr>
              <a:t> </a:t>
            </a:r>
          </a:p>
          <a:p>
            <a:pPr marL="285750" lvl="0" indent="-171450" defTabSz="6858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>
                <a:sym typeface="Montserrat"/>
              </a:rPr>
              <a:t>Ci dessous les valeurs de la colonne </a:t>
            </a:r>
            <a:r>
              <a:rPr lang="fr-FR" sz="800" dirty="0" err="1">
                <a:sym typeface="Montserrat"/>
              </a:rPr>
              <a:t>sku</a:t>
            </a:r>
            <a:r>
              <a:rPr lang="fr-FR" sz="800" dirty="0">
                <a:sym typeface="Montserrat"/>
              </a:rPr>
              <a:t> :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0       11862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1       16057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...  </a:t>
            </a:r>
            <a:endParaRPr lang="fr-FR" sz="7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1511   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14827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1512    16004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Name: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sku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,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Length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1513,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dtype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object</a:t>
            </a:r>
            <a:endParaRPr lang="fr-FR" sz="7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count      1428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unique      714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top       11862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freq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          2</a:t>
            </a:r>
          </a:p>
          <a:p>
            <a:pPr marL="114300" lvl="0" defTabSz="685800">
              <a:lnSpc>
                <a:spcPct val="115000"/>
              </a:lnSpc>
              <a:buSzPct val="100000"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Name: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sku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,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dtype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</a:t>
            </a: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int64</a:t>
            </a:r>
            <a:endParaRPr lang="fr-FR" sz="7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40" y="1870051"/>
            <a:ext cx="2075816" cy="29376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55" y="3643178"/>
            <a:ext cx="5358421" cy="10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4"/>
          <p:cNvSpPr txBox="1">
            <a:spLocks noGrp="1"/>
          </p:cNvSpPr>
          <p:nvPr>
            <p:ph type="body" idx="1"/>
          </p:nvPr>
        </p:nvSpPr>
        <p:spPr>
          <a:xfrm>
            <a:off x="311701" y="1497975"/>
            <a:ext cx="2211494" cy="3410909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fr" sz="800" b="1" dirty="0" smtClean="0">
                <a:solidFill>
                  <a:schemeClr val="tx1"/>
                </a:solidFill>
                <a:sym typeface="Montserrat"/>
              </a:rPr>
              <a:t>Dataset </a:t>
            </a:r>
            <a:r>
              <a:rPr lang="fr-FR" sz="800" b="1" dirty="0" err="1">
                <a:solidFill>
                  <a:schemeClr val="tx1"/>
                </a:solidFill>
                <a:sym typeface="Montserrat"/>
              </a:rPr>
              <a:t>df_liaison</a:t>
            </a:r>
            <a:endParaRPr lang="fr-FR" sz="800" b="1" dirty="0" smtClean="0">
              <a:solidFill>
                <a:schemeClr val="tx1"/>
              </a:solidFill>
              <a:sym typeface="Montserrat"/>
            </a:endParaRPr>
          </a:p>
          <a:p>
            <a:pPr marL="114300" indent="0">
              <a:buNone/>
            </a:pP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Caractéristiques du dataset</a:t>
            </a:r>
          </a:p>
          <a:p>
            <a:pPr marL="114300" indent="0">
              <a:buNone/>
            </a:pPr>
            <a:endParaRPr lang="fr" sz="800" b="1" dirty="0" smtClean="0">
              <a:solidFill>
                <a:srgbClr val="FF0000"/>
              </a:solidFill>
              <a:sym typeface="Montserrat"/>
            </a:endParaRPr>
          </a:p>
          <a:p>
            <a:pPr marL="114300" indent="0">
              <a:buNone/>
            </a:pPr>
            <a:endParaRPr lang="fr" sz="800" dirty="0" smtClean="0">
              <a:solidFill>
                <a:srgbClr val="FF0000"/>
              </a:solidFill>
              <a:sym typeface="Montserra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49455" y="1497975"/>
            <a:ext cx="3685102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7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Traitement </a:t>
            </a:r>
            <a:r>
              <a:rPr lang="fr-FR" sz="700" b="1" dirty="0" smtClean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réalisés</a:t>
            </a:r>
          </a:p>
          <a:p>
            <a:pPr marL="285750" lvl="0" indent="-171450" defTabSz="6858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800" dirty="0" smtClean="0">
                <a:sym typeface="Montserrat"/>
              </a:rPr>
              <a:t>Correction de </a:t>
            </a: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91 </a:t>
            </a:r>
            <a:r>
              <a:rPr lang="fr-FR" sz="800" dirty="0">
                <a:sym typeface="Montserrat"/>
              </a:rPr>
              <a:t>valeurs dans </a:t>
            </a:r>
            <a:r>
              <a:rPr lang="fr-FR" sz="800" dirty="0" err="1" smtClean="0">
                <a:sym typeface="Montserrat"/>
              </a:rPr>
              <a:t>id_web</a:t>
            </a:r>
            <a:r>
              <a:rPr lang="fr-FR" sz="800" dirty="0" smtClean="0">
                <a:sym typeface="Montserrat"/>
              </a:rPr>
              <a:t> </a:t>
            </a:r>
            <a:r>
              <a:rPr lang="fr-FR" sz="800" dirty="0">
                <a:sym typeface="Montserrat"/>
              </a:rPr>
              <a:t>sans correspondance de </a:t>
            </a:r>
            <a:r>
              <a:rPr lang="fr-FR" sz="800" dirty="0" err="1">
                <a:sym typeface="Montserrat"/>
              </a:rPr>
              <a:t>produit_web</a:t>
            </a:r>
            <a:endParaRPr lang="fr-FR" sz="800" dirty="0"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40" y="2013520"/>
            <a:ext cx="2086416" cy="11899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06" y="2105117"/>
            <a:ext cx="11430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411860" y="1462750"/>
            <a:ext cx="4050137" cy="117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457200">
              <a:buClr>
                <a:srgbClr val="999999"/>
              </a:buClr>
              <a:buSzPct val="100000"/>
              <a:buNone/>
            </a:pPr>
            <a:r>
              <a:rPr lang="fr-FR" sz="1200" b="1" dirty="0" smtClean="0">
                <a:solidFill>
                  <a:schemeClr val="tx1"/>
                </a:solidFill>
              </a:rPr>
              <a:t>Pour la jointure </a:t>
            </a:r>
            <a:r>
              <a:rPr lang="fr-FR" sz="1200" b="1" dirty="0" err="1" smtClean="0">
                <a:solidFill>
                  <a:schemeClr val="tx1"/>
                </a:solidFill>
              </a:rPr>
              <a:t>df_erp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>
                <a:solidFill>
                  <a:schemeClr val="tx1"/>
                </a:solidFill>
              </a:rPr>
              <a:t>et </a:t>
            </a:r>
            <a:r>
              <a:rPr lang="fr-FR" sz="1200" b="1" dirty="0" err="1" smtClean="0">
                <a:solidFill>
                  <a:schemeClr val="tx1"/>
                </a:solidFill>
              </a:rPr>
              <a:t>df_liaison</a:t>
            </a:r>
            <a:r>
              <a:rPr lang="fr-FR" sz="1200" b="1" dirty="0">
                <a:solidFill>
                  <a:schemeClr val="tx1"/>
                </a:solidFill>
              </a:rPr>
              <a:t> / </a:t>
            </a:r>
            <a:r>
              <a:rPr lang="fr-FR" sz="1200" b="1" dirty="0" err="1">
                <a:solidFill>
                  <a:schemeClr val="tx1"/>
                </a:solidFill>
              </a:rPr>
              <a:t>df_merge</a:t>
            </a:r>
            <a:r>
              <a:rPr lang="fr-FR" sz="1200" b="1" dirty="0">
                <a:solidFill>
                  <a:schemeClr val="tx1"/>
                </a:solidFill>
              </a:rPr>
              <a:t> et </a:t>
            </a:r>
            <a:r>
              <a:rPr lang="fr-FR" sz="1200" b="1" dirty="0" err="1">
                <a:solidFill>
                  <a:schemeClr val="tx1"/>
                </a:solidFill>
              </a:rPr>
              <a:t>df_web</a:t>
            </a:r>
            <a:endParaRPr lang="fr" sz="500" b="1" dirty="0" smtClean="0">
              <a:solidFill>
                <a:schemeClr val="tx1"/>
              </a:solidFill>
              <a:sym typeface="Montserrat"/>
            </a:endParaRPr>
          </a:p>
          <a:p>
            <a:pPr marL="0" indent="0" defTabSz="457200">
              <a:buClr>
                <a:srgbClr val="999999"/>
              </a:buClr>
              <a:buSzPct val="100000"/>
              <a:buNone/>
            </a:pP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Choix </a:t>
            </a:r>
            <a:r>
              <a:rPr lang="fr" sz="800" b="1" dirty="0">
                <a:solidFill>
                  <a:srgbClr val="FF0000"/>
                </a:solidFill>
                <a:sym typeface="Montserrat"/>
              </a:rPr>
              <a:t>des attributs</a:t>
            </a:r>
          </a:p>
          <a:p>
            <a:pPr marL="0" indent="0" defTabSz="45720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attributs ont été pris en tenant compte des colonnes en double et ceux qu’on n’a besoin pour le traitement.</a:t>
            </a:r>
          </a:p>
          <a:p>
            <a:pPr marL="0" indent="0" defTabSz="457200">
              <a:buClr>
                <a:srgbClr val="999999"/>
              </a:buClr>
              <a:buSzPct val="100000"/>
              <a:buNone/>
            </a:pPr>
            <a:endParaRPr sz="7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indent="0" defTabSz="457200">
              <a:buClr>
                <a:srgbClr val="999999"/>
              </a:buClr>
              <a:buSzPct val="100000"/>
              <a:buNone/>
            </a:pPr>
            <a:r>
              <a:rPr lang="fr" sz="800" b="1" dirty="0">
                <a:solidFill>
                  <a:srgbClr val="FF0000"/>
                </a:solidFill>
                <a:sym typeface="Montserrat"/>
              </a:rPr>
              <a:t>Clés utilisés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Deux (02) clés ont été utilisées pour les jointures à savoir </a:t>
            </a:r>
            <a:r>
              <a:rPr lang="fr-FR" sz="700" b="1" dirty="0" err="1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product_id</a:t>
            </a:r>
            <a:r>
              <a:rPr lang="fr-FR" sz="700" b="1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et le </a:t>
            </a:r>
            <a:r>
              <a:rPr lang="fr-FR" sz="700" b="1" dirty="0" err="1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sku</a:t>
            </a:r>
            <a:endParaRPr lang="fr-FR" sz="700" b="1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1;p5"/>
          <p:cNvSpPr txBox="1">
            <a:spLocks/>
          </p:cNvSpPr>
          <p:nvPr/>
        </p:nvSpPr>
        <p:spPr>
          <a:xfrm>
            <a:off x="4560531" y="1462750"/>
            <a:ext cx="4104000" cy="10517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457200" lvl="0" indent="-3429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Clr>
                <a:srgbClr val="999999"/>
              </a:buClr>
              <a:buSzPct val="100000"/>
              <a:buFont typeface="Corbel" pitchFamily="34" charset="0"/>
              <a:buNone/>
            </a:pPr>
            <a:r>
              <a:rPr lang="fr-FR" sz="700" b="1" dirty="0" smtClean="0">
                <a:solidFill>
                  <a:srgbClr val="FF0000"/>
                </a:solidFill>
                <a:sym typeface="Montserrat"/>
              </a:rPr>
              <a:t>Vigilances particulières au cours du traitements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vigilances a été de mise pour trouver les 91 valeurs de la colonne </a:t>
            </a:r>
            <a:r>
              <a:rPr lang="fr-FR" sz="7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id_web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sans correspondance de </a:t>
            </a:r>
            <a:r>
              <a:rPr lang="fr-FR" sz="7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produit_web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du dataset</a:t>
            </a:r>
          </a:p>
          <a:p>
            <a:pPr marL="0" indent="0" defTabSz="457200">
              <a:buClr>
                <a:srgbClr val="999999"/>
              </a:buClr>
              <a:buNone/>
            </a:pPr>
            <a:endParaRPr lang="fr-FR" sz="700" b="1" dirty="0">
              <a:solidFill>
                <a:srgbClr val="FF0000"/>
              </a:solidFill>
              <a:sym typeface="Montserrat"/>
            </a:endParaRP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700" b="1" dirty="0" smtClean="0">
                <a:solidFill>
                  <a:srgbClr val="FF0000"/>
                </a:solidFill>
                <a:sym typeface="Montserrat"/>
              </a:rPr>
              <a:t>Difficultés ou pièges rencontrés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Comme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difficulté il fallait analyse les </a:t>
            </a:r>
            <a:r>
              <a:rPr lang="fr-FR" sz="700" dirty="0" err="1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datasets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attentivement pour mieux les nettoyés (les valeurs en double, les Nan, les valeurs négatives) et 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prendre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attributs nécessaires pour la suite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.</a:t>
            </a:r>
            <a:endParaRPr lang="fr-FR" sz="7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9" y="3825096"/>
            <a:ext cx="8141722" cy="1125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9" y="2789020"/>
            <a:ext cx="3274218" cy="102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12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" sz="800" b="1" dirty="0">
                <a:solidFill>
                  <a:srgbClr val="FF0000"/>
                </a:solidFill>
                <a:sym typeface="Montserrat"/>
              </a:rPr>
              <a:t>Méthodes statistiques </a:t>
            </a: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employés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les méthodes statistique pour nos analyses univariées du prix :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moyenne du 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 a été déterminée par la formule ci-dessous pour avoir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</a:t>
            </a:r>
            <a:r>
              <a:rPr lang="fr-FR" sz="700" b="1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32.31 :</a:t>
            </a:r>
            <a:endParaRPr lang="fr-FR" sz="700" dirty="0" smtClean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L'écart-type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du 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 a été calculé par la formule ci-dessous </a:t>
            </a: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avoir les </a:t>
            </a:r>
            <a:r>
              <a:rPr lang="fr-FR" sz="700" b="1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27.62 :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</a:t>
            </a:r>
            <a:r>
              <a:rPr lang="fr-FR" sz="700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Z-score avec calculé par la formule ci-dessous pour mesurer l’écart type de la moyenne du prix</a:t>
            </a:r>
            <a:endParaRPr lang="fr" sz="700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data['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z_score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'] = (data['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price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'] -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prix_moyenne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 / </a:t>
            </a:r>
            <a:r>
              <a:rPr lang="fr-FR" sz="700" dirty="0" err="1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ecart_type_prix</a:t>
            </a:r>
            <a:endParaRPr lang="fr-FR" sz="7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92702"/>
              </p:ext>
            </p:extLst>
          </p:nvPr>
        </p:nvGraphicFramePr>
        <p:xfrm>
          <a:off x="557279" y="3355941"/>
          <a:ext cx="7332566" cy="111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6">
                  <a:extLst>
                    <a:ext uri="{9D8B030D-6E8A-4147-A177-3AD203B41FA5}">
                      <a16:colId xmlns:a16="http://schemas.microsoft.com/office/drawing/2014/main" val="2702711788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3022701502"/>
                    </a:ext>
                  </a:extLst>
                </a:gridCol>
                <a:gridCol w="441366">
                  <a:extLst>
                    <a:ext uri="{9D8B030D-6E8A-4147-A177-3AD203B41FA5}">
                      <a16:colId xmlns:a16="http://schemas.microsoft.com/office/drawing/2014/main" val="3113879683"/>
                    </a:ext>
                  </a:extLst>
                </a:gridCol>
                <a:gridCol w="196891">
                  <a:extLst>
                    <a:ext uri="{9D8B030D-6E8A-4147-A177-3AD203B41FA5}">
                      <a16:colId xmlns:a16="http://schemas.microsoft.com/office/drawing/2014/main" val="536700505"/>
                    </a:ext>
                  </a:extLst>
                </a:gridCol>
                <a:gridCol w="519154">
                  <a:extLst>
                    <a:ext uri="{9D8B030D-6E8A-4147-A177-3AD203B41FA5}">
                      <a16:colId xmlns:a16="http://schemas.microsoft.com/office/drawing/2014/main" val="618684608"/>
                    </a:ext>
                  </a:extLst>
                </a:gridCol>
                <a:gridCol w="454066">
                  <a:extLst>
                    <a:ext uri="{9D8B030D-6E8A-4147-A177-3AD203B41FA5}">
                      <a16:colId xmlns:a16="http://schemas.microsoft.com/office/drawing/2014/main" val="2149117085"/>
                    </a:ext>
                  </a:extLst>
                </a:gridCol>
                <a:gridCol w="555666">
                  <a:extLst>
                    <a:ext uri="{9D8B030D-6E8A-4147-A177-3AD203B41FA5}">
                      <a16:colId xmlns:a16="http://schemas.microsoft.com/office/drawing/2014/main" val="3670027841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1384809501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3853064013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3094197678"/>
                    </a:ext>
                  </a:extLst>
                </a:gridCol>
                <a:gridCol w="529320">
                  <a:extLst>
                    <a:ext uri="{9D8B030D-6E8A-4147-A177-3AD203B41FA5}">
                      <a16:colId xmlns:a16="http://schemas.microsoft.com/office/drawing/2014/main" val="3748584242"/>
                    </a:ext>
                  </a:extLst>
                </a:gridCol>
                <a:gridCol w="473116">
                  <a:extLst>
                    <a:ext uri="{9D8B030D-6E8A-4147-A177-3AD203B41FA5}">
                      <a16:colId xmlns:a16="http://schemas.microsoft.com/office/drawing/2014/main" val="1510500812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1620180063"/>
                    </a:ext>
                  </a:extLst>
                </a:gridCol>
                <a:gridCol w="1517809">
                  <a:extLst>
                    <a:ext uri="{9D8B030D-6E8A-4147-A177-3AD203B41FA5}">
                      <a16:colId xmlns:a16="http://schemas.microsoft.com/office/drawing/2014/main" val="13859832"/>
                    </a:ext>
                  </a:extLst>
                </a:gridCol>
                <a:gridCol w="276266">
                  <a:extLst>
                    <a:ext uri="{9D8B030D-6E8A-4147-A177-3AD203B41FA5}">
                      <a16:colId xmlns:a16="http://schemas.microsoft.com/office/drawing/2014/main" val="1936887963"/>
                    </a:ext>
                  </a:extLst>
                </a:gridCol>
                <a:gridCol w="382641">
                  <a:extLst>
                    <a:ext uri="{9D8B030D-6E8A-4147-A177-3AD203B41FA5}">
                      <a16:colId xmlns:a16="http://schemas.microsoft.com/office/drawing/2014/main" val="3890362187"/>
                    </a:ext>
                  </a:extLst>
                </a:gridCol>
              </a:tblGrid>
              <a:tr h="173145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product_id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onsale_web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stock_quantity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stock_status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purchase_price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sku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total_sales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tax_status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post_date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product_type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post_type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post_title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sku_str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z_score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764308332"/>
                  </a:ext>
                </a:extLst>
              </a:tr>
              <a:tr h="9566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instock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15298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08/02/2018 12:58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 Jean Villa Saint-Joseph Préface 2018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15298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-0.293706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3736174428"/>
                  </a:ext>
                </a:extLst>
              </a:tr>
              <a:tr h="9566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34.3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instock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15296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08/02/2018 13:49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 Jean Villa Saint-Joseph Rouge Tildé 2017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15296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0.071959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4109605273"/>
                  </a:ext>
                </a:extLst>
              </a:tr>
              <a:tr h="9566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3850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outofstock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15300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08/02/2018 14:08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 Jean Villa Crozes-Hermitage Accroche Co...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15300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-0.416801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2551987835"/>
                  </a:ext>
                </a:extLst>
              </a:tr>
              <a:tr h="9566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instock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19814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09/02/2018 14:01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 Jean Villa IGP Collines Rhodaniennes Ga...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19814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-0.659371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312797892"/>
                  </a:ext>
                </a:extLst>
              </a:tr>
              <a:tr h="9566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instock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19815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12/02/2018 09:04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Pierre Jean Villa Côte Rôtie Carmina 2017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19815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0.495551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3" marR="4783" marT="4783" marB="0" anchor="b"/>
                </a:tc>
                <a:extLst>
                  <a:ext uri="{0D108BD9-81ED-4DB2-BD59-A6C34878D82A}">
                    <a16:rowId xmlns:a16="http://schemas.microsoft.com/office/drawing/2014/main" val="657179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" sz="800" b="1" dirty="0">
                <a:solidFill>
                  <a:srgbClr val="FF0000"/>
                </a:solidFill>
                <a:sym typeface="Montserrat"/>
              </a:rPr>
              <a:t>Méthodes statistiques </a:t>
            </a:r>
            <a:r>
              <a:rPr lang="fr" sz="800" b="1" dirty="0" smtClean="0">
                <a:solidFill>
                  <a:srgbClr val="FF0000"/>
                </a:solidFill>
                <a:sym typeface="Montserrat"/>
              </a:rPr>
              <a:t>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la suite des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méthodes statistique pour nos analyses univariées du prix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seuil des prix dont z-score est supérieur à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3 et le nombre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Outlers</a:t>
            </a: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" sz="800" b="1" dirty="0" smtClean="0">
              <a:solidFill>
                <a:srgbClr val="FF0000"/>
              </a:solidFill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 nombre de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Outlers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est :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13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seuil prix dont z-score est supérieur à 3 :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199   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225.0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218    176.0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221    157.0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381    137.0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425    217.5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510    124.8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552    175.0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586    191.3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602    122.0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641    135.0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647    116.4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653    121.0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656    121.0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Name: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price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, </a:t>
            </a:r>
            <a:r>
              <a:rPr lang="fr-FR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dtype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float64</a:t>
            </a:r>
            <a:endParaRPr lang="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29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684712" cy="302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800" b="1" dirty="0" smtClean="0">
                <a:solidFill>
                  <a:srgbClr val="FF0000"/>
                </a:solidFill>
                <a:sym typeface="Montserrat"/>
              </a:rPr>
              <a:t>Identification </a:t>
            </a:r>
            <a:r>
              <a:rPr lang="fr-FR" sz="800" b="1" dirty="0">
                <a:solidFill>
                  <a:srgbClr val="FF0000"/>
                </a:solidFill>
                <a:sym typeface="Montserrat"/>
              </a:rPr>
              <a:t>par l'</a:t>
            </a:r>
            <a:r>
              <a:rPr lang="fr-FR" sz="800" b="1" dirty="0" err="1">
                <a:solidFill>
                  <a:srgbClr val="FF0000"/>
                </a:solidFill>
                <a:sym typeface="Montserrat"/>
              </a:rPr>
              <a:t>interval</a:t>
            </a:r>
            <a:r>
              <a:rPr lang="fr-FR" sz="800" b="1" dirty="0">
                <a:solidFill>
                  <a:srgbClr val="FF0000"/>
                </a:solidFill>
                <a:sym typeface="Montserrat"/>
              </a:rPr>
              <a:t> interquartile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fonction </a:t>
            </a:r>
            <a:r>
              <a:rPr lang="fr-FR" sz="7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describe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de Pandas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 été utilisé pour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l‘étude des mesures de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dispersion</a:t>
            </a: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en-US" sz="7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count    </a:t>
            </a: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712.000000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mean      32.312430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std</a:t>
            </a: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      27.620894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min        5.200000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25%       14.037500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50%       23.400000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75%       42.025000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max      225.000000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Name: price, </a:t>
            </a:r>
            <a:r>
              <a:rPr lang="en-US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dtype</a:t>
            </a: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float64</a:t>
            </a:r>
            <a:endParaRPr lang="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calculer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quartiles et l'IQR pour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définir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seuils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des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outliers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Seuil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inférieur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pour les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outliers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est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 :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-27.94 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Seuil supérieur pour les outliers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est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 :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84.01 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;p6"/>
          <p:cNvSpPr txBox="1">
            <a:spLocks/>
          </p:cNvSpPr>
          <p:nvPr/>
        </p:nvSpPr>
        <p:spPr>
          <a:xfrm>
            <a:off x="4241991" y="1530922"/>
            <a:ext cx="4399731" cy="3022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Nous avons identifier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les valeurs de prix qui sont des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outliers, elles sont au nombre de </a:t>
            </a:r>
            <a:r>
              <a:rPr lang="fr-FR" sz="7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31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avec une proportion de </a:t>
            </a:r>
            <a:r>
              <a:rPr lang="fr-FR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4.35%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 l'ensemble du catalogue "outliers"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 </a:t>
            </a:r>
            <a:r>
              <a:rPr lang="en-US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225.0	88.4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191.3	217.5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115.0	108.5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86.8	137.0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105.0	122.0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175.0	121.0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135.0	114.0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112.0	105.0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105.6	121.0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157.0	102.3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85.6	124.8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99.0	109.6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116.4	100.0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176.0	93.0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104.0	92.0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115.0	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en-US" sz="700" dirty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Name: price, </a:t>
            </a:r>
            <a:r>
              <a:rPr lang="en-US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dtype</a:t>
            </a: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float64Name: price, </a:t>
            </a:r>
            <a:r>
              <a:rPr lang="en-US" sz="700" dirty="0" err="1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dtype</a:t>
            </a:r>
            <a:r>
              <a:rPr lang="en-US" sz="7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: float64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B05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71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4" y="2541490"/>
            <a:ext cx="8669901" cy="1811471"/>
          </a:xfrm>
          <a:prstGeom prst="rect">
            <a:avLst/>
          </a:prstGeom>
        </p:spPr>
      </p:pic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842841" cy="43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Clr>
                <a:srgbClr val="999999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800" b="1" dirty="0">
                <a:solidFill>
                  <a:srgbClr val="FF0000"/>
                </a:solidFill>
                <a:sym typeface="Montserrat"/>
              </a:rPr>
              <a:t>Graphique avec commentaire des </a:t>
            </a:r>
            <a:r>
              <a:rPr lang="fr-FR" sz="800" b="1" dirty="0" smtClean="0">
                <a:solidFill>
                  <a:srgbClr val="FF0000"/>
                </a:solidFill>
                <a:sym typeface="Montserrat"/>
              </a:rPr>
              <a:t>résultats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Ci-dessous le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graphe du boite à moustache sur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la répartition </a:t>
            </a:r>
            <a:r>
              <a:rPr lang="fr-FR" sz="7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des </a:t>
            </a:r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prix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554471" y="3272590"/>
            <a:ext cx="4620127" cy="22688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7047272">
            <a:off x="5022029" y="3831777"/>
            <a:ext cx="597025" cy="465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11981" y="4205624"/>
            <a:ext cx="39051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Nous avons les prix </a:t>
            </a:r>
            <a:r>
              <a:rPr lang="fr-FR" sz="6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outliers dépassant le s</a:t>
            </a:r>
            <a:r>
              <a:rPr lang="fr-FR" sz="6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euil </a:t>
            </a:r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supérieur </a:t>
            </a:r>
            <a:r>
              <a:rPr lang="fr-FR" sz="600" dirty="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84.01</a:t>
            </a:r>
            <a:r>
              <a:rPr lang="fr-FR" sz="6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, </a:t>
            </a:r>
          </a:p>
          <a:p>
            <a:r>
              <a:rPr lang="fr-FR" sz="6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montrant aussi des </a:t>
            </a:r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prix considérés comme anormalement élevés par rapport à la majorité des autres valeurs.</a:t>
            </a:r>
          </a:p>
        </p:txBody>
      </p:sp>
      <p:sp>
        <p:nvSpPr>
          <p:cNvPr id="16" name="Flèche droite 15"/>
          <p:cNvSpPr/>
          <p:nvPr/>
        </p:nvSpPr>
        <p:spPr>
          <a:xfrm rot="2929789">
            <a:off x="742333" y="2876822"/>
            <a:ext cx="595672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 rot="21008260">
            <a:off x="271189" y="2434320"/>
            <a:ext cx="13134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Q1 (</a:t>
            </a:r>
            <a:r>
              <a:rPr lang="fr-FR" sz="600" dirty="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14.025</a:t>
            </a:r>
            <a:r>
              <a:rPr lang="fr-FR" sz="6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) 25 </a:t>
            </a:r>
            <a:r>
              <a:rPr lang="fr-FR" sz="6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% </a:t>
            </a:r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des données ont une valeur inférieure à ce point</a:t>
            </a:r>
          </a:p>
        </p:txBody>
      </p:sp>
      <p:sp>
        <p:nvSpPr>
          <p:cNvPr id="18" name="Flèche droite 17"/>
          <p:cNvSpPr/>
          <p:nvPr/>
        </p:nvSpPr>
        <p:spPr>
          <a:xfrm rot="6364955">
            <a:off x="1400005" y="2799923"/>
            <a:ext cx="540904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 rot="21008260">
            <a:off x="2136380" y="2223172"/>
            <a:ext cx="1062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La </a:t>
            </a:r>
            <a:r>
              <a:rPr lang="fr-FR" sz="700" dirty="0" err="1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mediane</a:t>
            </a: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457451" y="2673816"/>
            <a:ext cx="12525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Q3 (</a:t>
            </a:r>
            <a:r>
              <a:rPr lang="fr-FR" sz="600" dirty="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42.65</a:t>
            </a:r>
            <a:r>
              <a:rPr lang="fr-FR" sz="6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) 75 </a:t>
            </a:r>
            <a:r>
              <a:rPr lang="fr-FR" sz="6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% </a:t>
            </a:r>
            <a:r>
              <a:rPr lang="fr-FR" sz="6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des </a:t>
            </a:r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données ont une valeur inférieure à ce point</a:t>
            </a:r>
          </a:p>
        </p:txBody>
      </p:sp>
      <p:sp>
        <p:nvSpPr>
          <p:cNvPr id="22" name="Flèche droite 21"/>
          <p:cNvSpPr/>
          <p:nvPr/>
        </p:nvSpPr>
        <p:spPr>
          <a:xfrm rot="8330359" flipV="1">
            <a:off x="2228721" y="2979393"/>
            <a:ext cx="363025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6896" y="4293040"/>
            <a:ext cx="21042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60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La majorité des prix se trouvent entre </a:t>
            </a:r>
            <a:r>
              <a:rPr lang="fr-FR" dirty="0">
                <a:solidFill>
                  <a:srgbClr val="FF0000"/>
                </a:solidFill>
              </a:rPr>
              <a:t>5.2 </a:t>
            </a:r>
            <a:r>
              <a:rPr lang="fr-FR" dirty="0">
                <a:solidFill>
                  <a:schemeClr val="tx1"/>
                </a:solidFill>
              </a:rPr>
              <a:t>et</a:t>
            </a:r>
            <a:r>
              <a:rPr lang="fr-FR" dirty="0">
                <a:solidFill>
                  <a:srgbClr val="FF0000"/>
                </a:solidFill>
              </a:rPr>
              <a:t> 83.7</a:t>
            </a:r>
          </a:p>
        </p:txBody>
      </p:sp>
      <p:sp>
        <p:nvSpPr>
          <p:cNvPr id="25" name="Flèche droite 24"/>
          <p:cNvSpPr/>
          <p:nvPr/>
        </p:nvSpPr>
        <p:spPr>
          <a:xfrm rot="19273610">
            <a:off x="2331244" y="3815106"/>
            <a:ext cx="1196599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 rot="12975833">
            <a:off x="988550" y="3864793"/>
            <a:ext cx="1196599" cy="45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5732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2854</TotalTime>
  <Words>1939</Words>
  <Application>Microsoft Office PowerPoint</Application>
  <PresentationFormat>Affichage à l'écran (16:9)</PresentationFormat>
  <Paragraphs>373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Corbel</vt:lpstr>
      <vt:lpstr>Montserrat</vt:lpstr>
      <vt:lpstr>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 Yeya SOUNFOUNTERA [OML DSEC]</dc:creator>
  <cp:lastModifiedBy>Sidi Yeya SOUNFOUNTERA [OML DSEC]</cp:lastModifiedBy>
  <cp:revision>74</cp:revision>
  <dcterms:modified xsi:type="dcterms:W3CDTF">2024-08-26T17:04:52Z</dcterms:modified>
</cp:coreProperties>
</file>