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di Yeya SOUNFOUNTERA" initials="SYS" lastIdx="1" clrIdx="0">
    <p:extLst>
      <p:ext uri="{19B8F6BF-5375-455C-9EA6-DF929625EA0E}">
        <p15:presenceInfo xmlns:p15="http://schemas.microsoft.com/office/powerpoint/2012/main" userId="S-1-5-21-3373658156-2466960706-948340221-215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0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82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2354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317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5094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52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896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6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13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99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571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485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9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41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7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1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1DD4A-ECBB-457B-912E-835A7A0A0F73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441F6BB-919C-40C4-8C34-60C1FF60D4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7696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b="1" dirty="0"/>
              <a:t>Produisez une étude de marché avec R ou </a:t>
            </a:r>
            <a:r>
              <a:rPr lang="fr-FR" b="1" dirty="0" smtClean="0"/>
              <a:t>Python</a:t>
            </a:r>
            <a:endParaRPr lang="fr-FR" dirty="0"/>
          </a:p>
        </p:txBody>
      </p:sp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6541477" y="4050833"/>
            <a:ext cx="3270738" cy="565129"/>
          </a:xfrm>
        </p:spPr>
        <p:txBody>
          <a:bodyPr>
            <a:noAutofit/>
          </a:bodyPr>
          <a:lstStyle/>
          <a:p>
            <a:pPr lvl="0"/>
            <a:r>
              <a:rPr lang="fr-FR" sz="1800" dirty="0">
                <a:latin typeface="Montserrat"/>
                <a:ea typeface="Montserrat"/>
                <a:cs typeface="Montserrat"/>
                <a:sym typeface="Montserrat"/>
              </a:rPr>
              <a:t>Sounfountera Sidi </a:t>
            </a:r>
            <a:r>
              <a:rPr lang="fr-FR" sz="1800" dirty="0" smtClean="0">
                <a:latin typeface="Montserrat"/>
                <a:ea typeface="Montserrat"/>
                <a:cs typeface="Montserrat"/>
                <a:sym typeface="Montserrat"/>
              </a:rPr>
              <a:t>Yeya</a:t>
            </a:r>
            <a:endParaRPr lang="fr-FR" sz="18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94415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17" y="1090909"/>
            <a:ext cx="10952393" cy="170090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Normalisation des données</a:t>
            </a:r>
            <a:endParaRPr lang="fr-FR" sz="28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7" y="3499337"/>
            <a:ext cx="10952394" cy="3226275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47317" y="561110"/>
            <a:ext cx="441571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Standardisation du DataFrame avec les colonnes numérique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847316" y="2900161"/>
            <a:ext cx="688112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Identification et retrait des outliers ainsi que le Yémen </a:t>
            </a:r>
            <a:r>
              <a:rPr lang="fr-FR" dirty="0"/>
              <a:t>en raison du fait qu'il n'a pas de PIB, avec une exportation nulle et une faible variation de la population.</a:t>
            </a:r>
          </a:p>
        </p:txBody>
      </p:sp>
    </p:spTree>
    <p:extLst>
      <p:ext uri="{BB962C8B-B14F-4D97-AF65-F5344CB8AC3E}">
        <p14:creationId xmlns:p14="http://schemas.microsoft.com/office/powerpoint/2010/main" val="338696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77" y="1444213"/>
            <a:ext cx="8596312" cy="2078616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Normalisation des données</a:t>
            </a:r>
            <a:endParaRPr lang="fr-FR" sz="2800" dirty="0"/>
          </a:p>
        </p:txBody>
      </p:sp>
      <p:sp>
        <p:nvSpPr>
          <p:cNvPr id="7" name="ZoneTexte 6"/>
          <p:cNvSpPr txBox="1"/>
          <p:nvPr/>
        </p:nvSpPr>
        <p:spPr>
          <a:xfrm>
            <a:off x="847319" y="921594"/>
            <a:ext cx="565899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Standardisation du DataFrame avec les colonnes numérique sans les outliers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3019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847319" y="485154"/>
            <a:ext cx="6081019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Identification du nombre optimal par </a:t>
            </a:r>
            <a:r>
              <a:rPr lang="fr-FR" dirty="0" smtClean="0"/>
              <a:t>la </a:t>
            </a:r>
            <a:r>
              <a:rPr lang="fr-FR" dirty="0"/>
              <a:t>méthode </a:t>
            </a:r>
            <a:r>
              <a:rPr lang="fr-FR" dirty="0" smtClean="0"/>
              <a:t>coude et </a:t>
            </a:r>
            <a:r>
              <a:rPr lang="fr-FR" dirty="0"/>
              <a:t>la méthode </a:t>
            </a:r>
            <a:r>
              <a:rPr lang="fr-FR" dirty="0" smtClean="0"/>
              <a:t>silhouette</a:t>
            </a:r>
          </a:p>
          <a:p>
            <a:r>
              <a:rPr lang="fr-FR" dirty="0"/>
              <a:t>Le nombre de </a:t>
            </a:r>
            <a:r>
              <a:rPr lang="fr-FR" dirty="0" smtClean="0"/>
              <a:t>cluster </a:t>
            </a:r>
            <a:r>
              <a:rPr lang="fr-FR" dirty="0"/>
              <a:t>avec </a:t>
            </a:r>
            <a:r>
              <a:rPr lang="fr-FR" dirty="0" err="1"/>
              <a:t>KMeans</a:t>
            </a:r>
            <a:r>
              <a:rPr lang="fr-FR" dirty="0"/>
              <a:t> est </a:t>
            </a:r>
            <a:r>
              <a:rPr lang="fr-FR" dirty="0" smtClean="0"/>
              <a:t>de deux (02) :</a:t>
            </a:r>
          </a:p>
          <a:p>
            <a:pPr marL="285750" lvl="1"/>
            <a:r>
              <a:rPr lang="nl-NL" sz="1200" dirty="0" err="1"/>
              <a:t>Cluster_KM</a:t>
            </a:r>
            <a:endParaRPr lang="nl-NL" sz="1200" dirty="0"/>
          </a:p>
          <a:p>
            <a:pPr marL="285750" lvl="1"/>
            <a:r>
              <a:rPr lang="nl-NL" sz="1200" dirty="0"/>
              <a:t>1    </a:t>
            </a:r>
            <a:r>
              <a:rPr lang="nl-NL" sz="1200" dirty="0"/>
              <a:t>201</a:t>
            </a:r>
          </a:p>
          <a:p>
            <a:pPr marL="285750" lvl="1"/>
            <a:r>
              <a:rPr lang="nl-NL" sz="1200" dirty="0"/>
              <a:t>0     31</a:t>
            </a:r>
            <a:endParaRPr lang="fr-FR" sz="1200" dirty="0"/>
          </a:p>
        </p:txBody>
      </p:sp>
      <p:pic>
        <p:nvPicPr>
          <p:cNvPr id="6" name="Espace réservé du contenu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7" y="1560114"/>
            <a:ext cx="5417613" cy="342512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98" y="1578403"/>
            <a:ext cx="5238787" cy="340683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98" y="5176406"/>
            <a:ext cx="3076575" cy="1476375"/>
          </a:xfrm>
          <a:prstGeom prst="rect">
            <a:avLst/>
          </a:prstGeom>
        </p:spPr>
      </p:pic>
      <p:sp>
        <p:nvSpPr>
          <p:cNvPr id="11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Méthodes de clustering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66665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" y="1155005"/>
            <a:ext cx="11438792" cy="556423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847319" y="591145"/>
            <a:ext cx="642391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Caractérisation des clusters avec une analyse bivariée entre les variables et les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Analyses des boxplots</a:t>
            </a:r>
            <a:endParaRPr lang="fr-FR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Caractérisation des clusters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66770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991" y="1905610"/>
            <a:ext cx="5344193" cy="388143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847320" y="708726"/>
            <a:ext cx="471821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Classification </a:t>
            </a:r>
            <a:r>
              <a:rPr lang="fr-FR" dirty="0"/>
              <a:t>Ascendante </a:t>
            </a:r>
            <a:r>
              <a:rPr lang="fr-FR" dirty="0" smtClean="0"/>
              <a:t>Hiérarchique avec le </a:t>
            </a:r>
            <a:r>
              <a:rPr lang="fr-FR" dirty="0"/>
              <a:t>Dendrogramme</a:t>
            </a:r>
          </a:p>
          <a:p>
            <a:r>
              <a:rPr lang="fr-FR" dirty="0"/>
              <a:t>Application de la CAH et Attribution des </a:t>
            </a:r>
            <a:r>
              <a:rPr lang="fr-FR" dirty="0" smtClean="0"/>
              <a:t>Clusters</a:t>
            </a:r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Évaluations des clusters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132" y="2831915"/>
            <a:ext cx="41814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8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33" y="1930400"/>
            <a:ext cx="5657850" cy="31813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184" y="1930400"/>
            <a:ext cx="5673602" cy="439434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Analyse de l’ACP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847319" y="847519"/>
            <a:ext cx="424342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Identification des composantes principales</a:t>
            </a:r>
          </a:p>
          <a:p>
            <a:r>
              <a:rPr lang="fr-FR" dirty="0" smtClean="0"/>
              <a:t>Analyse de la variance par les composantes principales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374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92" y="2168196"/>
            <a:ext cx="5665728" cy="3859869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Analyse de l’ACP</a:t>
            </a:r>
            <a:endParaRPr lang="fr-FR" sz="2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23" y="1435619"/>
            <a:ext cx="8229600" cy="3048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0404" y="2168196"/>
            <a:ext cx="4623200" cy="3977627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24923" y="687969"/>
            <a:ext cx="648689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Analyse des </a:t>
            </a:r>
            <a:r>
              <a:rPr lang="fr-FR" dirty="0" smtClean="0"/>
              <a:t>corrélations </a:t>
            </a:r>
            <a:r>
              <a:rPr lang="fr-FR" dirty="0"/>
              <a:t>entre les composantes principales par rapport aux variables</a:t>
            </a:r>
            <a:r>
              <a:rPr lang="fr-FR" dirty="0" smtClean="0"/>
              <a:t>.</a:t>
            </a:r>
          </a:p>
          <a:p>
            <a:r>
              <a:rPr lang="fr-FR" dirty="0" smtClean="0"/>
              <a:t>Analyse de la variance par le cercle des corrélations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1408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032" y="1976070"/>
            <a:ext cx="5367738" cy="4495189"/>
          </a:xfrm>
          <a:prstGeom prst="rect">
            <a:avLst/>
          </a:prstGeom>
        </p:spPr>
      </p:pic>
      <p:sp>
        <p:nvSpPr>
          <p:cNvPr id="4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Analyse de l’ACP</a:t>
            </a:r>
            <a:endParaRPr lang="fr-FR" sz="2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0" y="3452139"/>
            <a:ext cx="6172200" cy="154305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643669" y="1101187"/>
            <a:ext cx="427123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Projection des individus (ACP) </a:t>
            </a:r>
            <a:r>
              <a:rPr lang="fr-FR" dirty="0" smtClean="0"/>
              <a:t>avec les </a:t>
            </a:r>
            <a:r>
              <a:rPr lang="fr-FR" dirty="0"/>
              <a:t>clusters CAH</a:t>
            </a:r>
            <a:endParaRPr lang="fr-FR" dirty="0" smtClean="0"/>
          </a:p>
          <a:p>
            <a:r>
              <a:rPr lang="fr-FR" dirty="0" smtClean="0"/>
              <a:t>Analyse de la variance par le cercle des corrélations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1407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675" y="2860177"/>
            <a:ext cx="8596312" cy="116341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75" y="2015607"/>
            <a:ext cx="4981575" cy="66675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Identification des pays à fort potentiel</a:t>
            </a:r>
            <a:endParaRPr lang="fr-FR" sz="28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75" y="4201407"/>
            <a:ext cx="5619750" cy="219075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847319" y="865789"/>
            <a:ext cx="360158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Identification du cluster à fort potentiel</a:t>
            </a:r>
          </a:p>
          <a:p>
            <a:r>
              <a:rPr lang="fr-FR" dirty="0" smtClean="0"/>
              <a:t>Listes des pays à fort potentiel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116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18" y="854873"/>
            <a:ext cx="7211355" cy="803322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Identification des pays à fort potentiel</a:t>
            </a:r>
            <a:endParaRPr lang="fr-FR" sz="2800" dirty="0"/>
          </a:p>
        </p:txBody>
      </p:sp>
      <p:sp>
        <p:nvSpPr>
          <p:cNvPr id="8" name="ZoneTexte 7"/>
          <p:cNvSpPr txBox="1"/>
          <p:nvPr/>
        </p:nvSpPr>
        <p:spPr>
          <a:xfrm>
            <a:off x="851406" y="549469"/>
            <a:ext cx="3601589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 smtClean="0"/>
              <a:t>Listes des pays à fort potentiel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2631" y="1658195"/>
            <a:ext cx="5826043" cy="51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64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70781" y="1096720"/>
            <a:ext cx="4949743" cy="3791803"/>
          </a:xfrm>
        </p:spPr>
        <p:txBody>
          <a:bodyPr>
            <a:normAutofit/>
          </a:bodyPr>
          <a:lstStyle/>
          <a:p>
            <a:r>
              <a:rPr lang="fr-FR" sz="1600" dirty="0" smtClean="0"/>
              <a:t>Contexte du projet</a:t>
            </a:r>
          </a:p>
          <a:p>
            <a:r>
              <a:rPr lang="fr-FR" sz="1600" dirty="0" smtClean="0"/>
              <a:t>Collecte des données</a:t>
            </a:r>
          </a:p>
          <a:p>
            <a:r>
              <a:rPr lang="fr-FR" sz="1600" dirty="0" smtClean="0"/>
              <a:t>Traitement des données</a:t>
            </a:r>
          </a:p>
          <a:p>
            <a:r>
              <a:rPr lang="fr-FR" sz="1600" dirty="0" smtClean="0"/>
              <a:t>Analyse exploratoire des données</a:t>
            </a:r>
          </a:p>
          <a:p>
            <a:r>
              <a:rPr lang="fr-FR" sz="1600" dirty="0"/>
              <a:t>Normalisation des </a:t>
            </a:r>
            <a:r>
              <a:rPr lang="fr-FR" sz="1600" dirty="0" smtClean="0"/>
              <a:t>données</a:t>
            </a:r>
          </a:p>
          <a:p>
            <a:r>
              <a:rPr lang="fr-FR" sz="1600" dirty="0" smtClean="0"/>
              <a:t>Méthodes de clustering</a:t>
            </a:r>
          </a:p>
          <a:p>
            <a:r>
              <a:rPr lang="fr-FR" sz="1600" dirty="0" smtClean="0"/>
              <a:t>Caractérisation </a:t>
            </a:r>
            <a:r>
              <a:rPr lang="fr-FR" sz="1600" dirty="0"/>
              <a:t>des </a:t>
            </a:r>
            <a:r>
              <a:rPr lang="fr-FR" sz="1600" dirty="0" smtClean="0"/>
              <a:t>clusters</a:t>
            </a:r>
          </a:p>
          <a:p>
            <a:r>
              <a:rPr lang="fr-FR" sz="1600" dirty="0"/>
              <a:t>Évaluations des </a:t>
            </a:r>
            <a:r>
              <a:rPr lang="fr-FR" sz="1600" dirty="0" smtClean="0"/>
              <a:t>clusters</a:t>
            </a:r>
            <a:endParaRPr lang="fr-FR" sz="1600" dirty="0" smtClean="0"/>
          </a:p>
          <a:p>
            <a:r>
              <a:rPr lang="fr-FR" sz="1600" dirty="0" smtClean="0"/>
              <a:t>Analyse de l’ACP</a:t>
            </a:r>
          </a:p>
          <a:p>
            <a:r>
              <a:rPr lang="fr-FR" sz="1600" dirty="0" smtClean="0"/>
              <a:t>Identification </a:t>
            </a:r>
            <a:r>
              <a:rPr lang="fr-FR" sz="1600" dirty="0" smtClean="0"/>
              <a:t>des pays à fort potentiel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47319" y="234461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b="1" dirty="0" smtClean="0"/>
              <a:t>Sommaire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904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86715"/>
            <a:ext cx="8596668" cy="1039811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L’entreprise </a:t>
            </a:r>
            <a:r>
              <a:rPr lang="fr-FR" b="1" dirty="0"/>
              <a:t>Poulet Agriculture </a:t>
            </a:r>
            <a:r>
              <a:rPr lang="fr-FR" b="1" dirty="0" smtClean="0"/>
              <a:t>Biologique </a:t>
            </a:r>
            <a:r>
              <a:rPr lang="fr-FR" dirty="0" smtClean="0"/>
              <a:t>souhaite </a:t>
            </a:r>
            <a:r>
              <a:rPr lang="fr-FR" dirty="0"/>
              <a:t>évaluer la possibilité de se développer à l'international</a:t>
            </a:r>
            <a:r>
              <a:rPr lang="fr-FR" dirty="0" smtClean="0"/>
              <a:t>.</a:t>
            </a: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847319" y="234461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Contexte du projet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382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3063417"/>
            <a:ext cx="8421238" cy="3050000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77334" y="1506584"/>
            <a:ext cx="3711786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fr-FR" sz="1400" dirty="0"/>
              <a:t>Les sources de données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Disponibilités alimentaires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Populations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/>
              <a:t>Aides alimentaires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400" dirty="0" smtClean="0"/>
              <a:t>PIB</a:t>
            </a:r>
            <a:endParaRPr lang="fr-FR" sz="140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847319" y="234461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Collecte des données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26822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3"/>
          <p:cNvSpPr txBox="1"/>
          <p:nvPr/>
        </p:nvSpPr>
        <p:spPr>
          <a:xfrm>
            <a:off x="4295884" y="761925"/>
            <a:ext cx="378567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Filtrage des données sur l’année 2016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Renommée la colonne ‘Pays bénéficiaire’ en Zone</a:t>
            </a:r>
            <a:endParaRPr lang="fr-FR" sz="1200" dirty="0"/>
          </a:p>
        </p:txBody>
      </p:sp>
      <p:sp>
        <p:nvSpPr>
          <p:cNvPr id="15" name="Flèche vers le bas 14"/>
          <p:cNvSpPr/>
          <p:nvPr/>
        </p:nvSpPr>
        <p:spPr>
          <a:xfrm>
            <a:off x="5970301" y="1331108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Espace réservé du contenu 1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666" y="1765708"/>
            <a:ext cx="8096250" cy="638175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398" y="3784420"/>
            <a:ext cx="9248775" cy="2476500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4490029" y="2576418"/>
            <a:ext cx="37068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Filtrage des produits sur la ‘viande de volailles’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Tableau croisé dynamique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Convection des données numérique</a:t>
            </a:r>
            <a:endParaRPr lang="fr-FR" sz="1200" dirty="0"/>
          </a:p>
        </p:txBody>
      </p:sp>
      <p:sp>
        <p:nvSpPr>
          <p:cNvPr id="22" name="Flèche vers le bas 21"/>
          <p:cNvSpPr/>
          <p:nvPr/>
        </p:nvSpPr>
        <p:spPr>
          <a:xfrm>
            <a:off x="5970300" y="3358156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Traitement des données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70407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u contenu 1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19" y="2095068"/>
            <a:ext cx="7934325" cy="19050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3292252" y="923109"/>
            <a:ext cx="37068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Filtrage des données sur l’année </a:t>
            </a:r>
            <a:r>
              <a:rPr lang="fr-FR" sz="1200" dirty="0" smtClean="0"/>
              <a:t>2017 et 2018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Tableau croisé dynamique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Calcul </a:t>
            </a:r>
            <a:r>
              <a:rPr lang="fr-FR" sz="1200" dirty="0"/>
              <a:t>de </a:t>
            </a:r>
            <a:r>
              <a:rPr lang="fr-FR" sz="1200" dirty="0" smtClean="0"/>
              <a:t>la variation de la population</a:t>
            </a:r>
            <a:endParaRPr lang="fr-FR" sz="1200" dirty="0"/>
          </a:p>
        </p:txBody>
      </p:sp>
      <p:sp>
        <p:nvSpPr>
          <p:cNvPr id="18" name="Titre 1"/>
          <p:cNvSpPr txBox="1">
            <a:spLocks/>
          </p:cNvSpPr>
          <p:nvPr/>
        </p:nvSpPr>
        <p:spPr>
          <a:xfrm>
            <a:off x="847319" y="234461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Traitement des données</a:t>
            </a:r>
            <a:endParaRPr lang="fr-FR" sz="2800" b="1" dirty="0"/>
          </a:p>
        </p:txBody>
      </p:sp>
      <p:sp>
        <p:nvSpPr>
          <p:cNvPr id="20" name="Flèche vers le bas 19"/>
          <p:cNvSpPr/>
          <p:nvPr/>
        </p:nvSpPr>
        <p:spPr>
          <a:xfrm>
            <a:off x="5019953" y="1668713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651" y="5271300"/>
            <a:ext cx="3048000" cy="1000125"/>
          </a:xfrm>
          <a:prstGeom prst="rect">
            <a:avLst/>
          </a:prstGeom>
        </p:spPr>
      </p:pic>
      <p:sp>
        <p:nvSpPr>
          <p:cNvPr id="22" name="ZoneTexte 21"/>
          <p:cNvSpPr txBox="1"/>
          <p:nvPr/>
        </p:nvSpPr>
        <p:spPr>
          <a:xfrm>
            <a:off x="3292252" y="4099341"/>
            <a:ext cx="3706801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Filtrage des données sur l’année </a:t>
            </a:r>
            <a:r>
              <a:rPr lang="fr-FR" sz="1200" dirty="0" smtClean="0"/>
              <a:t>2017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Filtrage des colonnes</a:t>
            </a:r>
            <a:endParaRPr lang="fr-F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Calcul </a:t>
            </a:r>
            <a:r>
              <a:rPr lang="fr-FR" sz="1200" dirty="0"/>
              <a:t>de </a:t>
            </a:r>
            <a:r>
              <a:rPr lang="fr-FR" sz="1200" dirty="0" smtClean="0"/>
              <a:t>la variation de la population</a:t>
            </a:r>
            <a:endParaRPr lang="fr-FR" sz="1200" dirty="0"/>
          </a:p>
        </p:txBody>
      </p:sp>
      <p:sp>
        <p:nvSpPr>
          <p:cNvPr id="23" name="Flèche vers le bas 22"/>
          <p:cNvSpPr/>
          <p:nvPr/>
        </p:nvSpPr>
        <p:spPr>
          <a:xfrm>
            <a:off x="5019953" y="4844945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78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468" y="505098"/>
            <a:ext cx="4575538" cy="774188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Traitement des données</a:t>
            </a:r>
            <a:endParaRPr lang="fr-FR" sz="2800" b="1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8" y="1625821"/>
            <a:ext cx="3575273" cy="245309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8" y="4425452"/>
            <a:ext cx="9452338" cy="2243593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5232737" y="623902"/>
            <a:ext cx="6288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Jointures </a:t>
            </a:r>
            <a:r>
              <a:rPr lang="fr-FR" sz="1200" dirty="0"/>
              <a:t>des DataFrame </a:t>
            </a:r>
            <a:r>
              <a:rPr lang="fr-FR" sz="1200" dirty="0" smtClean="0"/>
              <a:t>(Aide alimentaire, Population, Disponibilité alimentaire, PIB)</a:t>
            </a:r>
            <a:endParaRPr lang="fr-FR" sz="12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232738" y="2189878"/>
            <a:ext cx="6288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 smtClean="0"/>
              <a:t>Affichage des informations sur le DataFrame</a:t>
            </a:r>
            <a:endParaRPr lang="fr-FR" sz="1200" dirty="0"/>
          </a:p>
        </p:txBody>
      </p:sp>
      <p:sp>
        <p:nvSpPr>
          <p:cNvPr id="12" name="ZoneTexte 11"/>
          <p:cNvSpPr txBox="1"/>
          <p:nvPr/>
        </p:nvSpPr>
        <p:spPr>
          <a:xfrm>
            <a:off x="5232737" y="3292048"/>
            <a:ext cx="6288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Affichage </a:t>
            </a:r>
            <a:r>
              <a:rPr lang="fr-FR" sz="1200" dirty="0" smtClean="0"/>
              <a:t>des statistiques </a:t>
            </a:r>
            <a:r>
              <a:rPr lang="fr-FR" sz="1200" dirty="0"/>
              <a:t>récapitulatives de toutes les colonnes numériques</a:t>
            </a:r>
          </a:p>
        </p:txBody>
      </p:sp>
      <p:sp>
        <p:nvSpPr>
          <p:cNvPr id="13" name="Flèche vers le bas 12"/>
          <p:cNvSpPr/>
          <p:nvPr/>
        </p:nvSpPr>
        <p:spPr>
          <a:xfrm rot="5400000">
            <a:off x="4837631" y="596603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e bas 13"/>
          <p:cNvSpPr/>
          <p:nvPr/>
        </p:nvSpPr>
        <p:spPr>
          <a:xfrm rot="5400000">
            <a:off x="4875473" y="2171610"/>
            <a:ext cx="251397" cy="327082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>
            <a:off x="6221697" y="3603815"/>
            <a:ext cx="251397" cy="800699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1051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Analyse exploratoire des données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19" y="1035830"/>
            <a:ext cx="9452338" cy="2243593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847319" y="565636"/>
            <a:ext cx="6288701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Affichage </a:t>
            </a:r>
            <a:r>
              <a:rPr lang="fr-FR" sz="1200" dirty="0" smtClean="0"/>
              <a:t>des statistiques </a:t>
            </a:r>
            <a:r>
              <a:rPr lang="fr-FR" sz="1200" dirty="0"/>
              <a:t>récapitulatives de toutes les colonnes numériques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847319" y="3392083"/>
            <a:ext cx="2590473" cy="2769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/>
            </a:lvl1pPr>
          </a:lstStyle>
          <a:p>
            <a:r>
              <a:rPr lang="fr-FR" dirty="0"/>
              <a:t>Indexation de la colonne Zone</a:t>
            </a:r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9" y="3888307"/>
            <a:ext cx="28098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du contenu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19" y="687969"/>
            <a:ext cx="5029200" cy="714375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847319" y="8030"/>
            <a:ext cx="8596668" cy="6799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800" dirty="0"/>
              <a:t>Analyse exploratoire des données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19" y="2082283"/>
            <a:ext cx="10487648" cy="399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39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12645</TotalTime>
  <Words>418</Words>
  <Application>Microsoft Office PowerPoint</Application>
  <PresentationFormat>Grand écran</PresentationFormat>
  <Paragraphs>73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Montserrat</vt:lpstr>
      <vt:lpstr>Trebuchet MS</vt:lpstr>
      <vt:lpstr>Wingdings 3</vt:lpstr>
      <vt:lpstr>Facette</vt:lpstr>
      <vt:lpstr>Produisez une étude de marché avec R ou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Produisez une étude de marché avec R ou Python</dc:title>
  <dc:creator>Sidi Yeya SOUNFOUNTERA</dc:creator>
  <cp:lastModifiedBy>Sidi Yeya SOUNFOUNTERA</cp:lastModifiedBy>
  <cp:revision>36</cp:revision>
  <dcterms:created xsi:type="dcterms:W3CDTF">2025-04-09T09:29:19Z</dcterms:created>
  <dcterms:modified xsi:type="dcterms:W3CDTF">2025-04-21T22:41:40Z</dcterms:modified>
</cp:coreProperties>
</file>