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rjfFyYNBG5sNntC35Cbhoqt17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2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3f607d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233f607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de nom">
  <p:cSld name="Carte de n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"/>
          <p:cNvSpPr/>
          <p:nvPr/>
        </p:nvSpPr>
        <p:spPr>
          <a:xfrm rot="-5400000">
            <a:off x="-650724" y="650724"/>
            <a:ext cx="6858000" cy="5556552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/>
              <a:t>Julien Laole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fr-FR" sz="2800"/>
              <a:t>FAO</a:t>
            </a:r>
            <a:endParaRPr/>
          </a:p>
        </p:txBody>
      </p:sp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5803899" y="122751"/>
            <a:ext cx="5452533" cy="330624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fr-FR" sz="4400" dirty="0"/>
              <a:t>Étude sur l’alimentation dans le monde</a:t>
            </a:r>
            <a:endParaRPr dirty="0"/>
          </a:p>
        </p:txBody>
      </p:sp>
      <p:pic>
        <p:nvPicPr>
          <p:cNvPr id="124" name="Google Shape;124;p1" descr="Tout savoir sur les bienfaits d'une alimentation bio pour bébé | Autour de  bébé | Conseil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0" y="3497385"/>
            <a:ext cx="6553200" cy="336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497385"/>
            <a:ext cx="6553201" cy="3360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7) Liste des 10 pays qui ont le plus bénéficié de l’aide alimentaire entre 2013 et 2016</a:t>
            </a:r>
            <a:endParaRPr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" y="2304288"/>
            <a:ext cx="9153144" cy="43616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431" y="3127249"/>
            <a:ext cx="5760721" cy="3538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3f607d43_0_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8) Évolution de l’aide alimentaire pour les 5 pays qui en ont le plus bénéficié entre 2013 et 2016</a:t>
            </a:r>
            <a:endParaRPr/>
          </a:p>
        </p:txBody>
      </p:sp>
      <p:sp>
        <p:nvSpPr>
          <p:cNvPr id="7" name="Bulle ronde 6"/>
          <p:cNvSpPr/>
          <p:nvPr/>
        </p:nvSpPr>
        <p:spPr>
          <a:xfrm>
            <a:off x="8156146" y="3005886"/>
            <a:ext cx="1964713" cy="748146"/>
          </a:xfrm>
          <a:prstGeom prst="wedgeEllipseCallout">
            <a:avLst>
              <a:gd name="adj1" fmla="val -60245"/>
              <a:gd name="adj2" fmla="val 385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La méthodologie pour avoir le résultat</a:t>
            </a:r>
            <a:endParaRPr lang="fr-FR" sz="12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2179168"/>
            <a:ext cx="7153084" cy="4678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9) Liste des 10 pays qui ont la plus forte disponibilité alimentaire par habitant</a:t>
            </a:r>
            <a:endParaRPr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6" y="2005127"/>
            <a:ext cx="11621386" cy="826010"/>
          </a:xfrm>
          <a:prstGeom prst="rect">
            <a:avLst/>
          </a:prstGeom>
        </p:spPr>
      </p:pic>
      <p:sp>
        <p:nvSpPr>
          <p:cNvPr id="10" name="Bulle ronde 9"/>
          <p:cNvSpPr/>
          <p:nvPr/>
        </p:nvSpPr>
        <p:spPr>
          <a:xfrm>
            <a:off x="10095609" y="1300739"/>
            <a:ext cx="1964713" cy="748146"/>
          </a:xfrm>
          <a:prstGeom prst="wedgeEllipseCallout">
            <a:avLst>
              <a:gd name="adj1" fmla="val -60245"/>
              <a:gd name="adj2" fmla="val 385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La méthodologie pour avoir le résultat</a:t>
            </a:r>
            <a:endParaRPr lang="fr-FR" sz="1200" dirty="0">
              <a:solidFill>
                <a:srgbClr val="FF00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196" y="2834336"/>
            <a:ext cx="5153358" cy="4023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faible disponibilité alimentaire par habitant</a:t>
            </a:r>
            <a:endParaRPr/>
          </a:p>
        </p:txBody>
      </p:sp>
      <p:sp>
        <p:nvSpPr>
          <p:cNvPr id="9" name="Bulle ronde 8"/>
          <p:cNvSpPr/>
          <p:nvPr/>
        </p:nvSpPr>
        <p:spPr>
          <a:xfrm>
            <a:off x="8338293" y="3273586"/>
            <a:ext cx="1964713" cy="748146"/>
          </a:xfrm>
          <a:prstGeom prst="wedgeEllipseCallout">
            <a:avLst>
              <a:gd name="adj1" fmla="val -62107"/>
              <a:gd name="adj2" fmla="val -1020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La méthodologie pour avoir le résultat</a:t>
            </a:r>
            <a:endParaRPr lang="fr-FR" sz="1200" dirty="0">
              <a:solidFill>
                <a:srgbClr val="FF00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24" y="2203704"/>
            <a:ext cx="7701420" cy="465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10) Étude sur le manioc en Thaïlande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149017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dirty="0"/>
              <a:t>Le nombre de personne en état de sous nutrition en </a:t>
            </a:r>
            <a:r>
              <a:rPr lang="fr-FR" dirty="0" err="1" smtClean="0"/>
              <a:t>thaïlande</a:t>
            </a:r>
            <a:r>
              <a:rPr lang="fr-FR" dirty="0" smtClean="0"/>
              <a:t> est </a:t>
            </a:r>
            <a:r>
              <a:rPr lang="fr-FR" dirty="0"/>
              <a:t>: </a:t>
            </a:r>
            <a:r>
              <a:rPr lang="fr-FR" b="1" dirty="0">
                <a:solidFill>
                  <a:srgbClr val="FFC000"/>
                </a:solidFill>
              </a:rPr>
              <a:t>293978800000.0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fr-FR" dirty="0"/>
              <a:t>soit : 7.15 </a:t>
            </a:r>
            <a:r>
              <a:rPr lang="fr-FR" dirty="0" smtClean="0"/>
              <a:t>%.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fr-FR" dirty="0"/>
              <a:t>La proportion de </a:t>
            </a:r>
            <a:r>
              <a:rPr lang="fr-FR" dirty="0" smtClean="0"/>
              <a:t>l'exportation de </a:t>
            </a:r>
            <a:r>
              <a:rPr lang="fr-FR" dirty="0"/>
              <a:t>manioc est de </a:t>
            </a:r>
            <a:r>
              <a:rPr lang="fr-FR" dirty="0" smtClean="0"/>
              <a:t>: </a:t>
            </a:r>
            <a:r>
              <a:rPr lang="fr-FR" b="1" dirty="0" smtClean="0">
                <a:solidFill>
                  <a:srgbClr val="FFC000"/>
                </a:solidFill>
              </a:rPr>
              <a:t>83.41 </a:t>
            </a:r>
            <a:r>
              <a:rPr lang="fr-FR" b="1" dirty="0">
                <a:solidFill>
                  <a:srgbClr val="FFC000"/>
                </a:solidFill>
              </a:rPr>
              <a:t>%</a:t>
            </a:r>
            <a:endParaRPr lang="fr-FR" b="1" dirty="0" smtClean="0">
              <a:solidFill>
                <a:srgbClr val="FFC000"/>
              </a:solidFill>
            </a:endParaRPr>
          </a:p>
        </p:txBody>
      </p:sp>
      <p:sp>
        <p:nvSpPr>
          <p:cNvPr id="218" name="Google Shape;218;p13"/>
          <p:cNvSpPr/>
          <p:nvPr/>
        </p:nvSpPr>
        <p:spPr>
          <a:xfrm>
            <a:off x="7835901" y="2840469"/>
            <a:ext cx="3432024" cy="3742364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ctr">
              <a:buSzPts val="1800"/>
              <a:buFont typeface="Noto Sans Symbols"/>
              <a:buChar char="⇒"/>
            </a:pPr>
            <a:r>
              <a:rPr lang="fr-FR" sz="1600" b="0" i="0" u="none" strike="noStrike" cap="none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forte exportation du manioc de la Thaïlande</a:t>
            </a:r>
            <a:r>
              <a:rPr lang="fr-FR" sz="1600" dirty="0" smtClean="0">
                <a:latin typeface="Century Gothic"/>
                <a:ea typeface="Century Gothic"/>
                <a:cs typeface="Century Gothic"/>
                <a:sym typeface="Century Gothic"/>
              </a:rPr>
              <a:t> est </a:t>
            </a:r>
            <a:r>
              <a:rPr lang="fr-FR" sz="1600" dirty="0">
                <a:latin typeface="Century Gothic"/>
                <a:ea typeface="Century Gothic"/>
                <a:cs typeface="Century Gothic"/>
                <a:sym typeface="Century Gothic"/>
              </a:rPr>
              <a:t>logique parce  </a:t>
            </a:r>
            <a:r>
              <a:rPr lang="fr-FR" sz="1600" dirty="0" smtClean="0">
                <a:latin typeface="Century Gothic"/>
                <a:ea typeface="Century Gothic"/>
                <a:cs typeface="Century Gothic"/>
                <a:sym typeface="Century Gothic"/>
              </a:rPr>
              <a:t>le pays </a:t>
            </a:r>
            <a:r>
              <a:rPr lang="fr-FR" sz="1600" dirty="0">
                <a:latin typeface="Century Gothic"/>
                <a:ea typeface="Century Gothic"/>
                <a:cs typeface="Century Gothic"/>
                <a:sym typeface="Century Gothic"/>
              </a:rPr>
              <a:t>a un climat et des conditions de sol favorables à la culture du manioc, qui est une culture résistante à la sécheresse et à haut rendement. </a:t>
            </a:r>
            <a:endParaRPr lang="fr-FR" sz="1600" dirty="0" smtClean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ctr">
              <a:buSzPts val="1800"/>
            </a:pPr>
            <a:endParaRPr lang="fr-FR" sz="1600" dirty="0" smtClean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algn="ctr">
              <a:buSzPts val="1800"/>
              <a:buFont typeface="Noto Sans Symbols"/>
              <a:buChar char="⇒"/>
            </a:pPr>
            <a:r>
              <a:rPr lang="fr-FR" sz="1600" dirty="0" smtClean="0">
                <a:latin typeface="Century Gothic"/>
                <a:ea typeface="Century Gothic"/>
                <a:cs typeface="Century Gothic"/>
                <a:sym typeface="Century Gothic"/>
              </a:rPr>
              <a:t>En </a:t>
            </a:r>
            <a:r>
              <a:rPr lang="fr-FR" sz="1600" dirty="0">
                <a:latin typeface="Century Gothic"/>
                <a:ea typeface="Century Gothic"/>
                <a:cs typeface="Century Gothic"/>
                <a:sym typeface="Century Gothic"/>
              </a:rPr>
              <a:t>2020, la Thaïlande a produit environ 33 millions de tonnes de manioc, soit plus que tout autre pays au monde.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14" y="3569325"/>
            <a:ext cx="7153275" cy="18954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74904" y="5556324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disponibilité par habitant pour la Thaïlande : </a:t>
            </a:r>
            <a:r>
              <a:rPr lang="fr-FR" b="1" dirty="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40.0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11) Analyses complémentaires</a:t>
            </a:r>
            <a:endParaRPr sz="3200"/>
          </a:p>
        </p:txBody>
      </p:sp>
      <p:sp>
        <p:nvSpPr>
          <p:cNvPr id="224" name="Google Shape;224;p14"/>
          <p:cNvSpPr txBox="1">
            <a:spLocks noGrp="1"/>
          </p:cNvSpPr>
          <p:nvPr>
            <p:ph type="body" idx="1"/>
          </p:nvPr>
        </p:nvSpPr>
        <p:spPr>
          <a:xfrm>
            <a:off x="88900" y="2222287"/>
            <a:ext cx="12014200" cy="44071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228600">
              <a:spcBef>
                <a:spcPts val="0"/>
              </a:spcBef>
              <a:buNone/>
            </a:pPr>
            <a:r>
              <a:rPr lang="fr-FR" sz="1400" dirty="0"/>
              <a:t>Depuis </a:t>
            </a:r>
            <a:r>
              <a:rPr lang="fr-FR" sz="1400" b="1" dirty="0">
                <a:solidFill>
                  <a:srgbClr val="FFC000"/>
                </a:solidFill>
              </a:rPr>
              <a:t>2013</a:t>
            </a:r>
            <a:r>
              <a:rPr lang="fr-FR" sz="1400" dirty="0"/>
              <a:t> les pays Africains sont les plus bénéficiaires d'aide alimentaire suivi des pays Arabe et Asiatique avec des problèmes sécuritaires et politiques comme cause.</a:t>
            </a:r>
          </a:p>
          <a:p>
            <a:pPr marL="342900" lvl="0" indent="-228600">
              <a:spcBef>
                <a:spcPts val="0"/>
              </a:spcBef>
              <a:buNone/>
            </a:pPr>
            <a:endParaRPr lang="fr-FR" sz="1400" dirty="0"/>
          </a:p>
          <a:p>
            <a:pPr marL="342900" lvl="0" indent="-228600">
              <a:spcBef>
                <a:spcPts val="0"/>
              </a:spcBef>
              <a:buNone/>
            </a:pPr>
            <a:r>
              <a:rPr lang="fr-FR" sz="1400" dirty="0"/>
              <a:t>Sur les data frame disponibilité par habitant, nous voyons que les pays qui ont le plus de disponibilité sont des pays </a:t>
            </a:r>
            <a:r>
              <a:rPr lang="fr-FR" sz="1400" b="1" dirty="0">
                <a:solidFill>
                  <a:srgbClr val="FFC000"/>
                </a:solidFill>
              </a:rPr>
              <a:t>Européens</a:t>
            </a:r>
            <a:r>
              <a:rPr lang="fr-FR" sz="1400" dirty="0"/>
              <a:t> suivis des </a:t>
            </a:r>
            <a:r>
              <a:rPr lang="fr-FR" sz="1400" b="1" dirty="0">
                <a:solidFill>
                  <a:srgbClr val="FFC000"/>
                </a:solidFill>
              </a:rPr>
              <a:t>États-Unis</a:t>
            </a:r>
            <a:r>
              <a:rPr lang="fr-FR" sz="1400" dirty="0"/>
              <a:t> </a:t>
            </a:r>
            <a:r>
              <a:rPr lang="fr-FR" sz="1400" b="1" dirty="0">
                <a:solidFill>
                  <a:srgbClr val="FFC000"/>
                </a:solidFill>
              </a:rPr>
              <a:t>d'Amérique</a:t>
            </a:r>
            <a:r>
              <a:rPr lang="fr-FR" sz="1400" dirty="0"/>
              <a:t> avec </a:t>
            </a:r>
            <a:r>
              <a:rPr lang="fr-FR" sz="1400" b="1" dirty="0">
                <a:solidFill>
                  <a:srgbClr val="FFC000"/>
                </a:solidFill>
              </a:rPr>
              <a:t>Israël</a:t>
            </a:r>
            <a:r>
              <a:rPr lang="fr-FR" sz="1400" dirty="0"/>
              <a:t> et </a:t>
            </a:r>
            <a:r>
              <a:rPr lang="fr-FR" sz="1400" b="1" dirty="0">
                <a:solidFill>
                  <a:srgbClr val="FFC000"/>
                </a:solidFill>
              </a:rPr>
              <a:t>l'Égypte</a:t>
            </a:r>
            <a:r>
              <a:rPr lang="fr-FR" sz="1400" dirty="0" smtClean="0"/>
              <a:t>.</a:t>
            </a:r>
          </a:p>
          <a:p>
            <a:pPr marL="342900" lvl="0" indent="-228600">
              <a:spcBef>
                <a:spcPts val="0"/>
              </a:spcBef>
              <a:buNone/>
            </a:pPr>
            <a:endParaRPr lang="fr-FR" sz="1400" dirty="0" smtClean="0"/>
          </a:p>
          <a:p>
            <a:pPr marL="342900" lvl="0" indent="-228600">
              <a:spcBef>
                <a:spcPts val="0"/>
              </a:spcBef>
              <a:buNone/>
            </a:pPr>
            <a:r>
              <a:rPr lang="fr-FR" sz="1400" dirty="0"/>
              <a:t>Ces pays ont des institutions fortes avec une stabilité politique et sécuritaires contrairement aux pays qui ont moins de disponibilité à savoir les pays Africains sont majoritairement touchés avec les </a:t>
            </a:r>
            <a:r>
              <a:rPr lang="fr-FR" sz="1400" b="1" dirty="0">
                <a:solidFill>
                  <a:srgbClr val="FFC000"/>
                </a:solidFill>
              </a:rPr>
              <a:t>Asiatiques</a:t>
            </a:r>
            <a:r>
              <a:rPr lang="fr-FR" sz="1400" dirty="0" smtClean="0"/>
              <a:t>.</a:t>
            </a:r>
          </a:p>
          <a:p>
            <a:pPr marL="342900" lvl="0" indent="-228600">
              <a:spcBef>
                <a:spcPts val="0"/>
              </a:spcBef>
              <a:buNone/>
            </a:pPr>
            <a:endParaRPr lang="fr-FR" sz="1400" dirty="0" smtClean="0"/>
          </a:p>
          <a:p>
            <a:pPr marL="342900" lvl="0" indent="-228600">
              <a:spcBef>
                <a:spcPts val="0"/>
              </a:spcBef>
              <a:buNone/>
            </a:pPr>
            <a:r>
              <a:rPr lang="fr-FR" sz="1400" dirty="0"/>
              <a:t>Nous voyons qu'en </a:t>
            </a:r>
            <a:r>
              <a:rPr lang="fr-FR" sz="1400" b="1" dirty="0">
                <a:solidFill>
                  <a:srgbClr val="FFC000"/>
                </a:solidFill>
              </a:rPr>
              <a:t>2017</a:t>
            </a:r>
            <a:r>
              <a:rPr lang="fr-FR" sz="1400" dirty="0"/>
              <a:t> la plupart des pays avec une forte proportion de personnes sous-alimentées sont des pays Africains suivis des pays Asiatiques avec comme point commun l'insécurité et l'instabilité politique</a:t>
            </a:r>
            <a:r>
              <a:rPr lang="fr-FR" sz="1400" dirty="0" smtClean="0"/>
              <a:t>.</a:t>
            </a:r>
          </a:p>
          <a:p>
            <a:pPr marL="342900" lvl="0" indent="-228600">
              <a:spcBef>
                <a:spcPts val="0"/>
              </a:spcBef>
              <a:buNone/>
            </a:pPr>
            <a:r>
              <a:rPr lang="fr-FR" sz="1400" dirty="0" smtClean="0"/>
              <a:t>Aussi </a:t>
            </a:r>
            <a:r>
              <a:rPr lang="fr-FR" sz="1400" dirty="0"/>
              <a:t>avec une proportion des aliments pour animaux de </a:t>
            </a:r>
            <a:r>
              <a:rPr lang="fr-FR" sz="1400" b="1" dirty="0">
                <a:solidFill>
                  <a:srgbClr val="FFC000"/>
                </a:solidFill>
              </a:rPr>
              <a:t>13.23%</a:t>
            </a:r>
            <a:r>
              <a:rPr lang="fr-FR" sz="1400" dirty="0"/>
              <a:t>, des pertes pour </a:t>
            </a:r>
            <a:r>
              <a:rPr lang="fr-FR" sz="1400" b="1" dirty="0">
                <a:solidFill>
                  <a:srgbClr val="FFC000"/>
                </a:solidFill>
              </a:rPr>
              <a:t>4.65% </a:t>
            </a:r>
            <a:r>
              <a:rPr lang="fr-FR" sz="1400" dirty="0"/>
              <a:t>et contre </a:t>
            </a:r>
            <a:r>
              <a:rPr lang="fr-FR" sz="1400" b="1" dirty="0">
                <a:solidFill>
                  <a:srgbClr val="FFC000"/>
                </a:solidFill>
              </a:rPr>
              <a:t>49.37</a:t>
            </a:r>
            <a:r>
              <a:rPr lang="fr-FR" sz="1400" b="1" dirty="0" smtClean="0">
                <a:solidFill>
                  <a:srgbClr val="FFC000"/>
                </a:solidFill>
              </a:rPr>
              <a:t>% </a:t>
            </a:r>
            <a:r>
              <a:rPr lang="fr-FR" sz="1400" dirty="0" smtClean="0"/>
              <a:t>par </a:t>
            </a:r>
            <a:r>
              <a:rPr lang="fr-FR" sz="1400" dirty="0"/>
              <a:t>rapport à la </a:t>
            </a:r>
            <a:r>
              <a:rPr lang="fr-FR" sz="1400" dirty="0" smtClean="0"/>
              <a:t>répartition </a:t>
            </a:r>
            <a:r>
              <a:rPr lang="fr-FR" sz="1400" dirty="0"/>
              <a:t>de la disponibilité </a:t>
            </a:r>
            <a:r>
              <a:rPr lang="fr-FR" sz="1400" dirty="0" smtClean="0"/>
              <a:t>intérieure sur la même période.</a:t>
            </a:r>
            <a:endParaRPr lang="fr-FR" sz="1400" dirty="0"/>
          </a:p>
          <a:p>
            <a:pPr marL="342900" lvl="0" indent="-228600">
              <a:spcBef>
                <a:spcPts val="0"/>
              </a:spcBef>
              <a:buNone/>
            </a:pPr>
            <a:endParaRPr lang="fr-FR" sz="1400" dirty="0"/>
          </a:p>
          <a:p>
            <a:pPr marL="342900" lvl="0" indent="-228600">
              <a:spcBef>
                <a:spcPts val="0"/>
              </a:spcBef>
              <a:buNone/>
            </a:pPr>
            <a:r>
              <a:rPr lang="fr-FR" sz="1400" dirty="0"/>
              <a:t>Dans le top</a:t>
            </a:r>
            <a:r>
              <a:rPr lang="fr-FR" sz="1400" b="1" dirty="0">
                <a:solidFill>
                  <a:srgbClr val="FFC000"/>
                </a:solidFill>
              </a:rPr>
              <a:t> 05 </a:t>
            </a:r>
            <a:r>
              <a:rPr lang="fr-FR" sz="1400" dirty="0"/>
              <a:t>des pays ayant la plus grande production nous retrouvons les grandes puissances agricoles </a:t>
            </a:r>
          </a:p>
          <a:p>
            <a:pPr marL="342900" lvl="0" indent="-228600">
              <a:spcBef>
                <a:spcPts val="0"/>
              </a:spcBef>
              <a:buNone/>
            </a:pPr>
            <a:r>
              <a:rPr lang="fr-FR" sz="1400" dirty="0"/>
              <a:t>(</a:t>
            </a:r>
            <a:r>
              <a:rPr lang="fr-FR" sz="1400" b="1" dirty="0">
                <a:solidFill>
                  <a:srgbClr val="FFC000"/>
                </a:solidFill>
              </a:rPr>
              <a:t>La Chine continentale, le Brésil, l'Inde, les États-Unis d'Amérique et la Fédération de Russie</a:t>
            </a:r>
            <a:r>
              <a:rPr lang="fr-FR" sz="1400" dirty="0"/>
              <a:t>).</a:t>
            </a:r>
          </a:p>
          <a:p>
            <a:pPr marL="342900" lvl="0" indent="-228600">
              <a:spcBef>
                <a:spcPts val="0"/>
              </a:spcBef>
              <a:buNone/>
            </a:pPr>
            <a:r>
              <a:rPr lang="fr-FR" sz="1400" dirty="0"/>
              <a:t>La </a:t>
            </a:r>
            <a:r>
              <a:rPr lang="fr-FR" sz="1400" b="1" dirty="0">
                <a:solidFill>
                  <a:srgbClr val="FFC000"/>
                </a:solidFill>
              </a:rPr>
              <a:t>Thaïlande</a:t>
            </a:r>
            <a:r>
              <a:rPr lang="fr-FR" sz="1400" dirty="0"/>
              <a:t> est un pays orienté sur l’exportation du manioc suite aux conditions favorables de leur sol.</a:t>
            </a:r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114300" y="2222287"/>
            <a:ext cx="11950699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>
              <a:spcBef>
                <a:spcPts val="0"/>
              </a:spcBef>
              <a:buNone/>
            </a:pPr>
            <a:r>
              <a:rPr lang="fr-FR" sz="1400" dirty="0"/>
              <a:t>Ce projet de réalisation d’étude de santé publique avec R ou Python sur les différentes données </a:t>
            </a:r>
          </a:p>
          <a:p>
            <a:pPr marL="342900" lvl="0" indent="-228600">
              <a:spcBef>
                <a:spcPts val="0"/>
              </a:spcBef>
              <a:buNone/>
            </a:pPr>
            <a:r>
              <a:rPr lang="fr-FR" sz="1400" dirty="0"/>
              <a:t>(</a:t>
            </a:r>
            <a:r>
              <a:rPr lang="fr-FR" sz="1400" b="1" dirty="0">
                <a:solidFill>
                  <a:srgbClr val="FFC000"/>
                </a:solidFill>
              </a:rPr>
              <a:t>Population, Disponibilité alimentaire, Aide alimentaire, Sous-nutrition</a:t>
            </a:r>
            <a:r>
              <a:rPr lang="fr-FR" sz="1400" dirty="0"/>
              <a:t>) m’a permis de comprendre certaines méthodes d’analyse en </a:t>
            </a:r>
            <a:r>
              <a:rPr lang="fr-FR" sz="1400" dirty="0" smtClean="0"/>
              <a:t>python, me familiarise avec le langage python et voir </a:t>
            </a:r>
            <a:r>
              <a:rPr lang="fr-FR" sz="1400" dirty="0"/>
              <a:t>la part des pays dans les différentes </a:t>
            </a:r>
            <a:r>
              <a:rPr lang="fr-FR" sz="1400"/>
              <a:t>thématiques</a:t>
            </a:r>
            <a:r>
              <a:rPr lang="fr-FR" sz="1400" smtClean="0"/>
              <a:t>.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 dirty="0"/>
              <a:t>Contexte et spécification des données</a:t>
            </a:r>
            <a:endParaRPr sz="3200" dirty="0"/>
          </a:p>
        </p:txBody>
      </p:sp>
      <p:sp>
        <p:nvSpPr>
          <p:cNvPr id="131" name="Google Shape;131;p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 smtClean="0"/>
              <a:t>Nous allons analyser les données de la FAO sur :</a:t>
            </a:r>
            <a:endParaRPr dirty="0"/>
          </a:p>
        </p:txBody>
      </p:sp>
      <p:sp>
        <p:nvSpPr>
          <p:cNvPr id="132" name="Google Shape;132;p2"/>
          <p:cNvSpPr/>
          <p:nvPr/>
        </p:nvSpPr>
        <p:spPr>
          <a:xfrm>
            <a:off x="7899401" y="2501803"/>
            <a:ext cx="3432024" cy="2582431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fr-FR" sz="1800" dirty="0" smtClean="0">
                <a:latin typeface="Century Gothic"/>
                <a:ea typeface="Century Gothic"/>
                <a:cs typeface="Century Gothic"/>
                <a:sym typeface="Century Gothic"/>
              </a:rPr>
              <a:t>La population</a:t>
            </a:r>
          </a:p>
          <a:p>
            <a:pPr lvl="0" algn="ctr">
              <a:buSzPts val="1800"/>
            </a:pPr>
            <a:r>
              <a:rPr lang="fr-FR" sz="1800" dirty="0" smtClean="0">
                <a:latin typeface="Century Gothic"/>
                <a:ea typeface="Century Gothic"/>
                <a:cs typeface="Century Gothic"/>
                <a:sym typeface="Century Gothic"/>
              </a:rPr>
              <a:t>La disponibilité alimentaire</a:t>
            </a:r>
          </a:p>
          <a:p>
            <a:pPr lvl="0" algn="ctr">
              <a:buSzPts val="1800"/>
            </a:pPr>
            <a:r>
              <a:rPr lang="fr-FR" sz="1800" dirty="0" smtClean="0">
                <a:latin typeface="Century Gothic"/>
                <a:ea typeface="Century Gothic"/>
                <a:cs typeface="Century Gothic"/>
                <a:sym typeface="Century Gothic"/>
              </a:rPr>
              <a:t>L’aide alimentaire</a:t>
            </a:r>
          </a:p>
          <a:p>
            <a:pPr lvl="0" algn="ctr">
              <a:buSzPts val="1800"/>
            </a:pPr>
            <a:r>
              <a:rPr lang="fr-FR" sz="1800" dirty="0">
                <a:latin typeface="Century Gothic"/>
                <a:ea typeface="Century Gothic"/>
                <a:cs typeface="Century Gothic"/>
                <a:sym typeface="Century Gothic"/>
              </a:rPr>
              <a:t>La </a:t>
            </a:r>
            <a:r>
              <a:rPr lang="fr-FR" sz="1800" dirty="0" smtClean="0">
                <a:latin typeface="Century Gothic"/>
                <a:ea typeface="Century Gothic"/>
                <a:cs typeface="Century Gothic"/>
                <a:sym typeface="Century Gothic"/>
              </a:rPr>
              <a:t>sous nutrition</a:t>
            </a: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Méthodologie de l’analyse</a:t>
            </a:r>
            <a:endParaRPr sz="3200"/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1"/>
          </p:nvPr>
        </p:nvSpPr>
        <p:spPr>
          <a:xfrm>
            <a:off x="713232" y="4608575"/>
            <a:ext cx="10668766" cy="17282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>
              <a:spcBef>
                <a:spcPts val="0"/>
              </a:spcBef>
              <a:buNone/>
            </a:pPr>
            <a:r>
              <a:rPr lang="fr-FR" sz="1200" dirty="0"/>
              <a:t>Oui, le RGPD (Règlement général sur la protection des Données) s'applique dans le domaine de l'analyse des données.</a:t>
            </a:r>
          </a:p>
          <a:p>
            <a:pPr marL="342900" lvl="0" indent="-228600">
              <a:spcBef>
                <a:spcPts val="0"/>
              </a:spcBef>
              <a:buNone/>
            </a:pPr>
            <a:r>
              <a:rPr lang="fr-FR" sz="1200" dirty="0"/>
              <a:t>Le RGPD s'applique pleinement au domaine de l'analyse des données </a:t>
            </a:r>
          </a:p>
          <a:p>
            <a:pPr marL="342900" lvl="0" indent="-228600">
              <a:spcBef>
                <a:spcPts val="0"/>
              </a:spcBef>
              <a:buNone/>
            </a:pPr>
            <a:r>
              <a:rPr lang="fr-FR" sz="1200" dirty="0"/>
              <a:t>Et les organisations opérant dans ce domaine doivent prendre des mesures pour se conformer à ses dispositions</a:t>
            </a:r>
            <a:r>
              <a:rPr lang="fr-FR" sz="1200" dirty="0" smtClean="0"/>
              <a:t>.</a:t>
            </a:r>
          </a:p>
          <a:p>
            <a:pPr marL="342900" lvl="0" indent="-228600">
              <a:spcBef>
                <a:spcPts val="0"/>
              </a:spcBef>
              <a:buNone/>
            </a:pPr>
            <a:endParaRPr lang="fr-FR" sz="1200" dirty="0"/>
          </a:p>
          <a:p>
            <a:pPr marL="342900" lvl="0" indent="-228600">
              <a:spcBef>
                <a:spcPts val="0"/>
              </a:spcBef>
              <a:buNone/>
            </a:pPr>
            <a:r>
              <a:rPr lang="fr-FR" sz="1200" dirty="0">
                <a:solidFill>
                  <a:srgbClr val="FFC000"/>
                </a:solidFill>
              </a:rPr>
              <a:t>Ici nos analyses respectent le RGPD parce qu’il n’y a pas de données à caractère personnel.</a:t>
            </a:r>
            <a:endParaRPr sz="1200" dirty="0">
              <a:solidFill>
                <a:srgbClr val="FFC000"/>
              </a:solidFill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713232" y="2663668"/>
            <a:ext cx="4517136" cy="1487708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Est-ce que le RGPD s’applique dans notre projet </a:t>
            </a:r>
            <a:r>
              <a:rPr lang="fr-FR" b="0" i="0" u="none" strike="noStrike" cap="none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</a:p>
        </p:txBody>
      </p:sp>
      <p:sp>
        <p:nvSpPr>
          <p:cNvPr id="6" name="Google Shape;139;p3"/>
          <p:cNvSpPr/>
          <p:nvPr/>
        </p:nvSpPr>
        <p:spPr>
          <a:xfrm>
            <a:off x="8695943" y="2663667"/>
            <a:ext cx="2686055" cy="1487709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fr-FR" sz="1200" dirty="0" smtClean="0"/>
              <a:t>Licéité</a:t>
            </a:r>
            <a:r>
              <a:rPr lang="fr-FR" sz="1200" dirty="0"/>
              <a:t>, loyauté et transparence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sz="1200" dirty="0"/>
              <a:t>Finalité limitée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sz="1200" dirty="0"/>
              <a:t>Minimisation des données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sz="1200" dirty="0"/>
              <a:t>Exactitude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sz="1200" dirty="0"/>
              <a:t>Limitation de la conservation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sz="1200" dirty="0"/>
              <a:t>Intégrité et confidentialité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sz="1200" dirty="0" smtClean="0"/>
              <a:t>Responsabilité</a:t>
            </a:r>
            <a:endParaRPr lang="fr-FR" sz="1200" dirty="0"/>
          </a:p>
        </p:txBody>
      </p:sp>
      <p:sp>
        <p:nvSpPr>
          <p:cNvPr id="7" name="Bulle ronde 6"/>
          <p:cNvSpPr/>
          <p:nvPr/>
        </p:nvSpPr>
        <p:spPr>
          <a:xfrm>
            <a:off x="6291072" y="1927463"/>
            <a:ext cx="2404871" cy="748146"/>
          </a:xfrm>
          <a:prstGeom prst="wedgeEllipseCallout">
            <a:avLst>
              <a:gd name="adj1" fmla="val 43542"/>
              <a:gd name="adj2" fmla="val 11061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lvl="0" algn="ctr">
              <a:buSzPts val="1800"/>
            </a:pPr>
            <a:r>
              <a:rPr lang="fr-FR" sz="1200" b="1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principes du RGPD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1) Proportion de personnes en état de sous-nutrition en 2017</a:t>
            </a:r>
            <a:endParaRPr sz="3200"/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1018409" y="2599418"/>
            <a:ext cx="7182288" cy="9576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sz="1400" dirty="0" smtClean="0"/>
              <a:t>En 2017 le </a:t>
            </a:r>
            <a:r>
              <a:rPr lang="fr-FR" sz="1400" dirty="0"/>
              <a:t>nombre de personne en état de sous nutrition </a:t>
            </a:r>
            <a:r>
              <a:rPr lang="fr-FR" sz="1400" dirty="0" smtClean="0"/>
              <a:t>est de </a:t>
            </a:r>
            <a:r>
              <a:rPr lang="fr-FR" sz="1400" dirty="0"/>
              <a:t>: </a:t>
            </a:r>
            <a:r>
              <a:rPr lang="fr-FR" sz="1400" b="1" dirty="0" smtClean="0">
                <a:solidFill>
                  <a:srgbClr val="FFC000"/>
                </a:solidFill>
              </a:rPr>
              <a:t>535 700 000.0</a:t>
            </a:r>
            <a:endParaRPr lang="fr-FR" sz="1400" b="1" dirty="0">
              <a:solidFill>
                <a:srgbClr val="FFC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fr-FR" sz="1400" dirty="0" smtClean="0"/>
              <a:t>Et la </a:t>
            </a:r>
            <a:r>
              <a:rPr lang="fr-FR" sz="1400" dirty="0"/>
              <a:t>proportion de </a:t>
            </a:r>
            <a:r>
              <a:rPr lang="fr-FR" sz="1400" dirty="0" smtClean="0"/>
              <a:t>personne </a:t>
            </a:r>
            <a:r>
              <a:rPr lang="fr-FR" sz="1400" dirty="0"/>
              <a:t>en </a:t>
            </a:r>
            <a:r>
              <a:rPr lang="fr-FR" sz="1400" dirty="0" smtClean="0"/>
              <a:t>état </a:t>
            </a:r>
            <a:r>
              <a:rPr lang="fr-FR" sz="1400" dirty="0"/>
              <a:t>de sous </a:t>
            </a:r>
            <a:r>
              <a:rPr lang="fr-FR" sz="1400" dirty="0" smtClean="0"/>
              <a:t>nutrition est </a:t>
            </a:r>
            <a:r>
              <a:rPr lang="fr-FR" sz="1400" dirty="0"/>
              <a:t>de : </a:t>
            </a:r>
            <a:r>
              <a:rPr lang="fr-FR" sz="1400" b="1" dirty="0">
                <a:solidFill>
                  <a:srgbClr val="FFC000"/>
                </a:solidFill>
              </a:rPr>
              <a:t>7.1%</a:t>
            </a:r>
            <a:endParaRPr sz="1400" b="1" dirty="0">
              <a:solidFill>
                <a:srgbClr val="FFC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3932290"/>
            <a:ext cx="8048625" cy="962025"/>
          </a:xfrm>
          <a:prstGeom prst="rect">
            <a:avLst/>
          </a:prstGeom>
        </p:spPr>
      </p:pic>
      <p:sp>
        <p:nvSpPr>
          <p:cNvPr id="3" name="Bulle ronde 2"/>
          <p:cNvSpPr/>
          <p:nvPr/>
        </p:nvSpPr>
        <p:spPr>
          <a:xfrm>
            <a:off x="8858625" y="2996515"/>
            <a:ext cx="1964713" cy="748146"/>
          </a:xfrm>
          <a:prstGeom prst="wedgeEllipseCallout">
            <a:avLst>
              <a:gd name="adj1" fmla="val -46748"/>
              <a:gd name="adj2" fmla="val 763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La méthodologie pour avoir le résultat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32" y="2933891"/>
            <a:ext cx="8923966" cy="3210878"/>
          </a:xfrm>
          <a:prstGeom prst="rect">
            <a:avLst/>
          </a:prstGeom>
        </p:spPr>
      </p:pic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2) Nombre théorique de personnes qui pourraient être nourries en 2017</a:t>
            </a:r>
            <a:endParaRPr sz="3200"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8297856" cy="58492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sz="1400" dirty="0" smtClean="0"/>
              <a:t>Le nombre de personnes qui pourraient être nourries en 2017 par jour est </a:t>
            </a:r>
            <a:r>
              <a:rPr lang="fr-FR" sz="1400" dirty="0"/>
              <a:t>de </a:t>
            </a:r>
            <a:r>
              <a:rPr lang="fr-FR" sz="1400" b="1" dirty="0" smtClean="0">
                <a:solidFill>
                  <a:srgbClr val="FFC000"/>
                </a:solidFill>
              </a:rPr>
              <a:t>8367 593 850.9324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fr-FR" sz="1400" dirty="0" smtClean="0"/>
              <a:t>Ci-dessous la méthodologie utilisée pour avoir ces données</a:t>
            </a:r>
            <a:endParaRPr sz="1400" dirty="0"/>
          </a:p>
        </p:txBody>
      </p:sp>
      <p:sp>
        <p:nvSpPr>
          <p:cNvPr id="154" name="Google Shape;154;p5"/>
          <p:cNvSpPr/>
          <p:nvPr/>
        </p:nvSpPr>
        <p:spPr>
          <a:xfrm>
            <a:off x="9116568" y="3611857"/>
            <a:ext cx="3014136" cy="1985581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fr-FR" b="0" i="0" u="none" strike="noStrike" cap="none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</a:t>
            </a:r>
            <a:r>
              <a:rPr lang="fr-FR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disponibilité </a:t>
            </a:r>
            <a:r>
              <a:rPr lang="fr-FR" b="0" i="0" u="none" strike="noStrike" cap="none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alimentaire totale est </a:t>
            </a:r>
            <a:r>
              <a:rPr lang="fr-FR" dirty="0">
                <a:latin typeface="Century Gothic"/>
                <a:ea typeface="Century Gothic"/>
                <a:cs typeface="Century Gothic"/>
                <a:sym typeface="Century Gothic"/>
              </a:rPr>
              <a:t>de </a:t>
            </a:r>
            <a:r>
              <a:rPr lang="fr-FR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7635429388975815.0</a:t>
            </a:r>
            <a:r>
              <a:rPr lang="fr-FR" dirty="0">
                <a:latin typeface="Century Gothic"/>
                <a:ea typeface="Century Gothic"/>
                <a:cs typeface="Century Gothic"/>
                <a:sym typeface="Century Gothic"/>
              </a:rPr>
              <a:t> kcal</a:t>
            </a:r>
            <a:endParaRPr lang="fr-FR" b="0" i="0" u="none" strike="noStrike" cap="none" dirty="0" smtClean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lvl="0" algn="ctr">
              <a:buSzPts val="1800"/>
            </a:pPr>
            <a:r>
              <a:rPr lang="fr-FR" b="0" i="0" u="none" strike="noStrike" cap="none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valeur </a:t>
            </a:r>
            <a:r>
              <a:rPr lang="fr-FR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2500 </a:t>
            </a:r>
            <a:r>
              <a:rPr lang="fr-FR" dirty="0" smtClean="0">
                <a:latin typeface="Century Gothic"/>
                <a:ea typeface="Century Gothic"/>
                <a:cs typeface="Century Gothic"/>
                <a:sym typeface="Century Gothic"/>
              </a:rPr>
              <a:t>étant </a:t>
            </a:r>
            <a:r>
              <a:rPr lang="fr-FR" dirty="0">
                <a:latin typeface="Century Gothic"/>
                <a:ea typeface="Century Gothic"/>
                <a:cs typeface="Century Gothic"/>
                <a:sym typeface="Century Gothic"/>
              </a:rPr>
              <a:t>le nombre de </a:t>
            </a:r>
            <a:r>
              <a:rPr lang="fr-FR" dirty="0" smtClean="0">
                <a:latin typeface="Century Gothic"/>
                <a:ea typeface="Century Gothic"/>
                <a:cs typeface="Century Gothic"/>
                <a:sym typeface="Century Gothic"/>
              </a:rPr>
              <a:t>de </a:t>
            </a:r>
            <a:r>
              <a:rPr lang="fr-FR" dirty="0">
                <a:latin typeface="Century Gothic"/>
                <a:ea typeface="Century Gothic"/>
                <a:cs typeface="Century Gothic"/>
                <a:sym typeface="Century Gothic"/>
              </a:rPr>
              <a:t>calorie qu'une personne </a:t>
            </a:r>
            <a:r>
              <a:rPr lang="fr-FR" b="0" i="0" u="none" strike="noStrike" cap="none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besoin par jour d’après nos recherche</a:t>
            </a:r>
            <a:endParaRPr b="0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Bulle ronde 5"/>
          <p:cNvSpPr/>
          <p:nvPr/>
        </p:nvSpPr>
        <p:spPr>
          <a:xfrm>
            <a:off x="9116568" y="2222287"/>
            <a:ext cx="1964713" cy="748146"/>
          </a:xfrm>
          <a:prstGeom prst="wedgeEllipseCallout">
            <a:avLst>
              <a:gd name="adj1" fmla="val -46748"/>
              <a:gd name="adj2" fmla="val 763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La méthodologie pour avoir le résultat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2" y="3710920"/>
            <a:ext cx="8420100" cy="2628900"/>
          </a:xfrm>
          <a:prstGeom prst="rect">
            <a:avLst/>
          </a:prstGeom>
        </p:spPr>
      </p:pic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3) Nombre théorique de personnes qui pourraient être nourries uniquement avec les végétaux en 2017</a:t>
            </a:r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6706800" cy="10146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sz="1400" dirty="0" smtClean="0"/>
              <a:t>Le nombre théorique de personnes qui pourraient être nourries uniquement avec les végétaux en 2017 est </a:t>
            </a:r>
            <a:r>
              <a:rPr lang="fr-FR" sz="1400" dirty="0"/>
              <a:t>de : </a:t>
            </a:r>
            <a:r>
              <a:rPr lang="fr-FR" sz="1400" b="1" dirty="0">
                <a:solidFill>
                  <a:srgbClr val="FFC000"/>
                </a:solidFill>
              </a:rPr>
              <a:t>919826124830888.2 </a:t>
            </a:r>
            <a:r>
              <a:rPr lang="fr-FR" sz="1400" b="1" dirty="0" smtClean="0">
                <a:solidFill>
                  <a:srgbClr val="FFC000"/>
                </a:solidFill>
              </a:rPr>
              <a:t>kcal</a:t>
            </a:r>
          </a:p>
        </p:txBody>
      </p:sp>
      <p:sp>
        <p:nvSpPr>
          <p:cNvPr id="6" name="Bulle ronde 5"/>
          <p:cNvSpPr/>
          <p:nvPr/>
        </p:nvSpPr>
        <p:spPr>
          <a:xfrm>
            <a:off x="8129016" y="2488830"/>
            <a:ext cx="1964713" cy="748146"/>
          </a:xfrm>
          <a:prstGeom prst="wedgeEllipseCallout">
            <a:avLst>
              <a:gd name="adj1" fmla="val -46748"/>
              <a:gd name="adj2" fmla="val 86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La méthodologie pour avoir le résultat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2" y="3345633"/>
            <a:ext cx="8297856" cy="2628900"/>
          </a:xfrm>
          <a:prstGeom prst="rect">
            <a:avLst/>
          </a:prstGeom>
        </p:spPr>
      </p:pic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4) Répartition de la disponibilité intérieure</a:t>
            </a: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87192" y="2222287"/>
            <a:ext cx="5179752" cy="95068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fr-FR" sz="1400" dirty="0"/>
              <a:t>La proportion de Aliments pour animaux est de </a:t>
            </a:r>
            <a:r>
              <a:rPr lang="fr-FR" sz="1400" b="1" dirty="0">
                <a:solidFill>
                  <a:srgbClr val="FFC000"/>
                </a:solidFill>
              </a:rPr>
              <a:t>13.23 %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fr-FR" sz="1400" dirty="0"/>
              <a:t>La proportion de Pertes est de </a:t>
            </a:r>
            <a:r>
              <a:rPr lang="fr-FR" sz="1400" b="1" dirty="0">
                <a:solidFill>
                  <a:srgbClr val="FFC000"/>
                </a:solidFill>
              </a:rPr>
              <a:t>4.65 %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fr-FR" sz="1400" dirty="0"/>
              <a:t>La proportion de Nourriture est de </a:t>
            </a:r>
            <a:r>
              <a:rPr lang="fr-FR" sz="1400" b="1" dirty="0">
                <a:solidFill>
                  <a:srgbClr val="FFC000"/>
                </a:solidFill>
              </a:rPr>
              <a:t>49.37 %</a:t>
            </a:r>
            <a:endParaRPr sz="1400" b="1" dirty="0">
              <a:solidFill>
                <a:srgbClr val="FFC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217" y="3445110"/>
            <a:ext cx="3273552" cy="2429946"/>
          </a:xfrm>
          <a:prstGeom prst="rect">
            <a:avLst/>
          </a:prstGeom>
        </p:spPr>
      </p:pic>
      <p:sp>
        <p:nvSpPr>
          <p:cNvPr id="6" name="Bulle ronde 5"/>
          <p:cNvSpPr/>
          <p:nvPr/>
        </p:nvSpPr>
        <p:spPr>
          <a:xfrm>
            <a:off x="5952744" y="2222287"/>
            <a:ext cx="1964713" cy="748146"/>
          </a:xfrm>
          <a:prstGeom prst="wedgeEllipseCallout">
            <a:avLst>
              <a:gd name="adj1" fmla="val -46748"/>
              <a:gd name="adj2" fmla="val 86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La méthodologie pour avoir le résultat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7" name="Bulle ronde 6"/>
          <p:cNvSpPr/>
          <p:nvPr/>
        </p:nvSpPr>
        <p:spPr>
          <a:xfrm>
            <a:off x="8997696" y="2222287"/>
            <a:ext cx="2313432" cy="748146"/>
          </a:xfrm>
          <a:prstGeom prst="wedgeEllipseCallout">
            <a:avLst>
              <a:gd name="adj1" fmla="val 2171"/>
              <a:gd name="adj2" fmla="val 86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Le graphe de la proportion par catégorie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0" y="3300484"/>
            <a:ext cx="8325739" cy="3122152"/>
          </a:xfrm>
          <a:prstGeom prst="rect">
            <a:avLst/>
          </a:prstGeom>
        </p:spPr>
      </p:pic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5) Part de l’utilisation des principales céréales entre l’alimentation humaine et animale</a:t>
            </a:r>
            <a:endParaRPr/>
          </a:p>
        </p:txBody>
      </p:sp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83180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dirty="0"/>
              <a:t>La proportion alimentation animale est de : </a:t>
            </a:r>
            <a:r>
              <a:rPr lang="fr-FR" b="1" dirty="0">
                <a:solidFill>
                  <a:srgbClr val="FFC000"/>
                </a:solidFill>
              </a:rPr>
              <a:t>36.14%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fr-FR" dirty="0"/>
              <a:t>La proportion alimentation humaine est de : </a:t>
            </a:r>
            <a:r>
              <a:rPr lang="fr-FR" b="1" dirty="0">
                <a:solidFill>
                  <a:srgbClr val="FFC000"/>
                </a:solidFill>
              </a:rPr>
              <a:t>42.91%</a:t>
            </a:r>
            <a:endParaRPr b="1" dirty="0">
              <a:solidFill>
                <a:srgbClr val="FFC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310" y="3730753"/>
            <a:ext cx="3435572" cy="2691882"/>
          </a:xfrm>
          <a:prstGeom prst="rect">
            <a:avLst/>
          </a:prstGeom>
        </p:spPr>
      </p:pic>
      <p:sp>
        <p:nvSpPr>
          <p:cNvPr id="6" name="Bulle ronde 5"/>
          <p:cNvSpPr/>
          <p:nvPr/>
        </p:nvSpPr>
        <p:spPr>
          <a:xfrm>
            <a:off x="9878568" y="2429144"/>
            <a:ext cx="2313432" cy="748146"/>
          </a:xfrm>
          <a:prstGeom prst="wedgeEllipseCallout">
            <a:avLst>
              <a:gd name="adj1" fmla="val 2171"/>
              <a:gd name="adj2" fmla="val 86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Le graphe de la proportion par catégorie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7" name="Bulle ronde 6"/>
          <p:cNvSpPr/>
          <p:nvPr/>
        </p:nvSpPr>
        <p:spPr>
          <a:xfrm>
            <a:off x="7159752" y="2270206"/>
            <a:ext cx="1964713" cy="748146"/>
          </a:xfrm>
          <a:prstGeom prst="wedgeEllipseCallout">
            <a:avLst>
              <a:gd name="adj1" fmla="val -46748"/>
              <a:gd name="adj2" fmla="val 86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La méthodologie pour avoir le résultat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6) Liste des 10 pays où la proportion de personnes en état de sous-nutrition est la plus forte en </a:t>
            </a:r>
            <a:r>
              <a:rPr lang="fr-FR" sz="3200" dirty="0">
                <a:solidFill>
                  <a:schemeClr val="lt1"/>
                </a:solidFill>
              </a:rPr>
              <a:t>2017</a:t>
            </a:r>
            <a:endParaRPr dirty="0"/>
          </a:p>
        </p:txBody>
      </p:sp>
      <p:sp>
        <p:nvSpPr>
          <p:cNvPr id="6" name="Bulle ronde 5"/>
          <p:cNvSpPr/>
          <p:nvPr/>
        </p:nvSpPr>
        <p:spPr>
          <a:xfrm>
            <a:off x="9842615" y="2121888"/>
            <a:ext cx="1964713" cy="748146"/>
          </a:xfrm>
          <a:prstGeom prst="wedgeEllipseCallout">
            <a:avLst>
              <a:gd name="adj1" fmla="val -60245"/>
              <a:gd name="adj2" fmla="val 385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La méthodologie pour avoir le résultat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7" name="Bulle ronde 6"/>
          <p:cNvSpPr/>
          <p:nvPr/>
        </p:nvSpPr>
        <p:spPr>
          <a:xfrm>
            <a:off x="9457944" y="3955219"/>
            <a:ext cx="2734056" cy="933708"/>
          </a:xfrm>
          <a:prstGeom prst="wedgeEllipseCallout">
            <a:avLst>
              <a:gd name="adj1" fmla="val -58488"/>
              <a:gd name="adj2" fmla="val -17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200" dirty="0">
                <a:solidFill>
                  <a:srgbClr val="FF0000"/>
                </a:solidFill>
              </a:rPr>
              <a:t>Liste des 10 pays où la proportion de personnes en état de sous-nutrition est la plus forte en 2017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3418"/>
            <a:ext cx="9265567" cy="400015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203" y="3574284"/>
            <a:ext cx="6085363" cy="2629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tre guillemet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21971</TotalTime>
  <Words>899</Words>
  <Application>Microsoft Office PowerPoint</Application>
  <PresentationFormat>Grand écran</PresentationFormat>
  <Paragraphs>84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Noto Sans Symbols</vt:lpstr>
      <vt:lpstr>Century Gothic</vt:lpstr>
      <vt:lpstr>Calibri</vt:lpstr>
      <vt:lpstr>Entre guillemets</vt:lpstr>
      <vt:lpstr>Étude sur l’alimentation dans le monde</vt:lpstr>
      <vt:lpstr>Contexte et spécification des données</vt:lpstr>
      <vt:lpstr>Méthodologie de l’analyse</vt:lpstr>
      <vt:lpstr>1) Proportion de personnes en état de sous-nutrition en 2017</vt:lpstr>
      <vt:lpstr>2) Nombre théorique de personnes qui pourraient être nourries en 2017</vt:lpstr>
      <vt:lpstr>3) Nombre théorique de personnes qui pourraient être nourries uniquement avec les végétaux en 2017</vt:lpstr>
      <vt:lpstr>4) Répartition de la disponibilité intérieure</vt:lpstr>
      <vt:lpstr>5) Part de l’utilisation des principales céréales entre l’alimentation humaine et animale</vt:lpstr>
      <vt:lpstr>6) Liste des 10 pays où la proportion de personnes en état de sous-nutrition est la plus forte en 2017</vt:lpstr>
      <vt:lpstr>7) Liste des 10 pays qui ont le plus bénéficié de l’aide alimentaire entre 2013 et 2016</vt:lpstr>
      <vt:lpstr>8) Évolution de l’aide alimentaire pour les 5 pays qui en ont le plus bénéficié entre 2013 et 2016</vt:lpstr>
      <vt:lpstr>9) Liste des 10 pays qui ont la plus forte disponibilité alimentaire par habitant</vt:lpstr>
      <vt:lpstr>9) Liste des 10 pays qui ont la plus faible disponibilité alimentaire par habitant</vt:lpstr>
      <vt:lpstr>10) Étude sur le manioc en Thaïlande</vt:lpstr>
      <vt:lpstr>11) Analyses complémentaires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l’alimentation dans le monde</dc:title>
  <dc:creator>JeY jEy</dc:creator>
  <cp:lastModifiedBy>Sidi Yeya SOUNFOUNTERA [OML DSEC]</cp:lastModifiedBy>
  <cp:revision>59</cp:revision>
  <dcterms:created xsi:type="dcterms:W3CDTF">2023-03-17T20:58:30Z</dcterms:created>
  <dcterms:modified xsi:type="dcterms:W3CDTF">2024-05-13T22:48:44Z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