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303" r:id="rId3"/>
    <p:sldId id="304" r:id="rId4"/>
    <p:sldId id="305" r:id="rId5"/>
    <p:sldId id="300" r:id="rId6"/>
    <p:sldId id="276" r:id="rId7"/>
    <p:sldId id="274" r:id="rId8"/>
    <p:sldId id="275" r:id="rId9"/>
    <p:sldId id="294" r:id="rId10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C60"/>
    <a:srgbClr val="FFFF66"/>
    <a:srgbClr val="EDFCB4"/>
    <a:srgbClr val="CC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5" autoAdjust="0"/>
    <p:restoredTop sz="94660"/>
  </p:normalViewPr>
  <p:slideViewPr>
    <p:cSldViewPr>
      <p:cViewPr>
        <p:scale>
          <a:sx n="81" d="100"/>
          <a:sy n="81" d="100"/>
        </p:scale>
        <p:origin x="-1056" y="-2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2D1AF-7BE9-439B-8DFF-1FD9A655D9FA}" type="datetimeFigureOut">
              <a:rPr lang="pt-BR" smtClean="0"/>
              <a:pPr/>
              <a:t>13/09/2018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E9AFC-F80A-4CD9-9150-D00347E08905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4081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2D1AF-7BE9-439B-8DFF-1FD9A655D9FA}" type="datetimeFigureOut">
              <a:rPr lang="pt-BR" smtClean="0"/>
              <a:pPr/>
              <a:t>13/09/2018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E9AFC-F80A-4CD9-9150-D00347E08905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70926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2D1AF-7BE9-439B-8DFF-1FD9A655D9FA}" type="datetimeFigureOut">
              <a:rPr lang="pt-BR" smtClean="0"/>
              <a:pPr/>
              <a:t>13/09/2018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E9AFC-F80A-4CD9-9150-D00347E08905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48069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2D1AF-7BE9-439B-8DFF-1FD9A655D9FA}" type="datetimeFigureOut">
              <a:rPr lang="pt-BR" smtClean="0"/>
              <a:pPr/>
              <a:t>13/09/2018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E9AFC-F80A-4CD9-9150-D00347E08905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33507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2D1AF-7BE9-439B-8DFF-1FD9A655D9FA}" type="datetimeFigureOut">
              <a:rPr lang="pt-BR" smtClean="0"/>
              <a:pPr/>
              <a:t>13/09/2018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E9AFC-F80A-4CD9-9150-D00347E08905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02713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2D1AF-7BE9-439B-8DFF-1FD9A655D9FA}" type="datetimeFigureOut">
              <a:rPr lang="pt-BR" smtClean="0"/>
              <a:pPr/>
              <a:t>13/09/2018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E9AFC-F80A-4CD9-9150-D00347E08905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11468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2D1AF-7BE9-439B-8DFF-1FD9A655D9FA}" type="datetimeFigureOut">
              <a:rPr lang="pt-BR" smtClean="0"/>
              <a:pPr/>
              <a:t>13/09/2018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E9AFC-F80A-4CD9-9150-D00347E08905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64170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2D1AF-7BE9-439B-8DFF-1FD9A655D9FA}" type="datetimeFigureOut">
              <a:rPr lang="pt-BR" smtClean="0"/>
              <a:pPr/>
              <a:t>13/09/2018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E9AFC-F80A-4CD9-9150-D00347E08905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64640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2D1AF-7BE9-439B-8DFF-1FD9A655D9FA}" type="datetimeFigureOut">
              <a:rPr lang="pt-BR" smtClean="0"/>
              <a:pPr/>
              <a:t>13/09/2018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E9AFC-F80A-4CD9-9150-D00347E08905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00516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2D1AF-7BE9-439B-8DFF-1FD9A655D9FA}" type="datetimeFigureOut">
              <a:rPr lang="pt-BR" smtClean="0"/>
              <a:pPr/>
              <a:t>13/09/2018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E9AFC-F80A-4CD9-9150-D00347E08905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0053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2D1AF-7BE9-439B-8DFF-1FD9A655D9FA}" type="datetimeFigureOut">
              <a:rPr lang="pt-BR" smtClean="0"/>
              <a:pPr/>
              <a:t>13/09/2018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E9AFC-F80A-4CD9-9150-D00347E08905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13021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000">
              <a:schemeClr val="accent1">
                <a:lumMod val="60000"/>
                <a:lumOff val="40000"/>
              </a:schemeClr>
            </a:gs>
            <a:gs pos="0">
              <a:srgbClr val="5E9EFF"/>
            </a:gs>
            <a:gs pos="0">
              <a:srgbClr val="85C2FF"/>
            </a:gs>
            <a:gs pos="0">
              <a:srgbClr val="C4D6EB"/>
            </a:gs>
            <a:gs pos="63000">
              <a:schemeClr val="bg1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A2D1AF-7BE9-439B-8DFF-1FD9A655D9FA}" type="datetimeFigureOut">
              <a:rPr lang="pt-BR" smtClean="0"/>
              <a:pPr/>
              <a:t>13/09/2018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4E9AFC-F80A-4CD9-9150-D00347E08905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39743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cid:image003.png@01D3B4C6.12FB4DE0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2402" y="5918026"/>
            <a:ext cx="1047750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5496" y="1766248"/>
            <a:ext cx="9108504" cy="4111024"/>
          </a:xfrm>
          <a:prstGeom prst="rect">
            <a:avLst/>
          </a:prstGeom>
        </p:spPr>
        <p:txBody>
          <a:bodyPr vert="horz" lIns="91440" tIns="1944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spcAft>
                <a:spcPct val="0"/>
              </a:spcAft>
              <a:buSzPct val="45000"/>
              <a:buFont typeface="Wingdings" pitchFamily="2" charset="2"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  <a:tab pos="8686800" algn="l"/>
              </a:tabLst>
            </a:pPr>
            <a:r>
              <a:rPr lang="pt-BR" sz="2400" b="1" dirty="0" smtClean="0"/>
              <a:t>         DESENVOLVIMENTO </a:t>
            </a:r>
            <a:r>
              <a:rPr lang="pt-BR" sz="2400" b="1" dirty="0"/>
              <a:t>DE APLICAÇÕES PARA DISPOSITIVOS </a:t>
            </a:r>
            <a:r>
              <a:rPr lang="pt-BR" sz="2400" b="1" dirty="0" smtClean="0"/>
              <a:t>MÓVEIS</a:t>
            </a:r>
          </a:p>
          <a:p>
            <a:pPr marL="0" indent="0" algn="ctr">
              <a:spcAft>
                <a:spcPct val="0"/>
              </a:spcAft>
              <a:buSzPct val="45000"/>
              <a:buFont typeface="Wingdings" pitchFamily="2" charset="2"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  <a:tab pos="8686800" algn="l"/>
              </a:tabLst>
            </a:pPr>
            <a:r>
              <a:rPr lang="pt-BR" altLang="pt-BR" sz="2200" dirty="0">
                <a:latin typeface="Times New Roman" pitchFamily="18" charset="0"/>
              </a:rPr>
              <a:t>Disciplina: </a:t>
            </a:r>
            <a:r>
              <a:rPr lang="pt-BR" altLang="pt-BR" sz="2400" b="1" dirty="0"/>
              <a:t>Desenvolvimento </a:t>
            </a:r>
            <a:r>
              <a:rPr lang="pt-BR" altLang="pt-BR" sz="2400" b="1" dirty="0" smtClean="0"/>
              <a:t>Intel XDK</a:t>
            </a:r>
            <a:endParaRPr lang="pt-BR" altLang="pt-BR" sz="2400" dirty="0" smtClean="0">
              <a:latin typeface="Times New Roman" pitchFamily="18" charset="0"/>
            </a:endParaRPr>
          </a:p>
          <a:p>
            <a:pPr marL="0" indent="0" algn="r">
              <a:spcAft>
                <a:spcPct val="0"/>
              </a:spcAft>
              <a:buSzPct val="45000"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  <a:tab pos="8686800" algn="l"/>
              </a:tabLst>
            </a:pPr>
            <a:r>
              <a:rPr lang="pt-BR" altLang="pt-BR" sz="2400" dirty="0" smtClean="0">
                <a:latin typeface="Times New Roman" pitchFamily="18" charset="0"/>
              </a:rPr>
              <a:t>Orientador:  </a:t>
            </a:r>
            <a:r>
              <a:rPr lang="pt-BR" sz="2400" b="1" dirty="0"/>
              <a:t>Vinícius de Andrade</a:t>
            </a:r>
          </a:p>
          <a:p>
            <a:pPr marL="0" indent="0" algn="r">
              <a:spcAft>
                <a:spcPct val="0"/>
              </a:spcAft>
              <a:buSzPct val="45000"/>
              <a:buFont typeface="Times New Roman" pitchFamily="18" charset="0"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  <a:tab pos="8686800" algn="l"/>
              </a:tabLst>
            </a:pPr>
            <a:endParaRPr lang="pt-BR" altLang="pt-BR" sz="2400" dirty="0" smtClean="0">
              <a:latin typeface="Times New Roman" pitchFamily="18" charset="0"/>
            </a:endParaRPr>
          </a:p>
          <a:p>
            <a:pPr marL="0" indent="0" algn="r">
              <a:spcAft>
                <a:spcPct val="0"/>
              </a:spcAft>
              <a:buFontTx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  <a:tab pos="8686800" algn="l"/>
              </a:tabLst>
            </a:pPr>
            <a:r>
              <a:rPr lang="pt-BR" altLang="pt-BR" sz="2000" b="1" dirty="0" smtClean="0">
                <a:latin typeface="Times New Roman" pitchFamily="18" charset="0"/>
              </a:rPr>
              <a:t>Integrantes</a:t>
            </a:r>
            <a:r>
              <a:rPr lang="pt-BR" altLang="pt-BR" sz="2600" b="1" dirty="0" smtClean="0">
                <a:latin typeface="Times New Roman" pitchFamily="18" charset="0"/>
              </a:rPr>
              <a:t>:</a:t>
            </a:r>
          </a:p>
          <a:p>
            <a:pPr marL="0" indent="0" algn="r">
              <a:spcAft>
                <a:spcPct val="0"/>
              </a:spcAft>
              <a:buFontTx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  <a:tab pos="8686800" algn="l"/>
              </a:tabLst>
            </a:pPr>
            <a:r>
              <a:rPr lang="pt-BR" altLang="pt-BR" sz="2000" dirty="0" smtClean="0">
                <a:latin typeface="Times New Roman" pitchFamily="18" charset="0"/>
              </a:rPr>
              <a:t>Marcio de Lima</a:t>
            </a:r>
          </a:p>
          <a:p>
            <a:pPr marL="0" indent="0" algn="r">
              <a:spcAft>
                <a:spcPct val="0"/>
              </a:spcAft>
              <a:buFontTx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  <a:tab pos="8686800" algn="l"/>
              </a:tabLst>
            </a:pPr>
            <a:r>
              <a:rPr lang="pt-BR" altLang="pt-BR" sz="2000" dirty="0">
                <a:latin typeface="Times New Roman" pitchFamily="18" charset="0"/>
              </a:rPr>
              <a:t>Sidicrei Rodrigues</a:t>
            </a:r>
          </a:p>
        </p:txBody>
      </p:sp>
      <p:sp>
        <p:nvSpPr>
          <p:cNvPr id="5" name="Retângulo 4"/>
          <p:cNvSpPr/>
          <p:nvPr/>
        </p:nvSpPr>
        <p:spPr>
          <a:xfrm>
            <a:off x="3203849" y="143669"/>
            <a:ext cx="4032447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72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Estacione</a:t>
            </a:r>
            <a:endParaRPr lang="pt-BR" sz="72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pic>
        <p:nvPicPr>
          <p:cNvPr id="8" name="Imagem 7" descr="Descrição: Descrição: Descrição: Descrição: Descrição: Descrição: Descrição: Descrição: Descrição: Descrição: Descrição: Descrição: Descrição: Descrição: Descrição: cid:image001.png@01CEBF41.393D2110"/>
          <p:cNvPicPr/>
          <p:nvPr/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64" y="143669"/>
            <a:ext cx="1104900" cy="9810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tângulo 1"/>
          <p:cNvSpPr/>
          <p:nvPr/>
        </p:nvSpPr>
        <p:spPr>
          <a:xfrm>
            <a:off x="4024520" y="1104110"/>
            <a:ext cx="239110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ct val="0"/>
              </a:spcAft>
              <a:buSzPct val="45000"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  <a:tab pos="8686800" algn="l"/>
              </a:tabLst>
            </a:pPr>
            <a:r>
              <a:rPr lang="pt-BR" altLang="pt-BR" sz="2000" b="1" dirty="0" smtClean="0"/>
              <a:t>Seu ponto de parada</a:t>
            </a:r>
            <a:endParaRPr lang="pt-BR" altLang="pt-BR" sz="2000" dirty="0">
              <a:latin typeface="Times New Roman" pitchFamily="18" charset="0"/>
            </a:endParaRPr>
          </a:p>
        </p:txBody>
      </p:sp>
      <p:sp>
        <p:nvSpPr>
          <p:cNvPr id="6" name="Elipse 5"/>
          <p:cNvSpPr/>
          <p:nvPr/>
        </p:nvSpPr>
        <p:spPr>
          <a:xfrm>
            <a:off x="7982107" y="5937557"/>
            <a:ext cx="908340" cy="720080"/>
          </a:xfrm>
          <a:prstGeom prst="ellipse">
            <a:avLst/>
          </a:prstGeom>
          <a:noFill/>
          <a:ln>
            <a:solidFill>
              <a:schemeClr val="bg1">
                <a:lumMod val="95000"/>
              </a:schemeClr>
            </a:solidFill>
          </a:ln>
          <a:effectLst>
            <a:outerShdw blurRad="50800" dist="50800" dir="5400000" algn="ctr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87900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edge">
                                      <p:cBhvr>
                                        <p:cTn id="6" dur="5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"/>
          <p:cNvSpPr txBox="1">
            <a:spLocks noChangeArrowheads="1"/>
          </p:cNvSpPr>
          <p:nvPr/>
        </p:nvSpPr>
        <p:spPr>
          <a:xfrm>
            <a:off x="45787" y="28863"/>
            <a:ext cx="9064625" cy="12557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altLang="pt-BR" dirty="0" smtClean="0">
                <a:solidFill>
                  <a:srgbClr val="92D050"/>
                </a:solidFill>
                <a:latin typeface="Castellar" pitchFamily="18" charset="0"/>
              </a:rPr>
              <a:t>   </a:t>
            </a:r>
            <a:r>
              <a:rPr lang="pt-BR" altLang="pt-BR" sz="5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+mn-lt"/>
                <a:ea typeface="+mn-ea"/>
                <a:cs typeface="+mn-cs"/>
              </a:rPr>
              <a:t>Introdução</a:t>
            </a:r>
            <a:endParaRPr lang="pt-BR" altLang="pt-BR" sz="54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  <a:latin typeface="+mn-lt"/>
              <a:ea typeface="+mn-ea"/>
              <a:cs typeface="+mn-cs"/>
            </a:endParaRPr>
          </a:p>
        </p:txBody>
      </p:sp>
      <p:pic>
        <p:nvPicPr>
          <p:cNvPr id="7" name="Imagem 6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68344" y="5877272"/>
            <a:ext cx="1440160" cy="936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Elipse 7"/>
          <p:cNvSpPr/>
          <p:nvPr/>
        </p:nvSpPr>
        <p:spPr>
          <a:xfrm>
            <a:off x="7926880" y="5978776"/>
            <a:ext cx="908340" cy="720080"/>
          </a:xfrm>
          <a:prstGeom prst="ellipse">
            <a:avLst/>
          </a:prstGeom>
          <a:noFill/>
          <a:ln>
            <a:solidFill>
              <a:schemeClr val="bg1">
                <a:lumMod val="95000"/>
              </a:schemeClr>
            </a:solidFill>
          </a:ln>
          <a:effectLst>
            <a:outerShdw blurRad="50800" dist="50800" dir="5400000" algn="ctr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467544" y="1052736"/>
            <a:ext cx="8187521" cy="4536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28080" rIns="0" bIns="0"/>
          <a:lstStyle>
            <a:lvl1pPr marL="682625" indent="-681038" eaLnBrk="0">
              <a:tabLst>
                <a:tab pos="682625" algn="l"/>
                <a:tab pos="1130300" algn="l"/>
                <a:tab pos="1579563" algn="l"/>
                <a:tab pos="2028825" algn="l"/>
                <a:tab pos="2478088" algn="l"/>
                <a:tab pos="2927350" algn="l"/>
                <a:tab pos="3376613" algn="l"/>
                <a:tab pos="3825875" algn="l"/>
                <a:tab pos="4275138" algn="l"/>
                <a:tab pos="4724400" algn="l"/>
                <a:tab pos="5173663" algn="l"/>
                <a:tab pos="5622925" algn="l"/>
                <a:tab pos="6072188" algn="l"/>
                <a:tab pos="6521450" algn="l"/>
                <a:tab pos="6970713" algn="l"/>
                <a:tab pos="7419975" algn="l"/>
                <a:tab pos="7869238" algn="l"/>
                <a:tab pos="8318500" algn="l"/>
                <a:tab pos="8767763" algn="l"/>
                <a:tab pos="9217025" algn="l"/>
                <a:tab pos="9666288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1pPr>
            <a:lvl2pPr marL="1425575" indent="-681038" eaLnBrk="0">
              <a:tabLst>
                <a:tab pos="682625" algn="l"/>
                <a:tab pos="1130300" algn="l"/>
                <a:tab pos="1579563" algn="l"/>
                <a:tab pos="2028825" algn="l"/>
                <a:tab pos="2478088" algn="l"/>
                <a:tab pos="2927350" algn="l"/>
                <a:tab pos="3376613" algn="l"/>
                <a:tab pos="3825875" algn="l"/>
                <a:tab pos="4275138" algn="l"/>
                <a:tab pos="4724400" algn="l"/>
                <a:tab pos="5173663" algn="l"/>
                <a:tab pos="5622925" algn="l"/>
                <a:tab pos="6072188" algn="l"/>
                <a:tab pos="6521450" algn="l"/>
                <a:tab pos="6970713" algn="l"/>
                <a:tab pos="7419975" algn="l"/>
                <a:tab pos="7869238" algn="l"/>
                <a:tab pos="8318500" algn="l"/>
                <a:tab pos="8767763" algn="l"/>
                <a:tab pos="9217025" algn="l"/>
                <a:tab pos="9666288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2pPr>
            <a:lvl3pPr eaLnBrk="0">
              <a:tabLst>
                <a:tab pos="682625" algn="l"/>
                <a:tab pos="1130300" algn="l"/>
                <a:tab pos="1579563" algn="l"/>
                <a:tab pos="2028825" algn="l"/>
                <a:tab pos="2478088" algn="l"/>
                <a:tab pos="2927350" algn="l"/>
                <a:tab pos="3376613" algn="l"/>
                <a:tab pos="3825875" algn="l"/>
                <a:tab pos="4275138" algn="l"/>
                <a:tab pos="4724400" algn="l"/>
                <a:tab pos="5173663" algn="l"/>
                <a:tab pos="5622925" algn="l"/>
                <a:tab pos="6072188" algn="l"/>
                <a:tab pos="6521450" algn="l"/>
                <a:tab pos="6970713" algn="l"/>
                <a:tab pos="7419975" algn="l"/>
                <a:tab pos="7869238" algn="l"/>
                <a:tab pos="8318500" algn="l"/>
                <a:tab pos="8767763" algn="l"/>
                <a:tab pos="9217025" algn="l"/>
                <a:tab pos="9666288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3pPr>
            <a:lvl4pPr eaLnBrk="0">
              <a:tabLst>
                <a:tab pos="682625" algn="l"/>
                <a:tab pos="1130300" algn="l"/>
                <a:tab pos="1579563" algn="l"/>
                <a:tab pos="2028825" algn="l"/>
                <a:tab pos="2478088" algn="l"/>
                <a:tab pos="2927350" algn="l"/>
                <a:tab pos="3376613" algn="l"/>
                <a:tab pos="3825875" algn="l"/>
                <a:tab pos="4275138" algn="l"/>
                <a:tab pos="4724400" algn="l"/>
                <a:tab pos="5173663" algn="l"/>
                <a:tab pos="5622925" algn="l"/>
                <a:tab pos="6072188" algn="l"/>
                <a:tab pos="6521450" algn="l"/>
                <a:tab pos="6970713" algn="l"/>
                <a:tab pos="7419975" algn="l"/>
                <a:tab pos="7869238" algn="l"/>
                <a:tab pos="8318500" algn="l"/>
                <a:tab pos="8767763" algn="l"/>
                <a:tab pos="9217025" algn="l"/>
                <a:tab pos="9666288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4pPr>
            <a:lvl5pPr eaLnBrk="0">
              <a:tabLst>
                <a:tab pos="682625" algn="l"/>
                <a:tab pos="1130300" algn="l"/>
                <a:tab pos="1579563" algn="l"/>
                <a:tab pos="2028825" algn="l"/>
                <a:tab pos="2478088" algn="l"/>
                <a:tab pos="2927350" algn="l"/>
                <a:tab pos="3376613" algn="l"/>
                <a:tab pos="3825875" algn="l"/>
                <a:tab pos="4275138" algn="l"/>
                <a:tab pos="4724400" algn="l"/>
                <a:tab pos="5173663" algn="l"/>
                <a:tab pos="5622925" algn="l"/>
                <a:tab pos="6072188" algn="l"/>
                <a:tab pos="6521450" algn="l"/>
                <a:tab pos="6970713" algn="l"/>
                <a:tab pos="7419975" algn="l"/>
                <a:tab pos="7869238" algn="l"/>
                <a:tab pos="8318500" algn="l"/>
                <a:tab pos="8767763" algn="l"/>
                <a:tab pos="9217025" algn="l"/>
                <a:tab pos="9666288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682625" algn="l"/>
                <a:tab pos="1130300" algn="l"/>
                <a:tab pos="1579563" algn="l"/>
                <a:tab pos="2028825" algn="l"/>
                <a:tab pos="2478088" algn="l"/>
                <a:tab pos="2927350" algn="l"/>
                <a:tab pos="3376613" algn="l"/>
                <a:tab pos="3825875" algn="l"/>
                <a:tab pos="4275138" algn="l"/>
                <a:tab pos="4724400" algn="l"/>
                <a:tab pos="5173663" algn="l"/>
                <a:tab pos="5622925" algn="l"/>
                <a:tab pos="6072188" algn="l"/>
                <a:tab pos="6521450" algn="l"/>
                <a:tab pos="6970713" algn="l"/>
                <a:tab pos="7419975" algn="l"/>
                <a:tab pos="7869238" algn="l"/>
                <a:tab pos="8318500" algn="l"/>
                <a:tab pos="8767763" algn="l"/>
                <a:tab pos="9217025" algn="l"/>
                <a:tab pos="9666288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682625" algn="l"/>
                <a:tab pos="1130300" algn="l"/>
                <a:tab pos="1579563" algn="l"/>
                <a:tab pos="2028825" algn="l"/>
                <a:tab pos="2478088" algn="l"/>
                <a:tab pos="2927350" algn="l"/>
                <a:tab pos="3376613" algn="l"/>
                <a:tab pos="3825875" algn="l"/>
                <a:tab pos="4275138" algn="l"/>
                <a:tab pos="4724400" algn="l"/>
                <a:tab pos="5173663" algn="l"/>
                <a:tab pos="5622925" algn="l"/>
                <a:tab pos="6072188" algn="l"/>
                <a:tab pos="6521450" algn="l"/>
                <a:tab pos="6970713" algn="l"/>
                <a:tab pos="7419975" algn="l"/>
                <a:tab pos="7869238" algn="l"/>
                <a:tab pos="8318500" algn="l"/>
                <a:tab pos="8767763" algn="l"/>
                <a:tab pos="9217025" algn="l"/>
                <a:tab pos="9666288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682625" algn="l"/>
                <a:tab pos="1130300" algn="l"/>
                <a:tab pos="1579563" algn="l"/>
                <a:tab pos="2028825" algn="l"/>
                <a:tab pos="2478088" algn="l"/>
                <a:tab pos="2927350" algn="l"/>
                <a:tab pos="3376613" algn="l"/>
                <a:tab pos="3825875" algn="l"/>
                <a:tab pos="4275138" algn="l"/>
                <a:tab pos="4724400" algn="l"/>
                <a:tab pos="5173663" algn="l"/>
                <a:tab pos="5622925" algn="l"/>
                <a:tab pos="6072188" algn="l"/>
                <a:tab pos="6521450" algn="l"/>
                <a:tab pos="6970713" algn="l"/>
                <a:tab pos="7419975" algn="l"/>
                <a:tab pos="7869238" algn="l"/>
                <a:tab pos="8318500" algn="l"/>
                <a:tab pos="8767763" algn="l"/>
                <a:tab pos="9217025" algn="l"/>
                <a:tab pos="9666288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682625" algn="l"/>
                <a:tab pos="1130300" algn="l"/>
                <a:tab pos="1579563" algn="l"/>
                <a:tab pos="2028825" algn="l"/>
                <a:tab pos="2478088" algn="l"/>
                <a:tab pos="2927350" algn="l"/>
                <a:tab pos="3376613" algn="l"/>
                <a:tab pos="3825875" algn="l"/>
                <a:tab pos="4275138" algn="l"/>
                <a:tab pos="4724400" algn="l"/>
                <a:tab pos="5173663" algn="l"/>
                <a:tab pos="5622925" algn="l"/>
                <a:tab pos="6072188" algn="l"/>
                <a:tab pos="6521450" algn="l"/>
                <a:tab pos="6970713" algn="l"/>
                <a:tab pos="7419975" algn="l"/>
                <a:tab pos="7869238" algn="l"/>
                <a:tab pos="8318500" algn="l"/>
                <a:tab pos="8767763" algn="l"/>
                <a:tab pos="9217025" algn="l"/>
                <a:tab pos="9666288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9pPr>
          </a:lstStyle>
          <a:p>
            <a:pPr marL="1588" lvl="1" indent="0" eaLnBrk="1">
              <a:lnSpc>
                <a:spcPct val="80000"/>
              </a:lnSpc>
              <a:spcBef>
                <a:spcPct val="20000"/>
              </a:spcBef>
              <a:spcAft>
                <a:spcPts val="1425"/>
              </a:spcAft>
              <a:buClr>
                <a:schemeClr val="tx2"/>
              </a:buClr>
              <a:tabLst>
                <a:tab pos="6842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</a:pPr>
            <a:r>
              <a:rPr lang="pt-BR" altLang="pt-BR" sz="28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Histórico</a:t>
            </a:r>
            <a:r>
              <a:rPr lang="pt-BR" altLang="pt-BR" sz="28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:</a:t>
            </a:r>
            <a:endParaRPr lang="pt-BR" altLang="pt-BR" sz="2800" dirty="0" smtClean="0">
              <a:solidFill>
                <a:schemeClr val="tx1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1588" lvl="1" indent="0" algn="just" eaLnBrk="1">
              <a:lnSpc>
                <a:spcPct val="150000"/>
              </a:lnSpc>
              <a:spcBef>
                <a:spcPct val="20000"/>
              </a:spcBef>
              <a:spcAft>
                <a:spcPts val="1425"/>
              </a:spcAft>
              <a:buClr>
                <a:schemeClr val="tx2"/>
              </a:buClr>
              <a:tabLst>
                <a:tab pos="6842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</a:pPr>
            <a:r>
              <a:rPr lang="pt-BR" sz="1600" dirty="0" smtClean="0">
                <a:solidFill>
                  <a:schemeClr val="tx1"/>
                </a:solidFill>
              </a:rPr>
              <a:t>O </a:t>
            </a:r>
            <a:r>
              <a:rPr lang="pt-BR" sz="1600" dirty="0">
                <a:solidFill>
                  <a:schemeClr val="tx1"/>
                </a:solidFill>
              </a:rPr>
              <a:t>Intel XDK foi um </a:t>
            </a:r>
            <a:r>
              <a:rPr lang="pt-BR" sz="1600" dirty="0" smtClean="0">
                <a:solidFill>
                  <a:schemeClr val="tx1"/>
                </a:solidFill>
              </a:rPr>
              <a:t>ambiente </a:t>
            </a:r>
            <a:r>
              <a:rPr lang="pt-BR" sz="1600" dirty="0">
                <a:solidFill>
                  <a:schemeClr val="tx1"/>
                </a:solidFill>
              </a:rPr>
              <a:t>de </a:t>
            </a:r>
            <a:r>
              <a:rPr lang="pt-BR" sz="1600" dirty="0" smtClean="0">
                <a:solidFill>
                  <a:schemeClr val="tx1"/>
                </a:solidFill>
              </a:rPr>
              <a:t>desenvolvimento, s</a:t>
            </a:r>
            <a:r>
              <a:rPr lang="pt-BR" sz="1600" dirty="0" smtClean="0">
                <a:solidFill>
                  <a:schemeClr val="tx1"/>
                </a:solidFill>
              </a:rPr>
              <a:t>ua primeira </a:t>
            </a:r>
            <a:r>
              <a:rPr lang="pt-BR" sz="1600" dirty="0">
                <a:solidFill>
                  <a:schemeClr val="tx1"/>
                </a:solidFill>
              </a:rPr>
              <a:t>versão do XDK foi feita pela APPMobi e rodava diretamente </a:t>
            </a:r>
            <a:r>
              <a:rPr lang="pt-BR" sz="1600" dirty="0" smtClean="0">
                <a:solidFill>
                  <a:schemeClr val="tx1"/>
                </a:solidFill>
              </a:rPr>
              <a:t>no navegador</a:t>
            </a:r>
            <a:r>
              <a:rPr lang="pt-BR" sz="1600" dirty="0">
                <a:solidFill>
                  <a:schemeClr val="tx1"/>
                </a:solidFill>
              </a:rPr>
              <a:t>, sem necessitar de donwloas ou </a:t>
            </a:r>
            <a:r>
              <a:rPr lang="pt-BR" sz="1600" dirty="0" smtClean="0">
                <a:solidFill>
                  <a:schemeClr val="tx1"/>
                </a:solidFill>
              </a:rPr>
              <a:t>instalações. Com </a:t>
            </a:r>
            <a:r>
              <a:rPr lang="pt-BR" sz="1600" dirty="0">
                <a:solidFill>
                  <a:schemeClr val="tx1"/>
                </a:solidFill>
              </a:rPr>
              <a:t>o tempo o </a:t>
            </a:r>
            <a:r>
              <a:rPr lang="pt-BR" sz="1600" b="1" dirty="0" smtClean="0">
                <a:solidFill>
                  <a:schemeClr val="tx1"/>
                </a:solidFill>
              </a:rPr>
              <a:t>APPMobi </a:t>
            </a:r>
            <a:r>
              <a:rPr lang="pt-BR" sz="1600" b="1" dirty="0">
                <a:solidFill>
                  <a:schemeClr val="tx1"/>
                </a:solidFill>
              </a:rPr>
              <a:t>XDK</a:t>
            </a:r>
            <a:r>
              <a:rPr lang="pt-BR" sz="1600" dirty="0">
                <a:solidFill>
                  <a:schemeClr val="tx1"/>
                </a:solidFill>
              </a:rPr>
              <a:t> foi evoluindo e chamou a atenção da Intel, </a:t>
            </a:r>
            <a:r>
              <a:rPr lang="pt-BR" sz="1600" dirty="0" smtClean="0">
                <a:solidFill>
                  <a:schemeClr val="tx1"/>
                </a:solidFill>
              </a:rPr>
              <a:t>que adquiriu </a:t>
            </a:r>
            <a:r>
              <a:rPr lang="pt-BR" sz="1600" dirty="0">
                <a:solidFill>
                  <a:schemeClr val="tx1"/>
                </a:solidFill>
              </a:rPr>
              <a:t>os direitos da ferramenta e a rebatizou como </a:t>
            </a:r>
            <a:r>
              <a:rPr lang="pt-BR" sz="1600" b="1" dirty="0">
                <a:solidFill>
                  <a:schemeClr val="tx1"/>
                </a:solidFill>
              </a:rPr>
              <a:t>Intel </a:t>
            </a:r>
            <a:r>
              <a:rPr lang="pt-BR" sz="1600" b="1" dirty="0" smtClean="0">
                <a:solidFill>
                  <a:schemeClr val="tx1"/>
                </a:solidFill>
              </a:rPr>
              <a:t>XDK</a:t>
            </a:r>
            <a:r>
              <a:rPr lang="pt-BR" sz="1600" dirty="0" smtClean="0">
                <a:solidFill>
                  <a:schemeClr val="tx1"/>
                </a:solidFill>
              </a:rPr>
              <a:t>. Desde </a:t>
            </a:r>
            <a:r>
              <a:rPr lang="pt-BR" sz="1600" dirty="0">
                <a:solidFill>
                  <a:schemeClr val="tx1"/>
                </a:solidFill>
              </a:rPr>
              <a:t>o inicio a ferramenta pareceu promissora e os Devs brasileiros foram os maiores apoiadores, deixando o país em primeiro lugar na quantidade de </a:t>
            </a:r>
            <a:r>
              <a:rPr lang="pt-BR" sz="1600" dirty="0" smtClean="0">
                <a:solidFill>
                  <a:schemeClr val="tx1"/>
                </a:solidFill>
              </a:rPr>
              <a:t>downloads efetuados. Infelizmente </a:t>
            </a:r>
            <a:r>
              <a:rPr lang="pt-BR" sz="1600" dirty="0">
                <a:solidFill>
                  <a:schemeClr val="tx1"/>
                </a:solidFill>
              </a:rPr>
              <a:t>a Intel mudou seus planos estratégicos para o mercado móvel e abandonou seus principais planos para esta área, inclusive deixando de produzir microprocessadores para smartphones e </a:t>
            </a:r>
            <a:r>
              <a:rPr lang="pt-BR" sz="1600" dirty="0" smtClean="0">
                <a:solidFill>
                  <a:schemeClr val="tx1"/>
                </a:solidFill>
              </a:rPr>
              <a:t>tablets. Com </a:t>
            </a:r>
            <a:r>
              <a:rPr lang="pt-BR" sz="1600" dirty="0">
                <a:solidFill>
                  <a:schemeClr val="tx1"/>
                </a:solidFill>
              </a:rPr>
              <a:t>esta nova visão, o XDK virou um peso morto e aos poucos foi perdendo sua importância dentro da empresa, até que foi descontinuado oficialmente.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116632"/>
            <a:ext cx="1143000" cy="146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5805264"/>
            <a:ext cx="1656184" cy="9676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17907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edge">
                                      <p:cBhvr>
                                        <p:cTn id="6" dur="20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124744"/>
            <a:ext cx="8496944" cy="43232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4730" y="5949280"/>
            <a:ext cx="1047750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Elipse 6"/>
          <p:cNvSpPr/>
          <p:nvPr/>
        </p:nvSpPr>
        <p:spPr>
          <a:xfrm>
            <a:off x="7926880" y="5978776"/>
            <a:ext cx="908340" cy="720080"/>
          </a:xfrm>
          <a:prstGeom prst="ellipse">
            <a:avLst/>
          </a:prstGeom>
          <a:noFill/>
          <a:ln>
            <a:solidFill>
              <a:schemeClr val="bg1">
                <a:lumMod val="95000"/>
              </a:schemeClr>
            </a:solidFill>
          </a:ln>
          <a:effectLst>
            <a:outerShdw blurRad="50800" dist="50800" dir="5400000" algn="ctr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Rectangle 1"/>
          <p:cNvSpPr txBox="1">
            <a:spLocks noChangeArrowheads="1"/>
          </p:cNvSpPr>
          <p:nvPr/>
        </p:nvSpPr>
        <p:spPr>
          <a:xfrm>
            <a:off x="-180528" y="34280"/>
            <a:ext cx="9064625" cy="12557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altLang="pt-BR" dirty="0" smtClean="0">
                <a:solidFill>
                  <a:srgbClr val="92D050"/>
                </a:solidFill>
                <a:latin typeface="Castellar" pitchFamily="18" charset="0"/>
              </a:rPr>
              <a:t>   </a:t>
            </a:r>
            <a:r>
              <a:rPr lang="pt-BR" altLang="pt-BR" sz="5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+mn-lt"/>
                <a:ea typeface="+mn-ea"/>
                <a:cs typeface="+mn-cs"/>
              </a:rPr>
              <a:t>Arquitetura </a:t>
            </a:r>
            <a:r>
              <a:rPr lang="pt-BR" altLang="pt-BR" sz="54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+mn-lt"/>
                <a:ea typeface="+mn-ea"/>
                <a:cs typeface="+mn-cs"/>
              </a:rPr>
              <a:t>da IDE Intel </a:t>
            </a:r>
            <a:r>
              <a:rPr lang="pt-BR" altLang="pt-BR" sz="5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+mn-lt"/>
                <a:ea typeface="+mn-ea"/>
                <a:cs typeface="+mn-cs"/>
              </a:rPr>
              <a:t>XDK</a:t>
            </a:r>
            <a:endParaRPr lang="pt-BR" altLang="pt-BR" sz="54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5711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edge">
                                      <p:cBhvr>
                                        <p:cTn id="6" dur="2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4730" y="5949280"/>
            <a:ext cx="1047750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Elipse 6"/>
          <p:cNvSpPr/>
          <p:nvPr/>
        </p:nvSpPr>
        <p:spPr>
          <a:xfrm>
            <a:off x="7926880" y="5978776"/>
            <a:ext cx="908340" cy="720080"/>
          </a:xfrm>
          <a:prstGeom prst="ellipse">
            <a:avLst/>
          </a:prstGeom>
          <a:noFill/>
          <a:ln>
            <a:solidFill>
              <a:schemeClr val="bg1">
                <a:lumMod val="95000"/>
              </a:schemeClr>
            </a:solidFill>
          </a:ln>
          <a:effectLst>
            <a:outerShdw blurRad="50800" dist="50800" dir="5400000" algn="ctr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Rectangle 1"/>
          <p:cNvSpPr txBox="1">
            <a:spLocks noChangeArrowheads="1"/>
          </p:cNvSpPr>
          <p:nvPr/>
        </p:nvSpPr>
        <p:spPr>
          <a:xfrm>
            <a:off x="-180528" y="34280"/>
            <a:ext cx="9064625" cy="12557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altLang="pt-BR" dirty="0" smtClean="0">
                <a:solidFill>
                  <a:srgbClr val="92D050"/>
                </a:solidFill>
                <a:latin typeface="Castellar" pitchFamily="18" charset="0"/>
              </a:rPr>
              <a:t>   </a:t>
            </a:r>
            <a:r>
              <a:rPr lang="pt-BR" altLang="pt-BR" sz="5400" b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+mn-lt"/>
                <a:ea typeface="+mn-ea"/>
                <a:cs typeface="+mn-cs"/>
              </a:rPr>
              <a:t>App</a:t>
            </a:r>
            <a:r>
              <a:rPr lang="pt-BR" altLang="pt-BR" sz="5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+mn-lt"/>
                <a:ea typeface="+mn-ea"/>
                <a:cs typeface="+mn-cs"/>
              </a:rPr>
              <a:t> </a:t>
            </a:r>
            <a:r>
              <a:rPr lang="pt-BR" altLang="pt-BR" sz="5400" b="1" dirty="0" err="1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+mn-lt"/>
                <a:ea typeface="+mn-ea"/>
                <a:cs typeface="+mn-cs"/>
              </a:rPr>
              <a:t>Preview</a:t>
            </a:r>
            <a:r>
              <a:rPr lang="pt-BR" altLang="pt-BR" sz="54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+mn-lt"/>
                <a:ea typeface="+mn-ea"/>
                <a:cs typeface="+mn-cs"/>
              </a:rPr>
              <a:t> – </a:t>
            </a:r>
            <a:r>
              <a:rPr lang="pt-BR" altLang="pt-BR" sz="5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+mn-lt"/>
                <a:ea typeface="+mn-ea"/>
                <a:cs typeface="+mn-cs"/>
              </a:rPr>
              <a:t>arquitetura</a:t>
            </a:r>
            <a:endParaRPr lang="pt-BR" altLang="pt-BR" sz="54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  <a:latin typeface="+mn-lt"/>
              <a:ea typeface="+mn-ea"/>
              <a:cs typeface="+mn-cs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484784"/>
            <a:ext cx="7926880" cy="421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84176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edge">
                                      <p:cBhvr>
                                        <p:cTn id="6" dur="2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4730" y="5949280"/>
            <a:ext cx="1047750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1"/>
          <p:cNvSpPr txBox="1">
            <a:spLocks noChangeArrowheads="1"/>
          </p:cNvSpPr>
          <p:nvPr/>
        </p:nvSpPr>
        <p:spPr>
          <a:xfrm>
            <a:off x="45787" y="28863"/>
            <a:ext cx="9064625" cy="12557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altLang="pt-BR" dirty="0" smtClean="0">
                <a:solidFill>
                  <a:srgbClr val="92D050"/>
                </a:solidFill>
                <a:latin typeface="Castellar" pitchFamily="18" charset="0"/>
              </a:rPr>
              <a:t>   </a:t>
            </a:r>
            <a:r>
              <a:rPr lang="pt-BR" altLang="pt-BR" sz="5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+mn-lt"/>
                <a:ea typeface="+mn-ea"/>
                <a:cs typeface="+mn-cs"/>
              </a:rPr>
              <a:t>Objetivo do Aplicativo</a:t>
            </a:r>
            <a:endParaRPr lang="pt-BR" altLang="pt-BR" sz="54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5" name="Elipse 4"/>
          <p:cNvSpPr/>
          <p:nvPr/>
        </p:nvSpPr>
        <p:spPr>
          <a:xfrm>
            <a:off x="7926880" y="5978776"/>
            <a:ext cx="908340" cy="720080"/>
          </a:xfrm>
          <a:prstGeom prst="ellipse">
            <a:avLst/>
          </a:prstGeom>
          <a:noFill/>
          <a:ln>
            <a:solidFill>
              <a:schemeClr val="bg1">
                <a:lumMod val="95000"/>
              </a:schemeClr>
            </a:solidFill>
          </a:ln>
          <a:effectLst>
            <a:outerShdw blurRad="50800" dist="50800" dir="5400000" algn="ctr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503238" y="1556792"/>
            <a:ext cx="8389242" cy="3753643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4213" indent="-682625">
              <a:buClr>
                <a:srgbClr val="92D050"/>
              </a:buClr>
              <a:buFont typeface="Times New Roman" pitchFamily="18" charset="0"/>
              <a:buNone/>
              <a:tabLst>
                <a:tab pos="6842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</a:pPr>
            <a:r>
              <a:rPr lang="pt-BR" altLang="pt-BR" sz="11200" dirty="0" smtClean="0">
                <a:latin typeface="Times New Roman" pitchFamily="18" charset="0"/>
              </a:rPr>
              <a:t>Desenvolver um aplicativo em Intel Xdk que:</a:t>
            </a:r>
          </a:p>
          <a:p>
            <a:pPr marL="684213" indent="-682625">
              <a:buClr>
                <a:srgbClr val="92D050"/>
              </a:buClr>
              <a:buFont typeface="Times New Roman" pitchFamily="18" charset="0"/>
              <a:buNone/>
              <a:tabLst>
                <a:tab pos="6842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</a:pPr>
            <a:endParaRPr lang="pt-BR" altLang="pt-BR" sz="11200" dirty="0" smtClean="0">
              <a:latin typeface="Times New Roman" pitchFamily="18" charset="0"/>
            </a:endParaRPr>
          </a:p>
          <a:p>
            <a:pPr marL="684213" lvl="1" indent="-682625">
              <a:buClr>
                <a:schemeClr val="tx2"/>
              </a:buClr>
              <a:buFont typeface="Wingdings" pitchFamily="2" charset="2"/>
              <a:buChar char="Ø"/>
              <a:tabLst>
                <a:tab pos="6842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</a:pPr>
            <a:r>
              <a:rPr lang="pt-BR" altLang="pt-BR" sz="11200" dirty="0">
                <a:latin typeface="Times New Roman" pitchFamily="18" charset="0"/>
                <a:cs typeface="Times New Roman" pitchFamily="18" charset="0"/>
              </a:rPr>
              <a:t>Agilize documentação dos veículos estacionados;</a:t>
            </a:r>
          </a:p>
          <a:p>
            <a:pPr marL="684213" lvl="1" indent="-682625">
              <a:buClr>
                <a:schemeClr val="tx2"/>
              </a:buClr>
              <a:buFont typeface="Wingdings" pitchFamily="2" charset="2"/>
              <a:buChar char="Ø"/>
              <a:tabLst>
                <a:tab pos="6842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</a:pPr>
            <a:r>
              <a:rPr lang="pt-BR" altLang="pt-BR" sz="11200" dirty="0">
                <a:latin typeface="Times New Roman" pitchFamily="18" charset="0"/>
                <a:cs typeface="Times New Roman" pitchFamily="18" charset="0"/>
              </a:rPr>
              <a:t>Facilite a cobrança do serviço;</a:t>
            </a:r>
          </a:p>
          <a:p>
            <a:pPr marL="684213" lvl="1" indent="-682625">
              <a:buClr>
                <a:schemeClr val="tx2"/>
              </a:buClr>
              <a:buFont typeface="Wingdings" pitchFamily="2" charset="2"/>
              <a:buChar char="Ø"/>
              <a:tabLst>
                <a:tab pos="6842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</a:pPr>
            <a:r>
              <a:rPr lang="pt-BR" altLang="pt-BR" sz="11200" dirty="0" smtClean="0">
                <a:latin typeface="Times New Roman" pitchFamily="18" charset="0"/>
                <a:cs typeface="Times New Roman" pitchFamily="18" charset="0"/>
              </a:rPr>
              <a:t>Consiga </a:t>
            </a:r>
            <a:r>
              <a:rPr lang="pt-BR" altLang="pt-BR" sz="11200" dirty="0">
                <a:latin typeface="Times New Roman" pitchFamily="18" charset="0"/>
                <a:cs typeface="Times New Roman" pitchFamily="18" charset="0"/>
              </a:rPr>
              <a:t>coletar informações dos clientes do estabelecimento;</a:t>
            </a:r>
          </a:p>
          <a:p>
            <a:pPr marL="684213" lvl="1" indent="-682625">
              <a:buClr>
                <a:schemeClr val="tx2"/>
              </a:buClr>
              <a:buFont typeface="Wingdings" pitchFamily="2" charset="2"/>
              <a:buChar char="Ø"/>
              <a:tabLst>
                <a:tab pos="6842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</a:pPr>
            <a:r>
              <a:rPr lang="pt-BR" sz="11200" dirty="0">
                <a:latin typeface="Times New Roman" pitchFamily="18" charset="0"/>
                <a:cs typeface="Times New Roman" pitchFamily="18" charset="0"/>
              </a:rPr>
              <a:t>Utilização do php para acesso a banco;</a:t>
            </a:r>
          </a:p>
          <a:p>
            <a:pPr marL="684213" lvl="1" indent="-682625">
              <a:buClr>
                <a:schemeClr val="tx2"/>
              </a:buClr>
              <a:buFont typeface="Wingdings" pitchFamily="2" charset="2"/>
              <a:buChar char="Ø"/>
              <a:tabLst>
                <a:tab pos="6842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</a:pPr>
            <a:r>
              <a:rPr lang="pt-BR" sz="11200" dirty="0">
                <a:latin typeface="Times New Roman" pitchFamily="18" charset="0"/>
                <a:cs typeface="Times New Roman" pitchFamily="18" charset="0"/>
              </a:rPr>
              <a:t>Utilizando local do banco de dados mysql com crute (create, update e delete</a:t>
            </a:r>
            <a:r>
              <a:rPr lang="pt-BR" sz="11200" dirty="0" smtClean="0">
                <a:latin typeface="Times New Roman" pitchFamily="18" charset="0"/>
                <a:cs typeface="Times New Roman" pitchFamily="18" charset="0"/>
              </a:rPr>
              <a:t>);</a:t>
            </a:r>
            <a:endParaRPr lang="pt-BR" sz="11200" dirty="0">
              <a:latin typeface="Times New Roman" pitchFamily="18" charset="0"/>
              <a:cs typeface="Times New Roman" pitchFamily="18" charset="0"/>
            </a:endParaRPr>
          </a:p>
          <a:p>
            <a:pPr marL="684213" lvl="1" indent="-682625">
              <a:buClr>
                <a:schemeClr val="tx2"/>
              </a:buClr>
              <a:buFont typeface="Wingdings" pitchFamily="2" charset="2"/>
              <a:buChar char="Ø"/>
              <a:tabLst>
                <a:tab pos="6842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</a:pPr>
            <a:endParaRPr lang="pt-BR" altLang="pt-BR" sz="11200" dirty="0">
              <a:latin typeface="Times New Roman" pitchFamily="18" charset="0"/>
              <a:cs typeface="Times New Roman" pitchFamily="18" charset="0"/>
            </a:endParaRPr>
          </a:p>
          <a:p>
            <a:pPr marL="684213" indent="-682625">
              <a:buClr>
                <a:srgbClr val="92D050"/>
              </a:buClr>
              <a:buFont typeface="Times New Roman" pitchFamily="18" charset="0"/>
              <a:buNone/>
              <a:tabLst>
                <a:tab pos="6842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</a:pPr>
            <a:endParaRPr lang="pt-BR" altLang="pt-BR" sz="11200" dirty="0" smtClean="0">
              <a:latin typeface="Times New Roman" pitchFamily="18" charset="0"/>
            </a:endParaRPr>
          </a:p>
          <a:p>
            <a:pPr marL="684213" indent="-682625">
              <a:buClr>
                <a:srgbClr val="92D050"/>
              </a:buClr>
              <a:buFont typeface="Times New Roman" pitchFamily="18" charset="0"/>
              <a:buNone/>
              <a:tabLst>
                <a:tab pos="6842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</a:pPr>
            <a:endParaRPr lang="pt-BR" altLang="pt-BR" sz="11200" dirty="0" smtClean="0">
              <a:latin typeface="Times New Roman" pitchFamily="18" charset="0"/>
            </a:endParaRPr>
          </a:p>
          <a:p>
            <a:pPr marL="684213" indent="-682625">
              <a:buClr>
                <a:srgbClr val="92D050"/>
              </a:buClr>
              <a:buFont typeface="Times New Roman" pitchFamily="18" charset="0"/>
              <a:buNone/>
              <a:tabLst>
                <a:tab pos="6842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</a:pPr>
            <a:endParaRPr lang="pt-BR" altLang="pt-BR" dirty="0" smtClean="0">
              <a:latin typeface="Times New Roman" pitchFamily="18" charset="0"/>
            </a:endParaRPr>
          </a:p>
          <a:p>
            <a:pPr marL="684213" indent="-682625">
              <a:buClr>
                <a:srgbClr val="92D050"/>
              </a:buClr>
              <a:buFont typeface="Times New Roman" pitchFamily="18" charset="0"/>
              <a:buNone/>
              <a:tabLst>
                <a:tab pos="6842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</a:pPr>
            <a:r>
              <a:rPr lang="pt-BR" altLang="pt-BR" dirty="0" smtClean="0">
                <a:latin typeface="Times New Roman" pitchFamily="18" charset="0"/>
              </a:rPr>
              <a:t>	</a:t>
            </a: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1171763"/>
            <a:ext cx="1080120" cy="1080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96165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edge">
                                      <p:cBhvr>
                                        <p:cTn id="6" dur="1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4730" y="5949280"/>
            <a:ext cx="1047750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1"/>
          <p:cNvSpPr txBox="1">
            <a:spLocks noChangeArrowheads="1"/>
          </p:cNvSpPr>
          <p:nvPr/>
        </p:nvSpPr>
        <p:spPr>
          <a:xfrm>
            <a:off x="79030" y="28863"/>
            <a:ext cx="9064625" cy="12557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altLang="pt-BR" dirty="0" smtClean="0">
                <a:solidFill>
                  <a:srgbClr val="92D050"/>
                </a:solidFill>
                <a:latin typeface="Castellar" pitchFamily="18" charset="0"/>
              </a:rPr>
              <a:t>   </a:t>
            </a:r>
            <a:r>
              <a:rPr lang="pt-BR" altLang="pt-BR" sz="5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+mn-lt"/>
                <a:ea typeface="+mn-ea"/>
                <a:cs typeface="+mn-cs"/>
              </a:rPr>
              <a:t>Ferramentas</a:t>
            </a:r>
            <a:endParaRPr lang="pt-BR" altLang="pt-BR" sz="54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8" name="Elipse 7"/>
          <p:cNvSpPr/>
          <p:nvPr/>
        </p:nvSpPr>
        <p:spPr>
          <a:xfrm>
            <a:off x="7926880" y="5978776"/>
            <a:ext cx="908340" cy="720080"/>
          </a:xfrm>
          <a:prstGeom prst="ellipse">
            <a:avLst/>
          </a:prstGeom>
          <a:noFill/>
          <a:ln>
            <a:solidFill>
              <a:schemeClr val="bg1">
                <a:lumMod val="95000"/>
              </a:schemeClr>
            </a:solidFill>
          </a:ln>
          <a:effectLst>
            <a:outerShdw blurRad="50800" dist="50800" dir="5400000" algn="ctr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Rectangle 1"/>
          <p:cNvSpPr txBox="1">
            <a:spLocks noChangeArrowheads="1"/>
          </p:cNvSpPr>
          <p:nvPr/>
        </p:nvSpPr>
        <p:spPr>
          <a:xfrm>
            <a:off x="231429" y="656719"/>
            <a:ext cx="9064625" cy="12557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altLang="pt-BR" sz="4000" dirty="0" smtClean="0">
                <a:solidFill>
                  <a:srgbClr val="92D050"/>
                </a:solidFill>
                <a:latin typeface="Castellar" pitchFamily="18" charset="0"/>
              </a:rPr>
              <a:t>   </a:t>
            </a:r>
            <a:r>
              <a:rPr lang="pt-BR" altLang="pt-BR" sz="4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+mn-lt"/>
                <a:ea typeface="+mn-ea"/>
                <a:cs typeface="+mn-cs"/>
              </a:rPr>
              <a:t>Utilizadas</a:t>
            </a:r>
            <a:endParaRPr lang="pt-BR" altLang="pt-BR" sz="40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  <a:latin typeface="+mn-lt"/>
              <a:ea typeface="+mn-ea"/>
              <a:cs typeface="+mn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680652"/>
            <a:ext cx="33147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3429" y="3345153"/>
            <a:ext cx="1724025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7207" y="3483265"/>
            <a:ext cx="1847850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4545" y="4349080"/>
            <a:ext cx="1647825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4738616"/>
            <a:ext cx="27813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1447289"/>
            <a:ext cx="1676400" cy="139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4837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edge">
                                      <p:cBhvr>
                                        <p:cTn id="6" dur="2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1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4730" y="5949280"/>
            <a:ext cx="1047750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1"/>
          <p:cNvSpPr txBox="1">
            <a:spLocks noChangeArrowheads="1"/>
          </p:cNvSpPr>
          <p:nvPr/>
        </p:nvSpPr>
        <p:spPr>
          <a:xfrm>
            <a:off x="45787" y="28863"/>
            <a:ext cx="9064625" cy="12557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altLang="pt-BR" dirty="0" smtClean="0">
                <a:solidFill>
                  <a:srgbClr val="92D050"/>
                </a:solidFill>
                <a:latin typeface="Castellar" pitchFamily="18" charset="0"/>
              </a:rPr>
              <a:t>   </a:t>
            </a:r>
            <a:r>
              <a:rPr lang="pt-BR" altLang="pt-BR" sz="5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+mn-lt"/>
                <a:ea typeface="+mn-ea"/>
                <a:cs typeface="+mn-cs"/>
              </a:rPr>
              <a:t>Contextualização</a:t>
            </a:r>
            <a:endParaRPr lang="pt-BR" altLang="pt-BR" sz="54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10" name="Elipse 9"/>
          <p:cNvSpPr/>
          <p:nvPr/>
        </p:nvSpPr>
        <p:spPr>
          <a:xfrm>
            <a:off x="7926880" y="5978776"/>
            <a:ext cx="908340" cy="720080"/>
          </a:xfrm>
          <a:prstGeom prst="ellipse">
            <a:avLst/>
          </a:prstGeom>
          <a:noFill/>
          <a:ln>
            <a:solidFill>
              <a:schemeClr val="bg1">
                <a:lumMod val="95000"/>
              </a:schemeClr>
            </a:solidFill>
          </a:ln>
          <a:effectLst>
            <a:outerShdw blurRad="50800" dist="50800" dir="5400000" algn="ctr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792163" y="2660906"/>
            <a:ext cx="7236221" cy="1272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4213" indent="-682625">
              <a:buClr>
                <a:schemeClr val="tx2"/>
              </a:buClr>
              <a:buFont typeface="Wingdings" pitchFamily="2" charset="2"/>
              <a:buChar char="Ø"/>
              <a:tabLst>
                <a:tab pos="6842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</a:pPr>
            <a:r>
              <a:rPr lang="pt-BR" altLang="pt-BR" sz="2800" dirty="0" smtClean="0">
                <a:latin typeface="Times New Roman" pitchFamily="18" charset="0"/>
                <a:cs typeface="Times New Roman" pitchFamily="18" charset="0"/>
              </a:rPr>
              <a:t>Documentação dos Veículos;</a:t>
            </a:r>
          </a:p>
          <a:p>
            <a:pPr marL="684213" indent="-682625">
              <a:buClr>
                <a:schemeClr val="tx2"/>
              </a:buClr>
              <a:buFont typeface="Wingdings" pitchFamily="2" charset="2"/>
              <a:buChar char="Ø"/>
              <a:tabLst>
                <a:tab pos="6842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</a:pPr>
            <a:r>
              <a:rPr lang="pt-BR" altLang="pt-BR" sz="2800" dirty="0">
                <a:latin typeface="Times New Roman" pitchFamily="18" charset="0"/>
                <a:cs typeface="Times New Roman" pitchFamily="18" charset="0"/>
              </a:rPr>
              <a:t>Previsão de Custo do tempo a estacionar;</a:t>
            </a:r>
          </a:p>
          <a:p>
            <a:pPr marL="1588" indent="0">
              <a:buClr>
                <a:srgbClr val="92D050"/>
              </a:buClr>
              <a:buNone/>
              <a:tabLst>
                <a:tab pos="6842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</a:pPr>
            <a:endParaRPr lang="pt-BR" altLang="pt-BR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684213" indent="-682625">
              <a:buClr>
                <a:srgbClr val="92D050"/>
              </a:buClr>
              <a:buFont typeface="Wingdings" pitchFamily="2" charset="2"/>
              <a:buChar char="Ø"/>
              <a:tabLst>
                <a:tab pos="6842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</a:pPr>
            <a:endParaRPr lang="pt-BR" altLang="pt-BR" dirty="0" smtClean="0">
              <a:latin typeface="Times New Roman" pitchFamily="18" charset="0"/>
            </a:endParaRPr>
          </a:p>
        </p:txBody>
      </p:sp>
      <p:sp>
        <p:nvSpPr>
          <p:cNvPr id="12" name="Retângulo 4"/>
          <p:cNvSpPr>
            <a:spLocks noChangeArrowheads="1"/>
          </p:cNvSpPr>
          <p:nvPr/>
        </p:nvSpPr>
        <p:spPr bwMode="auto">
          <a:xfrm>
            <a:off x="827807" y="2205112"/>
            <a:ext cx="223202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pt-BR" altLang="pt-BR" sz="2400" b="1" dirty="0">
                <a:solidFill>
                  <a:schemeClr val="tx1"/>
                </a:solidFill>
                <a:cs typeface="Arial" charset="0"/>
              </a:rPr>
              <a:t>Dificuldades</a:t>
            </a:r>
          </a:p>
        </p:txBody>
      </p:sp>
      <p:sp>
        <p:nvSpPr>
          <p:cNvPr id="14" name="Retângulo 5"/>
          <p:cNvSpPr>
            <a:spLocks noChangeArrowheads="1"/>
          </p:cNvSpPr>
          <p:nvPr/>
        </p:nvSpPr>
        <p:spPr bwMode="auto">
          <a:xfrm>
            <a:off x="792163" y="3714105"/>
            <a:ext cx="1962150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pt-BR" altLang="pt-BR" sz="2400" b="1" dirty="0">
                <a:solidFill>
                  <a:schemeClr val="tx1"/>
                </a:solidFill>
                <a:cs typeface="Arial" charset="0"/>
              </a:rPr>
              <a:t>Ganhos real</a:t>
            </a:r>
          </a:p>
        </p:txBody>
      </p:sp>
      <p:sp>
        <p:nvSpPr>
          <p:cNvPr id="15" name="Rectangle 2"/>
          <p:cNvSpPr txBox="1">
            <a:spLocks noChangeArrowheads="1"/>
          </p:cNvSpPr>
          <p:nvPr/>
        </p:nvSpPr>
        <p:spPr bwMode="auto">
          <a:xfrm>
            <a:off x="792163" y="4147914"/>
            <a:ext cx="9064625" cy="1657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28080" rIns="0" bIns="0"/>
          <a:lstStyle/>
          <a:p>
            <a:pPr marL="684213" indent="-682625">
              <a:spcBef>
                <a:spcPct val="20000"/>
              </a:spcBef>
              <a:spcAft>
                <a:spcPts val="1425"/>
              </a:spcAft>
              <a:buClr>
                <a:schemeClr val="tx2"/>
              </a:buClr>
              <a:buFont typeface="Wingdings" pitchFamily="2" charset="2"/>
              <a:buChar char="Ø"/>
              <a:tabLst>
                <a:tab pos="6842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/>
            </a:pPr>
            <a:r>
              <a:rPr lang="pt-BR" sz="2800" dirty="0">
                <a:latin typeface="Times New Roman" pitchFamily="18" charset="0"/>
                <a:cs typeface="Times New Roman" pitchFamily="18" charset="0"/>
              </a:rPr>
              <a:t>Documentação eletrônica da placa. </a:t>
            </a:r>
          </a:p>
          <a:p>
            <a:pPr marL="684213" indent="-682625">
              <a:spcBef>
                <a:spcPct val="20000"/>
              </a:spcBef>
              <a:spcAft>
                <a:spcPts val="1425"/>
              </a:spcAft>
              <a:buClr>
                <a:schemeClr val="tx2"/>
              </a:buClr>
              <a:buFont typeface="Wingdings" pitchFamily="2" charset="2"/>
              <a:buChar char="Ø"/>
              <a:tabLst>
                <a:tab pos="6842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/>
            </a:pPr>
            <a:r>
              <a:rPr lang="pt-BR" sz="2800" dirty="0">
                <a:latin typeface="Times New Roman" pitchFamily="18" charset="0"/>
                <a:cs typeface="Times New Roman" pitchFamily="18" charset="0"/>
              </a:rPr>
              <a:t>Agilidade no calculo do preço e tempo estacionado.</a:t>
            </a:r>
          </a:p>
          <a:p>
            <a:pPr marL="684213" indent="-682625">
              <a:spcBef>
                <a:spcPct val="20000"/>
              </a:spcBef>
              <a:spcAft>
                <a:spcPts val="1425"/>
              </a:spcAft>
              <a:buClr>
                <a:schemeClr val="tx2"/>
              </a:buClr>
              <a:buFont typeface="Wingdings" pitchFamily="2" charset="2"/>
              <a:buChar char="Ø"/>
              <a:tabLst>
                <a:tab pos="6842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/>
            </a:pPr>
            <a:r>
              <a:rPr lang="pt-BR" sz="2800" dirty="0">
                <a:latin typeface="Times New Roman" pitchFamily="18" charset="0"/>
                <a:cs typeface="Times New Roman" pitchFamily="18" charset="0"/>
              </a:rPr>
              <a:t>Envio eletrônico do preço e recibo</a:t>
            </a:r>
            <a:r>
              <a:rPr lang="pt-BR" sz="28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pt-BR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5427" y="1284576"/>
            <a:ext cx="1905000" cy="118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25676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edge">
                                      <p:cBhvr>
                                        <p:cTn id="6" dur="23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2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4730" y="5949280"/>
            <a:ext cx="1047750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1"/>
          <p:cNvSpPr txBox="1">
            <a:spLocks noChangeArrowheads="1"/>
          </p:cNvSpPr>
          <p:nvPr/>
        </p:nvSpPr>
        <p:spPr>
          <a:xfrm>
            <a:off x="-20180" y="260648"/>
            <a:ext cx="9064625" cy="12557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altLang="pt-BR" dirty="0" smtClean="0">
                <a:solidFill>
                  <a:srgbClr val="92D050"/>
                </a:solidFill>
                <a:latin typeface="Castellar" pitchFamily="18" charset="0"/>
              </a:rPr>
              <a:t>   </a:t>
            </a:r>
            <a:r>
              <a:rPr lang="pt-BR" altLang="pt-BR" sz="95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+mn-lt"/>
                <a:ea typeface="+mn-ea"/>
                <a:cs typeface="+mn-cs"/>
              </a:rPr>
              <a:t>O Aplicativo</a:t>
            </a:r>
            <a:endParaRPr lang="pt-BR" altLang="pt-BR" sz="95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11" name="Elipse 10"/>
          <p:cNvSpPr/>
          <p:nvPr/>
        </p:nvSpPr>
        <p:spPr>
          <a:xfrm>
            <a:off x="7926880" y="5978776"/>
            <a:ext cx="908340" cy="720080"/>
          </a:xfrm>
          <a:prstGeom prst="ellipse">
            <a:avLst/>
          </a:prstGeom>
          <a:noFill/>
          <a:ln>
            <a:solidFill>
              <a:schemeClr val="bg1">
                <a:lumMod val="95000"/>
              </a:schemeClr>
            </a:solidFill>
          </a:ln>
          <a:effectLst>
            <a:outerShdw blurRad="50800" dist="50800" dir="5400000" algn="ctr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720" y="1485493"/>
            <a:ext cx="6936632" cy="23564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550" y="3883075"/>
            <a:ext cx="1828800" cy="280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3822306"/>
            <a:ext cx="1857375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7541" y="3822306"/>
            <a:ext cx="1847850" cy="283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80149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edge">
                                      <p:cBhvr>
                                        <p:cTn id="6" dur="7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6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604542" y="476672"/>
            <a:ext cx="7959538" cy="970439"/>
          </a:xfrm>
        </p:spPr>
        <p:txBody>
          <a:bodyPr>
            <a:normAutofit/>
          </a:bodyPr>
          <a:lstStyle/>
          <a:p>
            <a:r>
              <a:rPr lang="pt-BR" b="1" u="sng" dirty="0" smtClean="0">
                <a:solidFill>
                  <a:schemeClr val="accent5"/>
                </a:solidFill>
              </a:rPr>
              <a:t>Satisfação para todas as partes </a:t>
            </a:r>
            <a:endParaRPr lang="pt-BR" b="1" u="sng" dirty="0">
              <a:solidFill>
                <a:schemeClr val="accent5"/>
              </a:solidFill>
            </a:endParaRPr>
          </a:p>
        </p:txBody>
      </p:sp>
      <p:sp>
        <p:nvSpPr>
          <p:cNvPr id="7" name="Espaço Reservado para Conteúdo 2"/>
          <p:cNvSpPr txBox="1">
            <a:spLocks/>
          </p:cNvSpPr>
          <p:nvPr/>
        </p:nvSpPr>
        <p:spPr>
          <a:xfrm>
            <a:off x="2865694" y="5220693"/>
            <a:ext cx="5162690" cy="497683"/>
          </a:xfrm>
          <a:prstGeom prst="rect">
            <a:avLst/>
          </a:prstGeom>
        </p:spPr>
        <p:txBody>
          <a:bodyPr>
            <a:noAutofit/>
          </a:bodyPr>
          <a:lstStyle/>
          <a:p>
            <a:pPr defTabSz="914400">
              <a:lnSpc>
                <a:spcPct val="120000"/>
              </a:lnSpc>
              <a:spcBef>
                <a:spcPts val="1000"/>
              </a:spcBef>
              <a:buSzPct val="125000"/>
            </a:pPr>
            <a:r>
              <a:rPr kumimoji="0" lang="pt-B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Foco,</a:t>
            </a:r>
            <a:r>
              <a:rPr kumimoji="0" lang="pt-BR" sz="3200" b="1" i="0" u="none" strike="noStrike" kern="1200" cap="none" spc="0" normalizeH="0" noProof="0" dirty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Força e Disciplina...</a:t>
            </a:r>
            <a:endParaRPr kumimoji="0" lang="pt-BR" sz="3200" b="1" i="0" u="none" strike="noStrike" kern="1200" cap="none" spc="0" normalizeH="0" baseline="0" noProof="0" dirty="0" smtClean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2132856"/>
            <a:ext cx="3524250" cy="299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65284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2251</TotalTime>
  <Words>301</Words>
  <Application>Microsoft Office PowerPoint</Application>
  <PresentationFormat>Apresentação na tela (4:3)</PresentationFormat>
  <Paragraphs>40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0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Satisfação para todas as partes 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marcio lima</dc:creator>
  <cp:lastModifiedBy>marcio lima</cp:lastModifiedBy>
  <cp:revision>170</cp:revision>
  <dcterms:created xsi:type="dcterms:W3CDTF">2018-04-21T16:20:45Z</dcterms:created>
  <dcterms:modified xsi:type="dcterms:W3CDTF">2018-09-13T23:31:40Z</dcterms:modified>
</cp:coreProperties>
</file>