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101"/>
  </p:notesMasterIdLst>
  <p:handoutMasterIdLst>
    <p:handoutMasterId r:id="rId102"/>
  </p:handoutMasterIdLst>
  <p:sldIdLst>
    <p:sldId id="270" r:id="rId2"/>
    <p:sldId id="633" r:id="rId3"/>
    <p:sldId id="575" r:id="rId4"/>
    <p:sldId id="622" r:id="rId5"/>
    <p:sldId id="576" r:id="rId6"/>
    <p:sldId id="580" r:id="rId7"/>
    <p:sldId id="581" r:id="rId8"/>
    <p:sldId id="582" r:id="rId9"/>
    <p:sldId id="577" r:id="rId10"/>
    <p:sldId id="578" r:id="rId11"/>
    <p:sldId id="583" r:id="rId12"/>
    <p:sldId id="579" r:id="rId13"/>
    <p:sldId id="600" r:id="rId14"/>
    <p:sldId id="634" r:id="rId15"/>
    <p:sldId id="595" r:id="rId16"/>
    <p:sldId id="597" r:id="rId17"/>
    <p:sldId id="635" r:id="rId18"/>
    <p:sldId id="596" r:id="rId19"/>
    <p:sldId id="598" r:id="rId20"/>
    <p:sldId id="599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631" r:id="rId33"/>
    <p:sldId id="623" r:id="rId34"/>
    <p:sldId id="624" r:id="rId35"/>
    <p:sldId id="630" r:id="rId36"/>
    <p:sldId id="625" r:id="rId37"/>
    <p:sldId id="626" r:id="rId38"/>
    <p:sldId id="612" r:id="rId39"/>
    <p:sldId id="603" r:id="rId40"/>
    <p:sldId id="604" r:id="rId41"/>
    <p:sldId id="605" r:id="rId42"/>
    <p:sldId id="627" r:id="rId43"/>
    <p:sldId id="628" r:id="rId44"/>
    <p:sldId id="629" r:id="rId45"/>
    <p:sldId id="606" r:id="rId46"/>
    <p:sldId id="632" r:id="rId47"/>
    <p:sldId id="613" r:id="rId48"/>
    <p:sldId id="610" r:id="rId49"/>
    <p:sldId id="301" r:id="rId50"/>
    <p:sldId id="618" r:id="rId51"/>
    <p:sldId id="303" r:id="rId52"/>
    <p:sldId id="455" r:id="rId53"/>
    <p:sldId id="567" r:id="rId54"/>
    <p:sldId id="568" r:id="rId55"/>
    <p:sldId id="474" r:id="rId56"/>
    <p:sldId id="569" r:id="rId57"/>
    <p:sldId id="475" r:id="rId58"/>
    <p:sldId id="476" r:id="rId59"/>
    <p:sldId id="477" r:id="rId60"/>
    <p:sldId id="557" r:id="rId61"/>
    <p:sldId id="479" r:id="rId62"/>
    <p:sldId id="481" r:id="rId63"/>
    <p:sldId id="482" r:id="rId64"/>
    <p:sldId id="483" r:id="rId65"/>
    <p:sldId id="484" r:id="rId66"/>
    <p:sldId id="485" r:id="rId67"/>
    <p:sldId id="486" r:id="rId68"/>
    <p:sldId id="487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04" r:id="rId85"/>
    <p:sldId id="505" r:id="rId86"/>
    <p:sldId id="506" r:id="rId87"/>
    <p:sldId id="507" r:id="rId88"/>
    <p:sldId id="509" r:id="rId89"/>
    <p:sldId id="510" r:id="rId90"/>
    <p:sldId id="511" r:id="rId91"/>
    <p:sldId id="512" r:id="rId92"/>
    <p:sldId id="309" r:id="rId93"/>
    <p:sldId id="636" r:id="rId94"/>
    <p:sldId id="637" r:id="rId95"/>
    <p:sldId id="310" r:id="rId96"/>
    <p:sldId id="573" r:id="rId97"/>
    <p:sldId id="619" r:id="rId98"/>
    <p:sldId id="639" r:id="rId99"/>
    <p:sldId id="638" r:id="rId10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EAAC"/>
    <a:srgbClr val="FF33CC"/>
    <a:srgbClr val="0066CC"/>
    <a:srgbClr val="EAEAEA"/>
    <a:srgbClr val="FFDDBE"/>
    <a:srgbClr val="E3E1CC"/>
    <a:srgbClr val="CFCAA3"/>
    <a:srgbClr val="E9EBCF"/>
    <a:srgbClr val="EBE0C4"/>
    <a:srgbClr val="FF6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56" y="-184"/>
      </p:cViewPr>
      <p:guideLst>
        <p:guide orient="horz" pos="1824"/>
        <p:guide pos="3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4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055E90CD-5692-D044-8967-ACF126A56248}" type="datetime1">
              <a:rPr lang="en-US"/>
              <a:pPr>
                <a:defRPr/>
              </a:pPr>
              <a:t>16-09-26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E26C2EE1-722E-6E44-98EC-317A015CD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4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1CB5C372-3A02-FF4A-BC5B-A5B489745F0C}" type="datetime1">
              <a:rPr lang="en-US"/>
              <a:pPr>
                <a:defRPr/>
              </a:pPr>
              <a:t>16-09-26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-110" charset="0"/>
              </a:defRPr>
            </a:lvl1pPr>
          </a:lstStyle>
          <a:p>
            <a:pPr>
              <a:defRPr/>
            </a:pPr>
            <a:fld id="{5930A9D4-B8A1-5847-A19E-0600571ED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78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7CBD89-162A-7040-A561-89CDDABB770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1E338-55E0-E049-AC8F-50C3344B0908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066A59-44DB-6143-AE68-464981FB9AC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362C1-120F-614D-BBB6-F6641D7DE200}" type="slidenum">
              <a:rPr lang="en-US">
                <a:latin typeface="Times New Roman" charset="0"/>
              </a:rPr>
              <a:pPr/>
              <a:t>25</a:t>
            </a:fld>
            <a:endParaRPr lang="en-US">
              <a:latin typeface="Times New Roman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B3EBBA2-7BAE-7343-AC61-CCFEC28460B2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F3D0D-86C8-F14A-BC55-2BCD0F8C41F5}" type="slidenum">
              <a:rPr lang="en-US">
                <a:latin typeface="Times New Roman" charset="0"/>
              </a:rPr>
              <a:pPr/>
              <a:t>26</a:t>
            </a:fld>
            <a:endParaRPr lang="en-US">
              <a:latin typeface="Times New Roman" charset="0"/>
            </a:endParaRPr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B95E2CD-1389-4649-87B3-D0648CBC223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B97ED-5836-B04A-AB64-CF64A11ABB52}" type="slidenum">
              <a:rPr lang="en-US">
                <a:latin typeface="Times New Roman" charset="0"/>
              </a:rPr>
              <a:pPr/>
              <a:t>27</a:t>
            </a:fld>
            <a:endParaRPr lang="en-US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1EEA2E9-CF14-5F40-95F2-0D4976FD4BEE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150FE-6191-6846-8634-1A8C4EC11A5F}" type="slidenum">
              <a:rPr lang="en-US">
                <a:latin typeface="Times New Roman" charset="0"/>
              </a:rPr>
              <a:pPr/>
              <a:t>28</a:t>
            </a:fld>
            <a:endParaRPr lang="en-US">
              <a:latin typeface="Times New Roman" charset="0"/>
            </a:endParaRPr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EF5225B-8AC3-E447-960C-DB0C3BBA2EC7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2C302-19A8-E444-B4E3-0C95B0AC4916}" type="slidenum">
              <a:rPr lang="en-US">
                <a:latin typeface="Times New Roman" charset="0"/>
              </a:rPr>
              <a:pPr/>
              <a:t>29</a:t>
            </a:fld>
            <a:endParaRPr lang="en-US">
              <a:latin typeface="Times New Roman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43E21BF-F25E-7A40-89C8-07F2FA7C526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EB1E8-6EA2-2F49-87C5-578FF4ED4DD4}" type="slidenum">
              <a:rPr lang="en-US">
                <a:latin typeface="Times New Roman" charset="0"/>
              </a:rPr>
              <a:pPr/>
              <a:t>30</a:t>
            </a:fld>
            <a:endParaRPr lang="en-US">
              <a:latin typeface="Times New Roman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51893A-07EE-B748-B7EE-05FDD6E0850C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7E128-3811-B14D-8ADD-7E29BF36B7A1}" type="slidenum">
              <a:rPr lang="en-US">
                <a:latin typeface="Times New Roman" charset="0"/>
              </a:rPr>
              <a:pPr/>
              <a:t>31</a:t>
            </a:fld>
            <a:endParaRPr lang="en-US">
              <a:latin typeface="Times New Roman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12CD0-3455-324E-B2BB-793C5B99A37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066B105-5C2C-074D-8666-2C0667346FE6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414C8-3B05-E44B-A9E0-F15C548434BC}" type="slidenum">
              <a:rPr lang="en-US">
                <a:latin typeface="Times New Roman" charset="0"/>
              </a:rPr>
              <a:pPr/>
              <a:t>42</a:t>
            </a:fld>
            <a:endParaRPr lang="en-US">
              <a:latin typeface="Times New Roman" charset="0"/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62526B-E155-BA4E-B635-F088E4B78A9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49329-9EC8-AB4F-B4F5-563C1E7BD06A}" type="slidenum">
              <a:rPr lang="en-US">
                <a:latin typeface="Times New Roman" charset="0"/>
              </a:rPr>
              <a:pPr/>
              <a:t>49</a:t>
            </a:fld>
            <a:endParaRPr lang="en-US">
              <a:latin typeface="Times New Roman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AD9E02-80A6-E84C-873C-42820758E53E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46985-961F-0B42-AFB9-75FDCF7FE9E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62526B-E155-BA4E-B635-F088E4B78A9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149329-9EC8-AB4F-B4F5-563C1E7BD06A}" type="slidenum">
              <a:rPr lang="en-US">
                <a:latin typeface="Times New Roman" charset="0"/>
              </a:rPr>
              <a:pPr/>
              <a:t>50</a:t>
            </a:fld>
            <a:endParaRPr lang="en-US">
              <a:latin typeface="Times New Roman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FBED22-9E63-4742-AD15-B728F576715A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0A262-9524-F341-9805-691ACE6D7CF0}" type="slidenum">
              <a:rPr lang="en-US">
                <a:latin typeface="Times New Roman" charset="0"/>
              </a:rPr>
              <a:pPr/>
              <a:t>51</a:t>
            </a:fld>
            <a:endParaRPr lang="en-US">
              <a:latin typeface="Times New Roman" charset="0"/>
            </a:endParaRP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39DEC0-C0E4-0D4B-A765-3D84F9FD9F6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C40AF-EE3D-1840-84F9-14EB306EF1A5}" type="slidenum">
              <a:rPr lang="en-US">
                <a:latin typeface="Times New Roman" charset="0"/>
              </a:rPr>
              <a:pPr/>
              <a:t>52</a:t>
            </a:fld>
            <a:endParaRPr lang="en-US">
              <a:latin typeface="Times New Roman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315DAB-7D1B-004C-83A1-B25414B8966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AAEAB-EC3D-BD40-8079-EE43EC60FECF}" type="slidenum">
              <a:rPr lang="en-US">
                <a:latin typeface="Times New Roman" charset="0"/>
              </a:rPr>
              <a:pPr/>
              <a:t>55</a:t>
            </a:fld>
            <a:endParaRPr 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315DAB-7D1B-004C-83A1-B25414B8966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AAEAB-EC3D-BD40-8079-EE43EC60FECF}" type="slidenum">
              <a:rPr lang="en-US">
                <a:latin typeface="Times New Roman" charset="0"/>
              </a:rPr>
              <a:pPr/>
              <a:t>56</a:t>
            </a:fld>
            <a:endParaRPr 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EA0328D-66BA-3548-8DC5-41B6DA863D9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5A9C9-2EA9-E94F-9578-8355EA65045C}" type="slidenum">
              <a:rPr lang="en-US">
                <a:latin typeface="Times New Roman" charset="0"/>
              </a:rPr>
              <a:pPr/>
              <a:t>57</a:t>
            </a:fld>
            <a:endParaRPr 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6EA6DD-7CF3-9E44-A626-06866166A315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435E7-6D0A-AF42-B7BB-92545F533BFE}" type="slidenum">
              <a:rPr lang="en-US">
                <a:latin typeface="Times New Roman" charset="0"/>
              </a:rPr>
              <a:pPr/>
              <a:t>58</a:t>
            </a:fld>
            <a:endParaRPr lang="en-US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BFBD3FB-F8AB-AF45-84F4-C87AA82DB49D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3D46F-FCED-974D-BD3D-BCFC41F7C05B}" type="slidenum">
              <a:rPr lang="en-US">
                <a:latin typeface="Times New Roman" charset="0"/>
              </a:rPr>
              <a:pPr/>
              <a:t>59</a:t>
            </a:fld>
            <a:endParaRPr 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662969F-F438-CA40-8F9D-CD3CEFD9794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6B8FE-0D03-6D48-A75B-C16F067075D2}" type="slidenum">
              <a:rPr lang="en-US">
                <a:latin typeface="Times New Roman" charset="0"/>
              </a:rPr>
              <a:pPr/>
              <a:t>60</a:t>
            </a:fld>
            <a:endParaRPr 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3F31AA-7E81-234F-A392-F00C3747E87C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7CC21-B56E-094A-B8F8-9DF1C6797BD6}" type="slidenum">
              <a:rPr lang="en-US">
                <a:latin typeface="Times New Roman" charset="0"/>
              </a:rPr>
              <a:pPr/>
              <a:t>61</a:t>
            </a:fld>
            <a:endParaRPr 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AD9E02-80A6-E84C-873C-42820758E53E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46985-961F-0B42-AFB9-75FDCF7FE9E1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1ACFF30-1565-254E-A7F1-435999A34B74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8F3A3-8814-E640-8CE5-196025CA20D3}" type="slidenum">
              <a:rPr lang="en-US">
                <a:latin typeface="Times New Roman" charset="0"/>
              </a:rPr>
              <a:pPr/>
              <a:t>62</a:t>
            </a:fld>
            <a:endParaRPr 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4A490A4-E082-DA4B-BFA8-8D117B5A9E74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53F90-2C33-8143-BC96-6EF51802B90A}" type="slidenum">
              <a:rPr lang="en-US">
                <a:latin typeface="Times New Roman" charset="0"/>
              </a:rPr>
              <a:pPr/>
              <a:t>63</a:t>
            </a:fld>
            <a:endParaRPr 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AC28C8-0AB7-EA41-B020-0EFE4E576D8D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AC354-CA82-CB47-8586-7598CE11FC3E}" type="slidenum">
              <a:rPr lang="en-US">
                <a:latin typeface="Times New Roman" charset="0"/>
              </a:rPr>
              <a:pPr/>
              <a:t>64</a:t>
            </a:fld>
            <a:endParaRPr 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118159-7C48-804C-9643-7190EE956938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A7B0-95AB-7B48-8942-3C124C23FBBE}" type="slidenum">
              <a:rPr lang="en-US">
                <a:latin typeface="Times New Roman" charset="0"/>
              </a:rPr>
              <a:pPr/>
              <a:t>65</a:t>
            </a:fld>
            <a:endParaRPr 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9D5BA91-9F9B-B74F-88B9-0C2F69ADFEB5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6A0BB-17FD-0941-8B79-E6DB83CB4A7C}" type="slidenum">
              <a:rPr lang="en-US">
                <a:latin typeface="Times New Roman" charset="0"/>
              </a:rPr>
              <a:pPr/>
              <a:t>66</a:t>
            </a:fld>
            <a:endParaRPr 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6E07641-3004-144A-8F8A-4D37B51BD08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7337B-1B0A-1D4C-B0D1-6FB584E00A91}" type="slidenum">
              <a:rPr lang="en-US">
                <a:latin typeface="Times New Roman" charset="0"/>
              </a:rPr>
              <a:pPr/>
              <a:t>67</a:t>
            </a:fld>
            <a:endParaRPr lang="en-US">
              <a:latin typeface="Times New Roman" charset="0"/>
            </a:endParaRP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FFD138-C1BA-7E49-9D3A-760DA41375A5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45BF3-00A1-164A-AA1C-2FD560931D2F}" type="slidenum">
              <a:rPr lang="en-US">
                <a:latin typeface="Times New Roman" charset="0"/>
              </a:rPr>
              <a:pPr/>
              <a:t>68</a:t>
            </a:fld>
            <a:endParaRPr lang="en-US">
              <a:latin typeface="Times New Roman" charset="0"/>
            </a:endParaRPr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DB12C1D-DF9B-BE46-81A6-4A2DAAF08FE1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364BC-C5C9-EC46-9A2F-D59DBF497221}" type="slidenum">
              <a:rPr lang="en-US">
                <a:latin typeface="Times New Roman" charset="0"/>
              </a:rPr>
              <a:pPr/>
              <a:t>69</a:t>
            </a:fld>
            <a:endParaRPr lang="en-US">
              <a:latin typeface="Times New Roman" charset="0"/>
            </a:endParaRP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AE45D2B-5811-6E43-80B4-D964833A595C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F92FF-D0B2-8343-913C-FA91C5BD19DC}" type="slidenum">
              <a:rPr lang="en-US">
                <a:latin typeface="Times New Roman" charset="0"/>
              </a:rPr>
              <a:pPr/>
              <a:t>70</a:t>
            </a:fld>
            <a:endParaRPr lang="en-US">
              <a:latin typeface="Times New Roman" charset="0"/>
            </a:endParaRP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C0D124-B7DD-B144-A2F6-652294A67D08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BA6B5-1F99-1545-9CEC-416E75E55B73}" type="slidenum">
              <a:rPr lang="en-US">
                <a:latin typeface="Times New Roman" charset="0"/>
              </a:rPr>
              <a:pPr/>
              <a:t>71</a:t>
            </a:fld>
            <a:endParaRPr lang="en-US">
              <a:latin typeface="Times New Roman" charset="0"/>
            </a:endParaRP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4AE97CD-DF98-1A43-888D-176C8CCF858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C76CB-84A1-C943-8789-4A912040FF12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11F7A86-94EC-454E-96ED-C4FC16C52CDD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8C0EB-F471-4247-8BF3-F170CFCDA49F}" type="slidenum">
              <a:rPr lang="en-US">
                <a:latin typeface="Times New Roman" charset="0"/>
              </a:rPr>
              <a:pPr/>
              <a:t>72</a:t>
            </a:fld>
            <a:endParaRPr lang="en-US">
              <a:latin typeface="Times New Roman" charset="0"/>
            </a:endParaRP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DFADFE8-0F32-6145-BCDF-67047AB25206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08C7F-79DB-3343-B1E9-7BBD7699638D}" type="slidenum">
              <a:rPr lang="en-US">
                <a:latin typeface="Times New Roman" charset="0"/>
              </a:rPr>
              <a:pPr/>
              <a:t>73</a:t>
            </a:fld>
            <a:endParaRPr lang="en-US">
              <a:latin typeface="Times New Roman" charset="0"/>
            </a:endParaRP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E477909-2C4B-8A46-8F20-5E66BCE87352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D926A-3268-7D41-83A5-5F176DACEF5A}" type="slidenum">
              <a:rPr lang="en-US">
                <a:latin typeface="Times New Roman" charset="0"/>
              </a:rPr>
              <a:pPr/>
              <a:t>74</a:t>
            </a:fld>
            <a:endParaRPr lang="en-US">
              <a:latin typeface="Times New Roman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F94C866-23B6-2043-8943-D8867BAB6F62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EF4E6-77C5-8B4B-AB5D-4D2E955F1F5D}" type="slidenum">
              <a:rPr lang="en-US">
                <a:latin typeface="Times New Roman" charset="0"/>
              </a:rPr>
              <a:pPr/>
              <a:t>75</a:t>
            </a:fld>
            <a:endParaRPr lang="en-US">
              <a:latin typeface="Times New Roman" charset="0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8286B55-25AB-C84D-ABCD-D38A7B6C9866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72673-D5A7-164A-8625-C2AA9C333763}" type="slidenum">
              <a:rPr lang="en-US">
                <a:latin typeface="Times New Roman" charset="0"/>
              </a:rPr>
              <a:pPr/>
              <a:t>76</a:t>
            </a:fld>
            <a:endParaRPr lang="en-US">
              <a:latin typeface="Times New Roman" charset="0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9E9AF8-0DCD-D14B-A60F-E3FB8F29A52D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306C-C5BB-434F-BEF5-FE2798FDC40A}" type="slidenum">
              <a:rPr lang="en-US">
                <a:latin typeface="Times New Roman" charset="0"/>
              </a:rPr>
              <a:pPr/>
              <a:t>77</a:t>
            </a:fld>
            <a:endParaRPr lang="en-US">
              <a:latin typeface="Times New Roman" charset="0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A0F9B5E-5736-8F44-B33F-A5AC505A126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4AEBB-0D65-6D4A-8B6D-461A41393B69}" type="slidenum">
              <a:rPr lang="en-US">
                <a:latin typeface="Times New Roman" charset="0"/>
              </a:rPr>
              <a:pPr/>
              <a:t>78</a:t>
            </a:fld>
            <a:endParaRPr lang="en-US">
              <a:latin typeface="Times New Roman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94E1525-E7F8-B541-994D-D1ABF4C9DB1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B6B50-1DAD-8F44-B7E6-0B33C956C4DC}" type="slidenum">
              <a:rPr lang="en-US">
                <a:latin typeface="Times New Roman" charset="0"/>
              </a:rPr>
              <a:pPr/>
              <a:t>79</a:t>
            </a:fld>
            <a:endParaRPr lang="en-US">
              <a:latin typeface="Times New Roman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8897BDC-8268-E848-9E45-6A41F7E24CFB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0C7E-81C3-0B4A-B753-BB75DBA647D8}" type="slidenum">
              <a:rPr lang="en-US">
                <a:latin typeface="Times New Roman" charset="0"/>
              </a:rPr>
              <a:pPr/>
              <a:t>80</a:t>
            </a:fld>
            <a:endParaRPr lang="en-US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2CC4043-EBCA-2446-8055-08DC9431054E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0C06C-82C8-6649-A12C-D5E42F04CE04}" type="slidenum">
              <a:rPr lang="en-US">
                <a:latin typeface="Times New Roman" charset="0"/>
              </a:rPr>
              <a:pPr/>
              <a:t>81</a:t>
            </a:fld>
            <a:endParaRPr lang="en-US">
              <a:latin typeface="Times New Roman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03FF79-5693-A042-8523-075E34482EE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BB420-3CE2-AC4A-AB1A-B9144F3F7EA7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853771-7518-F741-8ADC-1E4BE6139D8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6F4C0-9250-FD49-9B49-2C4464E5DD74}" type="slidenum">
              <a:rPr lang="en-US">
                <a:latin typeface="Times New Roman" charset="0"/>
              </a:rPr>
              <a:pPr/>
              <a:t>82</a:t>
            </a:fld>
            <a:endParaRPr lang="en-US">
              <a:latin typeface="Times New Roman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CCE2A9-E663-A54E-99D8-20C40F118C6C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800DD-818B-EE49-9100-E058DD230FC1}" type="slidenum">
              <a:rPr lang="en-US">
                <a:latin typeface="Times New Roman" charset="0"/>
              </a:rPr>
              <a:pPr/>
              <a:t>83</a:t>
            </a:fld>
            <a:endParaRPr lang="en-US">
              <a:latin typeface="Times New Roman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9CB86A-AAF7-EA4C-8F68-BFCC9022EB3A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6037C-463D-8A40-A271-8F4A1D5759DD}" type="slidenum">
              <a:rPr lang="en-US">
                <a:latin typeface="Times New Roman" charset="0"/>
              </a:rPr>
              <a:pPr/>
              <a:t>84</a:t>
            </a:fld>
            <a:endParaRPr 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96F1204-9A19-3347-81B5-1F1AA6511F14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4F000-6779-7E49-A143-0FAE1FDFCBF2}" type="slidenum">
              <a:rPr lang="en-US">
                <a:latin typeface="Times New Roman" charset="0"/>
              </a:rPr>
              <a:pPr/>
              <a:t>85</a:t>
            </a:fld>
            <a:endParaRPr 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D78CBBC-E2BD-6848-9698-F337C78C321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32F0F-A38E-B342-8464-2593E549C206}" type="slidenum">
              <a:rPr lang="en-US">
                <a:latin typeface="Times New Roman" charset="0"/>
              </a:rPr>
              <a:pPr/>
              <a:t>86</a:t>
            </a:fld>
            <a:endParaRPr 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03C1340-BE1A-224D-A540-BDF7AD14172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FA62DD-BDA2-914A-9A51-2D29FF439ED1}" type="slidenum">
              <a:rPr lang="en-US">
                <a:latin typeface="Times New Roman" charset="0"/>
              </a:rPr>
              <a:pPr/>
              <a:t>87</a:t>
            </a:fld>
            <a:endParaRPr 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EF016F7-81B7-2D43-9B5B-17383750E4B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E3B9D-D38B-1945-A803-E146C5AE43A7}" type="slidenum">
              <a:rPr lang="en-US">
                <a:latin typeface="Times New Roman" charset="0"/>
              </a:rPr>
              <a:pPr/>
              <a:t>88</a:t>
            </a:fld>
            <a:endParaRPr 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7B7BA79-5470-0F4B-BB9F-48D02C7B8987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0D673-6B3A-3A48-A05B-F6CF67480A63}" type="slidenum">
              <a:rPr lang="en-US">
                <a:latin typeface="Times New Roman" charset="0"/>
              </a:rPr>
              <a:pPr/>
              <a:t>89</a:t>
            </a:fld>
            <a:endParaRPr 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DE524BE-A62B-DD49-B84D-24C143F3BD67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1BE77-0119-F743-BD23-AF362742CA1C}" type="slidenum">
              <a:rPr lang="en-US">
                <a:latin typeface="Times New Roman" charset="0"/>
              </a:rPr>
              <a:pPr/>
              <a:t>90</a:t>
            </a:fld>
            <a:endParaRPr 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42E461B-6DB9-1E44-9DFD-02DE50541EC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D5DA0-4E8C-5E46-A24E-548747F4D562}" type="slidenum">
              <a:rPr lang="en-US">
                <a:latin typeface="Times New Roman" charset="0"/>
              </a:rPr>
              <a:pPr/>
              <a:t>91</a:t>
            </a:fld>
            <a:endParaRPr 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57CEE2A-172E-C644-9B36-A20B757C3E5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5AF2A-5A39-FA42-9081-F9DA20371BF2}" type="slidenum">
              <a:rPr lang="en-US">
                <a:latin typeface="Times New Roman" charset="0"/>
              </a:rPr>
              <a:pPr/>
              <a:t>21</a:t>
            </a:fld>
            <a:endParaRPr lang="en-US">
              <a:latin typeface="Times New Roman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3B1FD83-298C-D549-9A4B-F1E08FD63EA5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51FEA-C83C-1945-B5CF-52D2CEE4BC0C}" type="slidenum">
              <a:rPr lang="en-US">
                <a:latin typeface="Times New Roman" charset="0"/>
              </a:rPr>
              <a:pPr/>
              <a:t>92</a:t>
            </a:fld>
            <a:endParaRPr 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95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96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FA4D6A1-3364-B844-AD1E-3B7E03F0EE4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F031-9673-6043-8038-696D6A96D110}" type="slidenum">
              <a:rPr lang="en-US">
                <a:latin typeface="Times New Roman" charset="0"/>
              </a:rPr>
              <a:pPr/>
              <a:t>97</a:t>
            </a:fld>
            <a:endParaRPr 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71E392-D386-1947-91A8-AB6FBBAD468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3F0D0-DBDC-0047-9792-A69CB0633286}" type="slidenum">
              <a:rPr lang="en-US">
                <a:latin typeface="Times New Roman" charset="0"/>
              </a:rPr>
              <a:pPr/>
              <a:t>98</a:t>
            </a:fld>
            <a:endParaRPr 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71E392-D386-1947-91A8-AB6FBBAD468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3F0D0-DBDC-0047-9792-A69CB0633286}" type="slidenum">
              <a:rPr lang="en-US">
                <a:latin typeface="Times New Roman" charset="0"/>
              </a:rPr>
              <a:pPr/>
              <a:t>99</a:t>
            </a:fld>
            <a:endParaRPr 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0CCB80A-37DC-FE45-930D-F573115E0899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D40B9-36DF-F44B-ADF3-7E00ED71E3C3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F2FB30-C005-C542-A5E5-427D51E0368F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2BB8F-B299-A749-B243-7B4F3BA21702}" type="slidenum">
              <a:rPr lang="en-US">
                <a:latin typeface="Times New Roman" charset="0"/>
              </a:rPr>
              <a:pPr/>
              <a:t>23</a:t>
            </a:fld>
            <a:endParaRPr lang="en-US">
              <a:latin typeface="Times New Roman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C449454-AC75-F741-9D37-F76BC7489353}" type="datetime3">
              <a:rPr lang="en-US">
                <a:latin typeface="Times New Roman" charset="0"/>
              </a:rPr>
              <a:pPr/>
              <a:t>26 September 2016</a:t>
            </a:fld>
            <a:endParaRPr lang="en-US">
              <a:latin typeface="Times New Roman" charset="0"/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5776C-E78A-3C4D-B4D2-7B59B9EA426B}" type="slidenum">
              <a:rPr lang="en-US">
                <a:latin typeface="Times New Roman" charset="0"/>
              </a:rPr>
              <a:pPr/>
              <a:t>24</a:t>
            </a:fld>
            <a:endParaRPr lang="en-US">
              <a:latin typeface="Times New Roman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8" name="Picture 8" descr="MKP-logo-white-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10" charset="0"/>
            </a:endParaRPr>
          </a:p>
        </p:txBody>
      </p:sp>
      <p:pic>
        <p:nvPicPr>
          <p:cNvPr id="11" name="Picture 11" descr="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2" descr="4th-edi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1431925"/>
          </a:xfrm>
        </p:spPr>
        <p:txBody>
          <a:bodyPr anchor="t"/>
          <a:lstStyle>
            <a:lvl1pPr>
              <a:defRPr>
                <a:latin typeface="Arial Black" pitchFamily="-105" charset="0"/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>
            <a:spAutoFit/>
          </a:bodyPr>
          <a:lstStyle>
            <a:lvl1pPr marL="0" indent="0">
              <a:buFont typeface="Wingdings" pitchFamily="-105" charset="2"/>
              <a:buNone/>
              <a:defRPr>
                <a:latin typeface="Arial Black" pitchFamily="-105" charset="0"/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5" charset="2"/>
        <a:buChar char="n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Word_97_-_2004_Document6.doc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7.doc"/><Relationship Id="rId5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Word_97_-_2004_Document8.doc"/><Relationship Id="rId5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9.doc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Word_97_-_2004_Document10.doc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Word_97_-_2004_Document11.doc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/>
          <a:lstStyle/>
          <a:p>
            <a:pPr eaLnBrk="1" hangingPunct="1"/>
            <a:r>
              <a:rPr lang="en-AU" smtClean="0">
                <a:latin typeface="Arial Black" charset="0"/>
              </a:rPr>
              <a:t>Topic 4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287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AU" smtClean="0">
                <a:latin typeface="Arial Black" charset="0"/>
              </a:rPr>
              <a:t>Procedure Calling</a:t>
            </a:r>
          </a:p>
          <a:p>
            <a:pPr eaLnBrk="1" hangingPunct="1">
              <a:buFont typeface="Wingdings" charset="2"/>
              <a:buNone/>
            </a:pPr>
            <a:r>
              <a:rPr lang="en-AU" sz="2400" smtClean="0">
                <a:latin typeface="Arial Black" charset="0"/>
              </a:rPr>
              <a:t>(Modified by J. Nelson Amaral)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0x0000 0003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0x1000 4004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9800" y="1799967"/>
            <a:ext cx="41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a subroutine will write on </a:t>
            </a:r>
            <a:r>
              <a:rPr lang="en-US" dirty="0" smtClean="0">
                <a:latin typeface="Monaco"/>
                <a:cs typeface="Monaco"/>
              </a:rPr>
              <a:t>$a0 </a:t>
            </a:r>
          </a:p>
          <a:p>
            <a:r>
              <a:rPr lang="en-US" dirty="0" smtClean="0"/>
              <a:t>                and call another subroutine.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9800" y="2657733"/>
            <a:ext cx="527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save values of </a:t>
            </a:r>
            <a:r>
              <a:rPr lang="en-US" dirty="0" smtClean="0">
                <a:latin typeface="Monaco"/>
                <a:cs typeface="Monaco"/>
              </a:rPr>
              <a:t>$a0 </a:t>
            </a:r>
            <a:r>
              <a:rPr lang="en-US" dirty="0" smtClean="0"/>
              <a:t>and 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into the stack.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Monaco"/>
                <a:cs typeface="Monaco"/>
              </a:rPr>
              <a:t>0x1000 2000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3238500"/>
            <a:ext cx="473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make room in the stack for these</a:t>
            </a:r>
          </a:p>
          <a:p>
            <a:r>
              <a:rPr lang="en-US" dirty="0" smtClean="0"/>
              <a:t>two registers?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stack grows towards lower memory addresses.</a:t>
            </a:r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65188" y="4951413"/>
            <a:ext cx="849313" cy="307975"/>
            <a:chOff x="545" y="2607"/>
            <a:chExt cx="535" cy="194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45" y="2607"/>
              <a:ext cx="32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atin typeface="Monaco"/>
                  <a:cs typeface="Monaco"/>
                </a:rPr>
                <a:t>$</a:t>
              </a:r>
              <a:r>
                <a:rPr lang="en-US" sz="1400" dirty="0" err="1">
                  <a:latin typeface="Monaco"/>
                  <a:cs typeface="Monaco"/>
                </a:rPr>
                <a:t>sp</a:t>
              </a:r>
              <a:endParaRPr lang="en-US" sz="1400" dirty="0">
                <a:latin typeface="Monaco"/>
                <a:cs typeface="Monaco"/>
              </a:endParaRPr>
            </a:p>
          </p:txBody>
        </p:sp>
      </p:grp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9800" y="4191000"/>
            <a:ext cx="50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decrement the value of </a:t>
            </a:r>
            <a:r>
              <a:rPr lang="en-US" dirty="0" smtClean="0">
                <a:latin typeface="Monaco"/>
                <a:cs typeface="Monaco"/>
              </a:rPr>
              <a:t>$sp </a:t>
            </a:r>
            <a:r>
              <a:rPr lang="en-US" dirty="0" smtClean="0"/>
              <a:t>by 12.</a:t>
            </a:r>
            <a:endParaRPr lang="en-US" dirty="0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onaco"/>
                <a:cs typeface="Monaco"/>
              </a:rPr>
              <a:t>0x1000 </a:t>
            </a:r>
            <a:r>
              <a:rPr lang="en-US" sz="1600" dirty="0" smtClean="0">
                <a:solidFill>
                  <a:srgbClr val="0000FF"/>
                </a:solidFill>
                <a:latin typeface="Monaco"/>
                <a:cs typeface="Monaco"/>
              </a:rPr>
              <a:t>1FF4</a:t>
            </a:r>
            <a:endParaRPr lang="en-US" sz="16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79800" y="4813300"/>
            <a:ext cx="503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actually “save” </a:t>
            </a:r>
            <a:r>
              <a:rPr lang="en-US" dirty="0" smtClean="0">
                <a:latin typeface="Monaco"/>
                <a:cs typeface="Monaco"/>
              </a:rPr>
              <a:t>$a0</a:t>
            </a:r>
            <a:r>
              <a:rPr lang="en-US" dirty="0" smtClean="0"/>
              <a:t>, 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 smtClean="0">
                <a:latin typeface="Monaco"/>
                <a:cs typeface="Monaco"/>
              </a:rPr>
              <a:t>fp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79800" y="5321300"/>
            <a:ext cx="455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their values, using the </a:t>
            </a:r>
            <a:r>
              <a:rPr lang="en-US" dirty="0" err="1" smtClean="0">
                <a:latin typeface="Monaco"/>
                <a:cs typeface="Monaco"/>
              </a:rPr>
              <a:t>sw</a:t>
            </a:r>
            <a:r>
              <a:rPr lang="en-US" dirty="0" smtClean="0"/>
              <a:t> instruction,</a:t>
            </a:r>
          </a:p>
          <a:p>
            <a:r>
              <a:rPr lang="en-US" dirty="0" smtClean="0"/>
              <a:t>to the stack:</a:t>
            </a:r>
            <a:endParaRPr lang="en-US" dirty="0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1593853" y="26685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0x1000 200C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076315" y="3358148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$ra</a:t>
            </a: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1075522" y="2999373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$sp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077109" y="1995550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Monaco"/>
                <a:cs typeface="Monaco"/>
              </a:rPr>
              <a:t>$a0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1077111" y="2639007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$</a:t>
            </a:r>
            <a:r>
              <a:rPr lang="en-US" sz="1600" dirty="0" err="1" smtClean="0">
                <a:latin typeface="Monaco"/>
                <a:cs typeface="Monaco"/>
              </a:rPr>
              <a:t>fp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0300" y="5956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sw</a:t>
            </a:r>
            <a:r>
              <a:rPr lang="en-US" dirty="0" smtClean="0">
                <a:latin typeface="Monaco"/>
                <a:cs typeface="Monaco"/>
              </a:rPr>
              <a:t>	$a0, 4($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01638" y="61722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1768475" y="4168774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768475" y="4455885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1768475" y="4742996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1768475" y="5030107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1768475" y="5317218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1768475" y="5604329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1768475" y="5891440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1768475" y="6178549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1768475" y="4457699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0x1000 200C</a:t>
            </a:r>
            <a:endParaRPr lang="en-US" sz="14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768475" y="4749799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0x0000 0003</a:t>
            </a:r>
            <a:endParaRPr lang="en-US" sz="14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768475" y="5033428"/>
            <a:ext cx="1274762" cy="2878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0x1000 4004</a:t>
            </a:r>
            <a:endParaRPr lang="en-US" sz="14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" grpId="0"/>
      <p:bldP spid="49" grpId="0" animBg="1"/>
      <p:bldP spid="50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smtClean="0"/>
              <a:t>baz(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3225800" y="1079500"/>
            <a:ext cx="3721099" cy="1397000"/>
            <a:chOff x="4092924" y="3962400"/>
            <a:chExt cx="3897171" cy="1397000"/>
          </a:xfrm>
        </p:grpSpPr>
        <p:sp>
          <p:nvSpPr>
            <p:cNvPr id="37" name="TextBox 36"/>
            <p:cNvSpPr txBox="1"/>
            <p:nvPr/>
          </p:nvSpPr>
          <p:spPr>
            <a:xfrm>
              <a:off x="4636781" y="39624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return 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4092924" y="4147066"/>
              <a:ext cx="543857" cy="1212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037186" y="5803900"/>
            <a:ext cx="32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203200"/>
            <a:ext cx="357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MIPS there is a single register,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, to store the return address.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" name="Group 35"/>
          <p:cNvGrpSpPr/>
          <p:nvPr/>
        </p:nvGrpSpPr>
        <p:grpSpPr>
          <a:xfrm>
            <a:off x="6769102" y="1739900"/>
            <a:ext cx="2374898" cy="1346199"/>
            <a:chOff x="4319044" y="3911600"/>
            <a:chExt cx="2487272" cy="1346199"/>
          </a:xfrm>
        </p:grpSpPr>
        <p:sp>
          <p:nvSpPr>
            <p:cNvPr id="36" name="TextBox 35"/>
            <p:cNvSpPr txBox="1"/>
            <p:nvPr/>
          </p:nvSpPr>
          <p:spPr>
            <a:xfrm>
              <a:off x="4889501" y="3911600"/>
              <a:ext cx="19168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safe to overwrite return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 bwMode="auto">
            <a:xfrm rot="10800000" flipV="1">
              <a:off x="4319044" y="4373264"/>
              <a:ext cx="570458" cy="8845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35"/>
          <p:cNvGrpSpPr/>
          <p:nvPr/>
        </p:nvGrpSpPr>
        <p:grpSpPr>
          <a:xfrm>
            <a:off x="3479801" y="4635500"/>
            <a:ext cx="3949699" cy="1309132"/>
            <a:chOff x="4106226" y="3124200"/>
            <a:chExt cx="4136587" cy="1309132"/>
          </a:xfrm>
        </p:grpSpPr>
        <p:sp>
          <p:nvSpPr>
            <p:cNvPr id="49" name="TextBox 48"/>
            <p:cNvSpPr txBox="1"/>
            <p:nvPr/>
          </p:nvSpPr>
          <p:spPr>
            <a:xfrm>
              <a:off x="4889499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 bwMode="auto">
            <a:xfrm rot="10800000">
              <a:off x="4106226" y="3124200"/>
              <a:ext cx="783274" cy="11244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6" name="Group 35"/>
          <p:cNvGrpSpPr/>
          <p:nvPr/>
        </p:nvGrpSpPr>
        <p:grpSpPr>
          <a:xfrm>
            <a:off x="4737099" y="1549400"/>
            <a:ext cx="3873500" cy="1320800"/>
            <a:chOff x="4186031" y="4064000"/>
            <a:chExt cx="4056783" cy="1320800"/>
          </a:xfrm>
        </p:grpSpPr>
        <p:sp>
          <p:nvSpPr>
            <p:cNvPr id="31" name="TextBox 30"/>
            <p:cNvSpPr txBox="1"/>
            <p:nvPr/>
          </p:nvSpPr>
          <p:spPr>
            <a:xfrm>
              <a:off x="4889500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save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r>
                <a:rPr lang="en-US" dirty="0" smtClean="0">
                  <a:solidFill>
                    <a:srgbClr val="FF0000"/>
                  </a:solidFill>
                </a:rPr>
                <a:t> into stack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 bwMode="auto">
            <a:xfrm rot="10800000" flipV="1">
              <a:off x="4186031" y="4248666"/>
              <a:ext cx="703468" cy="11361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1727200" y="3619500"/>
            <a:ext cx="2324100" cy="1117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40" name="Group 35"/>
          <p:cNvGrpSpPr/>
          <p:nvPr/>
        </p:nvGrpSpPr>
        <p:grpSpPr>
          <a:xfrm>
            <a:off x="4635501" y="4508500"/>
            <a:ext cx="4089399" cy="1042432"/>
            <a:chOff x="3520984" y="3390900"/>
            <a:chExt cx="4282898" cy="1042432"/>
          </a:xfrm>
        </p:grpSpPr>
        <p:sp>
          <p:nvSpPr>
            <p:cNvPr id="41" name="TextBox 40"/>
            <p:cNvSpPr txBox="1"/>
            <p:nvPr/>
          </p:nvSpPr>
          <p:spPr>
            <a:xfrm>
              <a:off x="4450568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restore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r>
                <a:rPr lang="en-US" dirty="0" smtClean="0">
                  <a:solidFill>
                    <a:srgbClr val="FF0000"/>
                  </a:solidFill>
                </a:rPr>
                <a:t> from stack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1"/>
            </p:cNvCxnSpPr>
            <p:nvPr/>
          </p:nvCxnSpPr>
          <p:spPr bwMode="auto">
            <a:xfrm rot="10800000">
              <a:off x="3520984" y="3390900"/>
              <a:ext cx="929585" cy="8577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35"/>
          <p:cNvGrpSpPr/>
          <p:nvPr/>
        </p:nvGrpSpPr>
        <p:grpSpPr>
          <a:xfrm>
            <a:off x="6972300" y="4165600"/>
            <a:ext cx="2171699" cy="2056031"/>
            <a:chOff x="4518555" y="3149600"/>
            <a:chExt cx="2274458" cy="2056031"/>
          </a:xfrm>
        </p:grpSpPr>
        <p:sp>
          <p:nvSpPr>
            <p:cNvPr id="48" name="TextBox 47"/>
            <p:cNvSpPr txBox="1"/>
            <p:nvPr/>
          </p:nvSpPr>
          <p:spPr>
            <a:xfrm>
              <a:off x="4889499" y="4559300"/>
              <a:ext cx="190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8" idx="0"/>
            </p:cNvCxnSpPr>
            <p:nvPr/>
          </p:nvCxnSpPr>
          <p:spPr bwMode="auto">
            <a:xfrm rot="16200000" flipV="1">
              <a:off x="4475056" y="3193099"/>
              <a:ext cx="1409700" cy="1322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0x0000 01F7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55700" y="1961627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0x1000 </a:t>
            </a:r>
            <a:r>
              <a:rPr lang="en-US" sz="1600" dirty="0" smtClean="0">
                <a:solidFill>
                  <a:srgbClr val="FF0000"/>
                </a:solidFill>
              </a:rPr>
              <a:t>41F8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9800" y="2291150"/>
            <a:ext cx="557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“restore” the values of $a0, $</a:t>
            </a:r>
            <a:r>
              <a:rPr lang="en-US" dirty="0" err="1" smtClean="0"/>
              <a:t>fp</a:t>
            </a:r>
            <a:r>
              <a:rPr lang="en-US" dirty="0" smtClean="0"/>
              <a:t>, and $</a:t>
            </a:r>
            <a:r>
              <a:rPr lang="en-US" dirty="0" err="1" smtClean="0"/>
              <a:t>ra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4158051"/>
            <a:ext cx="500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we need to do anything to the value of $sp?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9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 procedure has completed its execution and</a:t>
            </a:r>
          </a:p>
          <a:p>
            <a:r>
              <a:rPr lang="en-US" dirty="0" smtClean="0"/>
              <a:t>it it time to return to the caller.</a:t>
            </a:r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882650" y="4940300"/>
            <a:ext cx="831850" cy="304800"/>
            <a:chOff x="556" y="2608"/>
            <a:chExt cx="524" cy="192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$sp</a:t>
              </a:r>
            </a:p>
          </p:txBody>
        </p:sp>
      </p:grp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3479800" y="4953000"/>
            <a:ext cx="528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we need to increment the value of $sp by 12.</a:t>
            </a:r>
            <a:endParaRPr lang="en-US" dirty="0"/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0x1000 </a:t>
            </a:r>
            <a:r>
              <a:rPr lang="en-US" sz="1600" dirty="0" smtClean="0">
                <a:solidFill>
                  <a:srgbClr val="000000"/>
                </a:solidFill>
              </a:rPr>
              <a:t>1FF4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9800" y="3086101"/>
            <a:ext cx="457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their values, using the </a:t>
            </a:r>
            <a:r>
              <a:rPr lang="en-US" dirty="0" err="1" smtClean="0"/>
              <a:t>lw</a:t>
            </a:r>
            <a:r>
              <a:rPr lang="en-US" dirty="0" smtClean="0"/>
              <a:t> instruction,</a:t>
            </a:r>
          </a:p>
          <a:p>
            <a:r>
              <a:rPr lang="en-US" dirty="0" smtClean="0"/>
              <a:t>from the stack.</a:t>
            </a:r>
            <a:endParaRPr lang="en-US" dirty="0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0x0000 0003</a:t>
            </a:r>
            <a:endParaRPr lang="en-US" sz="1400" dirty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0x1000 4004</a:t>
            </a:r>
            <a:endParaRPr lang="en-US" sz="1400" dirty="0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0x0000 0003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0x1000 </a:t>
            </a:r>
            <a:r>
              <a:rPr lang="en-US" sz="1600" dirty="0" smtClean="0">
                <a:solidFill>
                  <a:srgbClr val="0000FF"/>
                </a:solidFill>
              </a:rPr>
              <a:t>4004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0x0000 0003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0x1000 4004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1593853" y="26812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0x1000 2004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1182690" y="2639007"/>
            <a:ext cx="469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$</a:t>
            </a:r>
            <a:r>
              <a:rPr lang="en-US" sz="1600" dirty="0" err="1" smtClean="0"/>
              <a:t>fp</a:t>
            </a:r>
            <a:endParaRPr lang="en-US" sz="1600" dirty="0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0x1000 200C</a:t>
            </a:r>
            <a:endParaRPr lang="en-US" sz="1400" dirty="0"/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0x1000 200C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1593853" y="26812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0x1000 200C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0.00139 -0.113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45" grpId="0"/>
      <p:bldP spid="48" grpId="0"/>
      <p:bldP spid="37" grpId="0" animBg="1"/>
      <p:bldP spid="51" grpId="0" animBg="1"/>
      <p:bldP spid="52" grpId="0" animBg="1"/>
      <p:bldP spid="53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8" descr="f02-13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Layout</a:t>
            </a:r>
            <a:endParaRPr lang="en-AU" dirty="0"/>
          </a:p>
        </p:txBody>
      </p:sp>
      <p:sp>
        <p:nvSpPr>
          <p:cNvPr id="2836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</a:t>
            </a:r>
            <a:r>
              <a:rPr lang="en-US" sz="2400" dirty="0" err="1"/>
              <a:t>malloc</a:t>
            </a:r>
            <a:r>
              <a:rPr lang="en-US" sz="2400" dirty="0"/>
              <a:t>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  <p:sp>
        <p:nvSpPr>
          <p:cNvPr id="141318" name="TextBox 5"/>
          <p:cNvSpPr txBox="1">
            <a:spLocks noChangeArrowheads="1"/>
          </p:cNvSpPr>
          <p:nvPr/>
        </p:nvSpPr>
        <p:spPr bwMode="auto">
          <a:xfrm>
            <a:off x="2057400" y="6477000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40867" y="2692399"/>
            <a:ext cx="3750733" cy="61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2800" y="3268132"/>
            <a:ext cx="1981200" cy="431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7200" y="3259666"/>
            <a:ext cx="1634066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27332" y="3649132"/>
            <a:ext cx="1862667" cy="431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4066" y="3606800"/>
            <a:ext cx="1710268" cy="287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74733" y="1854198"/>
            <a:ext cx="3750733" cy="86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bldLvl="2"/>
      <p:bldP spid="2" grpId="0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8" descr="f02-13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Layout</a:t>
            </a:r>
            <a:endParaRPr lang="en-AU" dirty="0"/>
          </a:p>
        </p:txBody>
      </p:sp>
      <p:sp>
        <p:nvSpPr>
          <p:cNvPr id="2836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</a:t>
            </a:r>
            <a:r>
              <a:rPr lang="en-US" sz="2400" dirty="0" err="1"/>
              <a:t>malloc</a:t>
            </a:r>
            <a:r>
              <a:rPr lang="en-US" sz="2400" dirty="0"/>
              <a:t>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  <p:sp>
        <p:nvSpPr>
          <p:cNvPr id="141318" name="TextBox 5"/>
          <p:cNvSpPr txBox="1">
            <a:spLocks noChangeArrowheads="1"/>
          </p:cNvSpPr>
          <p:nvPr/>
        </p:nvSpPr>
        <p:spPr bwMode="auto">
          <a:xfrm>
            <a:off x="2057400" y="6477000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9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wasteful if every </a:t>
            </a:r>
            <a:r>
              <a:rPr lang="en-US" dirty="0" err="1" smtClean="0"/>
              <a:t>callee</a:t>
            </a:r>
            <a:r>
              <a:rPr lang="en-US" dirty="0" smtClean="0"/>
              <a:t> had to save/restore every register that it uses.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might be saving/restoring registers that are not in use by the caller at the call point.</a:t>
            </a:r>
          </a:p>
          <a:p>
            <a:r>
              <a:rPr lang="en-US" dirty="0" smtClean="0"/>
              <a:t>Register context </a:t>
            </a:r>
            <a:r>
              <a:rPr lang="en-US" i="1" dirty="0" smtClean="0"/>
              <a:t>calling convention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registers are reserved for use by caller</a:t>
            </a:r>
          </a:p>
          <a:p>
            <a:pPr lvl="1"/>
            <a:r>
              <a:rPr lang="en-US" dirty="0" smtClean="0"/>
              <a:t>Others are reserved for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dirty="0" err="1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register is </a:t>
            </a:r>
            <a:r>
              <a:rPr lang="en-US" b="1" i="1" dirty="0" smtClean="0"/>
              <a:t>live</a:t>
            </a:r>
            <a:r>
              <a:rPr lang="en-US" dirty="0" smtClean="0"/>
              <a:t> if it contains a value that </a:t>
            </a:r>
            <a:r>
              <a:rPr lang="en-US" b="1" u="sng" dirty="0" smtClean="0"/>
              <a:t>may</a:t>
            </a:r>
            <a:r>
              <a:rPr lang="en-US" dirty="0" smtClean="0"/>
              <a:t> be used in the future.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register is </a:t>
            </a:r>
            <a:r>
              <a:rPr lang="en-US" b="1" i="1" dirty="0" smtClean="0"/>
              <a:t>dead</a:t>
            </a:r>
            <a:r>
              <a:rPr lang="en-US" dirty="0" smtClean="0"/>
              <a:t> if it contains a value that will </a:t>
            </a:r>
            <a:r>
              <a:rPr lang="en-US" b="1" u="sng" dirty="0" smtClean="0"/>
              <a:t>never</a:t>
            </a:r>
            <a:r>
              <a:rPr lang="en-US" dirty="0" smtClean="0"/>
              <a:t> be used in the future.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and Dead ---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99" y="2743885"/>
            <a:ext cx="6493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t0, $a0, $</a:t>
            </a:r>
            <a:r>
              <a:rPr lang="en-US" dirty="0" smtClean="0">
                <a:latin typeface="Monaco"/>
                <a:cs typeface="Monaco"/>
              </a:rPr>
              <a:t>a1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08361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t1, $a2, $</a:t>
            </a:r>
            <a:r>
              <a:rPr lang="en-US" dirty="0" smtClean="0">
                <a:latin typeface="Monaco"/>
                <a:cs typeface="Monaco"/>
              </a:rPr>
              <a:t>a3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99" y="3423335"/>
            <a:ext cx="666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sub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s0, $t0, $t1	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763060"/>
            <a:ext cx="323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v0, $s0, $</a:t>
            </a:r>
            <a:r>
              <a:rPr lang="en-US" dirty="0" smtClean="0">
                <a:latin typeface="Monaco"/>
                <a:cs typeface="Monaco"/>
              </a:rPr>
              <a:t>zero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40416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sw</a:t>
            </a:r>
            <a:r>
              <a:rPr lang="en-US" dirty="0" smtClean="0">
                <a:latin typeface="Monaco"/>
                <a:cs typeface="Monaco"/>
              </a:rPr>
              <a:t>     $s0, 0($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99" y="2064435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 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-4</a:t>
            </a:r>
            <a:r>
              <a:rPr lang="en-US" dirty="0">
                <a:latin typeface="Monaco"/>
                <a:cs typeface="Monaco"/>
              </a:rPr>
              <a:t>	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8700" y="4102785"/>
            <a:ext cx="6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l</a:t>
            </a:r>
            <a:r>
              <a:rPr lang="en-US" dirty="0" err="1" smtClean="0">
                <a:latin typeface="Monaco"/>
                <a:cs typeface="Monaco"/>
              </a:rPr>
              <a:t>w</a:t>
            </a:r>
            <a:r>
              <a:rPr lang="en-US" dirty="0" smtClean="0">
                <a:latin typeface="Monaco"/>
                <a:cs typeface="Monaco"/>
              </a:rPr>
              <a:t>     $s0, 0($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8699" y="4442510"/>
            <a:ext cx="668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 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4	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98700" y="4782235"/>
            <a:ext cx="623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 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r>
              <a:rPr lang="en-US" dirty="0" smtClean="0">
                <a:latin typeface="Monaco"/>
                <a:cs typeface="Monaco"/>
              </a:rPr>
              <a:t>		  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8899" y="2077135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foo: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40000" y="2044700"/>
            <a:ext cx="76200" cy="3165475"/>
            <a:chOff x="2540000" y="2044700"/>
            <a:chExt cx="76200" cy="3165475"/>
          </a:xfrm>
        </p:grpSpPr>
        <p:sp>
          <p:nvSpPr>
            <p:cNvPr id="16" name="Oval 15"/>
            <p:cNvSpPr/>
            <p:nvPr/>
          </p:nvSpPr>
          <p:spPr>
            <a:xfrm>
              <a:off x="2540000" y="4790724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540000" y="2400653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540000" y="2044700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540000" y="5133975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540000" y="2731206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540000" y="3074459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40000" y="3417712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540000" y="3760965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540000" y="4447471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540000" y="4104218"/>
              <a:ext cx="76200" cy="762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01700" y="1841500"/>
            <a:ext cx="23114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foo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   bar();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80000" y="2451100"/>
            <a:ext cx="23114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bar(){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….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" pitchFamily="-10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-105" charset="0"/>
              </a:rPr>
              <a:t>}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flipV="1">
            <a:off x="1803400" y="2806700"/>
            <a:ext cx="3390900" cy="10541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rot="10800000">
            <a:off x="1854200" y="4076700"/>
            <a:ext cx="3340100" cy="1193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1079500" y="1244600"/>
            <a:ext cx="4052858" cy="2565400"/>
            <a:chOff x="1079500" y="1244600"/>
            <a:chExt cx="4052858" cy="2565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1079500" y="32258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89100" y="1244600"/>
              <a:ext cx="3443258" cy="2260603"/>
              <a:chOff x="1689100" y="1244600"/>
              <a:chExt cx="3443258" cy="226060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689100" y="1244600"/>
                <a:ext cx="344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Save live caller-saved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1" idx="2"/>
              </p:cNvCxnSpPr>
              <p:nvPr/>
            </p:nvCxnSpPr>
            <p:spPr bwMode="auto">
              <a:xfrm rot="5400000">
                <a:off x="1731280" y="1825753"/>
                <a:ext cx="1891271" cy="146762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1" name="Group 40"/>
          <p:cNvGrpSpPr/>
          <p:nvPr/>
        </p:nvGrpSpPr>
        <p:grpSpPr>
          <a:xfrm>
            <a:off x="5207000" y="1803400"/>
            <a:ext cx="3979794" cy="1638300"/>
            <a:chOff x="5207000" y="1803400"/>
            <a:chExt cx="3979794" cy="16383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207000" y="28575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19742" y="1803400"/>
              <a:ext cx="3867052" cy="1295402"/>
              <a:chOff x="5319742" y="1803400"/>
              <a:chExt cx="3867052" cy="12954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19742" y="1803400"/>
                <a:ext cx="3867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Save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-saved registers that are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written by the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3" idx="2"/>
              </p:cNvCxnSpPr>
              <p:nvPr/>
            </p:nvCxnSpPr>
            <p:spPr bwMode="auto">
              <a:xfrm rot="5400000">
                <a:off x="6242159" y="2087692"/>
                <a:ext cx="649070" cy="13731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2" name="Group 41"/>
          <p:cNvGrpSpPr/>
          <p:nvPr/>
        </p:nvGrpSpPr>
        <p:grpSpPr>
          <a:xfrm>
            <a:off x="5194300" y="4584700"/>
            <a:ext cx="4117705" cy="1753632"/>
            <a:chOff x="5194300" y="4584700"/>
            <a:chExt cx="4117705" cy="1753632"/>
          </a:xfrm>
        </p:grpSpPr>
        <p:sp>
          <p:nvSpPr>
            <p:cNvPr id="10" name="Rectangle 9"/>
            <p:cNvSpPr/>
            <p:nvPr/>
          </p:nvSpPr>
          <p:spPr bwMode="auto">
            <a:xfrm>
              <a:off x="5194300" y="45847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265517" y="4838700"/>
              <a:ext cx="4046488" cy="1499632"/>
              <a:chOff x="5265517" y="4838700"/>
              <a:chExt cx="4046488" cy="14996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265517" y="5969000"/>
                <a:ext cx="4046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Restore saved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callee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24" idx="0"/>
              </p:cNvCxnSpPr>
              <p:nvPr/>
            </p:nvCxnSpPr>
            <p:spPr bwMode="auto">
              <a:xfrm rot="16200000" flipV="1">
                <a:off x="6038333" y="4718571"/>
                <a:ext cx="1130300" cy="13705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3" name="Group 42"/>
          <p:cNvGrpSpPr/>
          <p:nvPr/>
        </p:nvGrpSpPr>
        <p:grpSpPr>
          <a:xfrm>
            <a:off x="1066800" y="4140200"/>
            <a:ext cx="4347674" cy="2375932"/>
            <a:chOff x="1066800" y="4140200"/>
            <a:chExt cx="4347674" cy="2375932"/>
          </a:xfrm>
        </p:grpSpPr>
        <p:sp>
          <p:nvSpPr>
            <p:cNvPr id="8" name="Rectangle 7"/>
            <p:cNvSpPr/>
            <p:nvPr/>
          </p:nvSpPr>
          <p:spPr bwMode="auto">
            <a:xfrm>
              <a:off x="1066800" y="4140200"/>
              <a:ext cx="1460500" cy="584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89100" y="4470400"/>
              <a:ext cx="3725374" cy="2045732"/>
              <a:chOff x="1689100" y="4470400"/>
              <a:chExt cx="3725374" cy="20457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689100" y="6146800"/>
                <a:ext cx="3725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Restore live caller-saved registers.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22" idx="0"/>
              </p:cNvCxnSpPr>
              <p:nvPr/>
            </p:nvCxnSpPr>
            <p:spPr bwMode="auto">
              <a:xfrm rot="16200000" flipV="1">
                <a:off x="1928294" y="4523306"/>
                <a:ext cx="1676400" cy="15705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Saving Convention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431925" y="2031098"/>
            <a:ext cx="54067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To avoid saving and restoring</a:t>
            </a:r>
            <a:r>
              <a:rPr lang="en-US" dirty="0" smtClean="0"/>
              <a:t> dead registers, </a:t>
            </a:r>
            <a:r>
              <a:rPr lang="en-US" dirty="0"/>
              <a:t>MIPS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adopts </a:t>
            </a:r>
            <a:r>
              <a:rPr lang="en-US" dirty="0"/>
              <a:t>the following </a:t>
            </a:r>
            <a:r>
              <a:rPr lang="en-US" dirty="0">
                <a:solidFill>
                  <a:srgbClr val="0033CC"/>
                </a:solidFill>
              </a:rPr>
              <a:t>software convention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457325" y="5143798"/>
            <a:ext cx="67923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names</a:t>
            </a:r>
            <a:r>
              <a:rPr lang="en-US" dirty="0" smtClean="0"/>
              <a:t> indicates which procedure </a:t>
            </a:r>
            <a:r>
              <a:rPr lang="en-US" dirty="0"/>
              <a:t>(the caller or the </a:t>
            </a:r>
            <a:r>
              <a:rPr lang="en-US" dirty="0" err="1"/>
              <a:t>callee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is responsible for preserving the </a:t>
            </a:r>
            <a:r>
              <a:rPr lang="en-US" dirty="0"/>
              <a:t>value stored in the register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procedure boundary</a:t>
            </a:r>
            <a:r>
              <a:rPr lang="en-US" dirty="0"/>
              <a:t>.</a:t>
            </a:r>
          </a:p>
        </p:txBody>
      </p:sp>
      <p:sp>
        <p:nvSpPr>
          <p:cNvPr id="63494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7425" y="2843898"/>
            <a:ext cx="66126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	Registers </a:t>
            </a:r>
            <a:r>
              <a:rPr lang="en-US" dirty="0">
                <a:solidFill>
                  <a:srgbClr val="0033CC"/>
                </a:solidFill>
              </a:rPr>
              <a:t>$t0-$t9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 preserved</a:t>
            </a:r>
            <a:r>
              <a:rPr lang="en-US" dirty="0"/>
              <a:t> by the </a:t>
            </a:r>
            <a:r>
              <a:rPr lang="en-US" dirty="0" err="1"/>
              <a:t>callee</a:t>
            </a:r>
            <a:r>
              <a:rPr lang="en-US" dirty="0"/>
              <a:t> on a</a:t>
            </a:r>
          </a:p>
          <a:p>
            <a:r>
              <a:rPr lang="en-US" dirty="0"/>
              <a:t>                                           procedure call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74725" y="3579298"/>
            <a:ext cx="703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Registers </a:t>
            </a:r>
            <a:r>
              <a:rPr lang="en-US" dirty="0">
                <a:solidFill>
                  <a:srgbClr val="0033CC"/>
                </a:solidFill>
              </a:rPr>
              <a:t>$s0-$s7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must be preserved</a:t>
            </a:r>
            <a:r>
              <a:rPr lang="en-US" dirty="0"/>
              <a:t> on a procedure call.</a:t>
            </a:r>
          </a:p>
        </p:txBody>
      </p:sp>
      <p:sp>
        <p:nvSpPr>
          <p:cNvPr id="2" name="Rectangle 1"/>
          <p:cNvSpPr/>
          <p:nvPr/>
        </p:nvSpPr>
        <p:spPr>
          <a:xfrm>
            <a:off x="1854200" y="4248835"/>
            <a:ext cx="554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Registers </a:t>
            </a:r>
            <a:r>
              <a:rPr lang="en-US" dirty="0">
                <a:solidFill>
                  <a:srgbClr val="0033CC"/>
                </a:solidFill>
              </a:rPr>
              <a:t>$t0-$t9</a:t>
            </a:r>
            <a:r>
              <a:rPr lang="en-US" dirty="0"/>
              <a:t> are the  </a:t>
            </a:r>
            <a:r>
              <a:rPr lang="en-US" dirty="0">
                <a:solidFill>
                  <a:srgbClr val="FF0000"/>
                </a:solidFill>
              </a:rPr>
              <a:t>caller-saved</a:t>
            </a:r>
            <a:r>
              <a:rPr lang="en-US" dirty="0"/>
              <a:t> registers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4200" y="4629835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Registers </a:t>
            </a:r>
            <a:r>
              <a:rPr lang="en-US" dirty="0">
                <a:solidFill>
                  <a:srgbClr val="0033CC"/>
                </a:solidFill>
              </a:rPr>
              <a:t>$s0-s7</a:t>
            </a:r>
            <a:r>
              <a:rPr lang="en-US" dirty="0"/>
              <a:t> are </a:t>
            </a:r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-saved</a:t>
            </a:r>
            <a:r>
              <a:rPr lang="en-US" dirty="0"/>
              <a:t> registers.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7" grpId="0"/>
      <p:bldP spid="8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8259762" cy="646113"/>
          </a:xfrm>
        </p:spPr>
        <p:txBody>
          <a:bodyPr/>
          <a:lstStyle/>
          <a:p>
            <a:pPr eaLnBrk="1" hangingPunct="1"/>
            <a:r>
              <a:rPr lang="en-US" sz="3600"/>
              <a:t>Registers Used for Procedure Calls</a:t>
            </a:r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1279525" y="2065338"/>
            <a:ext cx="7116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33CC"/>
                </a:solidFill>
              </a:rPr>
              <a:t>$a0-$a3</a:t>
            </a:r>
            <a:r>
              <a:rPr lang="en-US" sz="2000"/>
              <a:t>: four argument registers in which to pass parameters</a:t>
            </a:r>
          </a:p>
          <a:p>
            <a:r>
              <a:rPr lang="en-US" sz="2000">
                <a:solidFill>
                  <a:srgbClr val="0033CC"/>
                </a:solidFill>
              </a:rPr>
              <a:t>$v0-$v1</a:t>
            </a:r>
            <a:r>
              <a:rPr lang="en-US" sz="2000"/>
              <a:t>: two value registers in which to return values</a:t>
            </a:r>
          </a:p>
          <a:p>
            <a:r>
              <a:rPr lang="en-US" sz="2000">
                <a:solidFill>
                  <a:srgbClr val="0033CC"/>
                </a:solidFill>
              </a:rPr>
              <a:t>$ra</a:t>
            </a:r>
            <a:r>
              <a:rPr lang="en-US" sz="2000"/>
              <a:t>: one return address register to return to the point of origin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7258961" y="6489978"/>
            <a:ext cx="1339617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Section 2.8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5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11200" y="2451100"/>
            <a:ext cx="3911600" cy="345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2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1200" y="2667000"/>
            <a:ext cx="3911600" cy="323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1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11200" y="3111500"/>
            <a:ext cx="3911600" cy="279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9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1200" y="39878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35500" y="2222500"/>
            <a:ext cx="3911600" cy="375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57" name="Document" r:id="rId4" imgW="7329996" imgH="3997911" progId="Word.Document.8">
                  <p:embed/>
                </p:oleObj>
              </mc:Choice>
              <mc:Fallback>
                <p:oleObj name="Document" r:id="rId4" imgW="7329996" imgH="399791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610100" y="44323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48200" y="2222500"/>
            <a:ext cx="3911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5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610100" y="4432300"/>
            <a:ext cx="39116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3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610100" y="4876800"/>
            <a:ext cx="3911600" cy="147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1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610100" y="5105400"/>
            <a:ext cx="3911600" cy="1244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49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610100" y="5321300"/>
            <a:ext cx="3911600" cy="102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7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10100" y="5537200"/>
            <a:ext cx="3911600" cy="812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 Usage Convention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16000" y="1993900"/>
          <a:ext cx="7556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5" name="Document" r:id="rId4" imgW="7338874" imgH="4009748" progId="Word.Document.8">
                  <p:embed/>
                </p:oleObj>
              </mc:Choice>
              <mc:Fallback>
                <p:oleObj name="Document" r:id="rId4" imgW="7338874" imgH="40097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93900"/>
                        <a:ext cx="75565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828800" y="6248400"/>
            <a:ext cx="1763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A.6/B.6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3" y="2369800"/>
            <a:ext cx="8259762" cy="1446550"/>
          </a:xfrm>
        </p:spPr>
        <p:txBody>
          <a:bodyPr/>
          <a:lstStyle/>
          <a:p>
            <a:pPr algn="ctr"/>
            <a:r>
              <a:rPr lang="en-US" dirty="0" smtClean="0"/>
              <a:t>An illustration of the MIPS </a:t>
            </a:r>
            <a:br>
              <a:rPr lang="en-US" dirty="0" smtClean="0"/>
            </a:br>
            <a:r>
              <a:rPr lang="en-US" dirty="0" smtClean="0"/>
              <a:t>register calling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9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035300" y="3200400"/>
            <a:ext cx="3810000" cy="2861965"/>
            <a:chOff x="3035300" y="3200400"/>
            <a:chExt cx="3810000" cy="2861965"/>
          </a:xfrm>
        </p:grpSpPr>
        <p:pic>
          <p:nvPicPr>
            <p:cNvPr id="7" name="Picture 6" descr="WallOfConfusion_Releas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300" y="3200400"/>
              <a:ext cx="3810000" cy="27178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086100" y="5588000"/>
              <a:ext cx="14986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    caller    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1300" y="5600700"/>
              <a:ext cx="14986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</a:t>
              </a:r>
              <a:r>
                <a:rPr lang="en-US" sz="2400" dirty="0" err="1" smtClean="0"/>
                <a:t>callee</a:t>
              </a:r>
              <a:r>
                <a:rPr lang="en-US" sz="2400" dirty="0" smtClean="0"/>
                <a:t>    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4500" y="406400"/>
            <a:ext cx="4076700" cy="3289300"/>
            <a:chOff x="444500" y="406400"/>
            <a:chExt cx="4076700" cy="3289300"/>
          </a:xfrm>
        </p:grpSpPr>
        <p:sp>
          <p:nvSpPr>
            <p:cNvPr id="13" name="Cube 12"/>
            <p:cNvSpPr/>
            <p:nvPr/>
          </p:nvSpPr>
          <p:spPr bwMode="auto">
            <a:xfrm>
              <a:off x="508000" y="406400"/>
              <a:ext cx="3581400" cy="2451100"/>
            </a:xfrm>
            <a:prstGeom prst="cub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9599" y="1154443"/>
              <a:ext cx="1482725" cy="75373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44500" y="1333500"/>
              <a:ext cx="1477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$t0-$t7</a:t>
              </a:r>
              <a:endParaRPr lang="en-US" sz="2400" dirty="0">
                <a:latin typeface="Monaco"/>
                <a:cs typeface="Monac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9600" y="2012258"/>
              <a:ext cx="1492250" cy="76904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4500" y="2197100"/>
              <a:ext cx="1477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$s0-$s7</a:t>
              </a:r>
              <a:endParaRPr lang="en-US" sz="2400" dirty="0">
                <a:latin typeface="Monaco"/>
                <a:cs typeface="Monaco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H="1" flipV="1">
              <a:off x="4114800" y="444500"/>
              <a:ext cx="406400" cy="3060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H="1" flipV="1">
              <a:off x="508000" y="2882900"/>
              <a:ext cx="3860800" cy="812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317500" y="3467100"/>
            <a:ext cx="2794000" cy="1371600"/>
            <a:chOff x="317500" y="3467100"/>
            <a:chExt cx="2794000" cy="1371600"/>
          </a:xfrm>
        </p:grpSpPr>
        <p:sp>
          <p:nvSpPr>
            <p:cNvPr id="28" name="Cloud Callout 27"/>
            <p:cNvSpPr/>
            <p:nvPr/>
          </p:nvSpPr>
          <p:spPr>
            <a:xfrm flipH="1">
              <a:off x="317500" y="3467100"/>
              <a:ext cx="2794000" cy="1371600"/>
            </a:xfrm>
            <a:prstGeom prst="cloudCallout">
              <a:avLst>
                <a:gd name="adj1" fmla="val -72651"/>
                <a:gd name="adj2" fmla="val 6019"/>
              </a:avLst>
            </a:prstGeom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600" y="3594100"/>
              <a:ext cx="23145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 must save values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that I need later from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$t0-$t7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5300" y="5105400"/>
            <a:ext cx="2794000" cy="1371600"/>
            <a:chOff x="495300" y="5105400"/>
            <a:chExt cx="2794000" cy="1371600"/>
          </a:xfrm>
        </p:grpSpPr>
        <p:sp>
          <p:nvSpPr>
            <p:cNvPr id="30" name="Cloud Callout 29"/>
            <p:cNvSpPr/>
            <p:nvPr/>
          </p:nvSpPr>
          <p:spPr>
            <a:xfrm flipH="1">
              <a:off x="495300" y="5105400"/>
              <a:ext cx="2794000" cy="1371600"/>
            </a:xfrm>
            <a:prstGeom prst="cloudCallout">
              <a:avLst>
                <a:gd name="adj1" fmla="val -64469"/>
                <a:gd name="adj2" fmla="val -86573"/>
              </a:avLst>
            </a:prstGeom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3522" y="5308600"/>
              <a:ext cx="20579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Callee</a:t>
              </a:r>
              <a:r>
                <a:rPr lang="en-US" dirty="0" smtClean="0">
                  <a:solidFill>
                    <a:srgbClr val="FF0000"/>
                  </a:solidFill>
                </a:rPr>
                <a:t> will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preserve values in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$s0-$s7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283200" y="4191000"/>
            <a:ext cx="1460500" cy="226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98900" y="2895600"/>
            <a:ext cx="26416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600" y="3695700"/>
            <a:ext cx="533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llOfConfusion_Rele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3200400"/>
            <a:ext cx="3810000" cy="271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3695700"/>
            <a:ext cx="533400" cy="31623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207000" y="419100"/>
            <a:ext cx="3644900" cy="2451100"/>
            <a:chOff x="444500" y="406400"/>
            <a:chExt cx="3644900" cy="2451100"/>
          </a:xfrm>
        </p:grpSpPr>
        <p:sp>
          <p:nvSpPr>
            <p:cNvPr id="13" name="Cube 12"/>
            <p:cNvSpPr/>
            <p:nvPr/>
          </p:nvSpPr>
          <p:spPr bwMode="auto">
            <a:xfrm>
              <a:off x="508000" y="406400"/>
              <a:ext cx="3581400" cy="2451100"/>
            </a:xfrm>
            <a:prstGeom prst="cub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" y="1257300"/>
              <a:ext cx="1477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$t0-$t7</a:t>
              </a:r>
              <a:endParaRPr lang="en-US" sz="2400" dirty="0">
                <a:latin typeface="Monaco"/>
                <a:cs typeface="Monaco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9600" y="2012258"/>
              <a:ext cx="1492250" cy="76904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7200" y="2197100"/>
              <a:ext cx="1477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$s0-$s7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086100" y="5588000"/>
            <a:ext cx="1498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caller    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1300" y="5600700"/>
            <a:ext cx="1498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91200" y="3098800"/>
            <a:ext cx="2844800" cy="1028700"/>
            <a:chOff x="5791200" y="3098800"/>
            <a:chExt cx="2844800" cy="1028700"/>
          </a:xfrm>
        </p:grpSpPr>
        <p:sp>
          <p:nvSpPr>
            <p:cNvPr id="3" name="Cloud Callout 2"/>
            <p:cNvSpPr/>
            <p:nvPr/>
          </p:nvSpPr>
          <p:spPr>
            <a:xfrm>
              <a:off x="5791200" y="3098800"/>
              <a:ext cx="2844800" cy="1028700"/>
            </a:xfrm>
            <a:prstGeom prst="cloudCallout">
              <a:avLst>
                <a:gd name="adj1" fmla="val -39137"/>
                <a:gd name="adj2" fmla="val 81019"/>
              </a:avLst>
            </a:prstGeom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72200" y="3289300"/>
              <a:ext cx="2168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 can use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$t0-$t7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without saving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629400" y="1104900"/>
            <a:ext cx="1485900" cy="749300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99200" y="4864100"/>
            <a:ext cx="2844800" cy="1435100"/>
            <a:chOff x="6299200" y="4864100"/>
            <a:chExt cx="2844800" cy="1435100"/>
          </a:xfrm>
        </p:grpSpPr>
        <p:sp>
          <p:nvSpPr>
            <p:cNvPr id="21" name="Cloud Callout 20"/>
            <p:cNvSpPr/>
            <p:nvPr/>
          </p:nvSpPr>
          <p:spPr>
            <a:xfrm>
              <a:off x="6299200" y="4864100"/>
              <a:ext cx="2844800" cy="1435100"/>
            </a:xfrm>
            <a:prstGeom prst="cloudCallout">
              <a:avLst>
                <a:gd name="adj1" fmla="val -56547"/>
                <a:gd name="adj2" fmla="val -71325"/>
              </a:avLst>
            </a:prstGeom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81184" y="5156200"/>
              <a:ext cx="22703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Must save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$s0-$s7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before using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these registers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41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19" y="2484100"/>
            <a:ext cx="8259762" cy="1446550"/>
          </a:xfrm>
        </p:spPr>
        <p:txBody>
          <a:bodyPr/>
          <a:lstStyle/>
          <a:p>
            <a:pPr algn="ctr"/>
            <a:r>
              <a:rPr lang="en-US" dirty="0" smtClean="0"/>
              <a:t>Why do we need a Frame Pointer?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588000" y="3479006"/>
            <a:ext cx="1346200" cy="1179512"/>
            <a:chOff x="7035800" y="2247106"/>
            <a:chExt cx="1346200" cy="117951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035800" y="2247106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$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ra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35800" y="2640012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035800" y="3032918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88000" y="4657724"/>
            <a:ext cx="1346200" cy="1179512"/>
            <a:chOff x="7162800" y="3540124"/>
            <a:chExt cx="1346200" cy="117951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162800" y="3540124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a[2]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162800" y="393303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a[1]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62800" y="4325936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a[0]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63435" y="4800084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0FF0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cxnSp>
        <p:nvCxnSpPr>
          <p:cNvPr id="30" name="Curved Connector 29"/>
          <p:cNvCxnSpPr>
            <a:stCxn id="29" idx="3"/>
            <a:endCxn id="12" idx="1"/>
          </p:cNvCxnSpPr>
          <p:nvPr/>
        </p:nvCxnSpPr>
        <p:spPr bwMode="auto">
          <a:xfrm flipV="1">
            <a:off x="2292350" y="3280777"/>
            <a:ext cx="1746250" cy="17071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>
            <a:stCxn id="29" idx="3"/>
            <a:endCxn id="15" idx="1"/>
          </p:cNvCxnSpPr>
          <p:nvPr/>
        </p:nvCxnSpPr>
        <p:spPr bwMode="auto">
          <a:xfrm flipV="1">
            <a:off x="2292350" y="4460311"/>
            <a:ext cx="1741341" cy="5276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>
            <a:stCxn id="29" idx="3"/>
          </p:cNvCxnSpPr>
          <p:nvPr/>
        </p:nvCxnSpPr>
        <p:spPr bwMode="auto">
          <a:xfrm>
            <a:off x="2292350" y="4987925"/>
            <a:ext cx="1703241" cy="6534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27000" y="754797"/>
            <a:ext cx="1985452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latin typeface="Monaco"/>
                <a:cs typeface="Monaco"/>
              </a:rPr>
              <a:t>void foo (…){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1800" dirty="0" smtClean="0">
                <a:latin typeface="Monaco"/>
                <a:cs typeface="Monaco"/>
              </a:rPr>
              <a:t>  …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1800" dirty="0" smtClean="0">
                <a:latin typeface="Monaco"/>
                <a:cs typeface="Monaco"/>
              </a:rPr>
              <a:t>  bar();</a:t>
            </a:r>
          </a:p>
          <a:p>
            <a:r>
              <a:rPr lang="en-US" sz="1800" dirty="0" smtClean="0">
                <a:latin typeface="Monaco"/>
                <a:cs typeface="Monaco"/>
              </a:rPr>
              <a:t>  …</a:t>
            </a:r>
          </a:p>
          <a:p>
            <a:r>
              <a:rPr lang="en-US" sz="1800" dirty="0">
                <a:latin typeface="Monaco"/>
                <a:cs typeface="Monaco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300" y="330200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 code:</a:t>
            </a:r>
            <a:endParaRPr lang="en-US" sz="2000" dirty="0"/>
          </a:p>
        </p:txBody>
      </p:sp>
      <p:sp>
        <p:nvSpPr>
          <p:cNvPr id="43" name="Right Arrow 42"/>
          <p:cNvSpPr/>
          <p:nvPr/>
        </p:nvSpPr>
        <p:spPr>
          <a:xfrm>
            <a:off x="0" y="1231900"/>
            <a:ext cx="317500" cy="165100"/>
          </a:xfrm>
          <a:prstGeom prst="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029075" y="1790700"/>
            <a:ext cx="2905125" cy="4832350"/>
            <a:chOff x="4029075" y="1790700"/>
            <a:chExt cx="2905125" cy="4832350"/>
          </a:xfrm>
        </p:grpSpPr>
        <p:sp>
          <p:nvSpPr>
            <p:cNvPr id="2" name="Rectangle 1"/>
            <p:cNvSpPr/>
            <p:nvPr/>
          </p:nvSpPr>
          <p:spPr bwMode="auto">
            <a:xfrm>
              <a:off x="5588000" y="30861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4375" y="1790700"/>
              <a:ext cx="95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Stack</a:t>
              </a: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588000" y="3479006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88000" y="3871912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588000" y="4264818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588000" y="4657724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88000" y="5050630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88000" y="5443536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88000" y="5836442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588000" y="6229350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311150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04678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0FEC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3897856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0FE8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691" y="4291034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4684212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8600" y="507739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0FDC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8600" y="5470568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0FD8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691" y="5863746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8600" y="6256923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588000" y="26924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588000" y="22987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5962650" y="23145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29075" y="2730500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2250" y="230505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0FF8</a:t>
              </a:r>
              <a:endParaRPr lang="en-US" sz="1600" dirty="0">
                <a:latin typeface="Monaco"/>
                <a:cs typeface="Monaco"/>
              </a:endParaRPr>
            </a:p>
          </p:txBody>
        </p: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273300" y="0"/>
            <a:ext cx="2123974" cy="313932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err="1" smtClean="0">
                <a:latin typeface="Monaco" charset="0"/>
                <a:cs typeface="Monaco" charset="0"/>
              </a:rPr>
              <a:t>int</a:t>
            </a:r>
            <a:r>
              <a:rPr lang="en-US" sz="1800" dirty="0" smtClean="0">
                <a:latin typeface="Monaco" charset="0"/>
                <a:cs typeface="Monaco" charset="0"/>
              </a:rPr>
              <a:t> bar (…){</a:t>
            </a:r>
            <a:endParaRPr lang="en-US" sz="1800" dirty="0">
              <a:latin typeface="Monaco" charset="0"/>
              <a:cs typeface="Monaco" charset="0"/>
            </a:endParaRPr>
          </a:p>
          <a:p>
            <a:r>
              <a:rPr lang="en-US" sz="1800" dirty="0">
                <a:latin typeface="Monaco" charset="0"/>
                <a:cs typeface="Monaco" charset="0"/>
              </a:rPr>
              <a:t>  </a:t>
            </a:r>
            <a:r>
              <a:rPr lang="en-US" sz="1800" dirty="0" err="1" smtClean="0">
                <a:latin typeface="Monaco" charset="0"/>
                <a:cs typeface="Monaco" charset="0"/>
              </a:rPr>
              <a:t>int</a:t>
            </a:r>
            <a:r>
              <a:rPr lang="en-US" sz="1800" dirty="0" smtClean="0">
                <a:latin typeface="Monaco" charset="0"/>
                <a:cs typeface="Monaco" charset="0"/>
              </a:rPr>
              <a:t> x, y;</a:t>
            </a:r>
          </a:p>
          <a:p>
            <a:r>
              <a:rPr lang="en-US" sz="1800" dirty="0">
                <a:latin typeface="Monaco" charset="0"/>
                <a:cs typeface="Monaco" charset="0"/>
              </a:rPr>
              <a:t> </a:t>
            </a:r>
            <a:r>
              <a:rPr lang="en-US" sz="1800" dirty="0" smtClean="0">
                <a:latin typeface="Monaco" charset="0"/>
                <a:cs typeface="Monaco" charset="0"/>
              </a:rPr>
              <a:t> …</a:t>
            </a:r>
            <a:endParaRPr lang="en-US" sz="1800" dirty="0">
              <a:latin typeface="Monaco" charset="0"/>
              <a:cs typeface="Monaco" charset="0"/>
            </a:endParaRPr>
          </a:p>
          <a:p>
            <a:r>
              <a:rPr lang="en-US" sz="1800" dirty="0" smtClean="0"/>
              <a:t>     x = x + y;</a:t>
            </a:r>
          </a:p>
          <a:p>
            <a:r>
              <a:rPr lang="en-US" sz="1800" dirty="0" smtClean="0"/>
              <a:t>    </a:t>
            </a:r>
            <a:r>
              <a:rPr lang="en-US" sz="1800" dirty="0" smtClean="0">
                <a:latin typeface="Monaco"/>
                <a:cs typeface="Monaco"/>
              </a:rPr>
              <a:t>if(…){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 a[3];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y = </a:t>
            </a:r>
            <a:r>
              <a:rPr lang="en-US" sz="1800" dirty="0" err="1" smtClean="0">
                <a:latin typeface="Monaco"/>
                <a:cs typeface="Monaco"/>
              </a:rPr>
              <a:t>x+y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…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}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x = </a:t>
            </a:r>
            <a:r>
              <a:rPr lang="en-US" sz="1800" dirty="0" err="1" smtClean="0">
                <a:latin typeface="Monaco"/>
                <a:cs typeface="Monaco"/>
              </a:rPr>
              <a:t>x+y</a:t>
            </a:r>
            <a:r>
              <a:rPr lang="en-US" sz="1800" dirty="0" smtClean="0">
                <a:latin typeface="Monaco"/>
                <a:cs typeface="Monaco"/>
              </a:rPr>
              <a:t>;</a:t>
            </a:r>
          </a:p>
          <a:p>
            <a:r>
              <a:rPr lang="en-US" sz="1800" dirty="0">
                <a:latin typeface="Monaco"/>
                <a:cs typeface="Monaco"/>
              </a:rPr>
              <a:t>}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2184400" y="393700"/>
            <a:ext cx="317500" cy="165100"/>
          </a:xfrm>
          <a:prstGeom prst="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0FE4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26000" y="1016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$t0, 4($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x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6000" y="4572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$t1, 0($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$t1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y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0FD8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26000" y="11684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$t4, 16($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$t4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x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26000" y="15240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$t5, 12($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$t5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y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6000" y="8128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…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85000" y="3477413"/>
            <a:ext cx="1676400" cy="1170787"/>
            <a:chOff x="6985000" y="3477413"/>
            <a:chExt cx="1676400" cy="1170787"/>
          </a:xfrm>
        </p:grpSpPr>
        <p:sp>
          <p:nvSpPr>
            <p:cNvPr id="60" name="Right Brace 59"/>
            <p:cNvSpPr/>
            <p:nvPr/>
          </p:nvSpPr>
          <p:spPr>
            <a:xfrm>
              <a:off x="6985000" y="3477413"/>
              <a:ext cx="215899" cy="1170787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8089" y="3640061"/>
              <a:ext cx="1313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bar’s</a:t>
              </a:r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72301" y="3490113"/>
            <a:ext cx="1689099" cy="2326487"/>
            <a:chOff x="6972301" y="3490113"/>
            <a:chExt cx="1689099" cy="2326487"/>
          </a:xfrm>
        </p:grpSpPr>
        <p:sp>
          <p:nvSpPr>
            <p:cNvPr id="62" name="Right Brace 61"/>
            <p:cNvSpPr/>
            <p:nvPr/>
          </p:nvSpPr>
          <p:spPr>
            <a:xfrm>
              <a:off x="6972301" y="3490113"/>
              <a:ext cx="190500" cy="2326487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48089" y="4211561"/>
              <a:ext cx="1313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bar’s</a:t>
              </a:r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00035 0.0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4.44444E-6 L 0.00069 0.0810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8102 L 0.00069 0.162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1625 L 0.00208 0.2069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20694 L 0.00278 0.2796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44" grpId="0" animBg="1"/>
      <p:bldP spid="43" grpId="0" animBg="1"/>
      <p:bldP spid="43" grpId="1" animBg="1"/>
      <p:bldP spid="43" grpId="2" animBg="1"/>
      <p:bldP spid="34" grpId="0" animBg="1"/>
      <p:bldP spid="52" grpId="0" animBg="1"/>
      <p:bldP spid="52" grpId="1" animBg="1"/>
      <p:bldP spid="52" grpId="2" animBg="1"/>
      <p:bldP spid="52" grpId="3" animBg="1"/>
      <p:bldP spid="52" grpId="4" animBg="1"/>
      <p:bldP spid="53" grpId="0" animBg="1"/>
      <p:bldP spid="54" grpId="0"/>
      <p:bldP spid="55" grpId="0"/>
      <p:bldP spid="56" grpId="0" animBg="1"/>
      <p:bldP spid="56" grpId="1" animBg="1"/>
      <p:bldP spid="57" grpId="0"/>
      <p:bldP spid="58" grpId="0"/>
      <p:bldP spid="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768350" y="3784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0FF8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88000" y="3479006"/>
            <a:ext cx="1346200" cy="1179512"/>
            <a:chOff x="7035800" y="2247106"/>
            <a:chExt cx="1346200" cy="1179512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035800" y="2247106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$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ra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035800" y="2640012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035800" y="3032918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88000" y="4657724"/>
            <a:ext cx="1346200" cy="1179512"/>
            <a:chOff x="7162800" y="3540124"/>
            <a:chExt cx="1346200" cy="1179512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162800" y="3540124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a[2]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162800" y="393303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a[1]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162800" y="4325936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a[0]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63435" y="4800084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0FF0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cxnSp>
        <p:nvCxnSpPr>
          <p:cNvPr id="30" name="Curved Connector 29"/>
          <p:cNvCxnSpPr>
            <a:stCxn id="29" idx="3"/>
            <a:endCxn id="12" idx="1"/>
          </p:cNvCxnSpPr>
          <p:nvPr/>
        </p:nvCxnSpPr>
        <p:spPr bwMode="auto">
          <a:xfrm flipV="1">
            <a:off x="2292350" y="3280777"/>
            <a:ext cx="1746250" cy="17071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>
            <a:stCxn id="29" idx="3"/>
            <a:endCxn id="15" idx="1"/>
          </p:cNvCxnSpPr>
          <p:nvPr/>
        </p:nvCxnSpPr>
        <p:spPr bwMode="auto">
          <a:xfrm flipV="1">
            <a:off x="2292350" y="4460311"/>
            <a:ext cx="1741341" cy="5276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>
            <a:stCxn id="29" idx="3"/>
          </p:cNvCxnSpPr>
          <p:nvPr/>
        </p:nvCxnSpPr>
        <p:spPr bwMode="auto">
          <a:xfrm>
            <a:off x="2292350" y="4987925"/>
            <a:ext cx="1703241" cy="6534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27000" y="754797"/>
            <a:ext cx="1985452" cy="147732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latin typeface="Monaco"/>
                <a:cs typeface="Monaco"/>
              </a:rPr>
              <a:t>void foo (…){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1800" dirty="0" smtClean="0">
                <a:latin typeface="Monaco"/>
                <a:cs typeface="Monaco"/>
              </a:rPr>
              <a:t>  …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1800" dirty="0" smtClean="0">
                <a:latin typeface="Monaco"/>
                <a:cs typeface="Monaco"/>
              </a:rPr>
              <a:t>  bar();</a:t>
            </a:r>
          </a:p>
          <a:p>
            <a:r>
              <a:rPr lang="en-US" sz="1800" dirty="0" smtClean="0">
                <a:latin typeface="Monaco"/>
                <a:cs typeface="Monaco"/>
              </a:rPr>
              <a:t>  …</a:t>
            </a:r>
          </a:p>
          <a:p>
            <a:r>
              <a:rPr lang="en-US" sz="1800" dirty="0">
                <a:latin typeface="Monaco"/>
                <a:cs typeface="Monaco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300" y="330200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 code:</a:t>
            </a:r>
            <a:endParaRPr lang="en-US" sz="2000" dirty="0"/>
          </a:p>
        </p:txBody>
      </p:sp>
      <p:sp>
        <p:nvSpPr>
          <p:cNvPr id="43" name="Right Arrow 42"/>
          <p:cNvSpPr/>
          <p:nvPr/>
        </p:nvSpPr>
        <p:spPr>
          <a:xfrm>
            <a:off x="0" y="1231900"/>
            <a:ext cx="317500" cy="165100"/>
          </a:xfrm>
          <a:prstGeom prst="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029075" y="1790700"/>
            <a:ext cx="2905125" cy="4832350"/>
            <a:chOff x="4029075" y="1790700"/>
            <a:chExt cx="2905125" cy="4832350"/>
          </a:xfrm>
        </p:grpSpPr>
        <p:sp>
          <p:nvSpPr>
            <p:cNvPr id="2" name="Rectangle 1"/>
            <p:cNvSpPr/>
            <p:nvPr/>
          </p:nvSpPr>
          <p:spPr bwMode="auto">
            <a:xfrm>
              <a:off x="5588000" y="30861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94375" y="1790700"/>
              <a:ext cx="95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Stack</a:t>
              </a:r>
              <a:endParaRPr lang="en-US" sz="24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5588000" y="3479006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588000" y="3871912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588000" y="4264818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588000" y="4657724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588000" y="5050630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88000" y="5443536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88000" y="5836442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588000" y="6229350"/>
              <a:ext cx="1346200" cy="393700"/>
            </a:xfrm>
            <a:prstGeom prst="rect">
              <a:avLst/>
            </a:prstGeom>
            <a:noFill/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311150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3504678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0FEC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3897856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0FE8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691" y="4291034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4684212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0FE0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38600" y="507739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0FDC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8600" y="5470568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0FD8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691" y="5863746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38600" y="6256923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0FD0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588000" y="26924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588000" y="2298700"/>
              <a:ext cx="1346200" cy="3937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5962650" y="23145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29075" y="2730500"/>
              <a:ext cx="1544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0FF4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32250" y="2305050"/>
              <a:ext cx="15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0x4000 0FF8</a:t>
              </a:r>
              <a:endParaRPr lang="en-US" sz="1600" dirty="0">
                <a:latin typeface="Monaco"/>
                <a:cs typeface="Monaco"/>
              </a:endParaRPr>
            </a:p>
          </p:txBody>
        </p:sp>
      </p:grp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0FE4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26000" y="101600"/>
            <a:ext cx="428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$t0, -4($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 err="1" smtClean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) 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$t0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x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6000" y="457200"/>
            <a:ext cx="428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$t1, -8($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 err="1" smtClean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) 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$t1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y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768350" y="4800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0FD8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26000" y="11684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$t4, -4($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 err="1" smtClean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)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$t4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x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26000" y="1524000"/>
            <a:ext cx="415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lw</a:t>
            </a:r>
            <a:r>
              <a:rPr lang="en-US" dirty="0" smtClean="0">
                <a:latin typeface="Monaco"/>
                <a:cs typeface="Monaco"/>
              </a:rPr>
              <a:t>  $t5, -8($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 err="1" smtClean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)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$t5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 y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26000" y="8128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…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985000" y="3477413"/>
            <a:ext cx="1676400" cy="1170787"/>
            <a:chOff x="6985000" y="3477413"/>
            <a:chExt cx="1676400" cy="1170787"/>
          </a:xfrm>
        </p:grpSpPr>
        <p:sp>
          <p:nvSpPr>
            <p:cNvPr id="60" name="Right Brace 59"/>
            <p:cNvSpPr/>
            <p:nvPr/>
          </p:nvSpPr>
          <p:spPr>
            <a:xfrm>
              <a:off x="6985000" y="3477413"/>
              <a:ext cx="215899" cy="1170787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8089" y="3640061"/>
              <a:ext cx="1313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bar’s</a:t>
              </a:r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972301" y="3490113"/>
            <a:ext cx="1689099" cy="2326487"/>
            <a:chOff x="6972301" y="3490113"/>
            <a:chExt cx="1689099" cy="2326487"/>
          </a:xfrm>
        </p:grpSpPr>
        <p:sp>
          <p:nvSpPr>
            <p:cNvPr id="62" name="Right Brace 61"/>
            <p:cNvSpPr/>
            <p:nvPr/>
          </p:nvSpPr>
          <p:spPr>
            <a:xfrm>
              <a:off x="6972301" y="3490113"/>
              <a:ext cx="190500" cy="2326487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48089" y="4211561"/>
              <a:ext cx="13133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bar’s</a:t>
              </a:r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63435" y="3784084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f</a:t>
            </a:r>
            <a:r>
              <a:rPr lang="en-US" dirty="0" err="1" smtClean="0">
                <a:latin typeface="Monaco"/>
                <a:cs typeface="Monaco"/>
              </a:rPr>
              <a:t>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768350" y="3784600"/>
            <a:ext cx="1524000" cy="374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0FEC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cxnSp>
        <p:nvCxnSpPr>
          <p:cNvPr id="68" name="Curved Connector 67"/>
          <p:cNvCxnSpPr>
            <a:stCxn id="67" idx="3"/>
            <a:endCxn id="13" idx="1"/>
          </p:cNvCxnSpPr>
          <p:nvPr/>
        </p:nvCxnSpPr>
        <p:spPr bwMode="auto">
          <a:xfrm flipV="1">
            <a:off x="2292350" y="3673955"/>
            <a:ext cx="1746250" cy="2979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urved Connector 68"/>
          <p:cNvCxnSpPr>
            <a:stCxn id="67" idx="3"/>
          </p:cNvCxnSpPr>
          <p:nvPr/>
        </p:nvCxnSpPr>
        <p:spPr bwMode="auto">
          <a:xfrm flipV="1">
            <a:off x="2292350" y="2489200"/>
            <a:ext cx="1809750" cy="148272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273300" y="0"/>
            <a:ext cx="2123974" cy="313932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err="1" smtClean="0">
                <a:latin typeface="Monaco" charset="0"/>
                <a:cs typeface="Monaco" charset="0"/>
              </a:rPr>
              <a:t>int</a:t>
            </a:r>
            <a:r>
              <a:rPr lang="en-US" sz="1800" dirty="0" smtClean="0">
                <a:latin typeface="Monaco" charset="0"/>
                <a:cs typeface="Monaco" charset="0"/>
              </a:rPr>
              <a:t> bar (…){</a:t>
            </a:r>
            <a:endParaRPr lang="en-US" sz="1800" dirty="0">
              <a:latin typeface="Monaco" charset="0"/>
              <a:cs typeface="Monaco" charset="0"/>
            </a:endParaRPr>
          </a:p>
          <a:p>
            <a:r>
              <a:rPr lang="en-US" sz="1800" dirty="0">
                <a:latin typeface="Monaco" charset="0"/>
                <a:cs typeface="Monaco" charset="0"/>
              </a:rPr>
              <a:t>  </a:t>
            </a:r>
            <a:r>
              <a:rPr lang="en-US" sz="1800" dirty="0" err="1" smtClean="0">
                <a:latin typeface="Monaco" charset="0"/>
                <a:cs typeface="Monaco" charset="0"/>
              </a:rPr>
              <a:t>int</a:t>
            </a:r>
            <a:r>
              <a:rPr lang="en-US" sz="1800" dirty="0" smtClean="0">
                <a:latin typeface="Monaco" charset="0"/>
                <a:cs typeface="Monaco" charset="0"/>
              </a:rPr>
              <a:t> x, y;</a:t>
            </a:r>
          </a:p>
          <a:p>
            <a:r>
              <a:rPr lang="en-US" sz="1800" dirty="0">
                <a:latin typeface="Monaco" charset="0"/>
                <a:cs typeface="Monaco" charset="0"/>
              </a:rPr>
              <a:t> </a:t>
            </a:r>
            <a:r>
              <a:rPr lang="en-US" sz="1800" dirty="0" smtClean="0">
                <a:latin typeface="Monaco" charset="0"/>
                <a:cs typeface="Monaco" charset="0"/>
              </a:rPr>
              <a:t> …</a:t>
            </a:r>
            <a:endParaRPr lang="en-US" sz="1800" dirty="0">
              <a:latin typeface="Monaco" charset="0"/>
              <a:cs typeface="Monaco" charset="0"/>
            </a:endParaRPr>
          </a:p>
          <a:p>
            <a:r>
              <a:rPr lang="en-US" sz="1800" dirty="0" smtClean="0"/>
              <a:t>     x = x + y;</a:t>
            </a:r>
          </a:p>
          <a:p>
            <a:r>
              <a:rPr lang="en-US" sz="1800" dirty="0" smtClean="0"/>
              <a:t>    </a:t>
            </a:r>
            <a:r>
              <a:rPr lang="en-US" sz="1800" dirty="0" smtClean="0">
                <a:latin typeface="Monaco"/>
                <a:cs typeface="Monaco"/>
              </a:rPr>
              <a:t>if(…){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</a:t>
            </a:r>
            <a:r>
              <a:rPr lang="en-US" sz="1800" dirty="0" err="1" smtClean="0">
                <a:latin typeface="Monaco"/>
                <a:cs typeface="Monaco"/>
              </a:rPr>
              <a:t>int</a:t>
            </a:r>
            <a:r>
              <a:rPr lang="en-US" sz="1800" dirty="0" smtClean="0">
                <a:latin typeface="Monaco"/>
                <a:cs typeface="Monaco"/>
              </a:rPr>
              <a:t> a[3];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y = </a:t>
            </a:r>
            <a:r>
              <a:rPr lang="en-US" sz="1800" dirty="0" err="1" smtClean="0">
                <a:latin typeface="Monaco"/>
                <a:cs typeface="Monaco"/>
              </a:rPr>
              <a:t>x+y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 …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}</a:t>
            </a:r>
          </a:p>
          <a:p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x = </a:t>
            </a:r>
            <a:r>
              <a:rPr lang="en-US" sz="1800" dirty="0" err="1" smtClean="0">
                <a:latin typeface="Monaco"/>
                <a:cs typeface="Monaco"/>
              </a:rPr>
              <a:t>x+y</a:t>
            </a:r>
            <a:r>
              <a:rPr lang="en-US" sz="1800" dirty="0" smtClean="0">
                <a:latin typeface="Monaco"/>
                <a:cs typeface="Monaco"/>
              </a:rPr>
              <a:t>;</a:t>
            </a:r>
          </a:p>
          <a:p>
            <a:r>
              <a:rPr lang="en-US" sz="1800" dirty="0">
                <a:latin typeface="Monaco"/>
                <a:cs typeface="Monaco"/>
              </a:rPr>
              <a:t>}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2184400" y="393700"/>
            <a:ext cx="317500" cy="165100"/>
          </a:xfrm>
          <a:prstGeom prst="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6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00035 0.03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4.44444E-6 L 0.00069 0.08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8102 L 0.00069 0.162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1625 L 0.00208 0.2069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20694 L 0.00278 0.2796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3" grpId="1" animBg="1"/>
      <p:bldP spid="43" grpId="2" animBg="1"/>
      <p:bldP spid="53" grpId="0" animBg="1"/>
      <p:bldP spid="54" grpId="0"/>
      <p:bldP spid="55" grpId="0"/>
      <p:bldP spid="56" grpId="0" animBg="1"/>
      <p:bldP spid="56" grpId="1" animBg="1"/>
      <p:bldP spid="57" grpId="0"/>
      <p:bldP spid="58" grpId="0"/>
      <p:bldP spid="59" grpId="0"/>
      <p:bldP spid="66" grpId="0"/>
      <p:bldP spid="67" grpId="0" animBg="1"/>
      <p:bldP spid="52" grpId="0" animBg="1"/>
      <p:bldP spid="52" grpId="1" animBg="1"/>
      <p:bldP spid="52" grpId="2" animBg="1"/>
      <p:bldP spid="52" grpId="3" animBg="1"/>
      <p:bldP spid="52" grpId="4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51100" y="1993900"/>
            <a:ext cx="2197100" cy="812800"/>
          </a:xfrm>
          <a:prstGeom prst="rect">
            <a:avLst/>
          </a:prstGeom>
          <a:solidFill>
            <a:srgbClr val="E9EBCF"/>
          </a:solidFill>
          <a:ln w="57150" cap="flat" cmpd="sng" algn="ctr">
            <a:solidFill>
              <a:srgbClr val="CFCA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-105" charset="0"/>
              </a:rPr>
              <a:t>Save $</a:t>
            </a:r>
            <a:r>
              <a:rPr lang="en-US" sz="2400" dirty="0" err="1" smtClean="0">
                <a:latin typeface="Arial" pitchFamily="-105" charset="0"/>
              </a:rPr>
              <a:t>fp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900" y="1111935"/>
            <a:ext cx="854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Some procedures </a:t>
            </a:r>
            <a:r>
              <a:rPr lang="en-US" sz="2400" b="1" dirty="0" smtClean="0"/>
              <a:t>may</a:t>
            </a:r>
            <a:r>
              <a:rPr lang="en-US" sz="2400" dirty="0" smtClean="0"/>
              <a:t> change $sp during its execution. Then:	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67100" y="2806699"/>
            <a:ext cx="4000500" cy="1164168"/>
            <a:chOff x="3467100" y="2806699"/>
            <a:chExt cx="4000500" cy="1164168"/>
          </a:xfrm>
        </p:grpSpPr>
        <p:sp>
          <p:nvSpPr>
            <p:cNvPr id="7" name="Rectangle 6"/>
            <p:cNvSpPr/>
            <p:nvPr/>
          </p:nvSpPr>
          <p:spPr bwMode="auto">
            <a:xfrm>
              <a:off x="3467100" y="3158067"/>
              <a:ext cx="40005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Arial" pitchFamily="-105" charset="0"/>
                </a:rPr>
                <a:t>Move $</a:t>
              </a:r>
              <a:r>
                <a:rPr lang="en-US" sz="2400" dirty="0" err="1" smtClean="0">
                  <a:latin typeface="Arial" pitchFamily="-105" charset="0"/>
                </a:rPr>
                <a:t>fp</a:t>
              </a:r>
              <a:endParaRPr lang="en-US" sz="2400" dirty="0" smtClean="0">
                <a:latin typeface="Arial" pitchFamily="-105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to first position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of </a:t>
              </a:r>
              <a:r>
                <a:rPr lang="en-US" sz="2400" dirty="0" smtClean="0">
                  <a:latin typeface="Arial" pitchFamily="-105" charset="0"/>
                </a:rPr>
                <a:t>frame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2" name="Straight Arrow Connector 11"/>
            <p:cNvCxnSpPr>
              <a:stCxn id="6" idx="2"/>
              <a:endCxn id="7" idx="0"/>
            </p:cNvCxnSpPr>
            <p:nvPr/>
          </p:nvCxnSpPr>
          <p:spPr bwMode="auto">
            <a:xfrm rot="16200000" flipH="1">
              <a:off x="4332817" y="2023533"/>
              <a:ext cx="351367" cy="1917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178300" y="3970866"/>
            <a:ext cx="4775200" cy="1164168"/>
            <a:chOff x="4178300" y="3970866"/>
            <a:chExt cx="4775200" cy="1164168"/>
          </a:xfrm>
        </p:grpSpPr>
        <p:sp>
          <p:nvSpPr>
            <p:cNvPr id="8" name="Rectangle 7"/>
            <p:cNvSpPr/>
            <p:nvPr/>
          </p:nvSpPr>
          <p:spPr bwMode="auto">
            <a:xfrm>
              <a:off x="4178300" y="4322234"/>
              <a:ext cx="47752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Always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use $</a:t>
              </a:r>
              <a:r>
                <a:rPr kumimoji="0" lang="en-US" sz="24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fp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rPr>
                <a:t> to access stack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Straight Arrow Connector 12"/>
            <p:cNvCxnSpPr>
              <a:stCxn id="7" idx="2"/>
              <a:endCxn id="8" idx="0"/>
            </p:cNvCxnSpPr>
            <p:nvPr/>
          </p:nvCxnSpPr>
          <p:spPr bwMode="auto">
            <a:xfrm rot="16200000" flipH="1">
              <a:off x="5840942" y="3597275"/>
              <a:ext cx="351367" cy="10985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2451100" y="5135034"/>
            <a:ext cx="4114800" cy="1164166"/>
            <a:chOff x="2451100" y="5135034"/>
            <a:chExt cx="4114800" cy="1164166"/>
          </a:xfrm>
        </p:grpSpPr>
        <p:sp>
          <p:nvSpPr>
            <p:cNvPr id="9" name="Rectangle 8"/>
            <p:cNvSpPr/>
            <p:nvPr/>
          </p:nvSpPr>
          <p:spPr bwMode="auto">
            <a:xfrm>
              <a:off x="2451100" y="5486400"/>
              <a:ext cx="2197100" cy="812800"/>
            </a:xfrm>
            <a:prstGeom prst="rect">
              <a:avLst/>
            </a:prstGeom>
            <a:solidFill>
              <a:srgbClr val="E9EBCF"/>
            </a:solidFill>
            <a:ln w="5715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Arial" pitchFamily="-105" charset="0"/>
                </a:rPr>
                <a:t>Restore $</a:t>
              </a:r>
              <a:r>
                <a:rPr lang="en-US" sz="2400" dirty="0" err="1" smtClean="0">
                  <a:latin typeface="Arial" pitchFamily="-105" charset="0"/>
                </a:rPr>
                <a:t>fp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6" name="Straight Arrow Connector 15"/>
            <p:cNvCxnSpPr>
              <a:stCxn id="8" idx="2"/>
              <a:endCxn id="9" idx="0"/>
            </p:cNvCxnSpPr>
            <p:nvPr/>
          </p:nvCxnSpPr>
          <p:spPr bwMode="auto">
            <a:xfrm rot="5400000">
              <a:off x="4882092" y="3802592"/>
              <a:ext cx="351366" cy="30162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FCAA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1899" y="186980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1899" y="233282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1899" y="279584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1899" y="325886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1899" y="3721885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1899" y="4184905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41899" y="4647926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6415" y="56136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1899" y="5110947"/>
            <a:ext cx="1557867" cy="464608"/>
          </a:xfrm>
          <a:prstGeom prst="rect">
            <a:avLst/>
          </a:prstGeom>
          <a:solidFill>
            <a:srgbClr val="E9EBC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1899" y="557396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6415" y="192539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48093" y="238642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6415" y="284745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6415" y="330849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6415" y="376952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8093" y="423055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86415" y="469159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6415" y="515262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2520654" y="2338143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6632574" y="232171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83399" y="261136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2507954" y="326524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041899" y="3721885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48315" y="23915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grpSp>
        <p:nvGrpSpPr>
          <p:cNvPr id="29" name="Group 34"/>
          <p:cNvGrpSpPr/>
          <p:nvPr/>
        </p:nvGrpSpPr>
        <p:grpSpPr>
          <a:xfrm>
            <a:off x="5041899" y="418649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6632574" y="371515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0007 0.0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666 0.200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6 L 0.00087 0.20023 " pathEditMode="relative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621 L 0.0007 0.26598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b="1" dirty="0" err="1" smtClean="0"/>
              <a:t>r</a:t>
            </a:r>
            <a:r>
              <a:rPr lang="en-US" b="1" dirty="0" smtClean="0"/>
              <a:t> = </a:t>
            </a:r>
            <a:r>
              <a:rPr lang="en-US" b="1" dirty="0" err="1" smtClean="0"/>
              <a:t>bar(a</a:t>
            </a:r>
            <a:r>
              <a:rPr lang="en-US" b="1" dirty="0" smtClean="0"/>
              <a:t>, </a:t>
            </a:r>
            <a:r>
              <a:rPr lang="en-US" b="1" dirty="0" err="1" smtClean="0"/>
              <a:t>b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b="1" dirty="0" err="1" smtClean="0"/>
              <a:t>r</a:t>
            </a:r>
            <a:r>
              <a:rPr lang="en-US" b="1" dirty="0" smtClean="0"/>
              <a:t> = </a:t>
            </a:r>
            <a:r>
              <a:rPr lang="en-US" b="1" dirty="0" err="1" smtClean="0"/>
              <a:t>bar(b</a:t>
            </a:r>
            <a:r>
              <a:rPr lang="en-US" b="1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b="1" dirty="0" err="1" smtClean="0"/>
              <a:t>t</a:t>
            </a:r>
            <a:r>
              <a:rPr lang="en-US" b="1" dirty="0" smtClean="0"/>
              <a:t> =  </a:t>
            </a:r>
            <a:r>
              <a:rPr lang="en-US" b="1" dirty="0" err="1" smtClean="0"/>
              <a:t>baz(x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>
            <a:off x="1727200" y="3619500"/>
            <a:ext cx="2324100" cy="1117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Curved Connector 19"/>
          <p:cNvCxnSpPr/>
          <p:nvPr/>
        </p:nvCxnSpPr>
        <p:spPr bwMode="auto">
          <a:xfrm flipV="1">
            <a:off x="1778000" y="2374900"/>
            <a:ext cx="2222500" cy="195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rot="10800000">
            <a:off x="1752600" y="4394200"/>
            <a:ext cx="2349500" cy="368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81100" y="1422400"/>
            <a:ext cx="73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1700" y="1892300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callee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4400" y="1892300"/>
            <a:ext cx="73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caller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99400" y="2400300"/>
            <a:ext cx="78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callee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62400" y="3898900"/>
            <a:ext cx="3336717" cy="1880632"/>
            <a:chOff x="3962400" y="3898900"/>
            <a:chExt cx="3336717" cy="1880632"/>
          </a:xfrm>
        </p:grpSpPr>
        <p:sp>
          <p:nvSpPr>
            <p:cNvPr id="31" name="TextBox 30"/>
            <p:cNvSpPr txBox="1"/>
            <p:nvPr/>
          </p:nvSpPr>
          <p:spPr>
            <a:xfrm>
              <a:off x="5626100" y="5410200"/>
              <a:ext cx="167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962400" y="3898900"/>
              <a:ext cx="342900" cy="330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34" name="Straight Arrow Connector 33"/>
            <p:cNvCxnSpPr>
              <a:stCxn id="31" idx="1"/>
              <a:endCxn id="32" idx="5"/>
            </p:cNvCxnSpPr>
            <p:nvPr/>
          </p:nvCxnSpPr>
          <p:spPr bwMode="auto">
            <a:xfrm rot="10800000">
              <a:off x="4255084" y="4180744"/>
              <a:ext cx="1371017" cy="14141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175000" y="1333500"/>
            <a:ext cx="4305300" cy="1219200"/>
            <a:chOff x="3733800" y="4064000"/>
            <a:chExt cx="4509014" cy="1219200"/>
          </a:xfrm>
        </p:grpSpPr>
        <p:sp>
          <p:nvSpPr>
            <p:cNvPr id="37" name="TextBox 36"/>
            <p:cNvSpPr txBox="1"/>
            <p:nvPr/>
          </p:nvSpPr>
          <p:spPr>
            <a:xfrm>
              <a:off x="4889500" y="4064000"/>
              <a:ext cx="3353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must remember 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3733800" y="4387166"/>
              <a:ext cx="1155700" cy="896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2870199" y="4178300"/>
            <a:ext cx="4368800" cy="2271931"/>
            <a:chOff x="3667295" y="2438400"/>
            <a:chExt cx="4575519" cy="2271931"/>
          </a:xfrm>
        </p:grpSpPr>
        <p:sp>
          <p:nvSpPr>
            <p:cNvPr id="43" name="TextBox 42"/>
            <p:cNvSpPr txBox="1"/>
            <p:nvPr/>
          </p:nvSpPr>
          <p:spPr>
            <a:xfrm>
              <a:off x="4889500" y="4064000"/>
              <a:ext cx="3353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must return to correct 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 bwMode="auto">
            <a:xfrm rot="10800000">
              <a:off x="3667295" y="2438400"/>
              <a:ext cx="1222204" cy="19487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139700" y="3467100"/>
            <a:ext cx="3311317" cy="2452132"/>
            <a:chOff x="3962400" y="3898900"/>
            <a:chExt cx="3311317" cy="2452132"/>
          </a:xfrm>
        </p:grpSpPr>
        <p:sp>
          <p:nvSpPr>
            <p:cNvPr id="38" name="TextBox 37"/>
            <p:cNvSpPr txBox="1"/>
            <p:nvPr/>
          </p:nvSpPr>
          <p:spPr>
            <a:xfrm>
              <a:off x="5600700" y="5981700"/>
              <a:ext cx="167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3898900"/>
              <a:ext cx="342900" cy="330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41" name="Straight Arrow Connector 40"/>
            <p:cNvCxnSpPr>
              <a:stCxn id="38" idx="1"/>
              <a:endCxn id="40" idx="5"/>
            </p:cNvCxnSpPr>
            <p:nvPr/>
          </p:nvCxnSpPr>
          <p:spPr bwMode="auto">
            <a:xfrm rot="10800000">
              <a:off x="4255084" y="4180744"/>
              <a:ext cx="1345617" cy="1985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88900" y="4292600"/>
            <a:ext cx="3311317" cy="2452132"/>
            <a:chOff x="3962400" y="3898900"/>
            <a:chExt cx="3311317" cy="2452132"/>
          </a:xfrm>
        </p:grpSpPr>
        <p:sp>
          <p:nvSpPr>
            <p:cNvPr id="46" name="TextBox 45"/>
            <p:cNvSpPr txBox="1"/>
            <p:nvPr/>
          </p:nvSpPr>
          <p:spPr>
            <a:xfrm>
              <a:off x="5600700" y="5981700"/>
              <a:ext cx="167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962400" y="3898900"/>
              <a:ext cx="342900" cy="3302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48" name="Straight Arrow Connector 47"/>
            <p:cNvCxnSpPr>
              <a:stCxn id="46" idx="1"/>
              <a:endCxn id="47" idx="5"/>
            </p:cNvCxnSpPr>
            <p:nvPr/>
          </p:nvCxnSpPr>
          <p:spPr bwMode="auto">
            <a:xfrm rot="10800000">
              <a:off x="4255084" y="4180744"/>
              <a:ext cx="1345617" cy="1985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437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" y="1651000"/>
            <a:ext cx="3136900" cy="3505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Frame Pointer (Example – at begin)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67718" y="18735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7718" y="233655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7718" y="279957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718" y="326259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7718" y="372561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7718" y="41886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7718" y="4651656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2234" y="561738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67718" y="5114677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7718" y="557769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2234" y="192912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3912" y="239015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2234" y="285118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2234" y="331222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2234" y="37732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3912" y="42342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2234" y="469532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2234" y="515635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3546473" y="2341873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7658393" y="232544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9218" y="261509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3533773" y="326897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64543" y="3716090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4134" y="239531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grpSp>
        <p:nvGrpSpPr>
          <p:cNvPr id="29" name="Group 34"/>
          <p:cNvGrpSpPr/>
          <p:nvPr/>
        </p:nvGrpSpPr>
        <p:grpSpPr>
          <a:xfrm>
            <a:off x="6067718" y="419022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7658393" y="371888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8600" y="2456465"/>
            <a:ext cx="271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   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0($sp)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2984439"/>
            <a:ext cx="237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move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$sp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3512413"/>
            <a:ext cx="2990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     $</a:t>
            </a:r>
            <a:r>
              <a:rPr lang="en-US" sz="2400" dirty="0"/>
              <a:t>s</a:t>
            </a:r>
            <a:r>
              <a:rPr lang="en-US" sz="2400" dirty="0" smtClean="0"/>
              <a:t>p, $sp, -12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4040387"/>
            <a:ext cx="271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      $s0, -4($fp)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4568360"/>
            <a:ext cx="44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∙∙∙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7928" y="1925690"/>
            <a:ext cx="288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addi</a:t>
            </a:r>
            <a:r>
              <a:rPr lang="en-US" sz="2400" dirty="0" smtClean="0"/>
              <a:t>     $</a:t>
            </a:r>
            <a:r>
              <a:rPr lang="en-US" sz="2400" dirty="0"/>
              <a:t>s</a:t>
            </a:r>
            <a:r>
              <a:rPr lang="en-US" sz="2400" dirty="0" smtClean="0"/>
              <a:t>p, $sp, -4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131218" y="4221588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0xFADEF100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80418" y="4691488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0xABCDEF00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43918" y="5174088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0x12345678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2.22222E-6 L 5.55556E-6 0.06898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666 0.2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5.55112E-17 L -0.0007 0.20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621 L 0.0007 0.26598 " pathEditMode="relative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40" grpId="0"/>
      <p:bldP spid="41" grpId="0"/>
      <p:bldP spid="42" grpId="0"/>
      <p:bldP spid="43" grpId="0"/>
      <p:bldP spid="46" grpId="0"/>
      <p:bldP spid="46" grpId="1"/>
      <p:bldP spid="47" grpId="0"/>
      <p:bldP spid="48" grpId="0"/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4300" y="1651000"/>
            <a:ext cx="3136900" cy="3505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dirty="0" smtClean="0"/>
              <a:t>Frame Pointer (Example - at end)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67718" y="18735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7718" y="233655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67718" y="279957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718" y="3262595"/>
            <a:ext cx="1557867" cy="464608"/>
          </a:xfrm>
          <a:prstGeom prst="rect">
            <a:avLst/>
          </a:prstGeom>
          <a:solidFill>
            <a:srgbClr val="E3E1CC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7718" y="372561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7718" y="4188635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67718" y="4651656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2234" y="561738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67718" y="5114677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67718" y="5577699"/>
            <a:ext cx="1557867" cy="464608"/>
          </a:xfrm>
          <a:prstGeom prst="rect">
            <a:avLst/>
          </a:prstGeom>
          <a:solidFill>
            <a:srgbClr val="CFCAA3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2234" y="1929123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3912" y="2390156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2234" y="2851189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12234" y="3312222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2234" y="377325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3912" y="4234288"/>
            <a:ext cx="14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2234" y="4695321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12234" y="5156354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0x10001004</a:t>
            </a:r>
            <a:endParaRPr lang="en-US" dirty="0"/>
          </a:p>
        </p:txBody>
      </p:sp>
      <p:grpSp>
        <p:nvGrpSpPr>
          <p:cNvPr id="3" name="Group 35"/>
          <p:cNvGrpSpPr/>
          <p:nvPr/>
        </p:nvGrpSpPr>
        <p:grpSpPr>
          <a:xfrm>
            <a:off x="3586415" y="3719022"/>
            <a:ext cx="1025819" cy="461665"/>
            <a:chOff x="2520654" y="2338143"/>
            <a:chExt cx="1025819" cy="461665"/>
          </a:xfrm>
        </p:grpSpPr>
        <p:sp>
          <p:nvSpPr>
            <p:cNvPr id="23" name="Right Arrow 22"/>
            <p:cNvSpPr/>
            <p:nvPr/>
          </p:nvSpPr>
          <p:spPr>
            <a:xfrm>
              <a:off x="3238498" y="25169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654" y="2338143"/>
              <a:ext cx="743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$FP</a:t>
              </a:r>
              <a:endParaRPr lang="en-US" sz="2400" dirty="0"/>
            </a:p>
          </p:txBody>
        </p:sp>
      </p:grpSp>
      <p:sp>
        <p:nvSpPr>
          <p:cNvPr id="25" name="Right Brace 24"/>
          <p:cNvSpPr/>
          <p:nvPr/>
        </p:nvSpPr>
        <p:spPr>
          <a:xfrm>
            <a:off x="7658393" y="2325443"/>
            <a:ext cx="250825" cy="139421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09218" y="2615091"/>
            <a:ext cx="1148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caller’s</a:t>
            </a:r>
          </a:p>
          <a:p>
            <a:r>
              <a:rPr lang="en-US" sz="2400" dirty="0" smtClean="0"/>
              <a:t>frame</a:t>
            </a:r>
            <a:endParaRPr lang="en-US" sz="2400" dirty="0"/>
          </a:p>
        </p:txBody>
      </p:sp>
      <p:grpSp>
        <p:nvGrpSpPr>
          <p:cNvPr id="14" name="Group 28"/>
          <p:cNvGrpSpPr/>
          <p:nvPr/>
        </p:nvGrpSpPr>
        <p:grpSpPr>
          <a:xfrm>
            <a:off x="3533773" y="5123173"/>
            <a:ext cx="1025819" cy="461665"/>
            <a:chOff x="2507954" y="3265243"/>
            <a:chExt cx="1025819" cy="461665"/>
          </a:xfrm>
        </p:grpSpPr>
        <p:sp>
          <p:nvSpPr>
            <p:cNvPr id="27" name="Right Arrow 26"/>
            <p:cNvSpPr/>
            <p:nvPr/>
          </p:nvSpPr>
          <p:spPr>
            <a:xfrm>
              <a:off x="3225798" y="3444074"/>
              <a:ext cx="307975" cy="125414"/>
            </a:xfrm>
            <a:prstGeom prst="right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7954" y="3265243"/>
              <a:ext cx="760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$SP</a:t>
              </a:r>
              <a:endParaRPr lang="en-US" sz="24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065104" y="3725615"/>
            <a:ext cx="1557867" cy="464608"/>
          </a:xfrm>
          <a:prstGeom prst="rect">
            <a:avLst/>
          </a:prstGeom>
          <a:solidFill>
            <a:srgbClr val="FFDDB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34"/>
          <p:cNvGrpSpPr/>
          <p:nvPr/>
        </p:nvGrpSpPr>
        <p:grpSpPr>
          <a:xfrm>
            <a:off x="6067718" y="4177523"/>
            <a:ext cx="1557867" cy="1387476"/>
            <a:chOff x="5041899" y="4186493"/>
            <a:chExt cx="1557867" cy="1387476"/>
          </a:xfrm>
          <a:solidFill>
            <a:srgbClr val="FFDDBE"/>
          </a:solidFill>
        </p:grpSpPr>
        <p:sp>
          <p:nvSpPr>
            <p:cNvPr id="32" name="Rectangle 31"/>
            <p:cNvSpPr/>
            <p:nvPr/>
          </p:nvSpPr>
          <p:spPr>
            <a:xfrm>
              <a:off x="5041899" y="418649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41899" y="4649513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1899" y="5109361"/>
              <a:ext cx="1557867" cy="464608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8"/>
          <p:cNvGrpSpPr/>
          <p:nvPr/>
        </p:nvGrpSpPr>
        <p:grpSpPr>
          <a:xfrm>
            <a:off x="7658393" y="3718880"/>
            <a:ext cx="1456353" cy="1858819"/>
            <a:chOff x="6632574" y="3715150"/>
            <a:chExt cx="1456353" cy="1858819"/>
          </a:xfrm>
        </p:grpSpPr>
        <p:sp>
          <p:nvSpPr>
            <p:cNvPr id="37" name="Right Brace 36"/>
            <p:cNvSpPr/>
            <p:nvPr/>
          </p:nvSpPr>
          <p:spPr>
            <a:xfrm>
              <a:off x="6632574" y="3715150"/>
              <a:ext cx="250825" cy="1858819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399" y="4195298"/>
              <a:ext cx="1205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callee’s</a:t>
              </a:r>
              <a:endParaRPr lang="en-US" sz="2400" dirty="0" smtClean="0"/>
            </a:p>
            <a:p>
              <a:r>
                <a:rPr lang="en-US" sz="2400" dirty="0" smtClean="0"/>
                <a:t>frame</a:t>
              </a:r>
              <a:endParaRPr lang="en-US" sz="2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" y="3109591"/>
            <a:ext cx="287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addi</a:t>
            </a:r>
            <a:r>
              <a:rPr lang="en-US" sz="2400" dirty="0" smtClean="0"/>
              <a:t>     $sp, $sp, 16 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2168724"/>
            <a:ext cx="2459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lw</a:t>
            </a:r>
            <a:r>
              <a:rPr lang="en-US" sz="2400" dirty="0" smtClean="0"/>
              <a:t>       $s0, -4(fp)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1698290"/>
            <a:ext cx="44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∙∙∙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2639158"/>
            <a:ext cx="247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lw</a:t>
            </a:r>
            <a:r>
              <a:rPr lang="en-US" sz="2400" dirty="0" smtClean="0"/>
              <a:t>       $</a:t>
            </a:r>
            <a:r>
              <a:rPr lang="en-US" sz="2400" dirty="0" err="1" smtClean="0"/>
              <a:t>fp</a:t>
            </a:r>
            <a:r>
              <a:rPr lang="en-US" sz="2400" dirty="0" smtClean="0"/>
              <a:t>, 0($fp)</a:t>
            </a:r>
            <a:endParaRPr lang="en-US" sz="2400" dirty="0"/>
          </a:p>
        </p:txBody>
      </p:sp>
      <p:grpSp>
        <p:nvGrpSpPr>
          <p:cNvPr id="36" name="Group 50"/>
          <p:cNvGrpSpPr/>
          <p:nvPr/>
        </p:nvGrpSpPr>
        <p:grpSpPr>
          <a:xfrm>
            <a:off x="6067718" y="3785955"/>
            <a:ext cx="1557488" cy="817665"/>
            <a:chOff x="6067718" y="3785955"/>
            <a:chExt cx="1557488" cy="817665"/>
          </a:xfrm>
        </p:grpSpPr>
        <p:sp>
          <p:nvSpPr>
            <p:cNvPr id="47" name="TextBox 46"/>
            <p:cNvSpPr txBox="1"/>
            <p:nvPr/>
          </p:nvSpPr>
          <p:spPr>
            <a:xfrm>
              <a:off x="6106379" y="3785955"/>
              <a:ext cx="149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0x1000101C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67718" y="4234288"/>
              <a:ext cx="15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0xFADEF100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40" name="Group 49"/>
          <p:cNvGrpSpPr/>
          <p:nvPr/>
        </p:nvGrpSpPr>
        <p:grpSpPr>
          <a:xfrm>
            <a:off x="6065104" y="3785955"/>
            <a:ext cx="1557488" cy="817665"/>
            <a:chOff x="6471504" y="3785955"/>
            <a:chExt cx="1557488" cy="817665"/>
          </a:xfrm>
        </p:grpSpPr>
        <p:sp>
          <p:nvSpPr>
            <p:cNvPr id="30" name="TextBox 29"/>
            <p:cNvSpPr txBox="1"/>
            <p:nvPr/>
          </p:nvSpPr>
          <p:spPr>
            <a:xfrm>
              <a:off x="6512779" y="3785955"/>
              <a:ext cx="149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0x1000101C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1504" y="4234288"/>
              <a:ext cx="155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0xFADEF100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80418" y="4691488"/>
            <a:ext cx="1621508" cy="851932"/>
            <a:chOff x="6080418" y="4691488"/>
            <a:chExt cx="1621508" cy="851932"/>
          </a:xfrm>
        </p:grpSpPr>
        <p:sp>
          <p:nvSpPr>
            <p:cNvPr id="50" name="TextBox 49"/>
            <p:cNvSpPr txBox="1"/>
            <p:nvPr/>
          </p:nvSpPr>
          <p:spPr>
            <a:xfrm>
              <a:off x="6080418" y="4691488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0xABCDEF00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43918" y="5174088"/>
              <a:ext cx="145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0x12345678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80418" y="4691488"/>
            <a:ext cx="1621508" cy="851932"/>
            <a:chOff x="6804318" y="4843888"/>
            <a:chExt cx="1621508" cy="851932"/>
          </a:xfrm>
        </p:grpSpPr>
        <p:sp>
          <p:nvSpPr>
            <p:cNvPr id="52" name="TextBox 51"/>
            <p:cNvSpPr txBox="1"/>
            <p:nvPr/>
          </p:nvSpPr>
          <p:spPr>
            <a:xfrm>
              <a:off x="6804318" y="4843888"/>
              <a:ext cx="1621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0xABCDEF00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67818" y="5326488"/>
              <a:ext cx="145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0x12345678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00139 -0.2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0.00157 -0.273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Procedure Call Instructions</a:t>
            </a:r>
            <a:endParaRPr lang="en-AU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99067" y="2201333"/>
            <a:ext cx="3217333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jal   ProcedureLabel     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286934" y="4876800"/>
            <a:ext cx="20828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jr   $ra      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807" y="1059935"/>
            <a:ext cx="54553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smtClean="0"/>
              <a:t>Procedure call: jump and link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94259" y="3595358"/>
            <a:ext cx="5994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3200" dirty="0" smtClean="0"/>
              <a:t>Procedure return: jump register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945467" y="1564900"/>
            <a:ext cx="5604933" cy="830997"/>
            <a:chOff x="3945467" y="1564900"/>
            <a:chExt cx="5604933" cy="830997"/>
          </a:xfrm>
        </p:grpSpPr>
        <p:sp>
          <p:nvSpPr>
            <p:cNvPr id="9" name="Rectangle 8"/>
            <p:cNvSpPr/>
            <p:nvPr/>
          </p:nvSpPr>
          <p:spPr>
            <a:xfrm>
              <a:off x="4978400" y="1564900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1" eaLnBrk="1" hangingPunct="1"/>
              <a:r>
                <a:rPr lang="en-US" sz="2400" dirty="0" smtClean="0"/>
                <a:t>Address of following instruction put in $</a:t>
              </a:r>
              <a:r>
                <a:rPr lang="en-US" sz="2400" dirty="0" err="1" smtClean="0"/>
                <a:t>ra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flipV="1">
              <a:off x="3945467" y="1964267"/>
              <a:ext cx="1557866" cy="3894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0"/>
          <p:cNvGrpSpPr/>
          <p:nvPr/>
        </p:nvGrpSpPr>
        <p:grpSpPr>
          <a:xfrm>
            <a:off x="3962400" y="2472267"/>
            <a:ext cx="4509626" cy="674931"/>
            <a:chOff x="3962400" y="2472267"/>
            <a:chExt cx="4509626" cy="674931"/>
          </a:xfrm>
        </p:grpSpPr>
        <p:sp>
          <p:nvSpPr>
            <p:cNvPr id="10" name="Rectangle 9"/>
            <p:cNvSpPr/>
            <p:nvPr/>
          </p:nvSpPr>
          <p:spPr>
            <a:xfrm>
              <a:off x="4985675" y="2685533"/>
              <a:ext cx="34863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/>
              <a:r>
                <a:rPr lang="en-US" sz="2400" dirty="0" smtClean="0"/>
                <a:t>Jumps to target address</a:t>
              </a:r>
              <a:endParaRPr lang="en-US" sz="24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962400" y="2472267"/>
              <a:ext cx="1507067" cy="3894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Group 25"/>
          <p:cNvGrpSpPr/>
          <p:nvPr/>
        </p:nvGrpSpPr>
        <p:grpSpPr>
          <a:xfrm>
            <a:off x="3115733" y="4490533"/>
            <a:ext cx="5010566" cy="555600"/>
            <a:chOff x="3115733" y="4490533"/>
            <a:chExt cx="5010566" cy="555600"/>
          </a:xfrm>
        </p:grpSpPr>
        <p:sp>
          <p:nvSpPr>
            <p:cNvPr id="12" name="Rectangle 11"/>
            <p:cNvSpPr/>
            <p:nvPr/>
          </p:nvSpPr>
          <p:spPr>
            <a:xfrm>
              <a:off x="3761001" y="4490533"/>
              <a:ext cx="4365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/>
              <a:r>
                <a:rPr lang="en-US" sz="2400" dirty="0" smtClean="0"/>
                <a:t>Copies $</a:t>
              </a:r>
              <a:r>
                <a:rPr lang="en-US" sz="2400" dirty="0" err="1" smtClean="0"/>
                <a:t>ra</a:t>
              </a:r>
              <a:r>
                <a:rPr lang="en-US" sz="2400" dirty="0" smtClean="0"/>
                <a:t> to program counter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V="1">
              <a:off x="3115733" y="4724400"/>
              <a:ext cx="1032934" cy="3217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26"/>
          <p:cNvGrpSpPr/>
          <p:nvPr/>
        </p:nvGrpSpPr>
        <p:grpSpPr>
          <a:xfrm>
            <a:off x="3166534" y="5198534"/>
            <a:ext cx="5977466" cy="1125265"/>
            <a:chOff x="3166534" y="5198534"/>
            <a:chExt cx="5977466" cy="1125265"/>
          </a:xfrm>
        </p:grpSpPr>
        <p:sp>
          <p:nvSpPr>
            <p:cNvPr id="13" name="Rectangle 12"/>
            <p:cNvSpPr/>
            <p:nvPr/>
          </p:nvSpPr>
          <p:spPr>
            <a:xfrm>
              <a:off x="3268134" y="5585135"/>
              <a:ext cx="58758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/>
              <a:r>
                <a:rPr lang="en-US" sz="2400" dirty="0" smtClean="0"/>
                <a:t>Can also be used for computed jumps</a:t>
              </a:r>
            </a:p>
            <a:p>
              <a:pPr lvl="2" eaLnBrk="1" hangingPunct="1"/>
              <a:r>
                <a:rPr lang="en-US" dirty="0" smtClean="0">
                  <a:ea typeface="ＭＳ Ｐゴシック" charset="-128"/>
                </a:rPr>
                <a:t>e.g., for case/switch statements</a:t>
              </a:r>
              <a:endParaRPr lang="en-AU" dirty="0">
                <a:ea typeface="ＭＳ Ｐゴシック" charset="-128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3141134" y="5223934"/>
              <a:ext cx="592666" cy="5418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7514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8" grpId="0" animBg="1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00" y="1422400"/>
            <a:ext cx="8068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BGEZAL: Branch on greater than or equal to zero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and save return address in $</a:t>
            </a:r>
            <a:r>
              <a:rPr lang="en-US" sz="2800" dirty="0" err="1" smtClean="0"/>
              <a:t>ra.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2870200"/>
            <a:ext cx="3877985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err="1" smtClean="0"/>
              <a:t>bgezal</a:t>
            </a:r>
            <a:r>
              <a:rPr lang="en-US" sz="2400" dirty="0" smtClean="0"/>
              <a:t>     $s0, offset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32300" y="2641600"/>
            <a:ext cx="4600839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Operation:</a:t>
            </a:r>
          </a:p>
          <a:p>
            <a:r>
              <a:rPr lang="en-US" sz="2400" dirty="0" smtClean="0"/>
              <a:t>           PC ← PC + 4</a:t>
            </a:r>
            <a:endParaRPr lang="en-US" sz="2400" dirty="0"/>
          </a:p>
          <a:p>
            <a:r>
              <a:rPr lang="en-US" sz="2400" dirty="0" smtClean="0"/>
              <a:t>           if    $s0 ≥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$</a:t>
            </a:r>
            <a:r>
              <a:rPr lang="en-US" sz="2400" dirty="0" err="1" smtClean="0"/>
              <a:t>ra</a:t>
            </a:r>
            <a:r>
              <a:rPr lang="en-US" sz="2400" dirty="0" smtClean="0"/>
              <a:t> ← PC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PC ← PC + offset&lt;&lt;2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686300"/>
            <a:ext cx="6051807" cy="1200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representation:</a:t>
            </a:r>
          </a:p>
          <a:p>
            <a:r>
              <a:rPr lang="en-US" sz="2400" dirty="0" smtClean="0"/>
              <a:t>           </a:t>
            </a:r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smtClean="0">
                <a:latin typeface="American Typewriter"/>
                <a:cs typeface="American Typewriter"/>
              </a:rPr>
              <a:t>0000 01ss sss1 0001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Link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64100" y="5422900"/>
            <a:ext cx="2920350" cy="1485563"/>
            <a:chOff x="4864100" y="5422900"/>
            <a:chExt cx="2920350" cy="1485563"/>
          </a:xfrm>
        </p:grpSpPr>
        <p:sp>
          <p:nvSpPr>
            <p:cNvPr id="10" name="TextBox 9"/>
            <p:cNvSpPr txBox="1"/>
            <p:nvPr/>
          </p:nvSpPr>
          <p:spPr>
            <a:xfrm>
              <a:off x="6273800" y="5892800"/>
              <a:ext cx="1510650" cy="101566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link bit: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0: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1: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bgezal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64100" y="5422900"/>
              <a:ext cx="292100" cy="5080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Elbow Connector 12"/>
            <p:cNvCxnSpPr>
              <a:stCxn id="10" idx="1"/>
              <a:endCxn id="11" idx="4"/>
            </p:cNvCxnSpPr>
            <p:nvPr/>
          </p:nvCxnSpPr>
          <p:spPr bwMode="auto">
            <a:xfrm rot="10800000">
              <a:off x="5010150" y="5930900"/>
              <a:ext cx="1263650" cy="46973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849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00" y="1422400"/>
            <a:ext cx="6850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BLTZAL: Branch on less than zero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and save return address in $</a:t>
            </a:r>
            <a:r>
              <a:rPr lang="en-US" sz="2800" dirty="0" err="1" smtClean="0"/>
              <a:t>ra.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60400" y="2870200"/>
            <a:ext cx="3685775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smtClean="0"/>
              <a:t>bltzal</a:t>
            </a:r>
            <a:r>
              <a:rPr lang="en-US" sz="2400" dirty="0" smtClean="0"/>
              <a:t>     $s0, offset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32300" y="2641600"/>
            <a:ext cx="4600839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Operation:</a:t>
            </a:r>
          </a:p>
          <a:p>
            <a:r>
              <a:rPr lang="en-US" sz="2400" dirty="0" smtClean="0"/>
              <a:t>           PC ← PC + 4</a:t>
            </a:r>
            <a:endParaRPr lang="en-US" sz="2400" dirty="0"/>
          </a:p>
          <a:p>
            <a:r>
              <a:rPr lang="en-US" sz="2400" dirty="0" smtClean="0"/>
              <a:t>           if    $s0 &lt;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$</a:t>
            </a:r>
            <a:r>
              <a:rPr lang="en-US" sz="2400" dirty="0" err="1" smtClean="0"/>
              <a:t>ra</a:t>
            </a:r>
            <a:r>
              <a:rPr lang="en-US" sz="2400" dirty="0" smtClean="0"/>
              <a:t> ← PC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PC ← PC + offset&lt;&lt;2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4686300"/>
            <a:ext cx="6051807" cy="1200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Binary representation:</a:t>
            </a:r>
          </a:p>
          <a:p>
            <a:r>
              <a:rPr lang="en-US" sz="2400" dirty="0" smtClean="0"/>
              <a:t>           </a:t>
            </a:r>
            <a:endParaRPr lang="en-US" sz="2400" dirty="0"/>
          </a:p>
          <a:p>
            <a:r>
              <a:rPr lang="en-US" sz="2400" dirty="0" smtClean="0"/>
              <a:t>           </a:t>
            </a:r>
            <a:r>
              <a:rPr lang="en-US" sz="2400" dirty="0" smtClean="0">
                <a:latin typeface="American Typewriter"/>
                <a:cs typeface="American Typewriter"/>
              </a:rPr>
              <a:t>0000 01ss sss1 0000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r>
              <a:rPr lang="en-US" sz="2400" dirty="0" err="1" smtClean="0">
                <a:latin typeface="American Typewriter"/>
                <a:cs typeface="American Typewriter"/>
              </a:rPr>
              <a:t>iiii</a:t>
            </a:r>
            <a:r>
              <a:rPr lang="en-US" sz="2400" dirty="0" smtClean="0">
                <a:latin typeface="American Typewriter"/>
                <a:cs typeface="American Typewriter"/>
              </a:rPr>
              <a:t> </a:t>
            </a:r>
            <a:endParaRPr lang="en-US" sz="2400" dirty="0">
              <a:latin typeface="American Typewriter"/>
              <a:cs typeface="American Typewrite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Link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64100" y="5422900"/>
            <a:ext cx="2920350" cy="1485563"/>
            <a:chOff x="4864100" y="5422900"/>
            <a:chExt cx="2920350" cy="1485563"/>
          </a:xfrm>
        </p:grpSpPr>
        <p:sp>
          <p:nvSpPr>
            <p:cNvPr id="10" name="TextBox 9"/>
            <p:cNvSpPr txBox="1"/>
            <p:nvPr/>
          </p:nvSpPr>
          <p:spPr>
            <a:xfrm>
              <a:off x="6273800" y="5892800"/>
              <a:ext cx="1510650" cy="101566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link bit:</a:t>
              </a: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0: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2000" dirty="0" smtClean="0">
                  <a:solidFill>
                    <a:srgbClr val="FF0000"/>
                  </a:solidFill>
                </a:rPr>
                <a:t>    1: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bgezal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64100" y="5422900"/>
              <a:ext cx="292100" cy="5080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cxnSp>
          <p:nvCxnSpPr>
            <p:cNvPr id="13" name="Elbow Connector 12"/>
            <p:cNvCxnSpPr>
              <a:stCxn id="10" idx="1"/>
              <a:endCxn id="11" idx="4"/>
            </p:cNvCxnSpPr>
            <p:nvPr/>
          </p:nvCxnSpPr>
          <p:spPr bwMode="auto">
            <a:xfrm rot="10800000">
              <a:off x="5010150" y="5930900"/>
              <a:ext cx="1263650" cy="46973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4733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2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90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6" name="Freeform 95"/>
          <p:cNvSpPr/>
          <p:nvPr/>
        </p:nvSpPr>
        <p:spPr bwMode="auto">
          <a:xfrm>
            <a:off x="3155950" y="3435350"/>
            <a:ext cx="4337050" cy="3036358"/>
          </a:xfrm>
          <a:custGeom>
            <a:avLst/>
            <a:gdLst>
              <a:gd name="connsiteX0" fmla="*/ 4337050 w 4337050"/>
              <a:gd name="connsiteY0" fmla="*/ 0 h 3036358"/>
              <a:gd name="connsiteX1" fmla="*/ 4330700 w 4337050"/>
              <a:gd name="connsiteY1" fmla="*/ 120650 h 3036358"/>
              <a:gd name="connsiteX2" fmla="*/ 4311650 w 4337050"/>
              <a:gd name="connsiteY2" fmla="*/ 342900 h 3036358"/>
              <a:gd name="connsiteX3" fmla="*/ 4286250 w 4337050"/>
              <a:gd name="connsiteY3" fmla="*/ 520700 h 3036358"/>
              <a:gd name="connsiteX4" fmla="*/ 4254500 w 4337050"/>
              <a:gd name="connsiteY4" fmla="*/ 641350 h 3036358"/>
              <a:gd name="connsiteX5" fmla="*/ 4235450 w 4337050"/>
              <a:gd name="connsiteY5" fmla="*/ 768350 h 3036358"/>
              <a:gd name="connsiteX6" fmla="*/ 4178300 w 4337050"/>
              <a:gd name="connsiteY6" fmla="*/ 914400 h 3036358"/>
              <a:gd name="connsiteX7" fmla="*/ 4140200 w 4337050"/>
              <a:gd name="connsiteY7" fmla="*/ 1041400 h 3036358"/>
              <a:gd name="connsiteX8" fmla="*/ 4095750 w 4337050"/>
              <a:gd name="connsiteY8" fmla="*/ 1143000 h 3036358"/>
              <a:gd name="connsiteX9" fmla="*/ 4032250 w 4337050"/>
              <a:gd name="connsiteY9" fmla="*/ 1270000 h 3036358"/>
              <a:gd name="connsiteX10" fmla="*/ 3987800 w 4337050"/>
              <a:gd name="connsiteY10" fmla="*/ 1377950 h 3036358"/>
              <a:gd name="connsiteX11" fmla="*/ 3911600 w 4337050"/>
              <a:gd name="connsiteY11" fmla="*/ 1524000 h 3036358"/>
              <a:gd name="connsiteX12" fmla="*/ 3835400 w 4337050"/>
              <a:gd name="connsiteY12" fmla="*/ 1644650 h 3036358"/>
              <a:gd name="connsiteX13" fmla="*/ 3752850 w 4337050"/>
              <a:gd name="connsiteY13" fmla="*/ 1758950 h 3036358"/>
              <a:gd name="connsiteX14" fmla="*/ 3625850 w 4337050"/>
              <a:gd name="connsiteY14" fmla="*/ 1917700 h 3036358"/>
              <a:gd name="connsiteX15" fmla="*/ 3543300 w 4337050"/>
              <a:gd name="connsiteY15" fmla="*/ 2012950 h 3036358"/>
              <a:gd name="connsiteX16" fmla="*/ 3454400 w 4337050"/>
              <a:gd name="connsiteY16" fmla="*/ 2114550 h 3036358"/>
              <a:gd name="connsiteX17" fmla="*/ 3359150 w 4337050"/>
              <a:gd name="connsiteY17" fmla="*/ 2203450 h 3036358"/>
              <a:gd name="connsiteX18" fmla="*/ 3232150 w 4337050"/>
              <a:gd name="connsiteY18" fmla="*/ 2311400 h 3036358"/>
              <a:gd name="connsiteX19" fmla="*/ 3130550 w 4337050"/>
              <a:gd name="connsiteY19" fmla="*/ 2406650 h 3036358"/>
              <a:gd name="connsiteX20" fmla="*/ 3041650 w 4337050"/>
              <a:gd name="connsiteY20" fmla="*/ 2463800 h 3036358"/>
              <a:gd name="connsiteX21" fmla="*/ 2927350 w 4337050"/>
              <a:gd name="connsiteY21" fmla="*/ 2546350 h 3036358"/>
              <a:gd name="connsiteX22" fmla="*/ 2800350 w 4337050"/>
              <a:gd name="connsiteY22" fmla="*/ 2622550 h 3036358"/>
              <a:gd name="connsiteX23" fmla="*/ 2692400 w 4337050"/>
              <a:gd name="connsiteY23" fmla="*/ 2673350 h 3036358"/>
              <a:gd name="connsiteX24" fmla="*/ 2590800 w 4337050"/>
              <a:gd name="connsiteY24" fmla="*/ 2743200 h 3036358"/>
              <a:gd name="connsiteX25" fmla="*/ 2444750 w 4337050"/>
              <a:gd name="connsiteY25" fmla="*/ 2800350 h 3036358"/>
              <a:gd name="connsiteX26" fmla="*/ 2349500 w 4337050"/>
              <a:gd name="connsiteY26" fmla="*/ 2832100 h 3036358"/>
              <a:gd name="connsiteX27" fmla="*/ 2209800 w 4337050"/>
              <a:gd name="connsiteY27" fmla="*/ 2889250 h 3036358"/>
              <a:gd name="connsiteX28" fmla="*/ 1993900 w 4337050"/>
              <a:gd name="connsiteY28" fmla="*/ 2946400 h 3036358"/>
              <a:gd name="connsiteX29" fmla="*/ 1765300 w 4337050"/>
              <a:gd name="connsiteY29" fmla="*/ 2997200 h 3036358"/>
              <a:gd name="connsiteX30" fmla="*/ 1555750 w 4337050"/>
              <a:gd name="connsiteY30" fmla="*/ 3028950 h 3036358"/>
              <a:gd name="connsiteX31" fmla="*/ 1416050 w 4337050"/>
              <a:gd name="connsiteY31" fmla="*/ 3028950 h 3036358"/>
              <a:gd name="connsiteX32" fmla="*/ 1206500 w 4337050"/>
              <a:gd name="connsiteY32" fmla="*/ 3035300 h 3036358"/>
              <a:gd name="connsiteX33" fmla="*/ 1047750 w 4337050"/>
              <a:gd name="connsiteY33" fmla="*/ 3022600 h 3036358"/>
              <a:gd name="connsiteX34" fmla="*/ 838200 w 4337050"/>
              <a:gd name="connsiteY34" fmla="*/ 2997200 h 3036358"/>
              <a:gd name="connsiteX35" fmla="*/ 603250 w 4337050"/>
              <a:gd name="connsiteY35" fmla="*/ 2959100 h 3036358"/>
              <a:gd name="connsiteX36" fmla="*/ 469900 w 4337050"/>
              <a:gd name="connsiteY36" fmla="*/ 2914650 h 3036358"/>
              <a:gd name="connsiteX37" fmla="*/ 279400 w 4337050"/>
              <a:gd name="connsiteY37" fmla="*/ 2876550 h 3036358"/>
              <a:gd name="connsiteX38" fmla="*/ 171450 w 4337050"/>
              <a:gd name="connsiteY38" fmla="*/ 2813050 h 3036358"/>
              <a:gd name="connsiteX39" fmla="*/ 0 w 4337050"/>
              <a:gd name="connsiteY39" fmla="*/ 2736850 h 303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37050" h="3036358">
                <a:moveTo>
                  <a:pt x="4337050" y="0"/>
                </a:moveTo>
                <a:cubicBezTo>
                  <a:pt x="4335991" y="31750"/>
                  <a:pt x="4334933" y="63500"/>
                  <a:pt x="4330700" y="120650"/>
                </a:cubicBezTo>
                <a:cubicBezTo>
                  <a:pt x="4326467" y="177800"/>
                  <a:pt x="4319058" y="276225"/>
                  <a:pt x="4311650" y="342900"/>
                </a:cubicBezTo>
                <a:cubicBezTo>
                  <a:pt x="4304242" y="409575"/>
                  <a:pt x="4295775" y="470958"/>
                  <a:pt x="4286250" y="520700"/>
                </a:cubicBezTo>
                <a:cubicBezTo>
                  <a:pt x="4276725" y="570442"/>
                  <a:pt x="4262967" y="600075"/>
                  <a:pt x="4254500" y="641350"/>
                </a:cubicBezTo>
                <a:cubicBezTo>
                  <a:pt x="4246033" y="682625"/>
                  <a:pt x="4248150" y="722842"/>
                  <a:pt x="4235450" y="768350"/>
                </a:cubicBezTo>
                <a:cubicBezTo>
                  <a:pt x="4222750" y="813858"/>
                  <a:pt x="4194175" y="868892"/>
                  <a:pt x="4178300" y="914400"/>
                </a:cubicBezTo>
                <a:cubicBezTo>
                  <a:pt x="4162425" y="959908"/>
                  <a:pt x="4153958" y="1003300"/>
                  <a:pt x="4140200" y="1041400"/>
                </a:cubicBezTo>
                <a:cubicBezTo>
                  <a:pt x="4126442" y="1079500"/>
                  <a:pt x="4113742" y="1104900"/>
                  <a:pt x="4095750" y="1143000"/>
                </a:cubicBezTo>
                <a:cubicBezTo>
                  <a:pt x="4077758" y="1181100"/>
                  <a:pt x="4050242" y="1230842"/>
                  <a:pt x="4032250" y="1270000"/>
                </a:cubicBezTo>
                <a:cubicBezTo>
                  <a:pt x="4014258" y="1309158"/>
                  <a:pt x="4007908" y="1335617"/>
                  <a:pt x="3987800" y="1377950"/>
                </a:cubicBezTo>
                <a:cubicBezTo>
                  <a:pt x="3967692" y="1420283"/>
                  <a:pt x="3937000" y="1479550"/>
                  <a:pt x="3911600" y="1524000"/>
                </a:cubicBezTo>
                <a:cubicBezTo>
                  <a:pt x="3886200" y="1568450"/>
                  <a:pt x="3861858" y="1605492"/>
                  <a:pt x="3835400" y="1644650"/>
                </a:cubicBezTo>
                <a:cubicBezTo>
                  <a:pt x="3808942" y="1683808"/>
                  <a:pt x="3787775" y="1713442"/>
                  <a:pt x="3752850" y="1758950"/>
                </a:cubicBezTo>
                <a:cubicBezTo>
                  <a:pt x="3717925" y="1804458"/>
                  <a:pt x="3660775" y="1875367"/>
                  <a:pt x="3625850" y="1917700"/>
                </a:cubicBezTo>
                <a:cubicBezTo>
                  <a:pt x="3590925" y="1960033"/>
                  <a:pt x="3543300" y="2012950"/>
                  <a:pt x="3543300" y="2012950"/>
                </a:cubicBezTo>
                <a:cubicBezTo>
                  <a:pt x="3514725" y="2045758"/>
                  <a:pt x="3485092" y="2082800"/>
                  <a:pt x="3454400" y="2114550"/>
                </a:cubicBezTo>
                <a:cubicBezTo>
                  <a:pt x="3423708" y="2146300"/>
                  <a:pt x="3396192" y="2170642"/>
                  <a:pt x="3359150" y="2203450"/>
                </a:cubicBezTo>
                <a:cubicBezTo>
                  <a:pt x="3322108" y="2236258"/>
                  <a:pt x="3270250" y="2277533"/>
                  <a:pt x="3232150" y="2311400"/>
                </a:cubicBezTo>
                <a:cubicBezTo>
                  <a:pt x="3194050" y="2345267"/>
                  <a:pt x="3162300" y="2381250"/>
                  <a:pt x="3130550" y="2406650"/>
                </a:cubicBezTo>
                <a:cubicBezTo>
                  <a:pt x="3098800" y="2432050"/>
                  <a:pt x="3075517" y="2440517"/>
                  <a:pt x="3041650" y="2463800"/>
                </a:cubicBezTo>
                <a:cubicBezTo>
                  <a:pt x="3007783" y="2487083"/>
                  <a:pt x="2967567" y="2519892"/>
                  <a:pt x="2927350" y="2546350"/>
                </a:cubicBezTo>
                <a:cubicBezTo>
                  <a:pt x="2887133" y="2572808"/>
                  <a:pt x="2839508" y="2601383"/>
                  <a:pt x="2800350" y="2622550"/>
                </a:cubicBezTo>
                <a:cubicBezTo>
                  <a:pt x="2761192" y="2643717"/>
                  <a:pt x="2727325" y="2653242"/>
                  <a:pt x="2692400" y="2673350"/>
                </a:cubicBezTo>
                <a:cubicBezTo>
                  <a:pt x="2657475" y="2693458"/>
                  <a:pt x="2632075" y="2722033"/>
                  <a:pt x="2590800" y="2743200"/>
                </a:cubicBezTo>
                <a:cubicBezTo>
                  <a:pt x="2549525" y="2764367"/>
                  <a:pt x="2484967" y="2785533"/>
                  <a:pt x="2444750" y="2800350"/>
                </a:cubicBezTo>
                <a:cubicBezTo>
                  <a:pt x="2404533" y="2815167"/>
                  <a:pt x="2388658" y="2817283"/>
                  <a:pt x="2349500" y="2832100"/>
                </a:cubicBezTo>
                <a:cubicBezTo>
                  <a:pt x="2310342" y="2846917"/>
                  <a:pt x="2269067" y="2870200"/>
                  <a:pt x="2209800" y="2889250"/>
                </a:cubicBezTo>
                <a:cubicBezTo>
                  <a:pt x="2150533" y="2908300"/>
                  <a:pt x="2067983" y="2928408"/>
                  <a:pt x="1993900" y="2946400"/>
                </a:cubicBezTo>
                <a:cubicBezTo>
                  <a:pt x="1919817" y="2964392"/>
                  <a:pt x="1838325" y="2983442"/>
                  <a:pt x="1765300" y="2997200"/>
                </a:cubicBezTo>
                <a:cubicBezTo>
                  <a:pt x="1692275" y="3010958"/>
                  <a:pt x="1613958" y="3023658"/>
                  <a:pt x="1555750" y="3028950"/>
                </a:cubicBezTo>
                <a:cubicBezTo>
                  <a:pt x="1497542" y="3034242"/>
                  <a:pt x="1474258" y="3027892"/>
                  <a:pt x="1416050" y="3028950"/>
                </a:cubicBezTo>
                <a:cubicBezTo>
                  <a:pt x="1357842" y="3030008"/>
                  <a:pt x="1267883" y="3036358"/>
                  <a:pt x="1206500" y="3035300"/>
                </a:cubicBezTo>
                <a:cubicBezTo>
                  <a:pt x="1145117" y="3034242"/>
                  <a:pt x="1109133" y="3028950"/>
                  <a:pt x="1047750" y="3022600"/>
                </a:cubicBezTo>
                <a:cubicBezTo>
                  <a:pt x="986367" y="3016250"/>
                  <a:pt x="912283" y="3007783"/>
                  <a:pt x="838200" y="2997200"/>
                </a:cubicBezTo>
                <a:cubicBezTo>
                  <a:pt x="764117" y="2986617"/>
                  <a:pt x="664633" y="2972858"/>
                  <a:pt x="603250" y="2959100"/>
                </a:cubicBezTo>
                <a:cubicBezTo>
                  <a:pt x="541867" y="2945342"/>
                  <a:pt x="523875" y="2928408"/>
                  <a:pt x="469900" y="2914650"/>
                </a:cubicBezTo>
                <a:cubicBezTo>
                  <a:pt x="415925" y="2900892"/>
                  <a:pt x="329142" y="2893483"/>
                  <a:pt x="279400" y="2876550"/>
                </a:cubicBezTo>
                <a:cubicBezTo>
                  <a:pt x="229658" y="2859617"/>
                  <a:pt x="218017" y="2836333"/>
                  <a:pt x="171450" y="2813050"/>
                </a:cubicBezTo>
                <a:cubicBezTo>
                  <a:pt x="124883" y="2789767"/>
                  <a:pt x="0" y="2736850"/>
                  <a:pt x="0" y="27368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8" name="Freeform 97"/>
          <p:cNvSpPr/>
          <p:nvPr/>
        </p:nvSpPr>
        <p:spPr bwMode="auto">
          <a:xfrm>
            <a:off x="1373717" y="2616200"/>
            <a:ext cx="442383" cy="2317750"/>
          </a:xfrm>
          <a:custGeom>
            <a:avLst/>
            <a:gdLst>
              <a:gd name="connsiteX0" fmla="*/ 442383 w 442383"/>
              <a:gd name="connsiteY0" fmla="*/ 2317750 h 2317750"/>
              <a:gd name="connsiteX1" fmla="*/ 391583 w 442383"/>
              <a:gd name="connsiteY1" fmla="*/ 2203450 h 2317750"/>
              <a:gd name="connsiteX2" fmla="*/ 334433 w 442383"/>
              <a:gd name="connsiteY2" fmla="*/ 2108200 h 2317750"/>
              <a:gd name="connsiteX3" fmla="*/ 258233 w 442383"/>
              <a:gd name="connsiteY3" fmla="*/ 1987550 h 2317750"/>
              <a:gd name="connsiteX4" fmla="*/ 245533 w 442383"/>
              <a:gd name="connsiteY4" fmla="*/ 1885950 h 2317750"/>
              <a:gd name="connsiteX5" fmla="*/ 194733 w 442383"/>
              <a:gd name="connsiteY5" fmla="*/ 1790700 h 2317750"/>
              <a:gd name="connsiteX6" fmla="*/ 156633 w 442383"/>
              <a:gd name="connsiteY6" fmla="*/ 1676400 h 2317750"/>
              <a:gd name="connsiteX7" fmla="*/ 112183 w 442383"/>
              <a:gd name="connsiteY7" fmla="*/ 1498600 h 2317750"/>
              <a:gd name="connsiteX8" fmla="*/ 80433 w 442383"/>
              <a:gd name="connsiteY8" fmla="*/ 1390650 h 2317750"/>
              <a:gd name="connsiteX9" fmla="*/ 55033 w 442383"/>
              <a:gd name="connsiteY9" fmla="*/ 1270000 h 2317750"/>
              <a:gd name="connsiteX10" fmla="*/ 29633 w 442383"/>
              <a:gd name="connsiteY10" fmla="*/ 1092200 h 2317750"/>
              <a:gd name="connsiteX11" fmla="*/ 29633 w 442383"/>
              <a:gd name="connsiteY11" fmla="*/ 946150 h 2317750"/>
              <a:gd name="connsiteX12" fmla="*/ 4233 w 442383"/>
              <a:gd name="connsiteY12" fmla="*/ 831850 h 2317750"/>
              <a:gd name="connsiteX13" fmla="*/ 4233 w 442383"/>
              <a:gd name="connsiteY13" fmla="*/ 609600 h 2317750"/>
              <a:gd name="connsiteX14" fmla="*/ 29633 w 442383"/>
              <a:gd name="connsiteY14" fmla="*/ 412750 h 2317750"/>
              <a:gd name="connsiteX15" fmla="*/ 42333 w 442383"/>
              <a:gd name="connsiteY15" fmla="*/ 260350 h 2317750"/>
              <a:gd name="connsiteX16" fmla="*/ 67733 w 442383"/>
              <a:gd name="connsiteY16" fmla="*/ 114300 h 2317750"/>
              <a:gd name="connsiteX17" fmla="*/ 86783 w 442383"/>
              <a:gd name="connsiteY17" fmla="*/ 0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2383" h="2317750">
                <a:moveTo>
                  <a:pt x="442383" y="2317750"/>
                </a:moveTo>
                <a:cubicBezTo>
                  <a:pt x="425979" y="2278062"/>
                  <a:pt x="409575" y="2238375"/>
                  <a:pt x="391583" y="2203450"/>
                </a:cubicBezTo>
                <a:cubicBezTo>
                  <a:pt x="373591" y="2168525"/>
                  <a:pt x="356658" y="2144183"/>
                  <a:pt x="334433" y="2108200"/>
                </a:cubicBezTo>
                <a:cubicBezTo>
                  <a:pt x="312208" y="2072217"/>
                  <a:pt x="273050" y="2024592"/>
                  <a:pt x="258233" y="1987550"/>
                </a:cubicBezTo>
                <a:cubicBezTo>
                  <a:pt x="243416" y="1950508"/>
                  <a:pt x="256116" y="1918758"/>
                  <a:pt x="245533" y="1885950"/>
                </a:cubicBezTo>
                <a:cubicBezTo>
                  <a:pt x="234950" y="1853142"/>
                  <a:pt x="209550" y="1825625"/>
                  <a:pt x="194733" y="1790700"/>
                </a:cubicBezTo>
                <a:cubicBezTo>
                  <a:pt x="179916" y="1755775"/>
                  <a:pt x="170391" y="1725083"/>
                  <a:pt x="156633" y="1676400"/>
                </a:cubicBezTo>
                <a:cubicBezTo>
                  <a:pt x="142875" y="1627717"/>
                  <a:pt x="124883" y="1546225"/>
                  <a:pt x="112183" y="1498600"/>
                </a:cubicBezTo>
                <a:cubicBezTo>
                  <a:pt x="99483" y="1450975"/>
                  <a:pt x="89958" y="1428750"/>
                  <a:pt x="80433" y="1390650"/>
                </a:cubicBezTo>
                <a:cubicBezTo>
                  <a:pt x="70908" y="1352550"/>
                  <a:pt x="63500" y="1319742"/>
                  <a:pt x="55033" y="1270000"/>
                </a:cubicBezTo>
                <a:cubicBezTo>
                  <a:pt x="46566" y="1220258"/>
                  <a:pt x="33866" y="1146175"/>
                  <a:pt x="29633" y="1092200"/>
                </a:cubicBezTo>
                <a:cubicBezTo>
                  <a:pt x="25400" y="1038225"/>
                  <a:pt x="33866" y="989542"/>
                  <a:pt x="29633" y="946150"/>
                </a:cubicBezTo>
                <a:cubicBezTo>
                  <a:pt x="25400" y="902758"/>
                  <a:pt x="8466" y="887942"/>
                  <a:pt x="4233" y="831850"/>
                </a:cubicBezTo>
                <a:cubicBezTo>
                  <a:pt x="0" y="775758"/>
                  <a:pt x="0" y="679450"/>
                  <a:pt x="4233" y="609600"/>
                </a:cubicBezTo>
                <a:cubicBezTo>
                  <a:pt x="8466" y="539750"/>
                  <a:pt x="23283" y="470958"/>
                  <a:pt x="29633" y="412750"/>
                </a:cubicBezTo>
                <a:cubicBezTo>
                  <a:pt x="35983" y="354542"/>
                  <a:pt x="35983" y="310092"/>
                  <a:pt x="42333" y="260350"/>
                </a:cubicBezTo>
                <a:cubicBezTo>
                  <a:pt x="48683" y="210608"/>
                  <a:pt x="60325" y="157692"/>
                  <a:pt x="67733" y="114300"/>
                </a:cubicBezTo>
                <a:cubicBezTo>
                  <a:pt x="75141" y="70908"/>
                  <a:pt x="86783" y="0"/>
                  <a:pt x="8678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2993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 using stack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7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0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31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2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0($sp)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4($sp)</a:t>
                </a:r>
              </a:p>
            </p:txBody>
          </p:sp>
        </p:grpSp>
      </p:grpSp>
      <p:grpSp>
        <p:nvGrpSpPr>
          <p:cNvPr id="33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4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-270935" y="3566264"/>
            <a:ext cx="4351867" cy="1285136"/>
            <a:chOff x="-270935" y="3521814"/>
            <a:chExt cx="4351867" cy="1285136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4"/>
            <p:cNvGrpSpPr/>
            <p:nvPr/>
          </p:nvGrpSpPr>
          <p:grpSpPr>
            <a:xfrm>
              <a:off x="389165" y="3555864"/>
              <a:ext cx="3144461" cy="1098241"/>
              <a:chOff x="5033428" y="2984540"/>
              <a:chExt cx="3144461" cy="109824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436450"/>
                <a:ext cx="1621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0($sp)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4</a:t>
                </a:r>
                <a:r>
                  <a:rPr lang="en-US" smtClean="0"/>
                  <a:t>($sp</a:t>
                </a:r>
                <a:r>
                  <a:rPr lang="en-US" dirty="0" smtClean="0"/>
                  <a:t>)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5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9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2305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Using stack</a:t>
            </a:r>
          </a:p>
          <a:p>
            <a:r>
              <a:rPr lang="en-US" sz="3200" dirty="0" smtClean="0"/>
              <a:t>no $</a:t>
            </a:r>
            <a:r>
              <a:rPr lang="en-US" sz="3200" dirty="0" err="1" smtClean="0"/>
              <a:t>fp</a:t>
            </a:r>
            <a:endParaRPr lang="en-US" sz="3200" dirty="0"/>
          </a:p>
        </p:txBody>
      </p:sp>
      <p:sp>
        <p:nvSpPr>
          <p:cNvPr id="64" name="Freeform 63"/>
          <p:cNvSpPr/>
          <p:nvPr/>
        </p:nvSpPr>
        <p:spPr bwMode="auto">
          <a:xfrm>
            <a:off x="7181850" y="3438525"/>
            <a:ext cx="312208" cy="1273175"/>
          </a:xfrm>
          <a:custGeom>
            <a:avLst/>
            <a:gdLst>
              <a:gd name="connsiteX0" fmla="*/ 311150 w 312208"/>
              <a:gd name="connsiteY0" fmla="*/ 0 h 1273175"/>
              <a:gd name="connsiteX1" fmla="*/ 311150 w 312208"/>
              <a:gd name="connsiteY1" fmla="*/ 79375 h 1273175"/>
              <a:gd name="connsiteX2" fmla="*/ 304800 w 312208"/>
              <a:gd name="connsiteY2" fmla="*/ 171450 h 1273175"/>
              <a:gd name="connsiteX3" fmla="*/ 298450 w 312208"/>
              <a:gd name="connsiteY3" fmla="*/ 250825 h 1273175"/>
              <a:gd name="connsiteX4" fmla="*/ 285750 w 312208"/>
              <a:gd name="connsiteY4" fmla="*/ 368300 h 1273175"/>
              <a:gd name="connsiteX5" fmla="*/ 266700 w 312208"/>
              <a:gd name="connsiteY5" fmla="*/ 479425 h 1273175"/>
              <a:gd name="connsiteX6" fmla="*/ 250825 w 312208"/>
              <a:gd name="connsiteY6" fmla="*/ 590550 h 1273175"/>
              <a:gd name="connsiteX7" fmla="*/ 231775 w 312208"/>
              <a:gd name="connsiteY7" fmla="*/ 692150 h 1273175"/>
              <a:gd name="connsiteX8" fmla="*/ 196850 w 312208"/>
              <a:gd name="connsiteY8" fmla="*/ 819150 h 1273175"/>
              <a:gd name="connsiteX9" fmla="*/ 149225 w 312208"/>
              <a:gd name="connsiteY9" fmla="*/ 923925 h 1273175"/>
              <a:gd name="connsiteX10" fmla="*/ 130175 w 312208"/>
              <a:gd name="connsiteY10" fmla="*/ 1003300 h 1273175"/>
              <a:gd name="connsiteX11" fmla="*/ 69850 w 312208"/>
              <a:gd name="connsiteY11" fmla="*/ 1139825 h 1273175"/>
              <a:gd name="connsiteX12" fmla="*/ 28575 w 312208"/>
              <a:gd name="connsiteY12" fmla="*/ 1225550 h 1273175"/>
              <a:gd name="connsiteX13" fmla="*/ 0 w 312208"/>
              <a:gd name="connsiteY13" fmla="*/ 1273175 h 127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208" h="1273175">
                <a:moveTo>
                  <a:pt x="311150" y="0"/>
                </a:moveTo>
                <a:cubicBezTo>
                  <a:pt x="311679" y="25400"/>
                  <a:pt x="312208" y="50800"/>
                  <a:pt x="311150" y="79375"/>
                </a:cubicBezTo>
                <a:cubicBezTo>
                  <a:pt x="310092" y="107950"/>
                  <a:pt x="306917" y="142875"/>
                  <a:pt x="304800" y="171450"/>
                </a:cubicBezTo>
                <a:cubicBezTo>
                  <a:pt x="302683" y="200025"/>
                  <a:pt x="301625" y="218017"/>
                  <a:pt x="298450" y="250825"/>
                </a:cubicBezTo>
                <a:cubicBezTo>
                  <a:pt x="295275" y="283633"/>
                  <a:pt x="291042" y="330200"/>
                  <a:pt x="285750" y="368300"/>
                </a:cubicBezTo>
                <a:cubicBezTo>
                  <a:pt x="280458" y="406400"/>
                  <a:pt x="272521" y="442383"/>
                  <a:pt x="266700" y="479425"/>
                </a:cubicBezTo>
                <a:cubicBezTo>
                  <a:pt x="260879" y="516467"/>
                  <a:pt x="256646" y="555096"/>
                  <a:pt x="250825" y="590550"/>
                </a:cubicBezTo>
                <a:cubicBezTo>
                  <a:pt x="245004" y="626004"/>
                  <a:pt x="240771" y="654050"/>
                  <a:pt x="231775" y="692150"/>
                </a:cubicBezTo>
                <a:cubicBezTo>
                  <a:pt x="222779" y="730250"/>
                  <a:pt x="210608" y="780521"/>
                  <a:pt x="196850" y="819150"/>
                </a:cubicBezTo>
                <a:cubicBezTo>
                  <a:pt x="183092" y="857779"/>
                  <a:pt x="160338" y="893233"/>
                  <a:pt x="149225" y="923925"/>
                </a:cubicBezTo>
                <a:cubicBezTo>
                  <a:pt x="138113" y="954617"/>
                  <a:pt x="143404" y="967317"/>
                  <a:pt x="130175" y="1003300"/>
                </a:cubicBezTo>
                <a:cubicBezTo>
                  <a:pt x="116946" y="1039283"/>
                  <a:pt x="86783" y="1102783"/>
                  <a:pt x="69850" y="1139825"/>
                </a:cubicBezTo>
                <a:cubicBezTo>
                  <a:pt x="52917" y="1176867"/>
                  <a:pt x="40217" y="1203325"/>
                  <a:pt x="28575" y="1225550"/>
                </a:cubicBezTo>
                <a:cubicBezTo>
                  <a:pt x="16933" y="1247775"/>
                  <a:pt x="0" y="1273175"/>
                  <a:pt x="0" y="127317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54" name="Group 72"/>
          <p:cNvGrpSpPr/>
          <p:nvPr/>
        </p:nvGrpSpPr>
        <p:grpSpPr>
          <a:xfrm>
            <a:off x="0" y="2657222"/>
            <a:ext cx="3522133" cy="829733"/>
            <a:chOff x="0" y="2099733"/>
            <a:chExt cx="3522133" cy="829733"/>
          </a:xfrm>
        </p:grpSpPr>
        <p:sp>
          <p:nvSpPr>
            <p:cNvPr id="55" name="Oval 54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7" name="Group 33"/>
            <p:cNvGrpSpPr/>
            <p:nvPr/>
          </p:nvGrpSpPr>
          <p:grpSpPr>
            <a:xfrm>
              <a:off x="203196" y="2165831"/>
              <a:ext cx="3178274" cy="699534"/>
              <a:chOff x="5118096" y="4499032"/>
              <a:chExt cx="3178274" cy="69953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118096" y="4499032"/>
                <a:ext cx="3178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stack pointer</a:t>
                </a:r>
                <a:endParaRPr lang="en-US" sz="2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70024" y="4829234"/>
                <a:ext cx="1814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</a:t>
                </a:r>
                <a:r>
                  <a:rPr lang="en-US" dirty="0"/>
                  <a:t>8</a:t>
                </a:r>
                <a:endParaRPr lang="en-US" dirty="0" smtClean="0"/>
              </a:p>
            </p:txBody>
          </p:sp>
        </p:grpSp>
      </p:grpSp>
      <p:sp>
        <p:nvSpPr>
          <p:cNvPr id="67" name="Freeform 66"/>
          <p:cNvSpPr/>
          <p:nvPr/>
        </p:nvSpPr>
        <p:spPr bwMode="auto">
          <a:xfrm>
            <a:off x="1377421" y="3479800"/>
            <a:ext cx="45719" cy="101600"/>
          </a:xfrm>
          <a:custGeom>
            <a:avLst/>
            <a:gdLst>
              <a:gd name="connsiteX0" fmla="*/ 529 w 79904"/>
              <a:gd name="connsiteY0" fmla="*/ 968375 h 968375"/>
              <a:gd name="connsiteX1" fmla="*/ 529 w 79904"/>
              <a:gd name="connsiteY1" fmla="*/ 809625 h 968375"/>
              <a:gd name="connsiteX2" fmla="*/ 3704 w 79904"/>
              <a:gd name="connsiteY2" fmla="*/ 609600 h 968375"/>
              <a:gd name="connsiteX3" fmla="*/ 16404 w 79904"/>
              <a:gd name="connsiteY3" fmla="*/ 454025 h 968375"/>
              <a:gd name="connsiteX4" fmla="*/ 32279 w 79904"/>
              <a:gd name="connsiteY4" fmla="*/ 273050 h 968375"/>
              <a:gd name="connsiteX5" fmla="*/ 60854 w 79904"/>
              <a:gd name="connsiteY5" fmla="*/ 149225 h 968375"/>
              <a:gd name="connsiteX6" fmla="*/ 79904 w 79904"/>
              <a:gd name="connsiteY6" fmla="*/ 0 h 96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904" h="968375">
                <a:moveTo>
                  <a:pt x="529" y="968375"/>
                </a:moveTo>
                <a:cubicBezTo>
                  <a:pt x="264" y="918898"/>
                  <a:pt x="0" y="869421"/>
                  <a:pt x="529" y="809625"/>
                </a:cubicBezTo>
                <a:cubicBezTo>
                  <a:pt x="1058" y="749829"/>
                  <a:pt x="1058" y="668867"/>
                  <a:pt x="3704" y="609600"/>
                </a:cubicBezTo>
                <a:cubicBezTo>
                  <a:pt x="6350" y="550333"/>
                  <a:pt x="11642" y="510116"/>
                  <a:pt x="16404" y="454025"/>
                </a:cubicBezTo>
                <a:cubicBezTo>
                  <a:pt x="21166" y="397934"/>
                  <a:pt x="24871" y="323850"/>
                  <a:pt x="32279" y="273050"/>
                </a:cubicBezTo>
                <a:cubicBezTo>
                  <a:pt x="39687" y="222250"/>
                  <a:pt x="52917" y="194733"/>
                  <a:pt x="60854" y="149225"/>
                </a:cubicBezTo>
                <a:cubicBezTo>
                  <a:pt x="68791" y="103717"/>
                  <a:pt x="79904" y="0"/>
                  <a:pt x="7990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9" grpId="0" animBg="1"/>
      <p:bldP spid="64" grpId="0" animBg="1"/>
      <p:bldP spid="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3" name="Group 71"/>
          <p:cNvGrpSpPr/>
          <p:nvPr/>
        </p:nvGrpSpPr>
        <p:grpSpPr>
          <a:xfrm>
            <a:off x="5994388" y="3535678"/>
            <a:ext cx="2675478" cy="1070187"/>
            <a:chOff x="5994388" y="3535678"/>
            <a:chExt cx="2675478" cy="1070187"/>
          </a:xfrm>
        </p:grpSpPr>
        <p:sp>
          <p:nvSpPr>
            <p:cNvPr id="45" name="Oval 44"/>
            <p:cNvSpPr/>
            <p:nvPr/>
          </p:nvSpPr>
          <p:spPr bwMode="auto">
            <a:xfrm>
              <a:off x="5994388" y="3586476"/>
              <a:ext cx="2675478" cy="1019389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4" name="Group 41"/>
            <p:cNvGrpSpPr/>
            <p:nvPr/>
          </p:nvGrpSpPr>
          <p:grpSpPr>
            <a:xfrm>
              <a:off x="6421954" y="3535678"/>
              <a:ext cx="2014737" cy="1010401"/>
              <a:chOff x="292100" y="4504268"/>
              <a:chExt cx="2014737" cy="101040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2100" y="4504268"/>
                <a:ext cx="13995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366" y="4868338"/>
                <a:ext cx="1955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 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0($sp)</a:t>
                </a:r>
              </a:p>
            </p:txBody>
          </p:sp>
        </p:grpSp>
      </p:grpSp>
      <p:grpSp>
        <p:nvGrpSpPr>
          <p:cNvPr id="25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6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27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8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-8($fp)</a:t>
                </a:r>
              </a:p>
            </p:txBody>
          </p:sp>
        </p:grpSp>
      </p:grpSp>
      <p:grpSp>
        <p:nvGrpSpPr>
          <p:cNvPr id="29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1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32" name="Group 77"/>
          <p:cNvGrpSpPr/>
          <p:nvPr/>
        </p:nvGrpSpPr>
        <p:grpSpPr>
          <a:xfrm>
            <a:off x="-270935" y="3566264"/>
            <a:ext cx="4351867" cy="1290759"/>
            <a:chOff x="-270935" y="3521814"/>
            <a:chExt cx="4351867" cy="1290759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389165" y="3555864"/>
              <a:ext cx="3144461" cy="1256709"/>
              <a:chOff x="5033428" y="2984540"/>
              <a:chExt cx="3144461" cy="125670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317919"/>
                <a:ext cx="16470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-8($fp)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0($fp)</a:t>
                </a:r>
              </a:p>
            </p:txBody>
          </p:sp>
        </p:grpSp>
      </p:grpSp>
      <p:grpSp>
        <p:nvGrpSpPr>
          <p:cNvPr id="34" name="Group 72"/>
          <p:cNvGrpSpPr/>
          <p:nvPr/>
        </p:nvGrpSpPr>
        <p:grpSpPr>
          <a:xfrm>
            <a:off x="0" y="2657222"/>
            <a:ext cx="3522133" cy="829733"/>
            <a:chOff x="0" y="2099733"/>
            <a:chExt cx="3522133" cy="829733"/>
          </a:xfrm>
        </p:grpSpPr>
        <p:sp>
          <p:nvSpPr>
            <p:cNvPr id="57" name="Oval 56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3"/>
            <p:cNvGrpSpPr/>
            <p:nvPr/>
          </p:nvGrpSpPr>
          <p:grpSpPr>
            <a:xfrm>
              <a:off x="203196" y="2165831"/>
              <a:ext cx="3178274" cy="699534"/>
              <a:chOff x="5118096" y="4499032"/>
              <a:chExt cx="3178274" cy="69953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118096" y="4499032"/>
                <a:ext cx="3178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stack pointer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70024" y="4829234"/>
                <a:ext cx="1942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12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3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5" name="Freeform 94"/>
          <p:cNvSpPr/>
          <p:nvPr/>
        </p:nvSpPr>
        <p:spPr bwMode="auto">
          <a:xfrm>
            <a:off x="4000500" y="199672"/>
            <a:ext cx="2954867" cy="1345495"/>
          </a:xfrm>
          <a:custGeom>
            <a:avLst/>
            <a:gdLst>
              <a:gd name="connsiteX0" fmla="*/ 0 w 2954867"/>
              <a:gd name="connsiteY0" fmla="*/ 33161 h 1345495"/>
              <a:gd name="connsiteX1" fmla="*/ 228600 w 2954867"/>
              <a:gd name="connsiteY1" fmla="*/ 7761 h 1345495"/>
              <a:gd name="connsiteX2" fmla="*/ 372533 w 2954867"/>
              <a:gd name="connsiteY2" fmla="*/ 3528 h 1345495"/>
              <a:gd name="connsiteX3" fmla="*/ 512233 w 2954867"/>
              <a:gd name="connsiteY3" fmla="*/ 3528 h 1345495"/>
              <a:gd name="connsiteX4" fmla="*/ 618067 w 2954867"/>
              <a:gd name="connsiteY4" fmla="*/ 3528 h 1345495"/>
              <a:gd name="connsiteX5" fmla="*/ 787400 w 2954867"/>
              <a:gd name="connsiteY5" fmla="*/ 24695 h 1345495"/>
              <a:gd name="connsiteX6" fmla="*/ 1041400 w 2954867"/>
              <a:gd name="connsiteY6" fmla="*/ 62795 h 1345495"/>
              <a:gd name="connsiteX7" fmla="*/ 1240367 w 2954867"/>
              <a:gd name="connsiteY7" fmla="*/ 113595 h 1345495"/>
              <a:gd name="connsiteX8" fmla="*/ 1397000 w 2954867"/>
              <a:gd name="connsiteY8" fmla="*/ 155928 h 1345495"/>
              <a:gd name="connsiteX9" fmla="*/ 1540933 w 2954867"/>
              <a:gd name="connsiteY9" fmla="*/ 206728 h 1345495"/>
              <a:gd name="connsiteX10" fmla="*/ 1672167 w 2954867"/>
              <a:gd name="connsiteY10" fmla="*/ 265995 h 1345495"/>
              <a:gd name="connsiteX11" fmla="*/ 1807633 w 2954867"/>
              <a:gd name="connsiteY11" fmla="*/ 329495 h 1345495"/>
              <a:gd name="connsiteX12" fmla="*/ 1900767 w 2954867"/>
              <a:gd name="connsiteY12" fmla="*/ 384528 h 1345495"/>
              <a:gd name="connsiteX13" fmla="*/ 2010833 w 2954867"/>
              <a:gd name="connsiteY13" fmla="*/ 443795 h 1345495"/>
              <a:gd name="connsiteX14" fmla="*/ 2099733 w 2954867"/>
              <a:gd name="connsiteY14" fmla="*/ 498828 h 1345495"/>
              <a:gd name="connsiteX15" fmla="*/ 2260600 w 2954867"/>
              <a:gd name="connsiteY15" fmla="*/ 617361 h 1345495"/>
              <a:gd name="connsiteX16" fmla="*/ 2366433 w 2954867"/>
              <a:gd name="connsiteY16" fmla="*/ 702028 h 1345495"/>
              <a:gd name="connsiteX17" fmla="*/ 2484967 w 2954867"/>
              <a:gd name="connsiteY17" fmla="*/ 795161 h 1345495"/>
              <a:gd name="connsiteX18" fmla="*/ 2590800 w 2954867"/>
              <a:gd name="connsiteY18" fmla="*/ 896761 h 1345495"/>
              <a:gd name="connsiteX19" fmla="*/ 2654300 w 2954867"/>
              <a:gd name="connsiteY19" fmla="*/ 968728 h 1345495"/>
              <a:gd name="connsiteX20" fmla="*/ 2726267 w 2954867"/>
              <a:gd name="connsiteY20" fmla="*/ 1057628 h 1345495"/>
              <a:gd name="connsiteX21" fmla="*/ 2810933 w 2954867"/>
              <a:gd name="connsiteY21" fmla="*/ 1146528 h 1345495"/>
              <a:gd name="connsiteX22" fmla="*/ 2887133 w 2954867"/>
              <a:gd name="connsiteY22" fmla="*/ 1252361 h 1345495"/>
              <a:gd name="connsiteX23" fmla="*/ 2954867 w 2954867"/>
              <a:gd name="connsiteY23" fmla="*/ 1345495 h 13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54867" h="1345495">
                <a:moveTo>
                  <a:pt x="0" y="33161"/>
                </a:moveTo>
                <a:cubicBezTo>
                  <a:pt x="83255" y="22930"/>
                  <a:pt x="166511" y="12700"/>
                  <a:pt x="228600" y="7761"/>
                </a:cubicBezTo>
                <a:cubicBezTo>
                  <a:pt x="290689" y="2822"/>
                  <a:pt x="325261" y="4233"/>
                  <a:pt x="372533" y="3528"/>
                </a:cubicBezTo>
                <a:cubicBezTo>
                  <a:pt x="419805" y="2823"/>
                  <a:pt x="512233" y="3528"/>
                  <a:pt x="512233" y="3528"/>
                </a:cubicBezTo>
                <a:cubicBezTo>
                  <a:pt x="553155" y="3528"/>
                  <a:pt x="572206" y="0"/>
                  <a:pt x="618067" y="3528"/>
                </a:cubicBezTo>
                <a:cubicBezTo>
                  <a:pt x="663928" y="7056"/>
                  <a:pt x="787400" y="24695"/>
                  <a:pt x="787400" y="24695"/>
                </a:cubicBezTo>
                <a:cubicBezTo>
                  <a:pt x="857955" y="34573"/>
                  <a:pt x="965906" y="47978"/>
                  <a:pt x="1041400" y="62795"/>
                </a:cubicBezTo>
                <a:cubicBezTo>
                  <a:pt x="1116895" y="77612"/>
                  <a:pt x="1240367" y="113595"/>
                  <a:pt x="1240367" y="113595"/>
                </a:cubicBezTo>
                <a:cubicBezTo>
                  <a:pt x="1299634" y="129117"/>
                  <a:pt x="1346906" y="140406"/>
                  <a:pt x="1397000" y="155928"/>
                </a:cubicBezTo>
                <a:cubicBezTo>
                  <a:pt x="1447094" y="171450"/>
                  <a:pt x="1495072" y="188384"/>
                  <a:pt x="1540933" y="206728"/>
                </a:cubicBezTo>
                <a:cubicBezTo>
                  <a:pt x="1586794" y="225072"/>
                  <a:pt x="1672167" y="265995"/>
                  <a:pt x="1672167" y="265995"/>
                </a:cubicBezTo>
                <a:cubicBezTo>
                  <a:pt x="1716617" y="286456"/>
                  <a:pt x="1769533" y="309740"/>
                  <a:pt x="1807633" y="329495"/>
                </a:cubicBezTo>
                <a:cubicBezTo>
                  <a:pt x="1845733" y="349250"/>
                  <a:pt x="1866900" y="365478"/>
                  <a:pt x="1900767" y="384528"/>
                </a:cubicBezTo>
                <a:cubicBezTo>
                  <a:pt x="1934634" y="403578"/>
                  <a:pt x="1977672" y="424745"/>
                  <a:pt x="2010833" y="443795"/>
                </a:cubicBezTo>
                <a:cubicBezTo>
                  <a:pt x="2043994" y="462845"/>
                  <a:pt x="2058105" y="469900"/>
                  <a:pt x="2099733" y="498828"/>
                </a:cubicBezTo>
                <a:cubicBezTo>
                  <a:pt x="2141361" y="527756"/>
                  <a:pt x="2216150" y="583494"/>
                  <a:pt x="2260600" y="617361"/>
                </a:cubicBezTo>
                <a:cubicBezTo>
                  <a:pt x="2305050" y="651228"/>
                  <a:pt x="2366433" y="702028"/>
                  <a:pt x="2366433" y="702028"/>
                </a:cubicBezTo>
                <a:cubicBezTo>
                  <a:pt x="2403827" y="731661"/>
                  <a:pt x="2447573" y="762706"/>
                  <a:pt x="2484967" y="795161"/>
                </a:cubicBezTo>
                <a:cubicBezTo>
                  <a:pt x="2522362" y="827617"/>
                  <a:pt x="2562578" y="867833"/>
                  <a:pt x="2590800" y="896761"/>
                </a:cubicBezTo>
                <a:cubicBezTo>
                  <a:pt x="2619022" y="925689"/>
                  <a:pt x="2631722" y="941917"/>
                  <a:pt x="2654300" y="968728"/>
                </a:cubicBezTo>
                <a:cubicBezTo>
                  <a:pt x="2676878" y="995539"/>
                  <a:pt x="2700162" y="1027995"/>
                  <a:pt x="2726267" y="1057628"/>
                </a:cubicBezTo>
                <a:cubicBezTo>
                  <a:pt x="2752372" y="1087261"/>
                  <a:pt x="2784122" y="1114073"/>
                  <a:pt x="2810933" y="1146528"/>
                </a:cubicBezTo>
                <a:cubicBezTo>
                  <a:pt x="2837744" y="1178984"/>
                  <a:pt x="2887133" y="1252361"/>
                  <a:pt x="2887133" y="1252361"/>
                </a:cubicBezTo>
                <a:lnTo>
                  <a:pt x="2954867" y="1345495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9" name="Freeform 98"/>
          <p:cNvSpPr/>
          <p:nvPr/>
        </p:nvSpPr>
        <p:spPr bwMode="auto">
          <a:xfrm>
            <a:off x="1782233" y="254000"/>
            <a:ext cx="2087034" cy="1536700"/>
          </a:xfrm>
          <a:custGeom>
            <a:avLst/>
            <a:gdLst>
              <a:gd name="connsiteX0" fmla="*/ 0 w 2087034"/>
              <a:gd name="connsiteY0" fmla="*/ 1536700 h 1536700"/>
              <a:gd name="connsiteX1" fmla="*/ 59267 w 2087034"/>
              <a:gd name="connsiteY1" fmla="*/ 1439333 h 1536700"/>
              <a:gd name="connsiteX2" fmla="*/ 135467 w 2087034"/>
              <a:gd name="connsiteY2" fmla="*/ 1320800 h 1536700"/>
              <a:gd name="connsiteX3" fmla="*/ 207434 w 2087034"/>
              <a:gd name="connsiteY3" fmla="*/ 1210733 h 1536700"/>
              <a:gd name="connsiteX4" fmla="*/ 287867 w 2087034"/>
              <a:gd name="connsiteY4" fmla="*/ 1104900 h 1536700"/>
              <a:gd name="connsiteX5" fmla="*/ 359834 w 2087034"/>
              <a:gd name="connsiteY5" fmla="*/ 1028700 h 1536700"/>
              <a:gd name="connsiteX6" fmla="*/ 440267 w 2087034"/>
              <a:gd name="connsiteY6" fmla="*/ 935567 h 1536700"/>
              <a:gd name="connsiteX7" fmla="*/ 516467 w 2087034"/>
              <a:gd name="connsiteY7" fmla="*/ 855133 h 1536700"/>
              <a:gd name="connsiteX8" fmla="*/ 605367 w 2087034"/>
              <a:gd name="connsiteY8" fmla="*/ 766233 h 1536700"/>
              <a:gd name="connsiteX9" fmla="*/ 660400 w 2087034"/>
              <a:gd name="connsiteY9" fmla="*/ 711200 h 1536700"/>
              <a:gd name="connsiteX10" fmla="*/ 749300 w 2087034"/>
              <a:gd name="connsiteY10" fmla="*/ 639233 h 1536700"/>
              <a:gd name="connsiteX11" fmla="*/ 817034 w 2087034"/>
              <a:gd name="connsiteY11" fmla="*/ 584200 h 1536700"/>
              <a:gd name="connsiteX12" fmla="*/ 897467 w 2087034"/>
              <a:gd name="connsiteY12" fmla="*/ 529167 h 1536700"/>
              <a:gd name="connsiteX13" fmla="*/ 982134 w 2087034"/>
              <a:gd name="connsiteY13" fmla="*/ 457200 h 1536700"/>
              <a:gd name="connsiteX14" fmla="*/ 1117600 w 2087034"/>
              <a:gd name="connsiteY14" fmla="*/ 376767 h 1536700"/>
              <a:gd name="connsiteX15" fmla="*/ 1248834 w 2087034"/>
              <a:gd name="connsiteY15" fmla="*/ 304800 h 1536700"/>
              <a:gd name="connsiteX16" fmla="*/ 1350434 w 2087034"/>
              <a:gd name="connsiteY16" fmla="*/ 254000 h 1536700"/>
              <a:gd name="connsiteX17" fmla="*/ 1481667 w 2087034"/>
              <a:gd name="connsiteY17" fmla="*/ 190500 h 1536700"/>
              <a:gd name="connsiteX18" fmla="*/ 1621367 w 2087034"/>
              <a:gd name="connsiteY18" fmla="*/ 131233 h 1536700"/>
              <a:gd name="connsiteX19" fmla="*/ 1756834 w 2087034"/>
              <a:gd name="connsiteY19" fmla="*/ 88900 h 1536700"/>
              <a:gd name="connsiteX20" fmla="*/ 1909234 w 2087034"/>
              <a:gd name="connsiteY20" fmla="*/ 46567 h 1536700"/>
              <a:gd name="connsiteX21" fmla="*/ 2006600 w 2087034"/>
              <a:gd name="connsiteY21" fmla="*/ 16933 h 1536700"/>
              <a:gd name="connsiteX22" fmla="*/ 2087034 w 2087034"/>
              <a:gd name="connsiteY22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87034" h="1536700">
                <a:moveTo>
                  <a:pt x="0" y="1536700"/>
                </a:moveTo>
                <a:cubicBezTo>
                  <a:pt x="18344" y="1506008"/>
                  <a:pt x="36689" y="1475316"/>
                  <a:pt x="59267" y="1439333"/>
                </a:cubicBezTo>
                <a:cubicBezTo>
                  <a:pt x="81845" y="1403350"/>
                  <a:pt x="110773" y="1358900"/>
                  <a:pt x="135467" y="1320800"/>
                </a:cubicBezTo>
                <a:cubicBezTo>
                  <a:pt x="160161" y="1282700"/>
                  <a:pt x="182034" y="1246716"/>
                  <a:pt x="207434" y="1210733"/>
                </a:cubicBezTo>
                <a:cubicBezTo>
                  <a:pt x="232834" y="1174750"/>
                  <a:pt x="262467" y="1135239"/>
                  <a:pt x="287867" y="1104900"/>
                </a:cubicBezTo>
                <a:cubicBezTo>
                  <a:pt x="313267" y="1074561"/>
                  <a:pt x="334434" y="1056922"/>
                  <a:pt x="359834" y="1028700"/>
                </a:cubicBezTo>
                <a:cubicBezTo>
                  <a:pt x="385234" y="1000478"/>
                  <a:pt x="414162" y="964495"/>
                  <a:pt x="440267" y="935567"/>
                </a:cubicBezTo>
                <a:cubicBezTo>
                  <a:pt x="466372" y="906639"/>
                  <a:pt x="488950" y="883355"/>
                  <a:pt x="516467" y="855133"/>
                </a:cubicBezTo>
                <a:cubicBezTo>
                  <a:pt x="543984" y="826911"/>
                  <a:pt x="605367" y="766233"/>
                  <a:pt x="605367" y="766233"/>
                </a:cubicBezTo>
                <a:cubicBezTo>
                  <a:pt x="629356" y="742244"/>
                  <a:pt x="636411" y="732367"/>
                  <a:pt x="660400" y="711200"/>
                </a:cubicBezTo>
                <a:cubicBezTo>
                  <a:pt x="684389" y="690033"/>
                  <a:pt x="749300" y="639233"/>
                  <a:pt x="749300" y="639233"/>
                </a:cubicBezTo>
                <a:cubicBezTo>
                  <a:pt x="775406" y="618066"/>
                  <a:pt x="792340" y="602544"/>
                  <a:pt x="817034" y="584200"/>
                </a:cubicBezTo>
                <a:cubicBezTo>
                  <a:pt x="841728" y="565856"/>
                  <a:pt x="869950" y="550334"/>
                  <a:pt x="897467" y="529167"/>
                </a:cubicBezTo>
                <a:cubicBezTo>
                  <a:pt x="924984" y="508000"/>
                  <a:pt x="945445" y="482600"/>
                  <a:pt x="982134" y="457200"/>
                </a:cubicBezTo>
                <a:cubicBezTo>
                  <a:pt x="1018823" y="431800"/>
                  <a:pt x="1073150" y="402167"/>
                  <a:pt x="1117600" y="376767"/>
                </a:cubicBezTo>
                <a:cubicBezTo>
                  <a:pt x="1162050" y="351367"/>
                  <a:pt x="1210028" y="325261"/>
                  <a:pt x="1248834" y="304800"/>
                </a:cubicBezTo>
                <a:cubicBezTo>
                  <a:pt x="1287640" y="284339"/>
                  <a:pt x="1350434" y="254000"/>
                  <a:pt x="1350434" y="254000"/>
                </a:cubicBezTo>
                <a:cubicBezTo>
                  <a:pt x="1389239" y="234950"/>
                  <a:pt x="1436512" y="210961"/>
                  <a:pt x="1481667" y="190500"/>
                </a:cubicBezTo>
                <a:cubicBezTo>
                  <a:pt x="1526823" y="170039"/>
                  <a:pt x="1575506" y="148166"/>
                  <a:pt x="1621367" y="131233"/>
                </a:cubicBezTo>
                <a:cubicBezTo>
                  <a:pt x="1667228" y="114300"/>
                  <a:pt x="1708856" y="103011"/>
                  <a:pt x="1756834" y="88900"/>
                </a:cubicBezTo>
                <a:cubicBezTo>
                  <a:pt x="1804812" y="74789"/>
                  <a:pt x="1867606" y="58561"/>
                  <a:pt x="1909234" y="46567"/>
                </a:cubicBezTo>
                <a:cubicBezTo>
                  <a:pt x="1950862" y="34573"/>
                  <a:pt x="1976967" y="24694"/>
                  <a:pt x="2006600" y="16933"/>
                </a:cubicBezTo>
                <a:cubicBezTo>
                  <a:pt x="2036233" y="9172"/>
                  <a:pt x="2087034" y="0"/>
                  <a:pt x="2087034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7493000" y="3438525"/>
            <a:ext cx="3175" cy="152400"/>
          </a:xfrm>
          <a:custGeom>
            <a:avLst/>
            <a:gdLst>
              <a:gd name="connsiteX0" fmla="*/ 3175 w 3175"/>
              <a:gd name="connsiteY0" fmla="*/ 0 h 152400"/>
              <a:gd name="connsiteX1" fmla="*/ 0 w 3175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52400">
                <a:moveTo>
                  <a:pt x="3175" y="0"/>
                </a:moveTo>
                <a:lnTo>
                  <a:pt x="0" y="1524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7194550" y="4600575"/>
            <a:ext cx="44450" cy="111125"/>
          </a:xfrm>
          <a:custGeom>
            <a:avLst/>
            <a:gdLst>
              <a:gd name="connsiteX0" fmla="*/ 44450 w 44450"/>
              <a:gd name="connsiteY0" fmla="*/ 0 h 111125"/>
              <a:gd name="connsiteX1" fmla="*/ 0 w 44450"/>
              <a:gd name="connsiteY1" fmla="*/ 11112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" h="111125">
                <a:moveTo>
                  <a:pt x="44450" y="0"/>
                </a:moveTo>
                <a:lnTo>
                  <a:pt x="0" y="1111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1390650" y="3473450"/>
            <a:ext cx="3175" cy="107950"/>
          </a:xfrm>
          <a:custGeom>
            <a:avLst/>
            <a:gdLst>
              <a:gd name="connsiteX0" fmla="*/ 3175 w 3175"/>
              <a:gd name="connsiteY0" fmla="*/ 107950 h 107950"/>
              <a:gd name="connsiteX1" fmla="*/ 0 w 3175"/>
              <a:gd name="connsiteY1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07950">
                <a:moveTo>
                  <a:pt x="3175" y="1079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1454150" y="2609850"/>
            <a:ext cx="15875" cy="57150"/>
          </a:xfrm>
          <a:custGeom>
            <a:avLst/>
            <a:gdLst>
              <a:gd name="connsiteX0" fmla="*/ 0 w 15875"/>
              <a:gd name="connsiteY0" fmla="*/ 57150 h 57150"/>
              <a:gd name="connsiteX1" fmla="*/ 15875 w 15875"/>
              <a:gd name="connsiteY1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5" h="57150">
                <a:moveTo>
                  <a:pt x="0" y="57150"/>
                </a:moveTo>
                <a:lnTo>
                  <a:pt x="158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0"/>
            <a:ext cx="2305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Using stack</a:t>
            </a:r>
          </a:p>
          <a:p>
            <a:r>
              <a:rPr lang="en-US" sz="3200" dirty="0" smtClean="0"/>
              <a:t>with $</a:t>
            </a:r>
            <a:r>
              <a:rPr lang="en-US" sz="3200" dirty="0" err="1" smtClean="0"/>
              <a:t>fp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79" grpId="0" animBg="1"/>
      <p:bldP spid="80" grpId="0" animBg="1"/>
      <p:bldP spid="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/>
          <p:nvPr/>
        </p:nvGrpSpPr>
        <p:grpSpPr>
          <a:xfrm>
            <a:off x="4809066" y="1551094"/>
            <a:ext cx="4470398" cy="795866"/>
            <a:chOff x="4809066" y="2218269"/>
            <a:chExt cx="4470398" cy="795866"/>
          </a:xfrm>
        </p:grpSpPr>
        <p:sp>
          <p:nvSpPr>
            <p:cNvPr id="43" name="Oval 42"/>
            <p:cNvSpPr/>
            <p:nvPr/>
          </p:nvSpPr>
          <p:spPr bwMode="auto">
            <a:xfrm>
              <a:off x="4809066" y="2218269"/>
              <a:ext cx="4334934" cy="795866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006540" y="2286006"/>
              <a:ext cx="4272924" cy="699536"/>
              <a:chOff x="101600" y="1862664"/>
              <a:chExt cx="4272924" cy="69953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1600" y="1862664"/>
                <a:ext cx="4272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parameters in registers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600" y="2192868"/>
                <a:ext cx="294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add $a0, $zero, $t5</a:t>
                </a:r>
                <a:endParaRPr lang="en-US" dirty="0"/>
              </a:p>
            </p:txBody>
          </p:sp>
        </p:grpSp>
      </p:grpSp>
      <p:grpSp>
        <p:nvGrpSpPr>
          <p:cNvPr id="4" name="Group 65"/>
          <p:cNvGrpSpPr/>
          <p:nvPr/>
        </p:nvGrpSpPr>
        <p:grpSpPr>
          <a:xfrm>
            <a:off x="4809066" y="2407921"/>
            <a:ext cx="4334934" cy="1049862"/>
            <a:chOff x="4809066" y="3166538"/>
            <a:chExt cx="4334934" cy="1049862"/>
          </a:xfrm>
        </p:grpSpPr>
        <p:sp>
          <p:nvSpPr>
            <p:cNvPr id="44" name="Oval 43"/>
            <p:cNvSpPr/>
            <p:nvPr/>
          </p:nvSpPr>
          <p:spPr bwMode="auto">
            <a:xfrm>
              <a:off x="4809066" y="3166538"/>
              <a:ext cx="4334934" cy="1049862"/>
            </a:xfrm>
            <a:prstGeom prst="ellipse">
              <a:avLst/>
            </a:prstGeom>
            <a:solidFill>
              <a:srgbClr val="CFCA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5" name="Group 40"/>
            <p:cNvGrpSpPr/>
            <p:nvPr/>
          </p:nvGrpSpPr>
          <p:grpSpPr>
            <a:xfrm>
              <a:off x="5126893" y="3280830"/>
              <a:ext cx="3645800" cy="716469"/>
              <a:chOff x="139700" y="3077630"/>
              <a:chExt cx="3645800" cy="71646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9700" y="3077630"/>
                <a:ext cx="364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Transfer control to </a:t>
                </a:r>
                <a:r>
                  <a:rPr lang="en-US" sz="2400" dirty="0" err="1" smtClean="0"/>
                  <a:t>callee</a:t>
                </a:r>
                <a:endParaRPr 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0700" y="3424767"/>
                <a:ext cx="2571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jal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my_cool_procedure</a:t>
                </a:r>
                <a:endParaRPr lang="en-US" dirty="0"/>
              </a:p>
            </p:txBody>
          </p:sp>
        </p:grpSp>
      </p:grpSp>
      <p:grpSp>
        <p:nvGrpSpPr>
          <p:cNvPr id="23" name="Group 71"/>
          <p:cNvGrpSpPr/>
          <p:nvPr/>
        </p:nvGrpSpPr>
        <p:grpSpPr>
          <a:xfrm>
            <a:off x="5994388" y="3535678"/>
            <a:ext cx="2675478" cy="1070187"/>
            <a:chOff x="5994388" y="3535678"/>
            <a:chExt cx="2675478" cy="1070187"/>
          </a:xfrm>
        </p:grpSpPr>
        <p:sp>
          <p:nvSpPr>
            <p:cNvPr id="45" name="Oval 44"/>
            <p:cNvSpPr/>
            <p:nvPr/>
          </p:nvSpPr>
          <p:spPr bwMode="auto">
            <a:xfrm>
              <a:off x="5994388" y="3586476"/>
              <a:ext cx="2675478" cy="1019389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4" name="Group 41"/>
            <p:cNvGrpSpPr/>
            <p:nvPr/>
          </p:nvGrpSpPr>
          <p:grpSpPr>
            <a:xfrm>
              <a:off x="6421954" y="3535678"/>
              <a:ext cx="2014737" cy="1010401"/>
              <a:chOff x="292100" y="4504268"/>
              <a:chExt cx="2014737" cy="101040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2100" y="4504268"/>
                <a:ext cx="13995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1366" y="4868338"/>
                <a:ext cx="1955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 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0($sp)</a:t>
                </a:r>
              </a:p>
            </p:txBody>
          </p:sp>
        </p:grpSp>
      </p:grpSp>
      <p:grpSp>
        <p:nvGrpSpPr>
          <p:cNvPr id="25" name="Group 67"/>
          <p:cNvGrpSpPr/>
          <p:nvPr/>
        </p:nvGrpSpPr>
        <p:grpSpPr>
          <a:xfrm>
            <a:off x="5198536" y="4714238"/>
            <a:ext cx="3725332" cy="931333"/>
            <a:chOff x="5198536" y="5418667"/>
            <a:chExt cx="3725332" cy="931333"/>
          </a:xfrm>
        </p:grpSpPr>
        <p:sp>
          <p:nvSpPr>
            <p:cNvPr id="46" name="Oval 45"/>
            <p:cNvSpPr/>
            <p:nvPr/>
          </p:nvSpPr>
          <p:spPr bwMode="auto">
            <a:xfrm>
              <a:off x="5198536" y="5418667"/>
              <a:ext cx="3725332" cy="9313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6" name="Group 42"/>
            <p:cNvGrpSpPr/>
            <p:nvPr/>
          </p:nvGrpSpPr>
          <p:grpSpPr>
            <a:xfrm>
              <a:off x="5473699" y="5464201"/>
              <a:ext cx="3366877" cy="801132"/>
              <a:chOff x="258233" y="6056868"/>
              <a:chExt cx="3366877" cy="8011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8233" y="6056868"/>
                <a:ext cx="3366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 Acquire storage</a:t>
                </a:r>
                <a:endParaRPr 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9233" y="6488668"/>
                <a:ext cx="1955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-8</a:t>
                </a:r>
              </a:p>
            </p:txBody>
          </p:sp>
        </p:grpSp>
      </p:grpSp>
      <p:grpSp>
        <p:nvGrpSpPr>
          <p:cNvPr id="27" name="Group 68"/>
          <p:cNvGrpSpPr/>
          <p:nvPr/>
        </p:nvGrpSpPr>
        <p:grpSpPr>
          <a:xfrm>
            <a:off x="3556000" y="5706533"/>
            <a:ext cx="4122775" cy="1151467"/>
            <a:chOff x="1371600" y="5706533"/>
            <a:chExt cx="4122775" cy="1151467"/>
          </a:xfrm>
        </p:grpSpPr>
        <p:sp>
          <p:nvSpPr>
            <p:cNvPr id="47" name="Oval 46"/>
            <p:cNvSpPr/>
            <p:nvPr/>
          </p:nvSpPr>
          <p:spPr bwMode="auto">
            <a:xfrm>
              <a:off x="1371600" y="5706533"/>
              <a:ext cx="4080931" cy="1151467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28" name="Group 36"/>
            <p:cNvGrpSpPr/>
            <p:nvPr/>
          </p:nvGrpSpPr>
          <p:grpSpPr>
            <a:xfrm>
              <a:off x="1443567" y="5858961"/>
              <a:ext cx="4050808" cy="976533"/>
              <a:chOff x="5270500" y="40"/>
              <a:chExt cx="4050808" cy="97653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270500" y="40"/>
                <a:ext cx="4050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Save </a:t>
                </a:r>
                <a:r>
                  <a:rPr lang="en-US" sz="2400" dirty="0" err="1" smtClean="0"/>
                  <a:t>callee</a:t>
                </a:r>
                <a:r>
                  <a:rPr lang="en-US" sz="2400" dirty="0" smtClean="0"/>
                  <a:t>-saved registers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51500" y="330242"/>
                <a:ext cx="2621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smtClean="0"/>
                  <a:t>              </a:t>
                </a:r>
                <a:r>
                  <a:rPr lang="en-US" dirty="0" err="1" smtClean="0"/>
                  <a:t>sw</a:t>
                </a:r>
                <a:r>
                  <a:rPr lang="en-US" dirty="0" smtClean="0"/>
                  <a:t> $s0, -8($fp)</a:t>
                </a:r>
              </a:p>
            </p:txBody>
          </p:sp>
        </p:grpSp>
      </p:grpSp>
      <p:grpSp>
        <p:nvGrpSpPr>
          <p:cNvPr id="29" name="Group 69"/>
          <p:cNvGrpSpPr/>
          <p:nvPr/>
        </p:nvGrpSpPr>
        <p:grpSpPr>
          <a:xfrm>
            <a:off x="677333" y="5725133"/>
            <a:ext cx="2810932" cy="542849"/>
            <a:chOff x="677333" y="5079018"/>
            <a:chExt cx="2810932" cy="542849"/>
          </a:xfrm>
        </p:grpSpPr>
        <p:sp>
          <p:nvSpPr>
            <p:cNvPr id="51" name="Oval 50"/>
            <p:cNvSpPr/>
            <p:nvPr/>
          </p:nvSpPr>
          <p:spPr bwMode="auto">
            <a:xfrm>
              <a:off x="677333" y="5096933"/>
              <a:ext cx="2810932" cy="524934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2134" y="5079018"/>
              <a:ext cx="2271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Execute </a:t>
              </a:r>
              <a:r>
                <a:rPr lang="en-US" sz="2400" dirty="0" err="1" smtClean="0"/>
                <a:t>callee</a:t>
              </a:r>
              <a:endParaRPr lang="en-US" sz="2400" dirty="0"/>
            </a:p>
          </p:txBody>
        </p:sp>
      </p:grpSp>
      <p:grpSp>
        <p:nvGrpSpPr>
          <p:cNvPr id="30" name="Group 70"/>
          <p:cNvGrpSpPr/>
          <p:nvPr/>
        </p:nvGrpSpPr>
        <p:grpSpPr>
          <a:xfrm>
            <a:off x="-1" y="4928275"/>
            <a:ext cx="4351867" cy="762001"/>
            <a:chOff x="-1" y="4250265"/>
            <a:chExt cx="4351867" cy="762001"/>
          </a:xfrm>
        </p:grpSpPr>
        <p:sp>
          <p:nvSpPr>
            <p:cNvPr id="52" name="Oval 51"/>
            <p:cNvSpPr/>
            <p:nvPr/>
          </p:nvSpPr>
          <p:spPr bwMode="auto">
            <a:xfrm>
              <a:off x="-1" y="4250265"/>
              <a:ext cx="4351867" cy="762001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1" name="Group 35"/>
            <p:cNvGrpSpPr/>
            <p:nvPr/>
          </p:nvGrpSpPr>
          <p:grpSpPr>
            <a:xfrm>
              <a:off x="132915" y="4298265"/>
              <a:ext cx="4204546" cy="699537"/>
              <a:chOff x="5295900" y="1888106"/>
              <a:chExt cx="4204546" cy="6995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295900" y="1888106"/>
                <a:ext cx="4204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Place result in return register</a:t>
                </a:r>
                <a:endParaRPr lang="en-US" sz="2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4522" y="2218311"/>
                <a:ext cx="216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 $v0, $zero, $t5</a:t>
                </a:r>
              </a:p>
            </p:txBody>
          </p:sp>
        </p:grpSp>
      </p:grpSp>
      <p:grpSp>
        <p:nvGrpSpPr>
          <p:cNvPr id="32" name="Group 77"/>
          <p:cNvGrpSpPr/>
          <p:nvPr/>
        </p:nvGrpSpPr>
        <p:grpSpPr>
          <a:xfrm>
            <a:off x="-270935" y="3566264"/>
            <a:ext cx="4351867" cy="1290759"/>
            <a:chOff x="-270935" y="3521814"/>
            <a:chExt cx="4351867" cy="1290759"/>
          </a:xfrm>
        </p:grpSpPr>
        <p:sp>
          <p:nvSpPr>
            <p:cNvPr id="53" name="Oval 52"/>
            <p:cNvSpPr/>
            <p:nvPr/>
          </p:nvSpPr>
          <p:spPr bwMode="auto">
            <a:xfrm>
              <a:off x="-270935" y="3521814"/>
              <a:ext cx="4351867" cy="1285136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389165" y="3555864"/>
              <a:ext cx="3144461" cy="1256709"/>
              <a:chOff x="5033428" y="2984540"/>
              <a:chExt cx="3144461" cy="125670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33428" y="2984540"/>
                <a:ext cx="3144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</a:t>
                </a:r>
                <a:r>
                  <a:rPr lang="en-US" sz="2400" dirty="0" err="1" smtClean="0"/>
                  <a:t>regs</a:t>
                </a:r>
                <a:r>
                  <a:rPr lang="en-US" sz="2400" dirty="0" smtClean="0"/>
                  <a:t> and $</a:t>
                </a:r>
                <a:r>
                  <a:rPr lang="en-US" sz="2400" dirty="0" err="1" smtClean="0"/>
                  <a:t>fp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65787" y="3317919"/>
                <a:ext cx="16470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, -4($fp)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$s0, -8($fp)</a:t>
                </a:r>
              </a:p>
              <a:p>
                <a:r>
                  <a:rPr lang="en-US" dirty="0" err="1" smtClean="0"/>
                  <a:t>lw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fp</a:t>
                </a:r>
                <a:r>
                  <a:rPr lang="en-US" dirty="0" smtClean="0"/>
                  <a:t>, 0($fp)</a:t>
                </a:r>
              </a:p>
            </p:txBody>
          </p:sp>
        </p:grpSp>
      </p:grpSp>
      <p:grpSp>
        <p:nvGrpSpPr>
          <p:cNvPr id="34" name="Group 72"/>
          <p:cNvGrpSpPr/>
          <p:nvPr/>
        </p:nvGrpSpPr>
        <p:grpSpPr>
          <a:xfrm>
            <a:off x="0" y="2657222"/>
            <a:ext cx="3522133" cy="829733"/>
            <a:chOff x="0" y="2099733"/>
            <a:chExt cx="3522133" cy="829733"/>
          </a:xfrm>
        </p:grpSpPr>
        <p:sp>
          <p:nvSpPr>
            <p:cNvPr id="57" name="Oval 56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5" name="Group 33"/>
            <p:cNvGrpSpPr/>
            <p:nvPr/>
          </p:nvGrpSpPr>
          <p:grpSpPr>
            <a:xfrm>
              <a:off x="203196" y="2165831"/>
              <a:ext cx="3178274" cy="699534"/>
              <a:chOff x="5118096" y="4499032"/>
              <a:chExt cx="3178274" cy="69953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118096" y="4499032"/>
                <a:ext cx="3178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Restore stack pointer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70024" y="4829234"/>
                <a:ext cx="1942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12</a:t>
                </a:r>
              </a:p>
            </p:txBody>
          </p:sp>
        </p:grpSp>
      </p:grpSp>
      <p:sp>
        <p:nvSpPr>
          <p:cNvPr id="76" name="Oval 75"/>
          <p:cNvSpPr/>
          <p:nvPr/>
        </p:nvSpPr>
        <p:spPr bwMode="auto">
          <a:xfrm>
            <a:off x="3878792" y="190500"/>
            <a:ext cx="121708" cy="107950"/>
          </a:xfrm>
          <a:prstGeom prst="ellips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7344843" y="2315680"/>
            <a:ext cx="25400" cy="127000"/>
          </a:xfrm>
          <a:custGeom>
            <a:avLst/>
            <a:gdLst>
              <a:gd name="connsiteX0" fmla="*/ 0 w 25400"/>
              <a:gd name="connsiteY0" fmla="*/ 0 h 127000"/>
              <a:gd name="connsiteX1" fmla="*/ 25400 w 25400"/>
              <a:gd name="connsiteY1" fmla="*/ 127000 h 127000"/>
              <a:gd name="connsiteX2" fmla="*/ 25400 w 254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" h="127000">
                <a:moveTo>
                  <a:pt x="0" y="0"/>
                </a:moveTo>
                <a:lnTo>
                  <a:pt x="25400" y="127000"/>
                </a:lnTo>
                <a:lnTo>
                  <a:pt x="25400" y="1270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36" name="Group 87"/>
          <p:cNvGrpSpPr/>
          <p:nvPr/>
        </p:nvGrpSpPr>
        <p:grpSpPr>
          <a:xfrm>
            <a:off x="15" y="1792630"/>
            <a:ext cx="3522133" cy="829733"/>
            <a:chOff x="0" y="2099733"/>
            <a:chExt cx="3522133" cy="829733"/>
          </a:xfrm>
        </p:grpSpPr>
        <p:sp>
          <p:nvSpPr>
            <p:cNvPr id="89" name="Oval 88"/>
            <p:cNvSpPr/>
            <p:nvPr/>
          </p:nvSpPr>
          <p:spPr bwMode="auto">
            <a:xfrm>
              <a:off x="0" y="2099733"/>
              <a:ext cx="3522133" cy="829733"/>
            </a:xfrm>
            <a:prstGeom prst="ellipse">
              <a:avLst/>
            </a:prstGeom>
            <a:solidFill>
              <a:srgbClr val="FFDDB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grpSp>
          <p:nvGrpSpPr>
            <p:cNvPr id="37" name="Group 33"/>
            <p:cNvGrpSpPr/>
            <p:nvPr/>
          </p:nvGrpSpPr>
          <p:grpSpPr>
            <a:xfrm>
              <a:off x="203196" y="2182764"/>
              <a:ext cx="3280916" cy="682601"/>
              <a:chOff x="5118096" y="4515965"/>
              <a:chExt cx="3280916" cy="68260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5118096" y="4515965"/>
                <a:ext cx="328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Return control to caller</a:t>
                </a:r>
                <a:endParaRPr lang="en-US" sz="24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278024" y="4829234"/>
                <a:ext cx="723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jr</a:t>
                </a:r>
                <a:r>
                  <a:rPr lang="en-US" dirty="0" smtClean="0"/>
                  <a:t> $</a:t>
                </a:r>
                <a:r>
                  <a:rPr lang="en-US" dirty="0" err="1" smtClean="0"/>
                  <a:t>ra</a:t>
                </a:r>
                <a:endParaRPr lang="en-US" dirty="0" smtClean="0"/>
              </a:p>
            </p:txBody>
          </p:sp>
        </p:grpSp>
      </p:grpSp>
      <p:sp>
        <p:nvSpPr>
          <p:cNvPr id="97" name="Freeform 96"/>
          <p:cNvSpPr/>
          <p:nvPr/>
        </p:nvSpPr>
        <p:spPr bwMode="auto">
          <a:xfrm>
            <a:off x="2432050" y="5683250"/>
            <a:ext cx="69850" cy="69850"/>
          </a:xfrm>
          <a:custGeom>
            <a:avLst/>
            <a:gdLst>
              <a:gd name="connsiteX0" fmla="*/ 69850 w 69850"/>
              <a:gd name="connsiteY0" fmla="*/ 69850 h 69850"/>
              <a:gd name="connsiteX1" fmla="*/ 0 w 698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69850">
                <a:moveTo>
                  <a:pt x="69850" y="698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7493000" y="3438525"/>
            <a:ext cx="3175" cy="152400"/>
          </a:xfrm>
          <a:custGeom>
            <a:avLst/>
            <a:gdLst>
              <a:gd name="connsiteX0" fmla="*/ 3175 w 3175"/>
              <a:gd name="connsiteY0" fmla="*/ 0 h 152400"/>
              <a:gd name="connsiteX1" fmla="*/ 0 w 3175"/>
              <a:gd name="connsiteY1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52400">
                <a:moveTo>
                  <a:pt x="3175" y="0"/>
                </a:moveTo>
                <a:lnTo>
                  <a:pt x="0" y="1524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7194550" y="4600575"/>
            <a:ext cx="44450" cy="111125"/>
          </a:xfrm>
          <a:custGeom>
            <a:avLst/>
            <a:gdLst>
              <a:gd name="connsiteX0" fmla="*/ 44450 w 44450"/>
              <a:gd name="connsiteY0" fmla="*/ 0 h 111125"/>
              <a:gd name="connsiteX1" fmla="*/ 0 w 44450"/>
              <a:gd name="connsiteY1" fmla="*/ 11112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0" h="111125">
                <a:moveTo>
                  <a:pt x="44450" y="0"/>
                </a:moveTo>
                <a:lnTo>
                  <a:pt x="0" y="1111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6388100" y="5622925"/>
            <a:ext cx="139700" cy="123825"/>
          </a:xfrm>
          <a:custGeom>
            <a:avLst/>
            <a:gdLst>
              <a:gd name="connsiteX0" fmla="*/ 139700 w 139700"/>
              <a:gd name="connsiteY0" fmla="*/ 0 h 123825"/>
              <a:gd name="connsiteX1" fmla="*/ 0 w 139700"/>
              <a:gd name="connsiteY1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700" h="123825">
                <a:moveTo>
                  <a:pt x="139700" y="0"/>
                </a:moveTo>
                <a:lnTo>
                  <a:pt x="0" y="123825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155950" y="6175375"/>
            <a:ext cx="409575" cy="158750"/>
          </a:xfrm>
          <a:custGeom>
            <a:avLst/>
            <a:gdLst>
              <a:gd name="connsiteX0" fmla="*/ 409575 w 409575"/>
              <a:gd name="connsiteY0" fmla="*/ 158750 h 158750"/>
              <a:gd name="connsiteX1" fmla="*/ 196850 w 409575"/>
              <a:gd name="connsiteY1" fmla="*/ 85725 h 158750"/>
              <a:gd name="connsiteX2" fmla="*/ 0 w 409575"/>
              <a:gd name="connsiteY2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158750">
                <a:moveTo>
                  <a:pt x="409575" y="158750"/>
                </a:moveTo>
                <a:cubicBezTo>
                  <a:pt x="337343" y="135466"/>
                  <a:pt x="265112" y="112183"/>
                  <a:pt x="196850" y="85725"/>
                </a:cubicBezTo>
                <a:cubicBezTo>
                  <a:pt x="128588" y="59267"/>
                  <a:pt x="0" y="0"/>
                  <a:pt x="0" y="0"/>
                </a:cubicBez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1765300" y="4854575"/>
            <a:ext cx="47625" cy="76200"/>
          </a:xfrm>
          <a:custGeom>
            <a:avLst/>
            <a:gdLst>
              <a:gd name="connsiteX0" fmla="*/ 47625 w 47625"/>
              <a:gd name="connsiteY0" fmla="*/ 76200 h 76200"/>
              <a:gd name="connsiteX1" fmla="*/ 0 w 47625"/>
              <a:gd name="connsiteY1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76200">
                <a:moveTo>
                  <a:pt x="47625" y="7620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1390650" y="3473450"/>
            <a:ext cx="3175" cy="107950"/>
          </a:xfrm>
          <a:custGeom>
            <a:avLst/>
            <a:gdLst>
              <a:gd name="connsiteX0" fmla="*/ 3175 w 3175"/>
              <a:gd name="connsiteY0" fmla="*/ 107950 h 107950"/>
              <a:gd name="connsiteX1" fmla="*/ 0 w 3175"/>
              <a:gd name="connsiteY1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107950">
                <a:moveTo>
                  <a:pt x="3175" y="10795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1454150" y="2609850"/>
            <a:ext cx="15875" cy="57150"/>
          </a:xfrm>
          <a:custGeom>
            <a:avLst/>
            <a:gdLst>
              <a:gd name="connsiteX0" fmla="*/ 0 w 15875"/>
              <a:gd name="connsiteY0" fmla="*/ 57150 h 57150"/>
              <a:gd name="connsiteX1" fmla="*/ 15875 w 15875"/>
              <a:gd name="connsiteY1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75" h="57150">
                <a:moveTo>
                  <a:pt x="0" y="57150"/>
                </a:moveTo>
                <a:lnTo>
                  <a:pt x="158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26934" y="84669"/>
            <a:ext cx="5063066" cy="1405464"/>
            <a:chOff x="3826934" y="84669"/>
            <a:chExt cx="5063066" cy="1405464"/>
          </a:xfrm>
        </p:grpSpPr>
        <p:grpSp>
          <p:nvGrpSpPr>
            <p:cNvPr id="64" name="Group 70"/>
            <p:cNvGrpSpPr/>
            <p:nvPr/>
          </p:nvGrpSpPr>
          <p:grpSpPr>
            <a:xfrm>
              <a:off x="3826934" y="84669"/>
              <a:ext cx="5063066" cy="1405464"/>
              <a:chOff x="3826934" y="84669"/>
              <a:chExt cx="5063066" cy="1405464"/>
            </a:xfrm>
          </p:grpSpPr>
          <p:grpSp>
            <p:nvGrpSpPr>
              <p:cNvPr id="66" name="Group 69"/>
              <p:cNvGrpSpPr/>
              <p:nvPr/>
            </p:nvGrpSpPr>
            <p:grpSpPr>
              <a:xfrm>
                <a:off x="3826934" y="84669"/>
                <a:ext cx="5063066" cy="1405464"/>
                <a:chOff x="3826934" y="84669"/>
                <a:chExt cx="5063066" cy="1405464"/>
              </a:xfrm>
            </p:grpSpPr>
            <p:sp>
              <p:nvSpPr>
                <p:cNvPr id="68" name="Oval 67"/>
                <p:cNvSpPr/>
                <p:nvPr/>
              </p:nvSpPr>
              <p:spPr bwMode="auto">
                <a:xfrm>
                  <a:off x="3826934" y="84669"/>
                  <a:ext cx="5063066" cy="1405464"/>
                </a:xfrm>
                <a:prstGeom prst="ellipse">
                  <a:avLst/>
                </a:prstGeom>
                <a:solidFill>
                  <a:srgbClr val="CFCAA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237568" y="419124"/>
                  <a:ext cx="44442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Save caller-saved registers</a:t>
                  </a:r>
                  <a:endParaRPr lang="en-US" sz="2400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5516015" y="783186"/>
                <a:ext cx="18913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addi</a:t>
                </a:r>
                <a:r>
                  <a:rPr lang="en-US" dirty="0" smtClean="0"/>
                  <a:t> $sp, $sp, -4</a:t>
                </a:r>
              </a:p>
              <a:p>
                <a:r>
                  <a:rPr lang="en-US" dirty="0" err="1" smtClean="0"/>
                  <a:t>sw</a:t>
                </a:r>
                <a:r>
                  <a:rPr lang="en-US" dirty="0" smtClean="0"/>
                  <a:t> $t0, -8($fp)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4152901" y="97391"/>
              <a:ext cx="4444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Caller Acquire storage</a:t>
              </a:r>
            </a:p>
          </p:txBody>
        </p:sp>
      </p:grpSp>
      <p:grpSp>
        <p:nvGrpSpPr>
          <p:cNvPr id="70" name="Group 93"/>
          <p:cNvGrpSpPr/>
          <p:nvPr/>
        </p:nvGrpSpPr>
        <p:grpSpPr>
          <a:xfrm>
            <a:off x="0" y="310565"/>
            <a:ext cx="4690533" cy="1447206"/>
            <a:chOff x="0" y="331474"/>
            <a:chExt cx="4690533" cy="1447206"/>
          </a:xfrm>
        </p:grpSpPr>
        <p:grpSp>
          <p:nvGrpSpPr>
            <p:cNvPr id="71" name="Group 92"/>
            <p:cNvGrpSpPr/>
            <p:nvPr/>
          </p:nvGrpSpPr>
          <p:grpSpPr>
            <a:xfrm>
              <a:off x="0" y="331474"/>
              <a:ext cx="4690533" cy="1447206"/>
              <a:chOff x="0" y="551603"/>
              <a:chExt cx="4690533" cy="1447206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0" y="551603"/>
                <a:ext cx="4690533" cy="1439333"/>
              </a:xfrm>
              <a:prstGeom prst="ellipse">
                <a:avLst/>
              </a:prstGeom>
              <a:solidFill>
                <a:srgbClr val="CFCAA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grpSp>
            <p:nvGrpSpPr>
              <p:cNvPr id="83" name="Group 32"/>
              <p:cNvGrpSpPr/>
              <p:nvPr/>
            </p:nvGrpSpPr>
            <p:grpSpPr>
              <a:xfrm>
                <a:off x="287866" y="734415"/>
                <a:ext cx="4272774" cy="1264394"/>
                <a:chOff x="4627032" y="5565830"/>
                <a:chExt cx="4272774" cy="1264394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627032" y="5565830"/>
                  <a:ext cx="42727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dirty="0" smtClean="0"/>
                    <a:t>Restore caller-saved registers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040959" y="6183893"/>
                  <a:ext cx="15958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lw</a:t>
                  </a:r>
                  <a:r>
                    <a:rPr lang="en-US" dirty="0" smtClean="0"/>
                    <a:t> $t0, -8($fp)</a:t>
                  </a:r>
                </a:p>
                <a:p>
                  <a:r>
                    <a:rPr lang="en-US" dirty="0" err="1" smtClean="0"/>
                    <a:t>addi</a:t>
                  </a:r>
                  <a:r>
                    <a:rPr lang="en-US" dirty="0" smtClean="0"/>
                    <a:t> $sp, 4</a:t>
                  </a:r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810011" y="820715"/>
              <a:ext cx="3095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 smtClean="0"/>
                <a:t>Restore stack pointer</a:t>
              </a:r>
              <a:endParaRPr lang="en-US" sz="2400" dirty="0"/>
            </a:p>
          </p:txBody>
        </p:sp>
      </p:grpSp>
      <p:sp>
        <p:nvSpPr>
          <p:cNvPr id="86" name="Freeform 85"/>
          <p:cNvSpPr/>
          <p:nvPr/>
        </p:nvSpPr>
        <p:spPr bwMode="auto">
          <a:xfrm>
            <a:off x="4000500" y="203200"/>
            <a:ext cx="819150" cy="31750"/>
          </a:xfrm>
          <a:custGeom>
            <a:avLst/>
            <a:gdLst>
              <a:gd name="connsiteX0" fmla="*/ 0 w 819150"/>
              <a:gd name="connsiteY0" fmla="*/ 31750 h 31750"/>
              <a:gd name="connsiteX1" fmla="*/ 155575 w 819150"/>
              <a:gd name="connsiteY1" fmla="*/ 12700 h 31750"/>
              <a:gd name="connsiteX2" fmla="*/ 346075 w 819150"/>
              <a:gd name="connsiteY2" fmla="*/ 0 h 31750"/>
              <a:gd name="connsiteX3" fmla="*/ 533400 w 819150"/>
              <a:gd name="connsiteY3" fmla="*/ 3175 h 31750"/>
              <a:gd name="connsiteX4" fmla="*/ 673100 w 819150"/>
              <a:gd name="connsiteY4" fmla="*/ 9525 h 31750"/>
              <a:gd name="connsiteX5" fmla="*/ 819150 w 819150"/>
              <a:gd name="connsiteY5" fmla="*/ 22225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9150" h="31750">
                <a:moveTo>
                  <a:pt x="0" y="31750"/>
                </a:moveTo>
                <a:cubicBezTo>
                  <a:pt x="48948" y="24871"/>
                  <a:pt x="97896" y="17992"/>
                  <a:pt x="155575" y="12700"/>
                </a:cubicBezTo>
                <a:cubicBezTo>
                  <a:pt x="213254" y="7408"/>
                  <a:pt x="283104" y="1587"/>
                  <a:pt x="346075" y="0"/>
                </a:cubicBezTo>
                <a:lnTo>
                  <a:pt x="533400" y="3175"/>
                </a:lnTo>
                <a:cubicBezTo>
                  <a:pt x="587904" y="4762"/>
                  <a:pt x="625475" y="6350"/>
                  <a:pt x="673100" y="9525"/>
                </a:cubicBezTo>
                <a:cubicBezTo>
                  <a:pt x="720725" y="12700"/>
                  <a:pt x="819150" y="22225"/>
                  <a:pt x="819150" y="222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3409950" y="260350"/>
            <a:ext cx="473075" cy="120650"/>
          </a:xfrm>
          <a:custGeom>
            <a:avLst/>
            <a:gdLst>
              <a:gd name="connsiteX0" fmla="*/ 0 w 473075"/>
              <a:gd name="connsiteY0" fmla="*/ 120650 h 120650"/>
              <a:gd name="connsiteX1" fmla="*/ 98425 w 473075"/>
              <a:gd name="connsiteY1" fmla="*/ 92075 h 120650"/>
              <a:gd name="connsiteX2" fmla="*/ 200025 w 473075"/>
              <a:gd name="connsiteY2" fmla="*/ 57150 h 120650"/>
              <a:gd name="connsiteX3" fmla="*/ 314325 w 473075"/>
              <a:gd name="connsiteY3" fmla="*/ 28575 h 120650"/>
              <a:gd name="connsiteX4" fmla="*/ 403225 w 473075"/>
              <a:gd name="connsiteY4" fmla="*/ 9525 h 120650"/>
              <a:gd name="connsiteX5" fmla="*/ 473075 w 473075"/>
              <a:gd name="connsiteY5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075" h="120650">
                <a:moveTo>
                  <a:pt x="0" y="120650"/>
                </a:moveTo>
                <a:cubicBezTo>
                  <a:pt x="32544" y="111654"/>
                  <a:pt x="65088" y="102658"/>
                  <a:pt x="98425" y="92075"/>
                </a:cubicBezTo>
                <a:cubicBezTo>
                  <a:pt x="131763" y="81492"/>
                  <a:pt x="164042" y="67733"/>
                  <a:pt x="200025" y="57150"/>
                </a:cubicBezTo>
                <a:cubicBezTo>
                  <a:pt x="236008" y="46567"/>
                  <a:pt x="280458" y="36513"/>
                  <a:pt x="314325" y="28575"/>
                </a:cubicBezTo>
                <a:cubicBezTo>
                  <a:pt x="348192" y="20638"/>
                  <a:pt x="376767" y="14287"/>
                  <a:pt x="403225" y="9525"/>
                </a:cubicBezTo>
                <a:cubicBezTo>
                  <a:pt x="429683" y="4763"/>
                  <a:pt x="473075" y="0"/>
                  <a:pt x="47307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784350" y="1733550"/>
            <a:ext cx="34925" cy="60325"/>
          </a:xfrm>
          <a:custGeom>
            <a:avLst/>
            <a:gdLst>
              <a:gd name="connsiteX0" fmla="*/ 0 w 34925"/>
              <a:gd name="connsiteY0" fmla="*/ 60325 h 60325"/>
              <a:gd name="connsiteX1" fmla="*/ 34925 w 34925"/>
              <a:gd name="connsiteY1" fmla="*/ 0 h 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925" h="60325">
                <a:moveTo>
                  <a:pt x="0" y="60325"/>
                </a:moveTo>
                <a:lnTo>
                  <a:pt x="3492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3" name="Freeform 92"/>
          <p:cNvSpPr/>
          <p:nvPr/>
        </p:nvSpPr>
        <p:spPr bwMode="auto">
          <a:xfrm>
            <a:off x="6905625" y="1470025"/>
            <a:ext cx="53975" cy="82550"/>
          </a:xfrm>
          <a:custGeom>
            <a:avLst/>
            <a:gdLst>
              <a:gd name="connsiteX0" fmla="*/ 0 w 53975"/>
              <a:gd name="connsiteY0" fmla="*/ 0 h 82550"/>
              <a:gd name="connsiteX1" fmla="*/ 53975 w 53975"/>
              <a:gd name="connsiteY1" fmla="*/ 8255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75" h="82550">
                <a:moveTo>
                  <a:pt x="0" y="0"/>
                </a:moveTo>
                <a:lnTo>
                  <a:pt x="53975" y="8255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9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Leaf Procedure Example</a:t>
            </a:r>
            <a:endParaRPr lang="en-AU"/>
          </a:p>
        </p:txBody>
      </p:sp>
      <p:sp>
        <p:nvSpPr>
          <p:cNvPr id="304134" name="AutoShape 6"/>
          <p:cNvSpPr>
            <a:spLocks/>
          </p:cNvSpPr>
          <p:nvPr/>
        </p:nvSpPr>
        <p:spPr bwMode="auto">
          <a:xfrm>
            <a:off x="3263900" y="3797300"/>
            <a:ext cx="4648200" cy="403225"/>
          </a:xfrm>
          <a:prstGeom prst="borderCallout1">
            <a:avLst>
              <a:gd name="adj1" fmla="val 28347"/>
              <a:gd name="adj2" fmla="val 101639"/>
              <a:gd name="adj3" fmla="val -317978"/>
              <a:gd name="adj4" fmla="val 108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AU" dirty="0"/>
              <a:t>Have to save </a:t>
            </a:r>
            <a:r>
              <a:rPr lang="en-AU" dirty="0">
                <a:latin typeface="Monaco"/>
                <a:cs typeface="Monaco"/>
              </a:rPr>
              <a:t>$s0 </a:t>
            </a:r>
            <a:r>
              <a:rPr lang="en-AU" dirty="0"/>
              <a:t>on stack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066800" y="1444169"/>
            <a:ext cx="475589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leaf_example</a:t>
            </a:r>
            <a:r>
              <a:rPr lang="en-US" dirty="0">
                <a:latin typeface="Monaco"/>
                <a:cs typeface="Monaco"/>
              </a:rPr>
              <a:t> (</a:t>
            </a:r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g</a:t>
            </a:r>
            <a:r>
              <a:rPr lang="en-US" dirty="0">
                <a:latin typeface="Monaco"/>
                <a:cs typeface="Monaco"/>
              </a:rPr>
              <a:t>,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 h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rgbClr val="FF33CC"/>
                </a:solidFill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f;</a:t>
            </a:r>
          </a:p>
          <a:p>
            <a:r>
              <a:rPr lang="en-US" dirty="0">
                <a:latin typeface="Monaco"/>
                <a:cs typeface="Monaco"/>
              </a:rPr>
              <a:t>  f = (</a:t>
            </a:r>
            <a:r>
              <a:rPr lang="en-US" dirty="0" err="1">
                <a:latin typeface="Monaco"/>
                <a:cs typeface="Monaco"/>
              </a:rPr>
              <a:t>g+h</a:t>
            </a:r>
            <a:r>
              <a:rPr lang="en-US" dirty="0">
                <a:latin typeface="Monaco"/>
                <a:cs typeface="Monaco"/>
              </a:rPr>
              <a:t>) - (</a:t>
            </a:r>
            <a:r>
              <a:rPr lang="en-US" dirty="0" err="1">
                <a:latin typeface="Monaco"/>
                <a:cs typeface="Monaco"/>
              </a:rPr>
              <a:t>i+j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 return </a:t>
            </a:r>
            <a:r>
              <a:rPr lang="en-US" dirty="0">
                <a:latin typeface="Monaco"/>
                <a:cs typeface="Monaco"/>
              </a:rPr>
              <a:t>f;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167948" y="990709"/>
            <a:ext cx="16761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/>
              <a:t>Assumption:</a:t>
            </a:r>
            <a:endParaRPr lang="en-US" sz="1600" dirty="0">
              <a:sym typeface="Symbol" charset="2"/>
            </a:endParaRPr>
          </a:p>
          <a:p>
            <a:pPr algn="ctr"/>
            <a:r>
              <a:rPr lang="en-US" sz="1600" dirty="0" err="1">
                <a:latin typeface="Monaco"/>
                <a:cs typeface="Monaco"/>
              </a:rPr>
              <a:t>g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sz="1600" dirty="0" err="1">
                <a:latin typeface="Monaco"/>
                <a:cs typeface="Monaco"/>
              </a:rPr>
              <a:t>h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$a1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i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$a2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j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$a3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f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sz="1600" dirty="0">
                <a:latin typeface="Monaco"/>
                <a:cs typeface="Monaco"/>
                <a:sym typeface="Symbol" charset="2"/>
              </a:rPr>
              <a:t>result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$v0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03400"/>
            <a:ext cx="3045500" cy="3693319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void </a:t>
            </a:r>
            <a:r>
              <a:rPr lang="en-US" dirty="0" err="1" smtClean="0"/>
              <a:t>foo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</a:t>
            </a:r>
            <a:r>
              <a:rPr lang="en-US" dirty="0" err="1" smtClean="0"/>
              <a:t>scanf(“%d</a:t>
            </a:r>
            <a:r>
              <a:rPr lang="en-US" dirty="0" smtClean="0"/>
              <a:t> %</a:t>
            </a:r>
            <a:r>
              <a:rPr lang="en-US" dirty="0" err="1" smtClean="0"/>
              <a:t>d”,&amp;a</a:t>
            </a:r>
            <a:r>
              <a:rPr lang="en-US" dirty="0" smtClean="0"/>
              <a:t>, &amp;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5:  …</a:t>
            </a:r>
          </a:p>
          <a:p>
            <a:r>
              <a:rPr lang="en-US" dirty="0" smtClean="0"/>
              <a:t>  6: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bar(a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</a:t>
            </a:r>
            <a:r>
              <a:rPr lang="en-US" dirty="0" err="1" smtClean="0"/>
              <a:t>t</a:t>
            </a:r>
            <a:r>
              <a:rPr lang="en-US" dirty="0" smtClean="0"/>
              <a:t> = 2*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…</a:t>
            </a:r>
          </a:p>
          <a:p>
            <a:r>
              <a:rPr lang="en-US" dirty="0" smtClean="0"/>
              <a:t>  9:  </a:t>
            </a:r>
            <a:r>
              <a:rPr lang="en-US" dirty="0" err="1" smtClean="0"/>
              <a:t>r</a:t>
            </a:r>
            <a:r>
              <a:rPr lang="en-US" dirty="0" smtClean="0"/>
              <a:t> = </a:t>
            </a:r>
            <a:r>
              <a:rPr lang="en-US" dirty="0" err="1" smtClean="0"/>
              <a:t>bar(b</a:t>
            </a:r>
            <a:r>
              <a:rPr lang="en-US" dirty="0" smtClean="0"/>
              <a:t>, a);</a:t>
            </a:r>
          </a:p>
          <a:p>
            <a:r>
              <a:rPr lang="en-US" dirty="0" smtClean="0"/>
              <a:t>10:  </a:t>
            </a:r>
            <a:r>
              <a:rPr lang="en-US" dirty="0" err="1" smtClean="0"/>
              <a:t>c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dirty="0" smtClean="0"/>
              <a:t> +  4*</a:t>
            </a:r>
            <a:r>
              <a:rPr lang="en-US" dirty="0" err="1" smtClean="0"/>
              <a:t>r</a:t>
            </a:r>
            <a:r>
              <a:rPr lang="en-US" dirty="0" smtClean="0"/>
              <a:t>;</a:t>
            </a:r>
          </a:p>
          <a:p>
            <a:r>
              <a:rPr lang="en-US" dirty="0" smtClean="0"/>
              <a:t>11:   …</a:t>
            </a:r>
          </a:p>
          <a:p>
            <a:r>
              <a:rPr lang="en-US" dirty="0" smtClean="0"/>
              <a:t>12: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4596" y="2218898"/>
            <a:ext cx="2519477" cy="2862323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bar(int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t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5:   </a:t>
            </a:r>
            <a:r>
              <a:rPr lang="en-US" dirty="0" err="1" smtClean="0"/>
              <a:t>for(i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y</a:t>
            </a:r>
            <a:r>
              <a:rPr lang="en-US" dirty="0" smtClean="0"/>
              <a:t> 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6:        </a:t>
            </a:r>
            <a:r>
              <a:rPr lang="en-US" dirty="0" err="1" smtClean="0"/>
              <a:t>t</a:t>
            </a:r>
            <a:r>
              <a:rPr lang="en-US" dirty="0" smtClean="0"/>
              <a:t> =  </a:t>
            </a:r>
            <a:r>
              <a:rPr lang="en-US" dirty="0" err="1" smtClean="0"/>
              <a:t>baz(x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7:        </a:t>
            </a: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*</a:t>
            </a:r>
            <a:r>
              <a:rPr lang="en-US" dirty="0" err="1" smtClean="0"/>
              <a:t>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8:       }</a:t>
            </a:r>
          </a:p>
          <a:p>
            <a:r>
              <a:rPr lang="en-US" dirty="0" smtClean="0"/>
              <a:t>  9: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10: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3169" y="2772896"/>
            <a:ext cx="1839716" cy="1754327"/>
          </a:xfrm>
          <a:prstGeom prst="rect">
            <a:avLst/>
          </a:prstGeom>
          <a:solidFill>
            <a:srgbClr val="E9EBC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1: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baz(int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2: {</a:t>
            </a:r>
          </a:p>
          <a:p>
            <a:r>
              <a:rPr lang="en-US" dirty="0" smtClean="0"/>
              <a:t>  3: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4:   </a:t>
            </a:r>
            <a:r>
              <a:rPr lang="en-US" dirty="0" err="1" smtClean="0"/>
              <a:t>z</a:t>
            </a:r>
            <a:r>
              <a:rPr lang="en-US" dirty="0" smtClean="0"/>
              <a:t> = 100-d;</a:t>
            </a:r>
          </a:p>
          <a:p>
            <a:r>
              <a:rPr lang="en-US" dirty="0" smtClean="0"/>
              <a:t>  5:   return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6:  }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1701800" y="2413000"/>
            <a:ext cx="2260600" cy="11303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" name="Curved Connector 8"/>
          <p:cNvCxnSpPr/>
          <p:nvPr/>
        </p:nvCxnSpPr>
        <p:spPr bwMode="auto">
          <a:xfrm flipV="1">
            <a:off x="5842000" y="2984500"/>
            <a:ext cx="1498600" cy="939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0800000">
            <a:off x="5397500" y="3987800"/>
            <a:ext cx="2298700" cy="190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10" name="Group 35"/>
          <p:cNvGrpSpPr/>
          <p:nvPr/>
        </p:nvGrpSpPr>
        <p:grpSpPr>
          <a:xfrm>
            <a:off x="3314699" y="1181100"/>
            <a:ext cx="3873500" cy="1320800"/>
            <a:chOff x="4186031" y="4064000"/>
            <a:chExt cx="4056783" cy="1320800"/>
          </a:xfrm>
        </p:grpSpPr>
        <p:sp>
          <p:nvSpPr>
            <p:cNvPr id="37" name="TextBox 36"/>
            <p:cNvSpPr txBox="1"/>
            <p:nvPr/>
          </p:nvSpPr>
          <p:spPr>
            <a:xfrm>
              <a:off x="4889500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write return 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1"/>
            </p:cNvCxnSpPr>
            <p:nvPr/>
          </p:nvCxnSpPr>
          <p:spPr bwMode="auto">
            <a:xfrm rot="10800000" flipV="1">
              <a:off x="4186031" y="4248666"/>
              <a:ext cx="703468" cy="11361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037186" y="5803900"/>
            <a:ext cx="32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57800" y="203200"/>
            <a:ext cx="357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MIPS there is a single register,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, to store the return address.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5" name="Group 35"/>
          <p:cNvGrpSpPr/>
          <p:nvPr/>
        </p:nvGrpSpPr>
        <p:grpSpPr>
          <a:xfrm>
            <a:off x="6769100" y="1739900"/>
            <a:ext cx="2374900" cy="1346200"/>
            <a:chOff x="4319042" y="3911600"/>
            <a:chExt cx="2487274" cy="1346200"/>
          </a:xfrm>
        </p:grpSpPr>
        <p:sp>
          <p:nvSpPr>
            <p:cNvPr id="36" name="TextBox 35"/>
            <p:cNvSpPr txBox="1"/>
            <p:nvPr/>
          </p:nvSpPr>
          <p:spPr>
            <a:xfrm>
              <a:off x="4889501" y="3911600"/>
              <a:ext cx="191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overwrite return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address into $</a:t>
              </a:r>
              <a:r>
                <a:rPr lang="en-US" dirty="0" err="1" smtClean="0">
                  <a:solidFill>
                    <a:srgbClr val="FF0000"/>
                  </a:solidFill>
                </a:rPr>
                <a:t>ra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 bwMode="auto">
            <a:xfrm rot="10800000" flipV="1">
              <a:off x="4319042" y="4234766"/>
              <a:ext cx="570460" cy="1023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Freeform 44"/>
          <p:cNvSpPr/>
          <p:nvPr/>
        </p:nvSpPr>
        <p:spPr bwMode="auto">
          <a:xfrm>
            <a:off x="3424767" y="4064000"/>
            <a:ext cx="601133" cy="635000"/>
          </a:xfrm>
          <a:custGeom>
            <a:avLst/>
            <a:gdLst>
              <a:gd name="connsiteX0" fmla="*/ 575733 w 601133"/>
              <a:gd name="connsiteY0" fmla="*/ 635000 h 635000"/>
              <a:gd name="connsiteX1" fmla="*/ 4233 w 601133"/>
              <a:gd name="connsiteY1" fmla="*/ 254000 h 635000"/>
              <a:gd name="connsiteX2" fmla="*/ 601133 w 601133"/>
              <a:gd name="connsiteY2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33" h="635000">
                <a:moveTo>
                  <a:pt x="575733" y="635000"/>
                </a:moveTo>
                <a:cubicBezTo>
                  <a:pt x="287866" y="497416"/>
                  <a:pt x="0" y="359833"/>
                  <a:pt x="4233" y="254000"/>
                </a:cubicBezTo>
                <a:cubicBezTo>
                  <a:pt x="8466" y="148167"/>
                  <a:pt x="601133" y="0"/>
                  <a:pt x="601133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48" name="Group 35"/>
          <p:cNvGrpSpPr/>
          <p:nvPr/>
        </p:nvGrpSpPr>
        <p:grpSpPr>
          <a:xfrm>
            <a:off x="3581400" y="4559300"/>
            <a:ext cx="3848099" cy="1347232"/>
            <a:chOff x="4212633" y="3086100"/>
            <a:chExt cx="4030180" cy="1347232"/>
          </a:xfrm>
        </p:grpSpPr>
        <p:sp>
          <p:nvSpPr>
            <p:cNvPr id="49" name="TextBox 48"/>
            <p:cNvSpPr txBox="1"/>
            <p:nvPr/>
          </p:nvSpPr>
          <p:spPr>
            <a:xfrm>
              <a:off x="4889499" y="4064000"/>
              <a:ext cx="335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wrong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9" idx="1"/>
            </p:cNvCxnSpPr>
            <p:nvPr/>
          </p:nvCxnSpPr>
          <p:spPr bwMode="auto">
            <a:xfrm rot="10800000">
              <a:off x="4212633" y="3086100"/>
              <a:ext cx="676866" cy="1162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3" name="Group 35"/>
          <p:cNvGrpSpPr/>
          <p:nvPr/>
        </p:nvGrpSpPr>
        <p:grpSpPr>
          <a:xfrm>
            <a:off x="6680203" y="4102100"/>
            <a:ext cx="2463798" cy="1624231"/>
            <a:chOff x="4212636" y="3086100"/>
            <a:chExt cx="2580378" cy="1624231"/>
          </a:xfrm>
        </p:grpSpPr>
        <p:sp>
          <p:nvSpPr>
            <p:cNvPr id="54" name="TextBox 53"/>
            <p:cNvSpPr txBox="1"/>
            <p:nvPr/>
          </p:nvSpPr>
          <p:spPr>
            <a:xfrm>
              <a:off x="4889500" y="4064000"/>
              <a:ext cx="1903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return to correct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 address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4" idx="1"/>
            </p:cNvCxnSpPr>
            <p:nvPr/>
          </p:nvCxnSpPr>
          <p:spPr bwMode="auto">
            <a:xfrm rot="10800000">
              <a:off x="4212636" y="3086100"/>
              <a:ext cx="676865" cy="1301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Leaf Procedure Example</a:t>
            </a:r>
            <a:endParaRPr lang="en-AU" dirty="0"/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066800" y="1444169"/>
            <a:ext cx="4755892" cy="2031325"/>
          </a:xfrm>
          <a:prstGeom prst="rect">
            <a:avLst/>
          </a:prstGeom>
          <a:solidFill>
            <a:srgbClr val="F2F2F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leaf_example</a:t>
            </a:r>
            <a:r>
              <a:rPr lang="en-US" dirty="0">
                <a:latin typeface="Monaco"/>
                <a:cs typeface="Monaco"/>
              </a:rPr>
              <a:t> (</a:t>
            </a:r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g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h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err="1">
                <a:solidFill>
                  <a:srgbClr val="FF33CC"/>
                </a:solidFill>
                <a:latin typeface="Monaco"/>
                <a:cs typeface="Monaco"/>
              </a:rPr>
              <a:t>i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>
                <a:solidFill>
                  <a:srgbClr val="FF33CC"/>
                </a:solidFill>
                <a:latin typeface="Monaco"/>
                <a:cs typeface="Monaco"/>
              </a:rPr>
              <a:t>j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rgbClr val="0066CC"/>
                </a:solidFill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f;</a:t>
            </a:r>
          </a:p>
          <a:p>
            <a:r>
              <a:rPr lang="en-US" dirty="0">
                <a:latin typeface="Monaco"/>
                <a:cs typeface="Monaco"/>
              </a:rPr>
              <a:t>  f = (</a:t>
            </a:r>
            <a:r>
              <a:rPr lang="en-US" dirty="0" err="1">
                <a:latin typeface="Monaco"/>
                <a:cs typeface="Monaco"/>
              </a:rPr>
              <a:t>g+h</a:t>
            </a:r>
            <a:r>
              <a:rPr lang="en-US" dirty="0">
                <a:latin typeface="Monaco"/>
                <a:cs typeface="Monaco"/>
              </a:rPr>
              <a:t>) - (</a:t>
            </a:r>
            <a:r>
              <a:rPr lang="en-US" dirty="0" err="1">
                <a:latin typeface="Monaco"/>
                <a:cs typeface="Monaco"/>
              </a:rPr>
              <a:t>i+j</a:t>
            </a:r>
            <a:r>
              <a:rPr lang="en-US" dirty="0">
                <a:latin typeface="Monaco"/>
                <a:cs typeface="Monaco"/>
              </a:rPr>
              <a:t>);</a:t>
            </a:r>
          </a:p>
          <a:p>
            <a:r>
              <a:rPr lang="en-US" dirty="0">
                <a:latin typeface="Monaco"/>
                <a:cs typeface="Monaco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/>
                <a:cs typeface="Monaco"/>
              </a:rPr>
              <a:t>return</a:t>
            </a:r>
            <a:r>
              <a:rPr lang="en-US" dirty="0">
                <a:latin typeface="Monaco"/>
                <a:cs typeface="Monaco"/>
              </a:rPr>
              <a:t> f;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0" y="63738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4388535"/>
            <a:ext cx="6493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t0, $a0, $a1	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# $t0 ← </a:t>
            </a:r>
            <a:r>
              <a:rPr lang="en-US" dirty="0" err="1">
                <a:solidFill>
                  <a:srgbClr val="800000"/>
                </a:solidFill>
                <a:latin typeface="Monaco"/>
                <a:cs typeface="Monaco"/>
              </a:rPr>
              <a:t>g+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h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4676001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t1, $a2, $a3	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# $t1 ← </a:t>
            </a:r>
            <a:r>
              <a:rPr lang="en-US" dirty="0" err="1">
                <a:solidFill>
                  <a:srgbClr val="800000"/>
                </a:solidFill>
                <a:latin typeface="Monaco"/>
                <a:cs typeface="Monaco"/>
              </a:rPr>
              <a:t>i+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j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5999" y="4963467"/>
            <a:ext cx="666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sub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s0, $t0, $t1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f ← (</a:t>
            </a:r>
            <a:r>
              <a:rPr lang="en-US" dirty="0" err="1">
                <a:solidFill>
                  <a:srgbClr val="800000"/>
                </a:solidFill>
                <a:latin typeface="Monaco"/>
                <a:cs typeface="Monaco"/>
              </a:rPr>
              <a:t>g+h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) – (</a:t>
            </a:r>
            <a:r>
              <a:rPr lang="en-US" dirty="0" err="1">
                <a:solidFill>
                  <a:srgbClr val="800000"/>
                </a:solidFill>
                <a:latin typeface="Monaco"/>
                <a:cs typeface="Monaco"/>
              </a:rPr>
              <a:t>i+j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)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5250934"/>
            <a:ext cx="522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add  </a:t>
            </a:r>
            <a:r>
              <a:rPr lang="en-US" dirty="0" smtClean="0">
                <a:latin typeface="Monaco"/>
                <a:cs typeface="Monaco"/>
              </a:rPr>
              <a:t>  $</a:t>
            </a:r>
            <a:r>
              <a:rPr lang="en-US" dirty="0">
                <a:latin typeface="Monaco"/>
                <a:cs typeface="Monaco"/>
              </a:rPr>
              <a:t>v0, $s0, $zero	</a:t>
            </a:r>
            <a:r>
              <a:rPr lang="en-US" dirty="0">
                <a:solidFill>
                  <a:srgbClr val="800000"/>
                </a:solidFill>
                <a:latin typeface="Monaco"/>
                <a:cs typeface="Monaco"/>
              </a:rPr>
              <a:t># $v0 ← f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26181" y="2590800"/>
            <a:ext cx="783151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866899" y="2582333"/>
            <a:ext cx="2205567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337742" y="2870200"/>
            <a:ext cx="1430858" cy="330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82800" y="4991100"/>
            <a:ext cx="6856715" cy="1779032"/>
            <a:chOff x="2082800" y="4991100"/>
            <a:chExt cx="6856715" cy="1779032"/>
          </a:xfrm>
        </p:grpSpPr>
        <p:sp>
          <p:nvSpPr>
            <p:cNvPr id="16" name="Oval 15"/>
            <p:cNvSpPr/>
            <p:nvPr/>
          </p:nvSpPr>
          <p:spPr bwMode="auto">
            <a:xfrm>
              <a:off x="3289313" y="4991100"/>
              <a:ext cx="520686" cy="33020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82800" y="6400800"/>
              <a:ext cx="685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$s0 is a </a:t>
              </a:r>
              <a:r>
                <a:rPr lang="en-US" dirty="0" err="1" smtClean="0">
                  <a:solidFill>
                    <a:srgbClr val="FF0000"/>
                  </a:solidFill>
                </a:rPr>
                <a:t>callee</a:t>
              </a:r>
              <a:r>
                <a:rPr lang="en-US" dirty="0" smtClean="0">
                  <a:solidFill>
                    <a:srgbClr val="FF0000"/>
                  </a:solidFill>
                </a:rPr>
                <a:t>-saved register, therefore we need to save/restore it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Connector 10"/>
            <p:cNvCxnSpPr>
              <a:stCxn id="16" idx="5"/>
              <a:endCxn id="9" idx="0"/>
            </p:cNvCxnSpPr>
            <p:nvPr/>
          </p:nvCxnSpPr>
          <p:spPr bwMode="auto">
            <a:xfrm>
              <a:off x="3733746" y="5272943"/>
              <a:ext cx="1777412" cy="11278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5137150" y="1539875"/>
            <a:ext cx="831850" cy="304800"/>
            <a:chOff x="5137150" y="1539875"/>
            <a:chExt cx="831850" cy="304800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5588000" y="1704975"/>
              <a:ext cx="381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137150" y="1539875"/>
              <a:ext cx="471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/>
                <a:t>$</a:t>
              </a:r>
              <a:r>
                <a:rPr lang="en-US" sz="1400" dirty="0" err="1"/>
                <a:t>sp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6138" y="973138"/>
            <a:ext cx="2489200" cy="2862262"/>
            <a:chOff x="4656138" y="973138"/>
            <a:chExt cx="2489200" cy="2862262"/>
          </a:xfrm>
        </p:grpSpPr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656138" y="1117600"/>
              <a:ext cx="14081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656138" y="3530600"/>
              <a:ext cx="13684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027738" y="973138"/>
              <a:ext cx="1117600" cy="2735262"/>
              <a:chOff x="6027738" y="973138"/>
              <a:chExt cx="1117600" cy="2735262"/>
            </a:xfrm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6027738" y="1311275"/>
                <a:ext cx="11176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6027738" y="15748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027738" y="18415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6027738" y="21082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6027738" y="23749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6027738" y="26416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6027738" y="29083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6073775" y="973138"/>
                <a:ext cx="10096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/>
                  <a:t>Memory</a:t>
                </a: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6027738" y="31750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6027738" y="3441700"/>
                <a:ext cx="1117600" cy="2667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6027738" y="1574800"/>
                <a:ext cx="1117600" cy="2667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2286000" y="4134535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sw</a:t>
            </a:r>
            <a:r>
              <a:rPr lang="en-US" dirty="0" smtClean="0">
                <a:latin typeface="Monaco"/>
                <a:cs typeface="Monaco"/>
              </a:rPr>
              <a:t>     $s0, 0($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  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save $s0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5999" y="3880535"/>
            <a:ext cx="5935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 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-4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grow stack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98700" y="5506135"/>
            <a:ext cx="6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onaco"/>
                <a:cs typeface="Monaco"/>
              </a:rPr>
              <a:t>l</a:t>
            </a:r>
            <a:r>
              <a:rPr lang="en-US" dirty="0" err="1" smtClean="0">
                <a:latin typeface="Monaco"/>
                <a:cs typeface="Monaco"/>
              </a:rPr>
              <a:t>w</a:t>
            </a:r>
            <a:r>
              <a:rPr lang="en-US" dirty="0" smtClean="0">
                <a:latin typeface="Monaco"/>
                <a:cs typeface="Monaco"/>
              </a:rPr>
              <a:t>     $s0, 0($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restore $s0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98699" y="5772835"/>
            <a:ext cx="6684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addi</a:t>
            </a:r>
            <a:r>
              <a:rPr lang="en-US" dirty="0" smtClean="0">
                <a:latin typeface="Monaco"/>
                <a:cs typeface="Monaco"/>
              </a:rPr>
              <a:t>  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$</a:t>
            </a:r>
            <a:r>
              <a:rPr lang="en-US" dirty="0" err="1" smtClean="0">
                <a:latin typeface="Monaco"/>
                <a:cs typeface="Monaco"/>
              </a:rPr>
              <a:t>sp</a:t>
            </a:r>
            <a:r>
              <a:rPr lang="en-US" dirty="0" smtClean="0">
                <a:latin typeface="Monaco"/>
                <a:cs typeface="Monaco"/>
              </a:rPr>
              <a:t>, 4	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shrink stack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3400" y="3880535"/>
            <a:ext cx="187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leaf_example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6027738" y="1841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981700" y="1816100"/>
            <a:ext cx="122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0x0000 0004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81700" y="1816100"/>
            <a:ext cx="122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0x0000 0004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98700" y="6014135"/>
            <a:ext cx="623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jr</a:t>
            </a:r>
            <a:r>
              <a:rPr lang="en-US" dirty="0" smtClean="0">
                <a:latin typeface="Monaco"/>
                <a:cs typeface="Monaco"/>
              </a:rPr>
              <a:t>     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r>
              <a:rPr lang="en-US" dirty="0" smtClean="0">
                <a:latin typeface="Monaco"/>
                <a:cs typeface="Monaco"/>
              </a:rPr>
              <a:t>		  </a:t>
            </a: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# return</a:t>
            </a:r>
            <a:endParaRPr lang="en-US" dirty="0">
              <a:solidFill>
                <a:srgbClr val="800000"/>
              </a:solidFill>
              <a:latin typeface="Monaco"/>
              <a:cs typeface="Monaco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167948" y="990709"/>
            <a:ext cx="16761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/>
              <a:t>Assumption:</a:t>
            </a:r>
            <a:endParaRPr lang="en-US" sz="1600" dirty="0">
              <a:sym typeface="Symbol" charset="2"/>
            </a:endParaRPr>
          </a:p>
          <a:p>
            <a:pPr algn="ctr"/>
            <a:r>
              <a:rPr lang="en-US" sz="1600" dirty="0" err="1">
                <a:latin typeface="Monaco"/>
                <a:cs typeface="Monaco"/>
              </a:rPr>
              <a:t>g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sz="1600" dirty="0" err="1">
                <a:latin typeface="Monaco"/>
                <a:cs typeface="Monaco"/>
              </a:rPr>
              <a:t>h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$a1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i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$a2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j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$a3</a:t>
            </a:r>
          </a:p>
          <a:p>
            <a:pPr algn="ctr"/>
            <a:r>
              <a:rPr lang="en-US" sz="1600" dirty="0" err="1">
                <a:latin typeface="Monaco"/>
                <a:cs typeface="Monaco"/>
                <a:sym typeface="Symbol" charset="2"/>
              </a:rPr>
              <a:t>f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sz="1600" dirty="0">
                <a:latin typeface="Monaco"/>
                <a:cs typeface="Monaco"/>
                <a:sym typeface="Symbol" charset="2"/>
              </a:rPr>
              <a:t>result</a:t>
            </a:r>
            <a:r>
              <a:rPr lang="en-US" sz="1600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sz="1600" dirty="0">
                <a:latin typeface="Monaco"/>
                <a:cs typeface="Monaco"/>
                <a:sym typeface="Symbol" charset="2"/>
              </a:rPr>
              <a:t>$v0</a:t>
            </a:r>
          </a:p>
        </p:txBody>
      </p:sp>
    </p:spTree>
    <p:extLst>
      <p:ext uri="{BB962C8B-B14F-4D97-AF65-F5344CB8AC3E}">
        <p14:creationId xmlns:p14="http://schemas.microsoft.com/office/powerpoint/2010/main" val="11832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0.12049 -0.002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-0.00035 0.04213 " pathEditMode="relative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4213 L -0.00035 0.00324 " pathEditMode="relative" ptsTypes="AA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8" grpId="1" animBg="1"/>
      <p:bldP spid="8" grpId="2" animBg="1"/>
      <p:bldP spid="14" grpId="0" animBg="1"/>
      <p:bldP spid="14" grpId="1" animBg="1"/>
      <p:bldP spid="15" grpId="0" animBg="1"/>
      <p:bldP spid="15" grpId="1" animBg="1"/>
      <p:bldP spid="37" grpId="0"/>
      <p:bldP spid="38" grpId="0"/>
      <p:bldP spid="39" grpId="0"/>
      <p:bldP spid="40" grpId="0"/>
      <p:bldP spid="44" grpId="0"/>
      <p:bldP spid="45" grpId="0" animBg="1"/>
      <p:bldP spid="45" grpId="1" animBg="1"/>
      <p:bldP spid="20" grpId="0"/>
      <p:bldP spid="20" grpId="1"/>
      <p:bldP spid="47" grpId="1"/>
      <p:bldP spid="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Non-Leaf Procedures</a:t>
            </a:r>
            <a:endParaRPr lang="en-AU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Procedures that call other procedures</a:t>
            </a:r>
          </a:p>
          <a:p>
            <a:pPr eaLnBrk="1" hangingPunct="1"/>
            <a:r>
              <a:rPr lang="en-US" dirty="0"/>
              <a:t>For nested call, caller needs </a:t>
            </a:r>
            <a:r>
              <a:rPr lang="en-US" dirty="0" smtClean="0"/>
              <a:t>to: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/>
              <a:t>on the stack</a:t>
            </a:r>
            <a:r>
              <a:rPr lang="en-US" dirty="0" smtClean="0"/>
              <a:t>:</a:t>
            </a:r>
            <a:endParaRPr lang="en-US" dirty="0"/>
          </a:p>
          <a:p>
            <a:pPr lvl="2" eaLnBrk="1" hangingPunct="1"/>
            <a:r>
              <a:rPr lang="en-US" dirty="0" smtClean="0"/>
              <a:t>Arguments </a:t>
            </a:r>
            <a:r>
              <a:rPr lang="en-US" dirty="0"/>
              <a:t>and temporaries needed after the call</a:t>
            </a:r>
          </a:p>
          <a:p>
            <a:pPr lvl="1" eaLnBrk="1" hangingPunct="1"/>
            <a:r>
              <a:rPr lang="en-US" dirty="0"/>
              <a:t>Restore </a:t>
            </a:r>
            <a:r>
              <a:rPr lang="en-US" dirty="0" smtClean="0"/>
              <a:t>values from </a:t>
            </a:r>
            <a:r>
              <a:rPr lang="en-US" dirty="0"/>
              <a:t>the stack after the call</a:t>
            </a:r>
            <a:endParaRPr lang="en-AU" dirty="0"/>
          </a:p>
        </p:txBody>
      </p: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Itself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819400" y="20081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(n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(n * fact(n-1));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596679" y="31646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n-1;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$v0 </a:t>
            </a:r>
            <a:r>
              <a:rPr lang="en-US" dirty="0" smtClean="0"/>
              <a:t>← fact($a0);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restore ($ra,$a0);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$v0;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   </a:t>
            </a:r>
            <a:r>
              <a:rPr lang="en-US" dirty="0" err="1" smtClean="0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399702" y="3164681"/>
            <a:ext cx="2083398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n-1;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$v0 </a:t>
            </a:r>
            <a:r>
              <a:rPr lang="en-US" dirty="0" smtClean="0"/>
              <a:t>← fact($a0);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00FF"/>
                </a:solidFill>
              </a:rPr>
              <a:t>$v0;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Factorial Function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8500" y="9032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/>
              <a:t>(n</a:t>
            </a:r>
            <a:r>
              <a:rPr lang="en-US" dirty="0"/>
              <a:t> * fact(n-1));</a:t>
            </a:r>
          </a:p>
          <a:p>
            <a:r>
              <a:rPr lang="en-US" dirty="0"/>
              <a:t>            }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81500" y="187296"/>
            <a:ext cx="2211550" cy="286232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/>
              <a:t>(1)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fact(n-1);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3377398"/>
            <a:ext cx="2263059" cy="341632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$a0 ← n-1;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731000" y="0"/>
            <a:ext cx="2211550" cy="3139321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     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dirty="0"/>
              <a:t> 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$v0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err="1" smtClean="0"/>
              <a:t>n</a:t>
            </a:r>
            <a:r>
              <a:rPr lang="en-US" dirty="0" smtClean="0"/>
              <a:t> * fact(n-1);</a:t>
            </a:r>
          </a:p>
          <a:p>
            <a:r>
              <a:rPr lang="en-US" dirty="0" smtClean="0"/>
              <a:t>   restore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 smtClean="0"/>
              <a:t>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983620" y="31646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($ra,$a0)         </a:t>
            </a:r>
          </a:p>
          <a:p>
            <a:r>
              <a:rPr lang="en-US" dirty="0" smtClean="0"/>
              <a:t>if (</a:t>
            </a:r>
            <a:r>
              <a:rPr lang="en-US" dirty="0" smtClean="0">
                <a:solidFill>
                  <a:srgbClr val="0000FF"/>
                </a:solidFill>
              </a:rPr>
              <a:t>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</a:t>
            </a:r>
            <a:r>
              <a:rPr lang="en-US" dirty="0" smtClean="0">
                <a:solidFill>
                  <a:srgbClr val="0000FF"/>
                </a:solidFill>
              </a:rPr>
              <a:t>$a0</a:t>
            </a:r>
            <a:r>
              <a:rPr lang="en-US" dirty="0" smtClean="0"/>
              <a:t>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tA</a:t>
            </a:r>
            <a:r>
              <a:rPr lang="en-US" dirty="0" smtClean="0"/>
              <a:t> ← </a:t>
            </a:r>
            <a:r>
              <a:rPr lang="en-US" dirty="0" smtClean="0">
                <a:solidFill>
                  <a:srgbClr val="0000FF"/>
                </a:solidFill>
              </a:rPr>
              <a:t>$a0 </a:t>
            </a:r>
            <a:r>
              <a:rPr lang="en-US" dirty="0" smtClean="0"/>
              <a:t>* $v0;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return(tA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21200" y="1079500"/>
            <a:ext cx="1244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18500" y="1981200"/>
            <a:ext cx="3810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55700" y="5626100"/>
            <a:ext cx="9271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28900" y="5130800"/>
            <a:ext cx="4699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5410200"/>
            <a:ext cx="4445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384800" y="59944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49900" y="51562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89500" y="3505200"/>
            <a:ext cx="2286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8" grpId="0" build="p" animBg="1"/>
      <p:bldP spid="10" grpId="0" animBg="1"/>
      <p:bldP spid="12" grpId="0" animBg="1"/>
      <p:bldP spid="19" grpId="0" animBg="1"/>
      <p:bldP spid="3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387002" y="14041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$sp ← $sp – 8;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M[$sp+4] ← $</a:t>
            </a:r>
            <a:r>
              <a:rPr lang="en-US" dirty="0" err="1" smtClean="0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M[$sp</a:t>
            </a:r>
            <a:r>
              <a:rPr lang="en-US" dirty="0" smtClean="0">
                <a:solidFill>
                  <a:srgbClr val="0000FF"/>
                </a:solidFill>
              </a:rPr>
              <a:t>] ← $a0;   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if</a:t>
            </a:r>
            <a:r>
              <a:rPr lang="en-US" dirty="0" smtClean="0"/>
              <a:t>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>
                <a:solidFill>
                  <a:srgbClr val="CC0000"/>
                </a:solidFill>
              </a:rPr>
              <a:t>else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$a0 </a:t>
            </a:r>
            <a:r>
              <a:rPr lang="en-US" dirty="0" smtClean="0"/>
              <a:t>← $a0-1;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$v0 </a:t>
            </a:r>
            <a:r>
              <a:rPr lang="en-US" dirty="0" smtClean="0"/>
              <a:t>← fact($a0);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$a0 ← </a:t>
            </a:r>
            <a:r>
              <a:rPr lang="en-US" dirty="0" err="1" smtClean="0">
                <a:solidFill>
                  <a:srgbClr val="0000FF"/>
                </a:solidFill>
              </a:rPr>
              <a:t>M[$sp</a:t>
            </a:r>
            <a:r>
              <a:rPr lang="en-US" dirty="0" smtClean="0">
                <a:solidFill>
                  <a:srgbClr val="0000FF"/>
                </a:solidFill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</a:t>
            </a:r>
            <a:r>
              <a:rPr lang="en-US" dirty="0" err="1" smtClean="0">
                <a:solidFill>
                  <a:srgbClr val="0000FF"/>
                </a:solidFill>
              </a:rPr>
              <a:t>ra</a:t>
            </a:r>
            <a:r>
              <a:rPr lang="en-US" dirty="0" smtClean="0">
                <a:solidFill>
                  <a:srgbClr val="0000FF"/>
                </a:solidFill>
              </a:rPr>
              <a:t> ← M[$sp+4];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$sp ← $sp+8;</a:t>
            </a:r>
          </a:p>
          <a:p>
            <a:r>
              <a:rPr lang="en-US" dirty="0" smtClean="0"/>
              <a:t>   $v0 ← $a0 * $v0;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0" y="1932781"/>
            <a:ext cx="2160380" cy="369331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save ($ra,$a0)      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restore ($ra,$a0);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$v0 </a:t>
            </a:r>
            <a:r>
              <a:rPr lang="en-US" dirty="0" smtClean="0"/>
              <a:t>← $a0 * $v0;</a:t>
            </a:r>
          </a:p>
          <a:p>
            <a:r>
              <a:rPr lang="en-US" dirty="0" smtClean="0"/>
              <a:t>   return(</a:t>
            </a:r>
            <a:r>
              <a:rPr lang="en-US" dirty="0" smtClean="0">
                <a:solidFill>
                  <a:srgbClr val="0000FF"/>
                </a:solidFill>
              </a:rPr>
              <a:t>$v0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711102" y="14168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$sp ← $sp – 8;</a:t>
            </a:r>
          </a:p>
          <a:p>
            <a:r>
              <a:rPr lang="en-US" dirty="0" smtClean="0"/>
              <a:t>M[$sp+4] ←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M[$sp</a:t>
            </a:r>
            <a:r>
              <a:rPr lang="en-US" dirty="0" smtClean="0"/>
              <a:t>] ← $a0;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00FF"/>
                </a:solidFill>
              </a:rPr>
              <a:t>$sp ← $sp+8;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$a0 ← </a:t>
            </a:r>
            <a:r>
              <a:rPr lang="en-US" dirty="0" err="1" smtClean="0"/>
              <a:t>M[$sp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$</a:t>
            </a:r>
            <a:r>
              <a:rPr lang="en-US" dirty="0" err="1" smtClean="0"/>
              <a:t>ra</a:t>
            </a:r>
            <a:r>
              <a:rPr lang="en-US" dirty="0" smtClean="0"/>
              <a:t> ← M[$sp+4];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$a0 * $v0;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dirty="0" smtClean="0"/>
              <a:t>The Factorial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700" y="1993900"/>
            <a:ext cx="16383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445000"/>
            <a:ext cx="18288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16200" y="2552700"/>
            <a:ext cx="1828800" cy="3175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$sp, $sp,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4($sp)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0($sp)	# save the argument </a:t>
            </a:r>
            <a:r>
              <a:rPr lang="en-US" sz="1400" dirty="0" err="1"/>
              <a:t>n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 smtClean="0">
                <a:sym typeface="Symbol" charset="2"/>
              </a:rPr>
              <a:t>←1 </a:t>
            </a:r>
            <a:r>
              <a:rPr lang="en-US" sz="1400" dirty="0">
                <a:sym typeface="Symbol" charset="2"/>
              </a:rPr>
              <a:t>else $t0 </a:t>
            </a:r>
            <a:r>
              <a:rPr lang="en-US" sz="1400" dirty="0" smtClean="0">
                <a:sym typeface="Symbol" charset="2"/>
              </a:rPr>
              <a:t>← </a:t>
            </a:r>
            <a:r>
              <a:rPr lang="en-US" sz="1400" dirty="0">
                <a:sym typeface="Symbol" charset="2"/>
              </a:rPr>
              <a:t>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 smtClean="0">
                <a:sym typeface="Symbol" charset="2"/>
              </a:rPr>
              <a:t>&lt;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$sp, $sp,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fact: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0($sp)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</a:t>
            </a:r>
            <a:r>
              <a:rPr lang="en-US" sz="1400" dirty="0" err="1">
                <a:sym typeface="Symbol" charset="2"/>
              </a:rPr>
              <a:t>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4($sp)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$sp, $sp,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</a:t>
            </a:r>
            <a:r>
              <a:rPr lang="en-US" sz="1400" dirty="0" err="1">
                <a:sym typeface="Symbol" charset="2"/>
              </a:rPr>
              <a:t>n</a:t>
            </a:r>
            <a:r>
              <a:rPr lang="en-US" sz="1400" dirty="0">
                <a:sym typeface="Symbol" charset="2"/>
              </a:rPr>
              <a:t>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85202" y="1607385"/>
            <a:ext cx="2160380" cy="4801315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$sp ← $sp – 8;</a:t>
            </a:r>
          </a:p>
          <a:p>
            <a:r>
              <a:rPr lang="en-US" dirty="0" smtClean="0"/>
              <a:t>M[$sp+4] ← $</a:t>
            </a:r>
            <a:r>
              <a:rPr lang="en-US" dirty="0" err="1" smtClean="0"/>
              <a:t>ra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M[$sp</a:t>
            </a:r>
            <a:r>
              <a:rPr lang="en-US" dirty="0" smtClean="0"/>
              <a:t>] ← $a0;   </a:t>
            </a:r>
          </a:p>
          <a:p>
            <a:r>
              <a:rPr lang="en-US" dirty="0" smtClean="0"/>
              <a:t>if ($a0 </a:t>
            </a:r>
            <a:r>
              <a:rPr lang="en-US" dirty="0"/>
              <a:t>&lt; 1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1;</a:t>
            </a:r>
          </a:p>
          <a:p>
            <a:r>
              <a:rPr lang="en-US" dirty="0"/>
              <a:t>  </a:t>
            </a:r>
            <a:r>
              <a:rPr lang="en-US" dirty="0" smtClean="0"/>
              <a:t> return($v0);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else{</a:t>
            </a:r>
          </a:p>
          <a:p>
            <a:r>
              <a:rPr lang="en-US" dirty="0" smtClean="0"/>
              <a:t>   $a0 ← $a0-1;</a:t>
            </a:r>
          </a:p>
          <a:p>
            <a:r>
              <a:rPr lang="en-US" dirty="0" smtClean="0"/>
              <a:t>   $v0 ← fact($a0);</a:t>
            </a:r>
          </a:p>
          <a:p>
            <a:r>
              <a:rPr lang="en-US" dirty="0" smtClean="0"/>
              <a:t>   $a0 ← </a:t>
            </a:r>
            <a:r>
              <a:rPr lang="en-US" dirty="0" err="1" smtClean="0"/>
              <a:t>M[$sp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$</a:t>
            </a:r>
            <a:r>
              <a:rPr lang="en-US" dirty="0" err="1" smtClean="0"/>
              <a:t>ra</a:t>
            </a:r>
            <a:r>
              <a:rPr lang="en-US" dirty="0" smtClean="0"/>
              <a:t> ← M[$sp+4];</a:t>
            </a:r>
          </a:p>
          <a:p>
            <a:r>
              <a:rPr lang="en-US" dirty="0" smtClean="0"/>
              <a:t>   $sp ← $sp+8;</a:t>
            </a:r>
          </a:p>
          <a:p>
            <a:r>
              <a:rPr lang="en-US" dirty="0" smtClean="0"/>
              <a:t>   $v0 ← $a0 * $v0;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return</a:t>
            </a:r>
            <a:r>
              <a:rPr lang="en-US" dirty="0" smtClean="0"/>
              <a:t>($v0)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Recursive </a:t>
            </a:r>
            <a:r>
              <a:rPr lang="en-US" sz="3600" dirty="0"/>
              <a:t>Procedure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4102100" y="1017588"/>
            <a:ext cx="3270250" cy="2014537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fact ( </a:t>
            </a:r>
            <a:r>
              <a:rPr lang="en-US" dirty="0" err="1">
                <a:solidFill>
                  <a:srgbClr val="0066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FF33CC"/>
                </a:solidFill>
              </a:rPr>
              <a:t>n</a:t>
            </a:r>
            <a:r>
              <a:rPr lang="en-US" dirty="0"/>
              <a:t> 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n</a:t>
            </a:r>
            <a:r>
              <a:rPr lang="en-US" dirty="0"/>
              <a:t> &lt; 1)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CC0000"/>
                </a:solidFill>
              </a:rPr>
              <a:t>return</a:t>
            </a:r>
            <a:r>
              <a:rPr lang="en-US" dirty="0"/>
              <a:t>(1);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CC0000"/>
                </a:solidFill>
              </a:rPr>
              <a:t>else</a:t>
            </a:r>
            <a:endParaRPr lang="en-US" dirty="0"/>
          </a:p>
          <a:p>
            <a:r>
              <a:rPr lang="en-US" dirty="0"/>
              <a:t>                 </a:t>
            </a:r>
            <a:r>
              <a:rPr lang="en-US" dirty="0" err="1">
                <a:solidFill>
                  <a:srgbClr val="CC0000"/>
                </a:solidFill>
              </a:rPr>
              <a:t>return</a:t>
            </a:r>
            <a:r>
              <a:rPr lang="en-US" dirty="0" err="1"/>
              <a:t>(n</a:t>
            </a:r>
            <a:r>
              <a:rPr lang="en-US" dirty="0"/>
              <a:t> * fact(n-1));</a:t>
            </a:r>
          </a:p>
          <a:p>
            <a:r>
              <a:rPr lang="en-US" dirty="0"/>
              <a:t>            }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8600" y="5867400"/>
            <a:ext cx="8407400" cy="1511300"/>
            <a:chOff x="228600" y="5854700"/>
            <a:chExt cx="8407400" cy="1511300"/>
          </a:xfrm>
          <a:solidFill>
            <a:srgbClr val="FFFFFF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228600" y="5854700"/>
              <a:ext cx="2933700" cy="7112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365500" y="6642100"/>
              <a:ext cx="5270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6400" y="5537200"/>
            <a:ext cx="8382000" cy="1612900"/>
            <a:chOff x="254000" y="5727700"/>
            <a:chExt cx="8382000" cy="1612900"/>
          </a:xfrm>
          <a:solidFill>
            <a:schemeClr val="bg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254000" y="5727700"/>
              <a:ext cx="2933700" cy="7112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65500" y="6616700"/>
              <a:ext cx="5270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5900" y="4711700"/>
            <a:ext cx="8382000" cy="1816100"/>
            <a:chOff x="254000" y="5524500"/>
            <a:chExt cx="8382000" cy="1816100"/>
          </a:xfrm>
          <a:solidFill>
            <a:srgbClr val="FFFFFF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254000" y="5524500"/>
              <a:ext cx="2933700" cy="9144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365500" y="6616700"/>
              <a:ext cx="5270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8300" y="4445000"/>
            <a:ext cx="8382000" cy="1816100"/>
            <a:chOff x="254000" y="5524500"/>
            <a:chExt cx="8382000" cy="1816100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54000" y="5524500"/>
              <a:ext cx="2705100" cy="9144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556000" y="6616700"/>
              <a:ext cx="50800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700" y="3911600"/>
            <a:ext cx="8382000" cy="2171700"/>
            <a:chOff x="254000" y="5168900"/>
            <a:chExt cx="8382000" cy="2171700"/>
          </a:xfrm>
          <a:solidFill>
            <a:schemeClr val="bg1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254000" y="51689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6400" y="3340100"/>
            <a:ext cx="8521700" cy="2540000"/>
            <a:chOff x="114300" y="4800600"/>
            <a:chExt cx="8521700" cy="2540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114300" y="48006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6400" y="2806700"/>
            <a:ext cx="8674100" cy="2641600"/>
            <a:chOff x="-38100" y="4699000"/>
            <a:chExt cx="8674100" cy="2641600"/>
          </a:xfrm>
          <a:solidFill>
            <a:srgbClr val="FFFFFF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-38100" y="4699000"/>
              <a:ext cx="2705100" cy="12700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984500" y="6616700"/>
              <a:ext cx="5651500" cy="723900"/>
            </a:xfrm>
            <a:prstGeom prst="rect">
              <a:avLst/>
            </a:prstGeom>
            <a:grpFill/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8300" y="2184400"/>
            <a:ext cx="8775700" cy="2806700"/>
            <a:chOff x="-88900" y="4864100"/>
            <a:chExt cx="8775700" cy="2806700"/>
          </a:xfrm>
          <a:solidFill>
            <a:schemeClr val="bg1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-88900" y="4864100"/>
              <a:ext cx="2705100" cy="127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035300" y="6946900"/>
              <a:ext cx="5651500" cy="7239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 smtClean="0">
                <a:sym typeface="Symbol" charset="2"/>
              </a:rPr>
              <a:t>←1 </a:t>
            </a:r>
            <a:r>
              <a:rPr lang="en-US" sz="1400" dirty="0">
                <a:sym typeface="Symbol" charset="2"/>
              </a:rPr>
              <a:t>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6411913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55700" y="1608138"/>
            <a:ext cx="1962150" cy="2087562"/>
            <a:chOff x="1155700" y="1608138"/>
            <a:chExt cx="1962150" cy="2087562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1593850" y="2684463"/>
              <a:ext cx="1524000" cy="2413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1182688" y="2643188"/>
              <a:ext cx="4667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$t0</a:t>
              </a:r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593850" y="1968500"/>
              <a:ext cx="1524000" cy="2413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1160463" y="1927225"/>
              <a:ext cx="511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$v0</a:t>
              </a:r>
            </a:p>
          </p:txBody>
        </p:sp>
        <p:sp>
          <p:nvSpPr>
            <p:cNvPr id="67593" name="Rectangle 8"/>
            <p:cNvSpPr>
              <a:spLocks noChangeArrowheads="1"/>
            </p:cNvSpPr>
            <p:nvPr/>
          </p:nvSpPr>
          <p:spPr bwMode="auto">
            <a:xfrm>
              <a:off x="1593850" y="2312988"/>
              <a:ext cx="1524000" cy="2413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1155700" y="2284413"/>
              <a:ext cx="523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$a0</a:t>
              </a:r>
            </a:p>
          </p:txBody>
        </p:sp>
        <p:sp>
          <p:nvSpPr>
            <p:cNvPr id="67595" name="Text Box 10"/>
            <p:cNvSpPr txBox="1">
              <a:spLocks noChangeArrowheads="1"/>
            </p:cNvSpPr>
            <p:nvPr/>
          </p:nvSpPr>
          <p:spPr bwMode="auto">
            <a:xfrm>
              <a:off x="1692275" y="1608138"/>
              <a:ext cx="1212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Processor</a:t>
              </a:r>
            </a:p>
          </p:txBody>
        </p:sp>
        <p:sp>
          <p:nvSpPr>
            <p:cNvPr id="67596" name="Rectangle 11"/>
            <p:cNvSpPr>
              <a:spLocks noChangeArrowheads="1"/>
            </p:cNvSpPr>
            <p:nvPr/>
          </p:nvSpPr>
          <p:spPr bwMode="auto">
            <a:xfrm>
              <a:off x="1593850" y="3041650"/>
              <a:ext cx="1524000" cy="2413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0x1000 2000</a:t>
              </a:r>
            </a:p>
          </p:txBody>
        </p:sp>
        <p:sp>
          <p:nvSpPr>
            <p:cNvPr id="67597" name="Text Box 12"/>
            <p:cNvSpPr txBox="1">
              <a:spLocks noChangeArrowheads="1"/>
            </p:cNvSpPr>
            <p:nvPr/>
          </p:nvSpPr>
          <p:spPr bwMode="auto">
            <a:xfrm>
              <a:off x="1160463" y="3000375"/>
              <a:ext cx="511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$sp</a:t>
              </a:r>
            </a:p>
          </p:txBody>
        </p:sp>
        <p:sp>
          <p:nvSpPr>
            <p:cNvPr id="67598" name="Rectangle 13"/>
            <p:cNvSpPr>
              <a:spLocks noChangeArrowheads="1"/>
            </p:cNvSpPr>
            <p:nvPr/>
          </p:nvSpPr>
          <p:spPr bwMode="auto">
            <a:xfrm>
              <a:off x="1593850" y="3400425"/>
              <a:ext cx="1524000" cy="2413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599" name="Text Box 14"/>
            <p:cNvSpPr txBox="1">
              <a:spLocks noChangeArrowheads="1"/>
            </p:cNvSpPr>
            <p:nvPr/>
          </p:nvSpPr>
          <p:spPr bwMode="auto">
            <a:xfrm>
              <a:off x="1177925" y="3359150"/>
              <a:ext cx="4778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/>
                <a:t>$ra</a:t>
              </a:r>
            </a:p>
          </p:txBody>
        </p:sp>
      </p:grpSp>
      <p:sp>
        <p:nvSpPr>
          <p:cNvPr id="6761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0x1000 3FFB		</a:t>
            </a:r>
            <a:r>
              <a:rPr lang="en-US" dirty="0" err="1">
                <a:solidFill>
                  <a:srgbClr val="FF0000"/>
                </a:solidFill>
              </a:rPr>
              <a:t>addi</a:t>
            </a:r>
            <a:r>
              <a:rPr lang="en-US" dirty="0">
                <a:solidFill>
                  <a:srgbClr val="FF0000"/>
                </a:solidFill>
              </a:rPr>
              <a:t>	$a0,$zero,3</a:t>
            </a:r>
          </a:p>
          <a:p>
            <a:r>
              <a:rPr lang="en-US" dirty="0"/>
              <a:t>0x1000 4000		</a:t>
            </a:r>
            <a:r>
              <a:rPr lang="en-US" dirty="0" err="1"/>
              <a:t>jal</a:t>
            </a:r>
            <a:r>
              <a:rPr lang="en-US" dirty="0"/>
              <a:t>	fact</a:t>
            </a:r>
          </a:p>
          <a:p>
            <a:r>
              <a:rPr lang="en-US" dirty="0"/>
              <a:t>0x1000 4004		….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638" y="3830638"/>
            <a:ext cx="2489200" cy="2862262"/>
            <a:chOff x="401638" y="3830638"/>
            <a:chExt cx="2489200" cy="2862262"/>
          </a:xfrm>
        </p:grpSpPr>
        <p:sp>
          <p:nvSpPr>
            <p:cNvPr id="67600" name="Rectangle 15"/>
            <p:cNvSpPr>
              <a:spLocks noChangeArrowheads="1"/>
            </p:cNvSpPr>
            <p:nvPr/>
          </p:nvSpPr>
          <p:spPr bwMode="auto">
            <a:xfrm>
              <a:off x="1773238" y="4168775"/>
              <a:ext cx="1117600" cy="2667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1" name="Rectangle 16"/>
            <p:cNvSpPr>
              <a:spLocks noChangeArrowheads="1"/>
            </p:cNvSpPr>
            <p:nvPr/>
          </p:nvSpPr>
          <p:spPr bwMode="auto">
            <a:xfrm>
              <a:off x="1773238" y="44323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2" name="Rectangle 17"/>
            <p:cNvSpPr>
              <a:spLocks noChangeArrowheads="1"/>
            </p:cNvSpPr>
            <p:nvPr/>
          </p:nvSpPr>
          <p:spPr bwMode="auto">
            <a:xfrm>
              <a:off x="1773238" y="46990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3" name="Rectangle 18"/>
            <p:cNvSpPr>
              <a:spLocks noChangeArrowheads="1"/>
            </p:cNvSpPr>
            <p:nvPr/>
          </p:nvSpPr>
          <p:spPr bwMode="auto">
            <a:xfrm>
              <a:off x="1773238" y="49657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4" name="Rectangle 19"/>
            <p:cNvSpPr>
              <a:spLocks noChangeArrowheads="1"/>
            </p:cNvSpPr>
            <p:nvPr/>
          </p:nvSpPr>
          <p:spPr bwMode="auto">
            <a:xfrm>
              <a:off x="1773238" y="52324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5" name="Rectangle 20"/>
            <p:cNvSpPr>
              <a:spLocks noChangeArrowheads="1"/>
            </p:cNvSpPr>
            <p:nvPr/>
          </p:nvSpPr>
          <p:spPr bwMode="auto">
            <a:xfrm>
              <a:off x="1773238" y="54991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6" name="Rectangle 21"/>
            <p:cNvSpPr>
              <a:spLocks noChangeArrowheads="1"/>
            </p:cNvSpPr>
            <p:nvPr/>
          </p:nvSpPr>
          <p:spPr bwMode="auto">
            <a:xfrm>
              <a:off x="1773238" y="57658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07" name="Line 22"/>
            <p:cNvSpPr>
              <a:spLocks noChangeShapeType="1"/>
            </p:cNvSpPr>
            <p:nvPr/>
          </p:nvSpPr>
          <p:spPr bwMode="auto">
            <a:xfrm>
              <a:off x="1333500" y="4305300"/>
              <a:ext cx="381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08" name="Text Box 23"/>
            <p:cNvSpPr txBox="1">
              <a:spLocks noChangeArrowheads="1"/>
            </p:cNvSpPr>
            <p:nvPr/>
          </p:nvSpPr>
          <p:spPr bwMode="auto">
            <a:xfrm>
              <a:off x="882650" y="4140200"/>
              <a:ext cx="4714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  <p:sp>
          <p:nvSpPr>
            <p:cNvPr id="67609" name="Text Box 24"/>
            <p:cNvSpPr txBox="1">
              <a:spLocks noChangeArrowheads="1"/>
            </p:cNvSpPr>
            <p:nvPr/>
          </p:nvSpPr>
          <p:spPr bwMode="auto">
            <a:xfrm>
              <a:off x="1819275" y="3830638"/>
              <a:ext cx="1009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Memory</a:t>
              </a:r>
            </a:p>
          </p:txBody>
        </p:sp>
        <p:sp>
          <p:nvSpPr>
            <p:cNvPr id="67610" name="Text Box 25"/>
            <p:cNvSpPr txBox="1">
              <a:spLocks noChangeArrowheads="1"/>
            </p:cNvSpPr>
            <p:nvPr/>
          </p:nvSpPr>
          <p:spPr bwMode="auto">
            <a:xfrm>
              <a:off x="401638" y="3975100"/>
              <a:ext cx="14081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67611" name="Text Box 26"/>
            <p:cNvSpPr txBox="1">
              <a:spLocks noChangeArrowheads="1"/>
            </p:cNvSpPr>
            <p:nvPr/>
          </p:nvSpPr>
          <p:spPr bwMode="auto">
            <a:xfrm>
              <a:off x="401638" y="6388100"/>
              <a:ext cx="136842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sp>
          <p:nvSpPr>
            <p:cNvPr id="67613" name="Rectangle 28"/>
            <p:cNvSpPr>
              <a:spLocks noChangeArrowheads="1"/>
            </p:cNvSpPr>
            <p:nvPr/>
          </p:nvSpPr>
          <p:spPr bwMode="auto">
            <a:xfrm>
              <a:off x="1773238" y="60325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67614" name="Rectangle 29"/>
            <p:cNvSpPr>
              <a:spLocks noChangeArrowheads="1"/>
            </p:cNvSpPr>
            <p:nvPr/>
          </p:nvSpPr>
          <p:spPr bwMode="auto">
            <a:xfrm>
              <a:off x="1773238" y="6299200"/>
              <a:ext cx="1117600" cy="266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67615" name="Text Box 30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67616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6964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0x1000 2000</a:t>
            </a:r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6964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6964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4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55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69657" name="Text Box 24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69658" name="Text Box 25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69659" name="Rectangle 26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0x1000 3FFB		addi	$a0,$zero,3</a:t>
            </a:r>
          </a:p>
          <a:p>
            <a:r>
              <a:rPr lang="en-US">
                <a:solidFill>
                  <a:srgbClr val="FF0000"/>
                </a:solidFill>
              </a:rPr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69660" name="Text Box 27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69661" name="Rectangle 28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62" name="Rectangle 29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69663" name="Text Box 30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69664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203575" y="3126363"/>
            <a:ext cx="6007737" cy="37548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8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168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169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169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169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169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4004</a:t>
            </a:r>
          </a:p>
        </p:txBody>
      </p:sp>
      <p:sp>
        <p:nvSpPr>
          <p:cNvPr id="7169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169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69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3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1704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1705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>
                <a:solidFill>
                  <a:srgbClr val="0000FF"/>
                </a:solidFill>
              </a:rPr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1706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1707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8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1709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1710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1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71712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600" y="2120900"/>
            <a:ext cx="645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need to save the value of $</a:t>
            </a:r>
            <a:r>
              <a:rPr lang="en-US" sz="2400" dirty="0" err="1" smtClean="0"/>
              <a:t>ra</a:t>
            </a:r>
            <a:r>
              <a:rPr lang="en-US" sz="2400" dirty="0" smtClean="0"/>
              <a:t> somewhere.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32200" y="3429000"/>
            <a:ext cx="126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4711700"/>
            <a:ext cx="184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Into </a:t>
            </a:r>
            <a:r>
              <a:rPr lang="en-US" sz="2400" dirty="0"/>
              <a:t>a</a:t>
            </a:r>
            <a:r>
              <a:rPr lang="en-US" sz="2400" dirty="0" smtClean="0"/>
              <a:t> stack.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203575" y="3124200"/>
            <a:ext cx="5957888" cy="3754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&lt;≥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$a0</a:t>
            </a:r>
          </a:p>
        </p:txBody>
      </p:sp>
      <p:sp>
        <p:nvSpPr>
          <p:cNvPr id="7373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1FF8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374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374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4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3751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376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6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375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375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375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375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</a:t>
            </a:r>
            <a:r>
              <a:rPr lang="en-US" sz="1400" dirty="0">
                <a:sym typeface="Symbol" charset="2"/>
              </a:rPr>
              <a:t>t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579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4004</a:t>
            </a:r>
          </a:p>
        </p:txBody>
      </p:sp>
      <p:sp>
        <p:nvSpPr>
          <p:cNvPr id="7579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7579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79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5799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580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580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580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580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580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580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80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580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580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7783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783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3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783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783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783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783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783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783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783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7784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784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4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7847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785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784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785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785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785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5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785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785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7988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7988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7988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7988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8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7989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989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89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79895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7990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0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79896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79897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7989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7989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7990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90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7990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7990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192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193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193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8193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193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8193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193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3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193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193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1943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8195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194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194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194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1947" name="Text Box 29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1948" name="Rectangle 30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49" name="Rectangle 31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1950" name="Text Box 32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195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397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398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398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398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3985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3986" name="Freeform 28"/>
          <p:cNvSpPr>
            <a:spLocks/>
          </p:cNvSpPr>
          <p:nvPr/>
        </p:nvSpPr>
        <p:spPr bwMode="auto">
          <a:xfrm>
            <a:off x="3136900" y="3517900"/>
            <a:ext cx="1054100" cy="2336800"/>
          </a:xfrm>
          <a:custGeom>
            <a:avLst/>
            <a:gdLst>
              <a:gd name="T0" fmla="*/ 0 w 664"/>
              <a:gd name="T1" fmla="*/ 0 h 1472"/>
              <a:gd name="T2" fmla="*/ 2147483647 w 664"/>
              <a:gd name="T3" fmla="*/ 2147483647 h 1472"/>
              <a:gd name="T4" fmla="*/ 2147483647 w 664"/>
              <a:gd name="T5" fmla="*/ 2147483647 h 1472"/>
              <a:gd name="T6" fmla="*/ 2147483647 w 664"/>
              <a:gd name="T7" fmla="*/ 2147483647 h 1472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1472"/>
              <a:gd name="T14" fmla="*/ 664 w 664"/>
              <a:gd name="T15" fmla="*/ 1472 h 1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1472">
                <a:moveTo>
                  <a:pt x="0" y="0"/>
                </a:moveTo>
                <a:cubicBezTo>
                  <a:pt x="79" y="109"/>
                  <a:pt x="159" y="219"/>
                  <a:pt x="216" y="392"/>
                </a:cubicBezTo>
                <a:cubicBezTo>
                  <a:pt x="273" y="565"/>
                  <a:pt x="269" y="860"/>
                  <a:pt x="344" y="1040"/>
                </a:cubicBezTo>
                <a:cubicBezTo>
                  <a:pt x="419" y="1220"/>
                  <a:pt x="613" y="1400"/>
                  <a:pt x="664" y="1472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7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8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3989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3990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1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2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3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3994" name="Group 22"/>
          <p:cNvGrpSpPr>
            <a:grpSpLocks/>
          </p:cNvGrpSpPr>
          <p:nvPr/>
        </p:nvGrpSpPr>
        <p:grpSpPr bwMode="auto">
          <a:xfrm>
            <a:off x="882650" y="4660900"/>
            <a:ext cx="831850" cy="304800"/>
            <a:chOff x="556" y="2608"/>
            <a:chExt cx="524" cy="192"/>
          </a:xfrm>
        </p:grpSpPr>
        <p:sp>
          <p:nvSpPr>
            <p:cNvPr id="84001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02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3995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3996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4000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1FF0</a:t>
            </a:r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603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603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3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603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/>
          </a:p>
        </p:txBody>
      </p:sp>
      <p:sp>
        <p:nvSpPr>
          <p:cNvPr id="8603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/>
          </a:p>
        </p:txBody>
      </p:sp>
      <p:sp>
        <p:nvSpPr>
          <p:cNvPr id="8603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3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6039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8604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4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60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60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604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604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604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4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604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604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8807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8807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807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8807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8807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8807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8808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8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8808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8808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8808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808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8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88087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8809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9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8808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8808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8809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8809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8809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9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8809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8809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011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2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012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012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012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012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2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013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013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013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013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3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90135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9014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4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0136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0137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013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013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014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4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014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014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3203575" y="3124200"/>
            <a:ext cx="5957888" cy="3754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217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217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2177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2178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92179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80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2181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2182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2183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2184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85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grpSp>
        <p:nvGrpSpPr>
          <p:cNvPr id="92186" name="Group 22"/>
          <p:cNvGrpSpPr>
            <a:grpSpLocks/>
          </p:cNvGrpSpPr>
          <p:nvPr/>
        </p:nvGrpSpPr>
        <p:grpSpPr bwMode="auto">
          <a:xfrm>
            <a:off x="869950" y="5194300"/>
            <a:ext cx="831850" cy="304800"/>
            <a:chOff x="556" y="2608"/>
            <a:chExt cx="524" cy="192"/>
          </a:xfrm>
        </p:grpSpPr>
        <p:sp>
          <p:nvSpPr>
            <p:cNvPr id="9219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9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2187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2188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2190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2191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goes into the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900" y="2467687"/>
            <a:ext cx="6411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value of the register </a:t>
            </a:r>
            <a:r>
              <a:rPr lang="en-US" sz="2400" dirty="0" smtClean="0">
                <a:latin typeface="Monaco"/>
                <a:cs typeface="Monaco"/>
              </a:rPr>
              <a:t>$</a:t>
            </a:r>
            <a:r>
              <a:rPr lang="en-US" sz="2400" dirty="0" err="1" smtClean="0">
                <a:latin typeface="Monaco"/>
                <a:cs typeface="Monaco"/>
              </a:rPr>
              <a:t>ra</a:t>
            </a:r>
            <a:endParaRPr lang="en-US" sz="2400" dirty="0" smtClean="0">
              <a:latin typeface="Monaco"/>
              <a:cs typeface="Monaco"/>
            </a:endParaRPr>
          </a:p>
          <a:p>
            <a:r>
              <a:rPr lang="en-US" sz="2400" dirty="0" smtClean="0"/>
              <a:t>             (if the function calls another function).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" y="3920406"/>
            <a:ext cx="616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register that is modified by the function.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5003792"/>
            <a:ext cx="6527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local variables that need memory storage.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" y="1384300"/>
            <a:ext cx="422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value of the register </a:t>
            </a:r>
            <a:r>
              <a:rPr lang="en-US" sz="2400" dirty="0" smtClean="0">
                <a:latin typeface="Monaco"/>
                <a:cs typeface="Monaco"/>
              </a:rPr>
              <a:t>$fp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581900" y="168910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1092200"/>
            <a:ext cx="95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4495442" y="1615133"/>
            <a:ext cx="3264258" cy="289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7581900" y="2082006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4318000" y="2311400"/>
            <a:ext cx="3619500" cy="43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7581900" y="2474912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81900" y="2867818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581900" y="3260724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cxnSp>
        <p:nvCxnSpPr>
          <p:cNvPr id="20" name="Straight Arrow Connector 19"/>
          <p:cNvCxnSpPr>
            <a:stCxn id="5" idx="3"/>
          </p:cNvCxnSpPr>
          <p:nvPr/>
        </p:nvCxnSpPr>
        <p:spPr bwMode="auto">
          <a:xfrm flipV="1">
            <a:off x="6383925" y="2679700"/>
            <a:ext cx="1451975" cy="1471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5" idx="3"/>
          </p:cNvCxnSpPr>
          <p:nvPr/>
        </p:nvCxnSpPr>
        <p:spPr bwMode="auto">
          <a:xfrm flipV="1">
            <a:off x="6383925" y="3048000"/>
            <a:ext cx="1451975" cy="1103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5" idx="3"/>
          </p:cNvCxnSpPr>
          <p:nvPr/>
        </p:nvCxnSpPr>
        <p:spPr bwMode="auto">
          <a:xfrm flipV="1">
            <a:off x="6383925" y="3416300"/>
            <a:ext cx="1439275" cy="73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7581900" y="365363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581900" y="4046536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581900" y="4439442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81900" y="483235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cxnSp>
        <p:nvCxnSpPr>
          <p:cNvPr id="33" name="Straight Arrow Connector 32"/>
          <p:cNvCxnSpPr>
            <a:stCxn id="6" idx="3"/>
          </p:cNvCxnSpPr>
          <p:nvPr/>
        </p:nvCxnSpPr>
        <p:spPr bwMode="auto">
          <a:xfrm flipV="1">
            <a:off x="6743098" y="3822700"/>
            <a:ext cx="1143602" cy="1411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6" idx="3"/>
          </p:cNvCxnSpPr>
          <p:nvPr/>
        </p:nvCxnSpPr>
        <p:spPr bwMode="auto">
          <a:xfrm flipV="1">
            <a:off x="6743098" y="4216400"/>
            <a:ext cx="1130902" cy="1018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6" idx="3"/>
          </p:cNvCxnSpPr>
          <p:nvPr/>
        </p:nvCxnSpPr>
        <p:spPr bwMode="auto">
          <a:xfrm flipV="1">
            <a:off x="6743098" y="4635500"/>
            <a:ext cx="1118202" cy="599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6" idx="3"/>
          </p:cNvCxnSpPr>
          <p:nvPr/>
        </p:nvCxnSpPr>
        <p:spPr bwMode="auto">
          <a:xfrm flipV="1">
            <a:off x="6743098" y="4991100"/>
            <a:ext cx="1130902" cy="243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 animBg="1"/>
      <p:bldP spid="13" grpId="0" animBg="1"/>
      <p:bldP spid="1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olidFill>
                  <a:srgbClr val="FF0000"/>
                </a:solidFill>
                <a:sym typeface="Symbol" charset="2"/>
              </a:rPr>
              <a:t>L1:</a:t>
            </a:r>
            <a:r>
              <a:rPr lang="en-US" sz="1400" dirty="0">
                <a:sym typeface="Symbol" charset="2"/>
              </a:rPr>
              <a:t>   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$a0, $a0, 1	#  subtract 1 from argument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9421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1FE8</a:t>
            </a:r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422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2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422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422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422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422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423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94231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424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423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423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423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423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423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3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423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423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subi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6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9626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626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626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9626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627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9627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627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7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627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627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627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627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627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grpSp>
        <p:nvGrpSpPr>
          <p:cNvPr id="96279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628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8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628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628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628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628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628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8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628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628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subi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, 4($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sw</a:t>
            </a:r>
            <a:r>
              <a:rPr lang="en-US" sz="1400" dirty="0">
                <a:solidFill>
                  <a:srgbClr val="FF0000"/>
                </a:solidFill>
              </a:rPr>
              <a:t>  $a0, 0($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fact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1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9831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9831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9831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9831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98320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98321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98322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98323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24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98325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98326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8327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98328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98329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grpSp>
        <p:nvGrpSpPr>
          <p:cNvPr id="98330" name="Group 22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9833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3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98331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8332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9833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9833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9833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subi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 	# Make room in stack for 2 more items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, 4($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return address</a:t>
            </a: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sw</a:t>
            </a:r>
            <a:r>
              <a:rPr lang="en-US" sz="1400" dirty="0">
                <a:solidFill>
                  <a:srgbClr val="0000FF"/>
                </a:solidFill>
              </a:rPr>
              <a:t>  $a0, 0($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slti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FF0000"/>
                </a:solidFill>
              </a:rPr>
              <a:t>t0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beq</a:t>
            </a:r>
            <a:r>
              <a:rPr lang="en-US" sz="1400" dirty="0">
                <a:solidFill>
                  <a:srgbClr val="FF0000"/>
                </a:solidFill>
              </a:rPr>
              <a:t> $t0, $zero, L1	#  if n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035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036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036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036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1FE0</a:t>
            </a:r>
          </a:p>
        </p:txBody>
      </p:sp>
      <p:sp>
        <p:nvSpPr>
          <p:cNvPr id="10036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036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036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036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036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037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037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037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037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037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0375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0376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0377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037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037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0038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100381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0384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85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038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038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slti</a:t>
            </a:r>
            <a:r>
              <a:rPr lang="en-US" sz="1400" dirty="0" smtClean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0000FF"/>
                </a:solidFill>
              </a:rPr>
              <a:t>$t0, $a0, 1	# if ($a0&lt;1) then $</a:t>
            </a:r>
            <a:r>
              <a:rPr lang="en-US" sz="1400" dirty="0" smtClean="0">
                <a:solidFill>
                  <a:srgbClr val="0000FF"/>
                </a:solidFill>
              </a:rPr>
              <a:t>t0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else $t0 ←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0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>
                <a:solidFill>
                  <a:srgbClr val="0000FF"/>
                </a:solidFill>
              </a:rPr>
              <a:t>	</a:t>
            </a:r>
            <a:r>
              <a:rPr lang="en-US" sz="1400" dirty="0" err="1">
                <a:solidFill>
                  <a:srgbClr val="0000FF"/>
                </a:solidFill>
              </a:rPr>
              <a:t>beq</a:t>
            </a:r>
            <a:r>
              <a:rPr lang="en-US" sz="1400" dirty="0">
                <a:solidFill>
                  <a:srgbClr val="0000FF"/>
                </a:solidFill>
              </a:rPr>
              <a:t> $t0, $zero, L1	#  if n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≥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1, go to L1</a:t>
            </a:r>
            <a:endParaRPr lang="en-US" sz="1400" dirty="0">
              <a:solidFill>
                <a:srgbClr val="0000FF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addi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240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240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240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241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241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10241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241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241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241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241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241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241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242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2423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2424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2425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2426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2427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2428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</a:t>
            </a:r>
          </a:p>
        </p:txBody>
      </p:sp>
      <p:grpSp>
        <p:nvGrpSpPr>
          <p:cNvPr id="102429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2432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3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243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243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addi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</a:rPr>
              <a:t>addi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$</a:t>
            </a:r>
            <a:r>
              <a:rPr lang="en-US" sz="1400" dirty="0" err="1">
                <a:solidFill>
                  <a:srgbClr val="FF0000"/>
                </a:solidFill>
              </a:rPr>
              <a:t>sp</a:t>
            </a:r>
            <a:r>
              <a:rPr lang="en-US" sz="1400" dirty="0">
                <a:solidFill>
                  <a:srgbClr val="FF0000"/>
                </a:solidFill>
              </a:rPr>
              <a:t>, 8	#  pop two items from the stack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445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445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445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446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1FE0</a:t>
            </a:r>
          </a:p>
        </p:txBody>
      </p:sp>
      <p:sp>
        <p:nvSpPr>
          <p:cNvPr id="10446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446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446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4464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4465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4466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04467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4468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4469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4470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1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4472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3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4474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4475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4476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4477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4478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</a:t>
            </a:r>
          </a:p>
        </p:txBody>
      </p:sp>
      <p:grpSp>
        <p:nvGrpSpPr>
          <p:cNvPr id="104479" name="Group 28"/>
          <p:cNvGrpSpPr>
            <a:grpSpLocks/>
          </p:cNvGrpSpPr>
          <p:nvPr/>
        </p:nvGrpSpPr>
        <p:grpSpPr bwMode="auto">
          <a:xfrm>
            <a:off x="869950" y="6248400"/>
            <a:ext cx="831850" cy="304800"/>
            <a:chOff x="556" y="2608"/>
            <a:chExt cx="524" cy="192"/>
          </a:xfrm>
        </p:grpSpPr>
        <p:sp>
          <p:nvSpPr>
            <p:cNvPr id="104480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81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0000FF"/>
                </a:solidFill>
              </a:rPr>
              <a:t>addi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$</a:t>
            </a:r>
            <a:r>
              <a:rPr lang="en-US" sz="1400" dirty="0" err="1">
                <a:solidFill>
                  <a:srgbClr val="0000FF"/>
                </a:solidFill>
              </a:rPr>
              <a:t>sp</a:t>
            </a:r>
            <a:r>
              <a:rPr lang="en-US" sz="1400" dirty="0">
                <a:solidFill>
                  <a:srgbClr val="0000FF"/>
                </a:solidFill>
              </a:rPr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FF0000"/>
                </a:solidFill>
              </a:rPr>
              <a:t>jr</a:t>
            </a:r>
            <a:r>
              <a:rPr lang="en-US" sz="1400" dirty="0">
                <a:solidFill>
                  <a:srgbClr val="FF0000"/>
                </a:solidFill>
              </a:rPr>
              <a:t>     $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		#  return to the instruction after </a:t>
            </a:r>
            <a:r>
              <a:rPr lang="en-US" sz="1400" dirty="0" err="1">
                <a:solidFill>
                  <a:srgbClr val="FF0000"/>
                </a:solidFill>
              </a:rPr>
              <a:t>jal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650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650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650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50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650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650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1FE8</a:t>
            </a:r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651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651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651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651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651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651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651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651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651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6519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6520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6521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6522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6523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06524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06525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06528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29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652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652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>
                <a:solidFill>
                  <a:srgbClr val="0000FF"/>
                </a:solidFill>
              </a:rPr>
              <a:t>jr</a:t>
            </a:r>
            <a:r>
              <a:rPr lang="en-US" sz="1400" dirty="0">
                <a:solidFill>
                  <a:srgbClr val="0000FF"/>
                </a:solidFill>
              </a:rPr>
              <a:t>     $</a:t>
            </a:r>
            <a:r>
              <a:rPr lang="en-US" sz="1400" dirty="0" err="1">
                <a:solidFill>
                  <a:srgbClr val="0000FF"/>
                </a:solidFill>
              </a:rPr>
              <a:t>ra</a:t>
            </a:r>
            <a:r>
              <a:rPr lang="en-US" sz="1400" dirty="0">
                <a:solidFill>
                  <a:srgbClr val="0000FF"/>
                </a:solidFill>
              </a:rPr>
              <a:t>		#  return to the instruction after </a:t>
            </a:r>
            <a:r>
              <a:rPr lang="en-US" sz="1400" dirty="0" err="1">
                <a:solidFill>
                  <a:srgbClr val="0000FF"/>
                </a:solidFill>
              </a:rPr>
              <a:t>jal</a:t>
            </a:r>
            <a:endParaRPr lang="en-US" sz="1400" dirty="0">
              <a:solidFill>
                <a:srgbClr val="0000FF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0855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855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0855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0855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0855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0855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0855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0856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0856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0856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856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856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0856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0856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08567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08568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08569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08570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08571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08572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08573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08576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7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0857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0857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059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060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060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060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060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0608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0609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0610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0611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0612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0613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0614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10615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0616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0617" name="Rectangle 24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061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061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062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10621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10624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25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0622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0623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8	#  pop two items from the stack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264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264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265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265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1FE8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265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1265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265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2657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2658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12659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2660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2661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2662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2663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2664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2665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112666" name="Text Box 22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2667" name="Text Box 23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2668" name="Text Box 25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2669" name="Rectangle 26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2670" name="Rectangle 27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grpSp>
        <p:nvGrpSpPr>
          <p:cNvPr id="112671" name="Group 28"/>
          <p:cNvGrpSpPr>
            <a:grpSpLocks/>
          </p:cNvGrpSpPr>
          <p:nvPr/>
        </p:nvGrpSpPr>
        <p:grpSpPr bwMode="auto">
          <a:xfrm>
            <a:off x="869950" y="5740400"/>
            <a:ext cx="831850" cy="304800"/>
            <a:chOff x="556" y="2608"/>
            <a:chExt cx="524" cy="192"/>
          </a:xfrm>
        </p:grpSpPr>
        <p:sp>
          <p:nvSpPr>
            <p:cNvPr id="112672" name="Line 29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73" name="Text Box 30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355850" y="11747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top of the Stack?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300" y="2585303"/>
            <a:ext cx="3930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MIPS has a special register </a:t>
            </a:r>
          </a:p>
          <a:p>
            <a:r>
              <a:rPr lang="en-US" sz="2400" dirty="0" smtClean="0"/>
              <a:t>called </a:t>
            </a:r>
            <a:r>
              <a:rPr lang="en-US" sz="2400" b="1" dirty="0" smtClean="0"/>
              <a:t>stack pointer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Monaco"/>
                <a:cs typeface="Monaco"/>
              </a:rPr>
              <a:t>$sp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6850" y="3632200"/>
            <a:ext cx="4393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$sp </a:t>
            </a:r>
            <a:r>
              <a:rPr lang="en-US" sz="2400" dirty="0" smtClean="0"/>
              <a:t>always contains the </a:t>
            </a:r>
          </a:p>
          <a:p>
            <a:r>
              <a:rPr lang="en-US" sz="2400" dirty="0" smtClean="0"/>
              <a:t>address of the top of the stack.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81900" y="168910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6200" y="1092200"/>
            <a:ext cx="95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Stack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581900" y="2082006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581900" y="2474912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581900" y="2867818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581900" y="3260724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81900" y="365363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81900" y="4046536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81900" y="4439442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81900" y="4832350"/>
            <a:ext cx="1346200" cy="393700"/>
          </a:xfrm>
          <a:prstGeom prst="rect">
            <a:avLst/>
          </a:prstGeom>
          <a:solidFill>
            <a:srgbClr val="FFFF99"/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2500" y="1714500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0FF0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2500" y="2107678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0FEC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2500" y="2500856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0FE8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7591" y="2894034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0FE4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32500" y="3287212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0FE0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2500" y="3680390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0FDC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2500" y="4073568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0FD8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7591" y="4466746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0FD4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2500" y="4859923"/>
            <a:ext cx="1539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0x4000 0FD0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789035" y="1091684"/>
            <a:ext cx="60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Monaco"/>
                <a:cs typeface="Monaco"/>
              </a:rPr>
              <a:t>$</a:t>
            </a:r>
            <a:r>
              <a:rPr lang="en-US" dirty="0" err="1">
                <a:latin typeface="Monaco"/>
                <a:cs typeface="Monaco"/>
              </a:rPr>
              <a:t>sp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2355850" y="11747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0x4000 0FF0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cxnSp>
        <p:nvCxnSpPr>
          <p:cNvPr id="28" name="Curved Connector 27"/>
          <p:cNvCxnSpPr>
            <a:stCxn id="26" idx="3"/>
            <a:endCxn id="3" idx="1"/>
          </p:cNvCxnSpPr>
          <p:nvPr/>
        </p:nvCxnSpPr>
        <p:spPr bwMode="auto">
          <a:xfrm>
            <a:off x="3879850" y="1295400"/>
            <a:ext cx="2152650" cy="58837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5" grpId="0"/>
      <p:bldP spid="24" grpId="0"/>
      <p:bldP spid="2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469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469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469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470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1FF0</a:t>
            </a:r>
          </a:p>
        </p:txBody>
      </p: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470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470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470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470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470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470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470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470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471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4711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472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2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471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471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471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471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471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471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471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471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674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674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674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675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675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675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675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675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675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675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675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675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6759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676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676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676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676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676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676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676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676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676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 smtClean="0">
                <a:sym typeface="Symbol" charset="2"/>
              </a:rPr>
              <a:t>≥ </a:t>
            </a:r>
            <a:r>
              <a:rPr lang="en-US" sz="1400" dirty="0">
                <a:sym typeface="Symbol" charset="2"/>
              </a:rPr>
              <a:t>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1879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1879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1879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1879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1880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1880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1880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1880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1880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880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18807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1881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1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1880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1880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1881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1881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1881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1881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1881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1881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olidFill>
                  <a:srgbClr val="0000FF"/>
                </a:solidFill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8	#  pop two items from the stack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0839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0840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0841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0844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1FF0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0846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6FEC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0848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0849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0850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120851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0852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0853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0854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6FEC</a:t>
            </a:r>
          </a:p>
        </p:txBody>
      </p:sp>
      <p:sp>
        <p:nvSpPr>
          <p:cNvPr id="120855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120856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0857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0858" name="Group 22"/>
          <p:cNvGrpSpPr>
            <a:grpSpLocks/>
          </p:cNvGrpSpPr>
          <p:nvPr/>
        </p:nvGrpSpPr>
        <p:grpSpPr bwMode="auto">
          <a:xfrm>
            <a:off x="869950" y="5219700"/>
            <a:ext cx="831850" cy="304800"/>
            <a:chOff x="556" y="2608"/>
            <a:chExt cx="524" cy="192"/>
          </a:xfrm>
        </p:grpSpPr>
        <p:sp>
          <p:nvSpPr>
            <p:cNvPr id="120864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5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0859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0860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086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086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086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288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288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289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289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1FF8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289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289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289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289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289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290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2903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291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1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290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290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290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2907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2908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2909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291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291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493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493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493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494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494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494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494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494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494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4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494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5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4951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496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6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495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495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495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495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495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495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495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495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: restore n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698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698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698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698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699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699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699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699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699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699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699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6999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700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700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700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700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700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700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700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700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700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$a0, 0($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)	#  just returned from 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jal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lw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, 4($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)	#  restore the return address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29031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29032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29033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9034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29035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29036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1FF8</a:t>
            </a:r>
          </a:p>
        </p:txBody>
      </p:sp>
      <p:sp>
        <p:nvSpPr>
          <p:cNvPr id="129037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29038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6FEC</a:t>
            </a:r>
          </a:p>
        </p:txBody>
      </p:sp>
      <p:sp>
        <p:nvSpPr>
          <p:cNvPr id="129039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29040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29041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0x1000 4004</a:t>
            </a:r>
          </a:p>
        </p:txBody>
      </p:sp>
      <p:sp>
        <p:nvSpPr>
          <p:cNvPr id="129042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29043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44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29045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46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29047" name="Group 22"/>
          <p:cNvGrpSpPr>
            <a:grpSpLocks/>
          </p:cNvGrpSpPr>
          <p:nvPr/>
        </p:nvGrpSpPr>
        <p:grpSpPr bwMode="auto">
          <a:xfrm>
            <a:off x="895350" y="4660900"/>
            <a:ext cx="831850" cy="304800"/>
            <a:chOff x="556" y="2608"/>
            <a:chExt cx="524" cy="192"/>
          </a:xfrm>
        </p:grpSpPr>
        <p:sp>
          <p:nvSpPr>
            <p:cNvPr id="129056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29048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29049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29050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29051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129052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29053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29054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29055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sym typeface="Symbol" charset="2"/>
              </a:rPr>
              <a:t>addi</a:t>
            </a:r>
            <a:r>
              <a:rPr lang="en-US" sz="1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sp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, 8	#  pop two items from the stack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jr</a:t>
            </a:r>
            <a:r>
              <a:rPr lang="en-US" sz="1400" dirty="0">
                <a:sym typeface="Symbol" charset="2"/>
              </a:rPr>
              <a:t> 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		# return to the caller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</a:t>
            </a:r>
          </a:p>
        </p:txBody>
      </p:sp>
      <p:sp>
        <p:nvSpPr>
          <p:cNvPr id="133128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3129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3130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3131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3132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0x1000 2000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3134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3135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3136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3137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3138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3139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0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3141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2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3143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3152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3144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3145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3146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33147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3148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3149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3150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3151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mul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$v0,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FF0000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FF0000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5174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35176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5177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5178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5180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5182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5186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5187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88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5189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90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5191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5200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1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5192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5193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5194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/>
              <a:t>0x1000 4004		….</a:t>
            </a:r>
          </a:p>
        </p:txBody>
      </p:sp>
      <p:sp>
        <p:nvSpPr>
          <p:cNvPr id="135195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5196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5197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5198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5199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 into the Stack</a:t>
            </a:r>
            <a:endParaRPr lang="en-US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333500" y="4305300"/>
            <a:ext cx="381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82650" y="41402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$sp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401638" y="61722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↓ </a:t>
            </a:r>
            <a:r>
              <a:rPr lang="en-US" sz="1400" dirty="0"/>
              <a:t>Low Address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0x1000 4004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076315" y="3358148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$ra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9800" y="1799967"/>
            <a:ext cx="414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a subroutine will write on </a:t>
            </a:r>
            <a:r>
              <a:rPr lang="en-US" dirty="0" smtClean="0">
                <a:latin typeface="Monaco"/>
                <a:cs typeface="Monaco"/>
              </a:rPr>
              <a:t>$a0 </a:t>
            </a:r>
          </a:p>
          <a:p>
            <a:r>
              <a:rPr lang="en-US" dirty="0" smtClean="0"/>
              <a:t>                and call another subroutine.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9800" y="2657733"/>
            <a:ext cx="581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save values of </a:t>
            </a:r>
            <a:r>
              <a:rPr lang="en-US" dirty="0" smtClean="0">
                <a:latin typeface="Monaco"/>
                <a:cs typeface="Monaco"/>
              </a:rPr>
              <a:t>$a0</a:t>
            </a:r>
            <a:r>
              <a:rPr lang="en-US" dirty="0" smtClean="0"/>
              <a:t>, 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 smtClean="0">
                <a:latin typeface="Monaco"/>
                <a:cs typeface="Monaco"/>
              </a:rPr>
              <a:t>fp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Monaco"/>
                <a:cs typeface="Monaco"/>
              </a:rPr>
              <a:t>$</a:t>
            </a:r>
            <a:r>
              <a:rPr lang="en-US" dirty="0" err="1" smtClean="0">
                <a:latin typeface="Monaco"/>
                <a:cs typeface="Monaco"/>
              </a:rPr>
              <a:t>ra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/>
              <a:t>into the stack.</a:t>
            </a:r>
            <a:endParaRPr 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Monaco"/>
                <a:cs typeface="Monaco"/>
              </a:rPr>
              <a:t>0x1000 2000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075522" y="2999373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Monaco"/>
                <a:cs typeface="Monaco"/>
              </a:rPr>
              <a:t>$sp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9800" y="3238500"/>
            <a:ext cx="473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make room in the stack for these</a:t>
            </a:r>
          </a:p>
          <a:p>
            <a:r>
              <a:rPr lang="en-US" dirty="0" smtClean="0"/>
              <a:t>three registers?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79800" y="1219200"/>
            <a:ext cx="54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stack grows towards lower memory addresses.</a:t>
            </a:r>
            <a:endParaRPr lang="en-US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593850" y="2025127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0x0000 0003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077109" y="1995550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Monaco"/>
                <a:cs typeface="Monaco"/>
              </a:rPr>
              <a:t>$a0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593853" y="2668584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0x1000 200C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077111" y="2639007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$</a:t>
            </a:r>
            <a:r>
              <a:rPr lang="en-US" sz="1600" dirty="0" err="1" smtClean="0">
                <a:latin typeface="Monaco"/>
                <a:cs typeface="Monaco"/>
              </a:rPr>
              <a:t>fp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1768475" y="4168774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1768475" y="4455885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768475" y="4742996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1768475" y="5030107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1768475" y="5317218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768475" y="5604329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768475" y="5891440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1768475" y="6178549"/>
            <a:ext cx="1274762" cy="28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3"/>
          <p:cNvSpPr txBox="1">
            <a:spLocks noChangeArrowheads="1"/>
          </p:cNvSpPr>
          <p:nvPr/>
        </p:nvSpPr>
        <p:spPr bwMode="auto">
          <a:xfrm>
            <a:off x="3203575" y="3125788"/>
            <a:ext cx="6007100" cy="3756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/>
              <a:t>fact:</a:t>
            </a:r>
            <a:endParaRPr lang="en-US" sz="1400" u="sng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subi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 	# Make room in stack for 2 more items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</a:t>
            </a:r>
            <a:r>
              <a:rPr lang="en-US" sz="1400" dirty="0" err="1"/>
              <a:t>ra</a:t>
            </a:r>
            <a:r>
              <a:rPr lang="en-US" sz="1400" dirty="0"/>
              <a:t>, 4($</a:t>
            </a:r>
            <a:r>
              <a:rPr lang="en-US" sz="1400" dirty="0" err="1"/>
              <a:t>sp</a:t>
            </a:r>
            <a:r>
              <a:rPr lang="en-US" sz="1400" dirty="0"/>
              <a:t>)	# save the return address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sw</a:t>
            </a:r>
            <a:r>
              <a:rPr lang="en-US" sz="1400" dirty="0"/>
              <a:t>  $a0, 0($</a:t>
            </a:r>
            <a:r>
              <a:rPr lang="en-US" sz="1400" dirty="0" err="1"/>
              <a:t>sp</a:t>
            </a:r>
            <a:r>
              <a:rPr lang="en-US" sz="1400" dirty="0"/>
              <a:t>)	# save the argument n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slti</a:t>
            </a:r>
            <a:r>
              <a:rPr lang="en-US" sz="1400" dirty="0" smtClean="0"/>
              <a:t>  </a:t>
            </a:r>
            <a:r>
              <a:rPr lang="en-US" sz="1400" dirty="0"/>
              <a:t>$t0, $a0, 1	# if ($a0&lt;1) then $</a:t>
            </a:r>
            <a:r>
              <a:rPr lang="en-US" sz="1400" dirty="0" smtClean="0"/>
              <a:t>t0</a:t>
            </a:r>
            <a:r>
              <a:rPr lang="en-US" sz="1400" dirty="0">
                <a:sym typeface="Symbol" charset="2"/>
              </a:rPr>
              <a:t>←1 else $t0 ← 0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beq</a:t>
            </a:r>
            <a:r>
              <a:rPr lang="en-US" sz="1400" dirty="0"/>
              <a:t> $t0, $zero, L1	#  if n </a:t>
            </a:r>
            <a:r>
              <a:rPr lang="en-US" sz="1400" dirty="0">
                <a:sym typeface="Symbol" charset="2"/>
              </a:rPr>
              <a:t>≥ 1, go to L1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$v0, $zero, 1	#  return 1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addi</a:t>
            </a:r>
            <a:r>
              <a:rPr lang="en-US" sz="1400" dirty="0" smtClean="0"/>
              <a:t> </a:t>
            </a:r>
            <a:r>
              <a:rPr lang="en-US" sz="1400" dirty="0"/>
              <a:t>$</a:t>
            </a:r>
            <a:r>
              <a:rPr lang="en-US" sz="1400" dirty="0" err="1"/>
              <a:t>sp</a:t>
            </a:r>
            <a:r>
              <a:rPr lang="en-US" sz="1400" dirty="0"/>
              <a:t>, $</a:t>
            </a:r>
            <a:r>
              <a:rPr lang="en-US" sz="1400" dirty="0" err="1"/>
              <a:t>sp</a:t>
            </a:r>
            <a:r>
              <a:rPr lang="en-US" sz="1400" dirty="0"/>
              <a:t>, 8	#  pop two items from the stack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jr</a:t>
            </a:r>
            <a:r>
              <a:rPr lang="en-US" sz="1400" dirty="0"/>
              <a:t>     $</a:t>
            </a:r>
            <a:r>
              <a:rPr lang="en-US" sz="1400" dirty="0" err="1"/>
              <a:t>ra</a:t>
            </a:r>
            <a:r>
              <a:rPr lang="en-US" sz="1400" dirty="0"/>
              <a:t>		#  return to the instruction after </a:t>
            </a:r>
            <a:r>
              <a:rPr lang="en-US" sz="1400" dirty="0" err="1"/>
              <a:t>jal</a:t>
            </a:r>
            <a:endParaRPr lang="en-US" sz="1400" dirty="0"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L1:   	</a:t>
            </a:r>
            <a:r>
              <a:rPr lang="en-US" sz="1400" dirty="0" err="1" smtClean="0">
                <a:sym typeface="Symbol" charset="2"/>
              </a:rPr>
              <a:t>subi</a:t>
            </a:r>
            <a:r>
              <a:rPr lang="en-US" sz="1400" dirty="0" smtClean="0">
                <a:sym typeface="Symbol" charset="2"/>
              </a:rPr>
              <a:t>   </a:t>
            </a:r>
            <a:r>
              <a:rPr lang="en-US" sz="1400" dirty="0">
                <a:sym typeface="Symbol" charset="2"/>
              </a:rPr>
              <a:t>$a0, $a0, 1	#  subtract 1 from argument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   </a:t>
            </a:r>
            <a:r>
              <a:rPr lang="en-US" sz="1400" dirty="0" smtClean="0">
                <a:sym typeface="Symbol" charset="2"/>
              </a:rPr>
              <a:t>fact</a:t>
            </a:r>
            <a:r>
              <a:rPr lang="en-US" sz="1400" dirty="0">
                <a:sym typeface="Symbol" charset="2"/>
              </a:rPr>
              <a:t>		#  call 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$a0, 0($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just returned from </a:t>
            </a:r>
            <a:r>
              <a:rPr lang="en-US" sz="1400" dirty="0" err="1">
                <a:sym typeface="Symbol" charset="2"/>
              </a:rPr>
              <a:t>jal</a:t>
            </a:r>
            <a:r>
              <a:rPr lang="en-US" sz="1400" dirty="0">
                <a:sym typeface="Symbol" charset="2"/>
              </a:rPr>
              <a:t>: restore n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lw</a:t>
            </a:r>
            <a:r>
              <a:rPr lang="en-US" sz="1400" dirty="0">
                <a:sym typeface="Symbol" charset="2"/>
              </a:rPr>
              <a:t> $</a:t>
            </a:r>
            <a:r>
              <a:rPr lang="en-US" sz="1400" dirty="0" err="1">
                <a:sym typeface="Symbol" charset="2"/>
              </a:rPr>
              <a:t>ra</a:t>
            </a:r>
            <a:r>
              <a:rPr lang="en-US" sz="1400" dirty="0">
                <a:sym typeface="Symbol" charset="2"/>
              </a:rPr>
              <a:t>, 4($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)	#  restore the return address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 smtClean="0">
                <a:sym typeface="Symbol" charset="2"/>
              </a:rPr>
              <a:t>addi</a:t>
            </a:r>
            <a:r>
              <a:rPr lang="en-US" sz="1400" dirty="0" smtClean="0">
                <a:sym typeface="Symbol" charset="2"/>
              </a:rPr>
              <a:t> </a:t>
            </a:r>
            <a:r>
              <a:rPr lang="en-US" sz="1400" dirty="0">
                <a:sym typeface="Symbol" charset="2"/>
              </a:rPr>
              <a:t>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$</a:t>
            </a:r>
            <a:r>
              <a:rPr lang="en-US" sz="1400" dirty="0" err="1">
                <a:sym typeface="Symbol" charset="2"/>
              </a:rPr>
              <a:t>sp</a:t>
            </a:r>
            <a:r>
              <a:rPr lang="en-US" sz="1400" dirty="0">
                <a:sym typeface="Symbol" charset="2"/>
              </a:rPr>
              <a:t>, 8	#  pop two items from the stack</a:t>
            </a:r>
            <a:endParaRPr lang="en-US" sz="1400" dirty="0">
              <a:solidFill>
                <a:srgbClr val="FF0000"/>
              </a:solidFill>
              <a:sym typeface="Symbol" charset="2"/>
            </a:endParaRP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ym typeface="Symbol" charset="2"/>
              </a:rPr>
              <a:t>mul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 smtClean="0">
                <a:sym typeface="Symbol" charset="2"/>
              </a:rPr>
              <a:t>$</a:t>
            </a:r>
            <a:r>
              <a:rPr lang="en-US" sz="1400" dirty="0">
                <a:sym typeface="Symbol" charset="2"/>
              </a:rPr>
              <a:t>v0, $a0, $v0	# return n*fact(n-1)</a:t>
            </a:r>
          </a:p>
          <a:p>
            <a:r>
              <a:rPr lang="en-US" sz="1400" dirty="0">
                <a:sym typeface="Symbol" charset="2"/>
              </a:rPr>
              <a:t>	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jr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  $</a:t>
            </a:r>
            <a:r>
              <a:rPr lang="en-US" sz="1400" dirty="0" err="1">
                <a:solidFill>
                  <a:srgbClr val="0000FF"/>
                </a:solidFill>
                <a:sym typeface="Symbol" charset="2"/>
              </a:rPr>
              <a:t>ra</a:t>
            </a:r>
            <a:r>
              <a:rPr lang="en-US" sz="1400" dirty="0">
                <a:solidFill>
                  <a:srgbClr val="0000FF"/>
                </a:solidFill>
                <a:sym typeface="Symbol" charset="2"/>
              </a:rPr>
              <a:t>		# return to the caller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1593850" y="2684463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</a:t>
            </a:r>
          </a:p>
        </p:txBody>
      </p:sp>
      <p:sp>
        <p:nvSpPr>
          <p:cNvPr id="137222" name="Text Box 5"/>
          <p:cNvSpPr txBox="1">
            <a:spLocks noChangeArrowheads="1"/>
          </p:cNvSpPr>
          <p:nvPr/>
        </p:nvSpPr>
        <p:spPr bwMode="auto">
          <a:xfrm>
            <a:off x="1182688" y="2643188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$t0</a:t>
            </a:r>
          </a:p>
        </p:txBody>
      </p:sp>
      <p:sp>
        <p:nvSpPr>
          <p:cNvPr id="137223" name="Rectangle 6"/>
          <p:cNvSpPr>
            <a:spLocks noChangeArrowheads="1"/>
          </p:cNvSpPr>
          <p:nvPr/>
        </p:nvSpPr>
        <p:spPr bwMode="auto">
          <a:xfrm>
            <a:off x="1593850" y="196850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137224" name="Text Box 7"/>
          <p:cNvSpPr txBox="1">
            <a:spLocks noChangeArrowheads="1"/>
          </p:cNvSpPr>
          <p:nvPr/>
        </p:nvSpPr>
        <p:spPr bwMode="auto">
          <a:xfrm>
            <a:off x="1160463" y="192722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$v0</a:t>
            </a:r>
          </a:p>
        </p:txBody>
      </p:sp>
      <p:sp>
        <p:nvSpPr>
          <p:cNvPr id="137225" name="Rectangle 8"/>
          <p:cNvSpPr>
            <a:spLocks noChangeArrowheads="1"/>
          </p:cNvSpPr>
          <p:nvPr/>
        </p:nvSpPr>
        <p:spPr bwMode="auto">
          <a:xfrm>
            <a:off x="1593850" y="2312988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</a:t>
            </a:r>
          </a:p>
        </p:txBody>
      </p:sp>
      <p:sp>
        <p:nvSpPr>
          <p:cNvPr id="137226" name="Text Box 9"/>
          <p:cNvSpPr txBox="1">
            <a:spLocks noChangeArrowheads="1"/>
          </p:cNvSpPr>
          <p:nvPr/>
        </p:nvSpPr>
        <p:spPr bwMode="auto">
          <a:xfrm>
            <a:off x="1155700" y="2284413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$a0</a:t>
            </a:r>
          </a:p>
        </p:txBody>
      </p:sp>
      <p:sp>
        <p:nvSpPr>
          <p:cNvPr id="137227" name="Text Box 10"/>
          <p:cNvSpPr txBox="1">
            <a:spLocks noChangeArrowheads="1"/>
          </p:cNvSpPr>
          <p:nvPr/>
        </p:nvSpPr>
        <p:spPr bwMode="auto">
          <a:xfrm>
            <a:off x="1692275" y="1608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7228" name="Rectangle 11"/>
          <p:cNvSpPr>
            <a:spLocks noChangeArrowheads="1"/>
          </p:cNvSpPr>
          <p:nvPr/>
        </p:nvSpPr>
        <p:spPr bwMode="auto">
          <a:xfrm>
            <a:off x="1593850" y="3041650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2000</a:t>
            </a:r>
          </a:p>
        </p:txBody>
      </p:sp>
      <p:sp>
        <p:nvSpPr>
          <p:cNvPr id="137229" name="Text Box 12"/>
          <p:cNvSpPr txBox="1">
            <a:spLocks noChangeArrowheads="1"/>
          </p:cNvSpPr>
          <p:nvPr/>
        </p:nvSpPr>
        <p:spPr bwMode="auto">
          <a:xfrm>
            <a:off x="1160463" y="3000375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$sp</a:t>
            </a:r>
          </a:p>
        </p:txBody>
      </p:sp>
      <p:sp>
        <p:nvSpPr>
          <p:cNvPr id="137230" name="Rectangle 13"/>
          <p:cNvSpPr>
            <a:spLocks noChangeArrowheads="1"/>
          </p:cNvSpPr>
          <p:nvPr/>
        </p:nvSpPr>
        <p:spPr bwMode="auto">
          <a:xfrm>
            <a:off x="1593850" y="3400425"/>
            <a:ext cx="1524000" cy="241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0x1000 4004</a:t>
            </a:r>
          </a:p>
        </p:txBody>
      </p:sp>
      <p:sp>
        <p:nvSpPr>
          <p:cNvPr id="137231" name="Text Box 14"/>
          <p:cNvSpPr txBox="1">
            <a:spLocks noChangeArrowheads="1"/>
          </p:cNvSpPr>
          <p:nvPr/>
        </p:nvSpPr>
        <p:spPr bwMode="auto">
          <a:xfrm>
            <a:off x="1177925" y="3359150"/>
            <a:ext cx="47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$ra</a:t>
            </a:r>
          </a:p>
        </p:txBody>
      </p:sp>
      <p:sp>
        <p:nvSpPr>
          <p:cNvPr id="137232" name="Rectangle 15"/>
          <p:cNvSpPr>
            <a:spLocks noChangeArrowheads="1"/>
          </p:cNvSpPr>
          <p:nvPr/>
        </p:nvSpPr>
        <p:spPr bwMode="auto">
          <a:xfrm>
            <a:off x="1773238" y="4168775"/>
            <a:ext cx="1117600" cy="266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37233" name="Rectangle 16"/>
          <p:cNvSpPr>
            <a:spLocks noChangeArrowheads="1"/>
          </p:cNvSpPr>
          <p:nvPr/>
        </p:nvSpPr>
        <p:spPr bwMode="auto">
          <a:xfrm>
            <a:off x="1773238" y="44323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4004</a:t>
            </a:r>
          </a:p>
        </p:txBody>
      </p:sp>
      <p:sp>
        <p:nvSpPr>
          <p:cNvPr id="137234" name="Rectangle 17"/>
          <p:cNvSpPr>
            <a:spLocks noChangeArrowheads="1"/>
          </p:cNvSpPr>
          <p:nvPr/>
        </p:nvSpPr>
        <p:spPr bwMode="auto">
          <a:xfrm>
            <a:off x="1773238" y="46990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3</a:t>
            </a:r>
          </a:p>
        </p:txBody>
      </p:sp>
      <p:sp>
        <p:nvSpPr>
          <p:cNvPr id="137235" name="Rectangle 18"/>
          <p:cNvSpPr>
            <a:spLocks noChangeArrowheads="1"/>
          </p:cNvSpPr>
          <p:nvPr/>
        </p:nvSpPr>
        <p:spPr bwMode="auto">
          <a:xfrm>
            <a:off x="1773238" y="49657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36" name="Rectangle 19"/>
          <p:cNvSpPr>
            <a:spLocks noChangeArrowheads="1"/>
          </p:cNvSpPr>
          <p:nvPr/>
        </p:nvSpPr>
        <p:spPr bwMode="auto">
          <a:xfrm>
            <a:off x="1773238" y="52324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2</a:t>
            </a:r>
          </a:p>
        </p:txBody>
      </p:sp>
      <p:sp>
        <p:nvSpPr>
          <p:cNvPr id="137237" name="Rectangle 20"/>
          <p:cNvSpPr>
            <a:spLocks noChangeArrowheads="1"/>
          </p:cNvSpPr>
          <p:nvPr/>
        </p:nvSpPr>
        <p:spPr bwMode="auto">
          <a:xfrm>
            <a:off x="1773238" y="54991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38" name="Rectangle 21"/>
          <p:cNvSpPr>
            <a:spLocks noChangeArrowheads="1"/>
          </p:cNvSpPr>
          <p:nvPr/>
        </p:nvSpPr>
        <p:spPr bwMode="auto">
          <a:xfrm>
            <a:off x="1773238" y="57658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1</a:t>
            </a:r>
          </a:p>
        </p:txBody>
      </p:sp>
      <p:grpSp>
        <p:nvGrpSpPr>
          <p:cNvPr id="137239" name="Group 22"/>
          <p:cNvGrpSpPr>
            <a:grpSpLocks/>
          </p:cNvGrpSpPr>
          <p:nvPr/>
        </p:nvGrpSpPr>
        <p:grpSpPr bwMode="auto">
          <a:xfrm>
            <a:off x="908050" y="4140200"/>
            <a:ext cx="831850" cy="304800"/>
            <a:chOff x="556" y="2608"/>
            <a:chExt cx="524" cy="192"/>
          </a:xfrm>
        </p:grpSpPr>
        <p:sp>
          <p:nvSpPr>
            <p:cNvPr id="137248" name="Line 23"/>
            <p:cNvSpPr>
              <a:spLocks noChangeShapeType="1"/>
            </p:cNvSpPr>
            <p:nvPr/>
          </p:nvSpPr>
          <p:spPr bwMode="auto">
            <a:xfrm>
              <a:off x="840" y="2712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49" name="Text Box 24"/>
            <p:cNvSpPr txBox="1">
              <a:spLocks noChangeArrowheads="1"/>
            </p:cNvSpPr>
            <p:nvPr/>
          </p:nvSpPr>
          <p:spPr bwMode="auto">
            <a:xfrm>
              <a:off x="556" y="2608"/>
              <a:ext cx="2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/>
                <a:t>$sp</a:t>
              </a:r>
            </a:p>
          </p:txBody>
        </p:sp>
      </p:grpSp>
      <p:sp>
        <p:nvSpPr>
          <p:cNvPr id="137240" name="Text Box 25"/>
          <p:cNvSpPr txBox="1">
            <a:spLocks noChangeArrowheads="1"/>
          </p:cNvSpPr>
          <p:nvPr/>
        </p:nvSpPr>
        <p:spPr bwMode="auto">
          <a:xfrm>
            <a:off x="1819275" y="383063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137241" name="Text Box 26"/>
          <p:cNvSpPr txBox="1">
            <a:spLocks noChangeArrowheads="1"/>
          </p:cNvSpPr>
          <p:nvPr/>
        </p:nvSpPr>
        <p:spPr bwMode="auto">
          <a:xfrm>
            <a:off x="401638" y="39751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ym typeface="Symbol" charset="2"/>
              </a:rPr>
              <a:t>↑ </a:t>
            </a:r>
            <a:r>
              <a:rPr lang="en-US" sz="1400" dirty="0"/>
              <a:t>High Address</a:t>
            </a:r>
          </a:p>
        </p:txBody>
      </p:sp>
      <p:sp>
        <p:nvSpPr>
          <p:cNvPr id="137242" name="Rectangle 27"/>
          <p:cNvSpPr>
            <a:spLocks noChangeArrowheads="1"/>
          </p:cNvSpPr>
          <p:nvPr/>
        </p:nvSpPr>
        <p:spPr bwMode="auto">
          <a:xfrm>
            <a:off x="3838575" y="1752600"/>
            <a:ext cx="504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/>
              <a:t>0x1000 3FFB		addi	$a0,$zero,3</a:t>
            </a:r>
          </a:p>
          <a:p>
            <a:r>
              <a:rPr lang="en-US"/>
              <a:t>0x1000 4000		jal	fact</a:t>
            </a:r>
          </a:p>
          <a:p>
            <a:r>
              <a:rPr lang="en-US">
                <a:solidFill>
                  <a:srgbClr val="FF0000"/>
                </a:solidFill>
              </a:rPr>
              <a:t>0x1000 4004		….</a:t>
            </a:r>
          </a:p>
        </p:txBody>
      </p:sp>
      <p:sp>
        <p:nvSpPr>
          <p:cNvPr id="137243" name="Text Box 28"/>
          <p:cNvSpPr txBox="1">
            <a:spLocks noChangeArrowheads="1"/>
          </p:cNvSpPr>
          <p:nvPr/>
        </p:nvSpPr>
        <p:spPr bwMode="auto">
          <a:xfrm>
            <a:off x="401638" y="6388100"/>
            <a:ext cx="13684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err="1">
                <a:sym typeface="Symbol" charset="2"/>
              </a:rPr>
              <a:t></a:t>
            </a:r>
            <a:r>
              <a:rPr lang="en-US" sz="1400" dirty="0">
                <a:sym typeface="Symbol" charset="2"/>
              </a:rPr>
              <a:t> </a:t>
            </a:r>
            <a:r>
              <a:rPr lang="en-US" sz="1400" dirty="0"/>
              <a:t>Low Address</a:t>
            </a:r>
          </a:p>
        </p:txBody>
      </p:sp>
      <p:sp>
        <p:nvSpPr>
          <p:cNvPr id="137244" name="Rectangle 29"/>
          <p:cNvSpPr>
            <a:spLocks noChangeArrowheads="1"/>
          </p:cNvSpPr>
          <p:nvPr/>
        </p:nvSpPr>
        <p:spPr bwMode="auto">
          <a:xfrm>
            <a:off x="1773238" y="60325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0x1000 6FEC</a:t>
            </a:r>
          </a:p>
        </p:txBody>
      </p:sp>
      <p:sp>
        <p:nvSpPr>
          <p:cNvPr id="137245" name="Rectangle 30"/>
          <p:cNvSpPr>
            <a:spLocks noChangeArrowheads="1"/>
          </p:cNvSpPr>
          <p:nvPr/>
        </p:nvSpPr>
        <p:spPr bwMode="auto">
          <a:xfrm>
            <a:off x="1773238" y="6299200"/>
            <a:ext cx="1117600" cy="266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rgbClr val="969696"/>
                </a:solidFill>
              </a:rPr>
              <a:t>0</a:t>
            </a:r>
          </a:p>
        </p:txBody>
      </p:sp>
      <p:sp>
        <p:nvSpPr>
          <p:cNvPr id="137246" name="Text Box 31"/>
          <p:cNvSpPr txBox="1">
            <a:spLocks noChangeArrowheads="1"/>
          </p:cNvSpPr>
          <p:nvPr/>
        </p:nvSpPr>
        <p:spPr bwMode="auto">
          <a:xfrm>
            <a:off x="6711950" y="0"/>
            <a:ext cx="2433638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Pat.-Hen. pp. 136-138</a:t>
            </a:r>
          </a:p>
          <a:p>
            <a:pPr algn="ctr"/>
            <a:r>
              <a:rPr lang="en-US"/>
              <a:t>and A-26/A-29</a:t>
            </a:r>
          </a:p>
        </p:txBody>
      </p:sp>
      <p:sp>
        <p:nvSpPr>
          <p:cNvPr id="137247" name="Text Box 3"/>
          <p:cNvSpPr txBox="1">
            <a:spLocks noChangeArrowheads="1"/>
          </p:cNvSpPr>
          <p:nvPr/>
        </p:nvSpPr>
        <p:spPr bwMode="auto">
          <a:xfrm>
            <a:off x="4178300" y="25400"/>
            <a:ext cx="2608263" cy="16002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fact ( </a:t>
            </a:r>
            <a:r>
              <a:rPr lang="en-US" sz="1400">
                <a:solidFill>
                  <a:srgbClr val="0066CC"/>
                </a:solidFill>
              </a:rPr>
              <a:t>int</a:t>
            </a:r>
            <a:r>
              <a:rPr lang="en-US" sz="1400"/>
              <a:t> </a:t>
            </a:r>
            <a:r>
              <a:rPr lang="en-US" sz="1400">
                <a:solidFill>
                  <a:srgbClr val="FF33CC"/>
                </a:solidFill>
              </a:rPr>
              <a:t>n</a:t>
            </a:r>
            <a:r>
              <a:rPr lang="en-US" sz="1400"/>
              <a:t> )</a:t>
            </a:r>
          </a:p>
          <a:p>
            <a:r>
              <a:rPr lang="en-US" sz="1400"/>
              <a:t>            {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if</a:t>
            </a:r>
            <a:r>
              <a:rPr lang="en-US" sz="1400"/>
              <a:t> (n &lt; 1)</a:t>
            </a:r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(1);</a:t>
            </a:r>
          </a:p>
          <a:p>
            <a:r>
              <a:rPr lang="en-US" sz="1400"/>
              <a:t>              </a:t>
            </a:r>
            <a:r>
              <a:rPr lang="en-US" sz="1400">
                <a:solidFill>
                  <a:srgbClr val="CC0000"/>
                </a:solidFill>
              </a:rPr>
              <a:t>else</a:t>
            </a:r>
            <a:endParaRPr lang="en-US" sz="1400"/>
          </a:p>
          <a:p>
            <a:r>
              <a:rPr lang="en-US" sz="1400"/>
              <a:t>                 </a:t>
            </a:r>
            <a:r>
              <a:rPr lang="en-US" sz="1400">
                <a:solidFill>
                  <a:srgbClr val="CC0000"/>
                </a:solidFill>
              </a:rPr>
              <a:t>return</a:t>
            </a:r>
            <a:r>
              <a:rPr lang="en-US" sz="1400"/>
              <a:t>(n * fact(n-1));</a:t>
            </a:r>
          </a:p>
          <a:p>
            <a:r>
              <a:rPr lang="en-US" sz="1400"/>
              <a:t>        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Data Stored in the Stack</a:t>
            </a:r>
          </a:p>
        </p:txBody>
      </p:sp>
      <p:grpSp>
        <p:nvGrpSpPr>
          <p:cNvPr id="139268" name="Group 3"/>
          <p:cNvGrpSpPr>
            <a:grpSpLocks/>
          </p:cNvGrpSpPr>
          <p:nvPr/>
        </p:nvGrpSpPr>
        <p:grpSpPr bwMode="auto">
          <a:xfrm>
            <a:off x="300038" y="1701800"/>
            <a:ext cx="2784475" cy="4589463"/>
            <a:chOff x="189" y="1144"/>
            <a:chExt cx="1754" cy="2891"/>
          </a:xfrm>
        </p:grpSpPr>
        <p:sp>
          <p:nvSpPr>
            <p:cNvPr id="139301" name="Line 4"/>
            <p:cNvSpPr>
              <a:spLocks noChangeShapeType="1"/>
            </p:cNvSpPr>
            <p:nvPr/>
          </p:nvSpPr>
          <p:spPr bwMode="auto">
            <a:xfrm>
              <a:off x="1120" y="1216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02" name="Rectangle 5"/>
            <p:cNvSpPr>
              <a:spLocks noChangeArrowheads="1"/>
            </p:cNvSpPr>
            <p:nvPr/>
          </p:nvSpPr>
          <p:spPr bwMode="auto">
            <a:xfrm>
              <a:off x="1120" y="1352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03" name="Line 6"/>
            <p:cNvSpPr>
              <a:spLocks noChangeShapeType="1"/>
            </p:cNvSpPr>
            <p:nvPr/>
          </p:nvSpPr>
          <p:spPr bwMode="auto">
            <a:xfrm>
              <a:off x="1824" y="1216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304" name="Group 7"/>
            <p:cNvGrpSpPr>
              <a:grpSpLocks/>
            </p:cNvGrpSpPr>
            <p:nvPr/>
          </p:nvGrpSpPr>
          <p:grpSpPr bwMode="auto">
            <a:xfrm>
              <a:off x="564" y="1608"/>
              <a:ext cx="524" cy="192"/>
              <a:chOff x="556" y="2608"/>
              <a:chExt cx="524" cy="192"/>
            </a:xfrm>
          </p:grpSpPr>
          <p:sp>
            <p:nvSpPr>
              <p:cNvPr id="139311" name="Line 8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12" name="Text Box 9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305" name="Text Box 10"/>
            <p:cNvSpPr txBox="1">
              <a:spLocks noChangeArrowheads="1"/>
            </p:cNvSpPr>
            <p:nvPr/>
          </p:nvSpPr>
          <p:spPr bwMode="auto">
            <a:xfrm>
              <a:off x="205" y="1144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306" name="Text Box 11"/>
            <p:cNvSpPr txBox="1">
              <a:spLocks noChangeArrowheads="1"/>
            </p:cNvSpPr>
            <p:nvPr/>
          </p:nvSpPr>
          <p:spPr bwMode="auto">
            <a:xfrm>
              <a:off x="189" y="3520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307" name="Group 12"/>
            <p:cNvGrpSpPr>
              <a:grpSpLocks/>
            </p:cNvGrpSpPr>
            <p:nvPr/>
          </p:nvGrpSpPr>
          <p:grpSpPr bwMode="auto">
            <a:xfrm>
              <a:off x="585" y="1288"/>
              <a:ext cx="511" cy="192"/>
              <a:chOff x="569" y="2608"/>
              <a:chExt cx="511" cy="192"/>
            </a:xfrm>
          </p:grpSpPr>
          <p:sp>
            <p:nvSpPr>
              <p:cNvPr id="139309" name="Line 13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10" name="Text Box 14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308" name="Text Box 15"/>
            <p:cNvSpPr txBox="1">
              <a:spLocks noChangeArrowheads="1"/>
            </p:cNvSpPr>
            <p:nvPr/>
          </p:nvSpPr>
          <p:spPr bwMode="auto">
            <a:xfrm>
              <a:off x="714" y="3631"/>
              <a:ext cx="12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Before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78538" y="1701800"/>
            <a:ext cx="2689225" cy="4589463"/>
            <a:chOff x="3829" y="1072"/>
            <a:chExt cx="1694" cy="2891"/>
          </a:xfrm>
        </p:grpSpPr>
        <p:sp>
          <p:nvSpPr>
            <p:cNvPr id="139289" name="Line 17"/>
            <p:cNvSpPr>
              <a:spLocks noChangeShapeType="1"/>
            </p:cNvSpPr>
            <p:nvPr/>
          </p:nvSpPr>
          <p:spPr bwMode="auto">
            <a:xfrm>
              <a:off x="4760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90" name="Rectangle 18"/>
            <p:cNvSpPr>
              <a:spLocks noChangeArrowheads="1"/>
            </p:cNvSpPr>
            <p:nvPr/>
          </p:nvSpPr>
          <p:spPr bwMode="auto">
            <a:xfrm>
              <a:off x="4760" y="1280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91" name="Line 19"/>
            <p:cNvSpPr>
              <a:spLocks noChangeShapeType="1"/>
            </p:cNvSpPr>
            <p:nvPr/>
          </p:nvSpPr>
          <p:spPr bwMode="auto">
            <a:xfrm>
              <a:off x="5464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292" name="Group 20"/>
            <p:cNvGrpSpPr>
              <a:grpSpLocks/>
            </p:cNvGrpSpPr>
            <p:nvPr/>
          </p:nvGrpSpPr>
          <p:grpSpPr bwMode="auto">
            <a:xfrm>
              <a:off x="4204" y="1536"/>
              <a:ext cx="524" cy="192"/>
              <a:chOff x="556" y="2608"/>
              <a:chExt cx="524" cy="192"/>
            </a:xfrm>
          </p:grpSpPr>
          <p:sp>
            <p:nvSpPr>
              <p:cNvPr id="139299" name="Line 21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00" name="Text Box 22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293" name="Text Box 23"/>
            <p:cNvSpPr txBox="1">
              <a:spLocks noChangeArrowheads="1"/>
            </p:cNvSpPr>
            <p:nvPr/>
          </p:nvSpPr>
          <p:spPr bwMode="auto">
            <a:xfrm>
              <a:off x="3845" y="1072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294" name="Text Box 24"/>
            <p:cNvSpPr txBox="1">
              <a:spLocks noChangeArrowheads="1"/>
            </p:cNvSpPr>
            <p:nvPr/>
          </p:nvSpPr>
          <p:spPr bwMode="auto">
            <a:xfrm>
              <a:off x="3829" y="3448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295" name="Group 25"/>
            <p:cNvGrpSpPr>
              <a:grpSpLocks/>
            </p:cNvGrpSpPr>
            <p:nvPr/>
          </p:nvGrpSpPr>
          <p:grpSpPr bwMode="auto">
            <a:xfrm>
              <a:off x="4225" y="1216"/>
              <a:ext cx="511" cy="192"/>
              <a:chOff x="569" y="2608"/>
              <a:chExt cx="511" cy="192"/>
            </a:xfrm>
          </p:grpSpPr>
          <p:sp>
            <p:nvSpPr>
              <p:cNvPr id="139297" name="Line 26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98" name="Text Box 27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296" name="Text Box 28"/>
            <p:cNvSpPr txBox="1">
              <a:spLocks noChangeArrowheads="1"/>
            </p:cNvSpPr>
            <p:nvPr/>
          </p:nvSpPr>
          <p:spPr bwMode="auto">
            <a:xfrm>
              <a:off x="4414" y="3559"/>
              <a:ext cx="110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After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189288" y="1701800"/>
            <a:ext cx="2784475" cy="4589463"/>
            <a:chOff x="2009" y="1072"/>
            <a:chExt cx="1754" cy="2891"/>
          </a:xfrm>
        </p:grpSpPr>
        <p:sp>
          <p:nvSpPr>
            <p:cNvPr id="139273" name="Rectangle 30"/>
            <p:cNvSpPr>
              <a:spLocks noChangeArrowheads="1"/>
            </p:cNvSpPr>
            <p:nvPr/>
          </p:nvSpPr>
          <p:spPr bwMode="auto">
            <a:xfrm>
              <a:off x="2948" y="1280"/>
              <a:ext cx="704" cy="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274" name="Group 31"/>
            <p:cNvGrpSpPr>
              <a:grpSpLocks/>
            </p:cNvGrpSpPr>
            <p:nvPr/>
          </p:nvGrpSpPr>
          <p:grpSpPr bwMode="auto">
            <a:xfrm>
              <a:off x="2400" y="2952"/>
              <a:ext cx="524" cy="192"/>
              <a:chOff x="556" y="2608"/>
              <a:chExt cx="524" cy="192"/>
            </a:xfrm>
          </p:grpSpPr>
          <p:sp>
            <p:nvSpPr>
              <p:cNvPr id="139287" name="Line 32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88" name="Text Box 33"/>
              <p:cNvSpPr txBox="1">
                <a:spLocks noChangeArrowheads="1"/>
              </p:cNvSpPr>
              <p:nvPr/>
            </p:nvSpPr>
            <p:spPr bwMode="auto">
              <a:xfrm>
                <a:off x="556" y="2608"/>
                <a:ext cx="2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$sp</a:t>
                </a:r>
              </a:p>
            </p:txBody>
          </p:sp>
        </p:grpSp>
        <p:sp>
          <p:nvSpPr>
            <p:cNvPr id="139275" name="Text Box 34"/>
            <p:cNvSpPr txBox="1">
              <a:spLocks noChangeArrowheads="1"/>
            </p:cNvSpPr>
            <p:nvPr/>
          </p:nvSpPr>
          <p:spPr bwMode="auto">
            <a:xfrm>
              <a:off x="2025" y="1072"/>
              <a:ext cx="8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↑ </a:t>
              </a:r>
              <a:r>
                <a:rPr lang="en-US" sz="1400" dirty="0"/>
                <a:t>High Address</a:t>
              </a:r>
            </a:p>
          </p:txBody>
        </p:sp>
        <p:sp>
          <p:nvSpPr>
            <p:cNvPr id="139276" name="Text Box 35"/>
            <p:cNvSpPr txBox="1">
              <a:spLocks noChangeArrowheads="1"/>
            </p:cNvSpPr>
            <p:nvPr/>
          </p:nvSpPr>
          <p:spPr bwMode="auto">
            <a:xfrm>
              <a:off x="2009" y="3448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sym typeface="Symbol" charset="2"/>
                </a:rPr>
                <a:t>↓ </a:t>
              </a:r>
              <a:r>
                <a:rPr lang="en-US" sz="1400" dirty="0"/>
                <a:t>Low Address</a:t>
              </a:r>
            </a:p>
          </p:txBody>
        </p:sp>
        <p:grpSp>
          <p:nvGrpSpPr>
            <p:cNvPr id="139277" name="Group 36"/>
            <p:cNvGrpSpPr>
              <a:grpSpLocks/>
            </p:cNvGrpSpPr>
            <p:nvPr/>
          </p:nvGrpSpPr>
          <p:grpSpPr bwMode="auto">
            <a:xfrm>
              <a:off x="2413" y="1616"/>
              <a:ext cx="511" cy="192"/>
              <a:chOff x="569" y="2608"/>
              <a:chExt cx="511" cy="192"/>
            </a:xfrm>
          </p:grpSpPr>
          <p:sp>
            <p:nvSpPr>
              <p:cNvPr id="139285" name="Line 37"/>
              <p:cNvSpPr>
                <a:spLocks noChangeShapeType="1"/>
              </p:cNvSpPr>
              <p:nvPr/>
            </p:nvSpPr>
            <p:spPr bwMode="auto">
              <a:xfrm>
                <a:off x="840" y="27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86" name="Text Box 38"/>
              <p:cNvSpPr txBox="1">
                <a:spLocks noChangeArrowheads="1"/>
              </p:cNvSpPr>
              <p:nvPr/>
            </p:nvSpPr>
            <p:spPr bwMode="auto">
              <a:xfrm>
                <a:off x="569" y="2608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/>
                  <a:t>$fp</a:t>
                </a:r>
              </a:p>
            </p:txBody>
          </p:sp>
        </p:grpSp>
        <p:sp>
          <p:nvSpPr>
            <p:cNvPr id="139278" name="Text Box 39"/>
            <p:cNvSpPr txBox="1">
              <a:spLocks noChangeArrowheads="1"/>
            </p:cNvSpPr>
            <p:nvPr/>
          </p:nvSpPr>
          <p:spPr bwMode="auto">
            <a:xfrm>
              <a:off x="2534" y="3559"/>
              <a:ext cx="122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During procedure</a:t>
              </a:r>
            </a:p>
            <a:p>
              <a:pPr algn="ctr"/>
              <a:r>
                <a:rPr lang="en-US"/>
                <a:t>call</a:t>
              </a:r>
            </a:p>
          </p:txBody>
        </p:sp>
        <p:sp>
          <p:nvSpPr>
            <p:cNvPr id="139279" name="Rectangle 40"/>
            <p:cNvSpPr>
              <a:spLocks noChangeArrowheads="1"/>
            </p:cNvSpPr>
            <p:nvPr/>
          </p:nvSpPr>
          <p:spPr bwMode="auto">
            <a:xfrm>
              <a:off x="2948" y="1680"/>
              <a:ext cx="704" cy="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 argument</a:t>
              </a:r>
            </a:p>
            <a:p>
              <a:pPr algn="ctr"/>
              <a:r>
                <a:rPr lang="en-US" sz="1000"/>
                <a:t>registers</a:t>
              </a:r>
            </a:p>
          </p:txBody>
        </p:sp>
        <p:sp>
          <p:nvSpPr>
            <p:cNvPr id="139280" name="Rectangle 41"/>
            <p:cNvSpPr>
              <a:spLocks noChangeArrowheads="1"/>
            </p:cNvSpPr>
            <p:nvPr/>
          </p:nvSpPr>
          <p:spPr bwMode="auto">
            <a:xfrm>
              <a:off x="2948" y="1976"/>
              <a:ext cx="704" cy="1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 return reg.</a:t>
              </a:r>
            </a:p>
          </p:txBody>
        </p:sp>
        <p:sp>
          <p:nvSpPr>
            <p:cNvPr id="139281" name="Rectangle 42"/>
            <p:cNvSpPr>
              <a:spLocks noChangeArrowheads="1"/>
            </p:cNvSpPr>
            <p:nvPr/>
          </p:nvSpPr>
          <p:spPr bwMode="auto">
            <a:xfrm>
              <a:off x="2948" y="2144"/>
              <a:ext cx="704" cy="29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Saved</a:t>
              </a:r>
            </a:p>
            <a:p>
              <a:pPr algn="ctr"/>
              <a:r>
                <a:rPr lang="en-US" sz="1000"/>
                <a:t>registers</a:t>
              </a:r>
            </a:p>
          </p:txBody>
        </p:sp>
        <p:sp>
          <p:nvSpPr>
            <p:cNvPr id="139282" name="Rectangle 43"/>
            <p:cNvSpPr>
              <a:spLocks noChangeArrowheads="1"/>
            </p:cNvSpPr>
            <p:nvPr/>
          </p:nvSpPr>
          <p:spPr bwMode="auto">
            <a:xfrm>
              <a:off x="2948" y="2440"/>
              <a:ext cx="704" cy="6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000"/>
                <a:t>Local arrays</a:t>
              </a:r>
            </a:p>
            <a:p>
              <a:pPr algn="ctr"/>
              <a:r>
                <a:rPr lang="en-US" sz="1000"/>
                <a:t>and structures</a:t>
              </a:r>
            </a:p>
          </p:txBody>
        </p:sp>
        <p:sp>
          <p:nvSpPr>
            <p:cNvPr id="139283" name="Line 44"/>
            <p:cNvSpPr>
              <a:spLocks noChangeShapeType="1"/>
            </p:cNvSpPr>
            <p:nvPr/>
          </p:nvSpPr>
          <p:spPr bwMode="auto">
            <a:xfrm>
              <a:off x="3652" y="1144"/>
              <a:ext cx="0" cy="2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84" name="Line 45"/>
            <p:cNvSpPr>
              <a:spLocks noChangeShapeType="1"/>
            </p:cNvSpPr>
            <p:nvPr/>
          </p:nvSpPr>
          <p:spPr bwMode="auto">
            <a:xfrm flipH="1">
              <a:off x="2948" y="1144"/>
              <a:ext cx="0" cy="2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9271" name="Text Box 46"/>
          <p:cNvSpPr txBox="1">
            <a:spLocks noChangeArrowheads="1"/>
          </p:cNvSpPr>
          <p:nvPr/>
        </p:nvSpPr>
        <p:spPr bwMode="auto">
          <a:xfrm>
            <a:off x="6416675" y="6491288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Patt.-Hen. pp 139</a:t>
            </a:r>
          </a:p>
        </p:txBody>
      </p:sp>
      <p:sp>
        <p:nvSpPr>
          <p:cNvPr id="139272" name="TextBox 47"/>
          <p:cNvSpPr txBox="1">
            <a:spLocks noChangeArrowheads="1"/>
          </p:cNvSpPr>
          <p:nvPr/>
        </p:nvSpPr>
        <p:spPr bwMode="auto">
          <a:xfrm>
            <a:off x="2133600" y="6477000"/>
            <a:ext cx="1271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-148689"/>
            <a:ext cx="8259762" cy="132343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Instructions to </a:t>
            </a:r>
            <a:r>
              <a:rPr lang="en-US" sz="4000" dirty="0" err="1" smtClean="0"/>
              <a:t>maniputate</a:t>
            </a:r>
            <a:r>
              <a:rPr lang="en-US" sz="4000" dirty="0" smtClean="0"/>
              <a:t> characters (Bytes)</a:t>
            </a:r>
            <a:endParaRPr lang="en-AU" sz="4000" dirty="0"/>
          </a:p>
        </p:txBody>
      </p:sp>
      <p:sp>
        <p:nvSpPr>
          <p:cNvPr id="287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Could use bitwise operations</a:t>
            </a:r>
          </a:p>
          <a:p>
            <a:pPr eaLnBrk="1" hangingPunct="1"/>
            <a:r>
              <a:rPr lang="en-US"/>
              <a:t>MIPS byte/halfword load/store</a:t>
            </a:r>
          </a:p>
          <a:p>
            <a:pPr lvl="1" eaLnBrk="1" hangingPunct="1"/>
            <a:r>
              <a:rPr lang="en-US"/>
              <a:t>String processing is a common case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lb rt, offset(rs)     lh rt, offset(rs)</a:t>
            </a:r>
          </a:p>
          <a:p>
            <a:pPr lvl="1" eaLnBrk="1" hangingPunct="1"/>
            <a:r>
              <a:rPr lang="en-US"/>
              <a:t>Sign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lbu rt, offset(rs)    lhu rt, offset(rs)</a:t>
            </a:r>
          </a:p>
          <a:p>
            <a:pPr lvl="1" eaLnBrk="1" hangingPunct="1"/>
            <a:r>
              <a:rPr lang="en-US"/>
              <a:t>Zero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sz="2600">
                <a:latin typeface="Lucida Console" charset="0"/>
              </a:rPr>
              <a:t>sb rt, offset(rs)     sh rt, offset(rs)</a:t>
            </a:r>
          </a:p>
          <a:p>
            <a:pPr lvl="1" eaLnBrk="1" hangingPunct="1"/>
            <a:r>
              <a:rPr lang="en-US"/>
              <a:t>Store just rightmost byte/halfword</a:t>
            </a:r>
            <a:endParaRPr lang="en-AU"/>
          </a:p>
        </p:txBody>
      </p:sp>
      <p:sp>
        <p:nvSpPr>
          <p:cNvPr id="145413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169168"/>
            <a:ext cx="8259762" cy="1077218"/>
          </a:xfrm>
        </p:spPr>
        <p:txBody>
          <a:bodyPr/>
          <a:lstStyle/>
          <a:p>
            <a:r>
              <a:rPr lang="en-US" sz="3200" dirty="0" smtClean="0"/>
              <a:t>How do I know by how much to multiply the index of an array?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84200" y="2743200"/>
            <a:ext cx="8321704" cy="483632"/>
            <a:chOff x="419100" y="1562100"/>
            <a:chExt cx="8321704" cy="483632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558800" y="1631950"/>
              <a:ext cx="7950200" cy="12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5588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95631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35382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5133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14884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94386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373888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5339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532892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572643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12394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52145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91896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31647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71398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811149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850900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254635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4137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3639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931410" y="1562100"/>
              <a:ext cx="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419100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5399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1698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07997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4296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00595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96894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93193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9492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85788" y="1676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10120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0759" y="1676400"/>
              <a:ext cx="42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94266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94905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5544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96183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96822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97461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98100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98739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99382" y="1676400"/>
              <a:ext cx="441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98500" y="927100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 at the size of each element of the array! 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774700" y="16891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X[100];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667000" y="1698625"/>
            <a:ext cx="1587500" cy="425450"/>
            <a:chOff x="4302125" y="2393950"/>
            <a:chExt cx="1587500" cy="42545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4302125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699000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095875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492750" y="2393950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cxnSp>
        <p:nvCxnSpPr>
          <p:cNvPr id="65" name="Curved Connector 64"/>
          <p:cNvCxnSpPr/>
          <p:nvPr/>
        </p:nvCxnSpPr>
        <p:spPr bwMode="auto">
          <a:xfrm rot="5400000" flipH="1" flipV="1">
            <a:off x="15333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Curved Connector 66"/>
          <p:cNvCxnSpPr/>
          <p:nvPr/>
        </p:nvCxnSpPr>
        <p:spPr bwMode="auto">
          <a:xfrm rot="5400000" flipH="1" flipV="1">
            <a:off x="31081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Curved Connector 67"/>
          <p:cNvCxnSpPr/>
          <p:nvPr/>
        </p:nvCxnSpPr>
        <p:spPr bwMode="auto">
          <a:xfrm rot="5400000" flipH="1" flipV="1">
            <a:off x="4695620" y="2064902"/>
            <a:ext cx="12700" cy="1585196"/>
          </a:xfrm>
          <a:prstGeom prst="curvedConnector3">
            <a:avLst>
              <a:gd name="adj1" fmla="val 32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346700" y="1754743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address(X[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]) = X + 4×i;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6600" y="3568700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 S[100];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654300" y="3590925"/>
            <a:ext cx="396875" cy="425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34000" y="3647043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address(S[</a:t>
            </a:r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]) = S + </a:t>
            </a:r>
            <a:r>
              <a:rPr lang="en-US" dirty="0">
                <a:latin typeface="Monaco"/>
                <a:cs typeface="Monaco"/>
              </a:rPr>
              <a:t>j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cxnSp>
        <p:nvCxnSpPr>
          <p:cNvPr id="126" name="Curved Connector 125"/>
          <p:cNvCxnSpPr/>
          <p:nvPr/>
        </p:nvCxnSpPr>
        <p:spPr bwMode="auto">
          <a:xfrm rot="5400000" flipH="1" flipV="1">
            <a:off x="926171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Curved Connector 127"/>
          <p:cNvCxnSpPr/>
          <p:nvPr/>
        </p:nvCxnSpPr>
        <p:spPr bwMode="auto">
          <a:xfrm rot="5400000" flipH="1" flipV="1">
            <a:off x="1307172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8" name="Group 207"/>
          <p:cNvGrpSpPr/>
          <p:nvPr/>
        </p:nvGrpSpPr>
        <p:grpSpPr>
          <a:xfrm>
            <a:off x="0" y="2032000"/>
            <a:ext cx="1159955" cy="825500"/>
            <a:chOff x="0" y="2032000"/>
            <a:chExt cx="1159955" cy="825500"/>
          </a:xfrm>
        </p:grpSpPr>
        <p:sp>
          <p:nvSpPr>
            <p:cNvPr id="129" name="TextBox 128"/>
            <p:cNvSpPr txBox="1"/>
            <p:nvPr/>
          </p:nvSpPr>
          <p:spPr>
            <a:xfrm>
              <a:off x="0" y="2032000"/>
              <a:ext cx="115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X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131" name="Straight Arrow Connector 130"/>
            <p:cNvCxnSpPr>
              <a:stCxn id="129" idx="2"/>
              <a:endCxn id="30" idx="0"/>
            </p:cNvCxnSpPr>
            <p:nvPr/>
          </p:nvCxnSpPr>
          <p:spPr bwMode="auto">
            <a:xfrm>
              <a:off x="579978" y="2401332"/>
              <a:ext cx="160744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2" name="Curved Connector 131"/>
          <p:cNvCxnSpPr/>
          <p:nvPr/>
        </p:nvCxnSpPr>
        <p:spPr bwMode="auto">
          <a:xfrm rot="5400000" flipH="1" flipV="1">
            <a:off x="1700873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Curved Connector 132"/>
          <p:cNvCxnSpPr/>
          <p:nvPr/>
        </p:nvCxnSpPr>
        <p:spPr bwMode="auto">
          <a:xfrm rot="5400000" flipH="1" flipV="1">
            <a:off x="2094574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Curved Connector 133"/>
          <p:cNvCxnSpPr/>
          <p:nvPr/>
        </p:nvCxnSpPr>
        <p:spPr bwMode="auto">
          <a:xfrm rot="5400000" flipH="1" flipV="1">
            <a:off x="2488275" y="4399251"/>
            <a:ext cx="12700" cy="396299"/>
          </a:xfrm>
          <a:prstGeom prst="curvedConnector3">
            <a:avLst>
              <a:gd name="adj1" fmla="val 29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9" name="Group 208"/>
          <p:cNvGrpSpPr/>
          <p:nvPr/>
        </p:nvGrpSpPr>
        <p:grpSpPr>
          <a:xfrm>
            <a:off x="-12700" y="3759200"/>
            <a:ext cx="8905904" cy="1207532"/>
            <a:chOff x="-12700" y="3759200"/>
            <a:chExt cx="8905904" cy="1207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1500" y="4483100"/>
              <a:ext cx="8321704" cy="483632"/>
              <a:chOff x="419100" y="1562100"/>
              <a:chExt cx="8321704" cy="483632"/>
            </a:xfrm>
          </p:grpSpPr>
          <p:cxnSp>
            <p:nvCxnSpPr>
              <p:cNvPr id="71" name="Straight Connector 70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3" name="TextBox 92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-12700" y="3759200"/>
              <a:ext cx="115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S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138" name="Straight Arrow Connector 137"/>
            <p:cNvCxnSpPr>
              <a:stCxn id="137" idx="2"/>
            </p:cNvCxnSpPr>
            <p:nvPr/>
          </p:nvCxnSpPr>
          <p:spPr bwMode="auto">
            <a:xfrm>
              <a:off x="567278" y="4128532"/>
              <a:ext cx="160744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2" name="TextBox 191"/>
          <p:cNvSpPr txBox="1"/>
          <p:nvPr/>
        </p:nvSpPr>
        <p:spPr>
          <a:xfrm>
            <a:off x="5634806" y="5575300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address(F[</a:t>
            </a:r>
            <a:r>
              <a:rPr lang="en-US" dirty="0">
                <a:latin typeface="Monaco"/>
                <a:cs typeface="Monaco"/>
              </a:rPr>
              <a:t>k</a:t>
            </a:r>
            <a:r>
              <a:rPr lang="en-US" dirty="0" smtClean="0">
                <a:latin typeface="Monaco"/>
                <a:cs typeface="Monaco"/>
              </a:rPr>
              <a:t>]) = F + 8×k;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-12700" y="5626100"/>
            <a:ext cx="8905904" cy="1194832"/>
            <a:chOff x="-12700" y="5626100"/>
            <a:chExt cx="8905904" cy="1194832"/>
          </a:xfrm>
        </p:grpSpPr>
        <p:grpSp>
          <p:nvGrpSpPr>
            <p:cNvPr id="139" name="Group 138"/>
            <p:cNvGrpSpPr/>
            <p:nvPr/>
          </p:nvGrpSpPr>
          <p:grpSpPr>
            <a:xfrm>
              <a:off x="571500" y="6337300"/>
              <a:ext cx="8321704" cy="483632"/>
              <a:chOff x="419100" y="1562100"/>
              <a:chExt cx="8321704" cy="483632"/>
            </a:xfrm>
          </p:grpSpPr>
          <p:cxnSp>
            <p:nvCxnSpPr>
              <p:cNvPr id="140" name="Straight Connector 139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Straight Connector 152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Straight Connector 159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-12700" y="5626100"/>
              <a:ext cx="114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F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194" name="Straight Arrow Connector 193"/>
            <p:cNvCxnSpPr>
              <a:stCxn id="193" idx="2"/>
              <a:endCxn id="162" idx="0"/>
            </p:cNvCxnSpPr>
            <p:nvPr/>
          </p:nvCxnSpPr>
          <p:spPr bwMode="auto">
            <a:xfrm>
              <a:off x="560797" y="5995432"/>
              <a:ext cx="167225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1" name="Group 210"/>
          <p:cNvGrpSpPr/>
          <p:nvPr/>
        </p:nvGrpSpPr>
        <p:grpSpPr>
          <a:xfrm>
            <a:off x="12700" y="5292725"/>
            <a:ext cx="5321300" cy="425450"/>
            <a:chOff x="508000" y="5292725"/>
            <a:chExt cx="5321300" cy="425450"/>
          </a:xfrm>
        </p:grpSpPr>
        <p:sp>
          <p:nvSpPr>
            <p:cNvPr id="183" name="TextBox 182"/>
            <p:cNvSpPr txBox="1"/>
            <p:nvPr/>
          </p:nvSpPr>
          <p:spPr>
            <a:xfrm>
              <a:off x="508000" y="5308600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double </a:t>
              </a:r>
              <a:r>
                <a:rPr lang="en-US" dirty="0">
                  <a:latin typeface="Monaco"/>
                  <a:cs typeface="Monaco"/>
                </a:rPr>
                <a:t>F</a:t>
              </a:r>
              <a:r>
                <a:rPr lang="en-US" dirty="0" smtClean="0">
                  <a:latin typeface="Monaco"/>
                  <a:cs typeface="Monaco"/>
                </a:rPr>
                <a:t>[100];</a:t>
              </a:r>
              <a:endParaRPr lang="en-US" dirty="0">
                <a:latin typeface="Monaco"/>
                <a:cs typeface="Monaco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2654300" y="5292725"/>
              <a:ext cx="3175000" cy="425450"/>
              <a:chOff x="2654300" y="5292725"/>
              <a:chExt cx="3175000" cy="425450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2654300" y="5292725"/>
                <a:ext cx="1587500" cy="425450"/>
                <a:chOff x="4302125" y="2393950"/>
                <a:chExt cx="1587500" cy="425450"/>
              </a:xfrm>
            </p:grpSpPr>
            <p:sp>
              <p:nvSpPr>
                <p:cNvPr id="185" name="Rectangle 184"/>
                <p:cNvSpPr/>
                <p:nvPr/>
              </p:nvSpPr>
              <p:spPr bwMode="auto">
                <a:xfrm>
                  <a:off x="4302125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 bwMode="auto">
                <a:xfrm>
                  <a:off x="4699000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5095875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5492750" y="2393950"/>
                  <a:ext cx="396875" cy="42545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-105" charset="0"/>
                  </a:endParaRPr>
                </a:p>
              </p:txBody>
            </p:sp>
          </p:grpSp>
          <p:sp>
            <p:nvSpPr>
              <p:cNvPr id="196" name="Rectangle 195"/>
              <p:cNvSpPr/>
              <p:nvPr/>
            </p:nvSpPr>
            <p:spPr bwMode="auto">
              <a:xfrm>
                <a:off x="4241800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4638675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5035550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5432425" y="5292725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</p:grpSp>
      </p:grpSp>
      <p:cxnSp>
        <p:nvCxnSpPr>
          <p:cNvPr id="202" name="Curved Connector 201"/>
          <p:cNvCxnSpPr>
            <a:stCxn id="162" idx="0"/>
            <a:endCxn id="170" idx="0"/>
          </p:cNvCxnSpPr>
          <p:nvPr/>
        </p:nvCxnSpPr>
        <p:spPr bwMode="auto">
          <a:xfrm rot="5400000" flipH="1" flipV="1">
            <a:off x="2313218" y="4866404"/>
            <a:ext cx="12700" cy="3170392"/>
          </a:xfrm>
          <a:prstGeom prst="curvedConnector3">
            <a:avLst>
              <a:gd name="adj1" fmla="val 33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Curved Connector 203"/>
          <p:cNvCxnSpPr/>
          <p:nvPr/>
        </p:nvCxnSpPr>
        <p:spPr bwMode="auto">
          <a:xfrm rot="5400000" flipH="1" flipV="1">
            <a:off x="5475518" y="4815604"/>
            <a:ext cx="12700" cy="3170392"/>
          </a:xfrm>
          <a:prstGeom prst="curvedConnector3">
            <a:avLst>
              <a:gd name="adj1" fmla="val 33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 flipV="1">
            <a:off x="0" y="3302000"/>
            <a:ext cx="9144000" cy="2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 bwMode="auto">
          <a:xfrm flipV="1">
            <a:off x="-12700" y="5092700"/>
            <a:ext cx="9144000" cy="25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1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9" grpId="0"/>
      <p:bldP spid="114" grpId="0"/>
      <p:bldP spid="116" grpId="0" animBg="1"/>
      <p:bldP spid="123" grpId="0"/>
      <p:bldP spid="19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-157500"/>
            <a:ext cx="8259762" cy="1446550"/>
          </a:xfrm>
        </p:spPr>
        <p:txBody>
          <a:bodyPr/>
          <a:lstStyle/>
          <a:p>
            <a:r>
              <a:rPr lang="en-US" dirty="0" smtClean="0"/>
              <a:t>You can create an array  of anything.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8800" y="1271539"/>
            <a:ext cx="4201804" cy="23083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 code: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city 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latin typeface="Monaco"/>
                <a:cs typeface="Monaco"/>
              </a:rPr>
              <a:t>DistanceFromCoast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 </a:t>
            </a:r>
            <a:r>
              <a:rPr lang="en-US" dirty="0" smtClean="0">
                <a:latin typeface="Monaco"/>
                <a:cs typeface="Monaco"/>
              </a:rPr>
              <a:t>  Population;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  char   </a:t>
            </a:r>
            <a:r>
              <a:rPr lang="en-US" dirty="0" smtClean="0">
                <a:latin typeface="Monaco"/>
                <a:cs typeface="Monaco"/>
              </a:rPr>
              <a:t>Subway;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err="1" smtClean="0">
                <a:latin typeface="Monaco"/>
                <a:cs typeface="Monaco"/>
              </a:rPr>
              <a:t>RingRoad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smtClean="0">
                <a:latin typeface="Monaco"/>
                <a:cs typeface="Monaco"/>
              </a:rPr>
              <a:t>};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00" y="3886200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city T[150];</a:t>
            </a:r>
            <a:endParaRPr lang="en-US" dirty="0">
              <a:latin typeface="Monaco"/>
              <a:cs typeface="Monaco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78200" y="3844925"/>
            <a:ext cx="3962400" cy="425450"/>
            <a:chOff x="2794000" y="5292725"/>
            <a:chExt cx="3962400" cy="425450"/>
          </a:xfrm>
        </p:grpSpPr>
        <p:grpSp>
          <p:nvGrpSpPr>
            <p:cNvPr id="8" name="Group 7"/>
            <p:cNvGrpSpPr/>
            <p:nvPr/>
          </p:nvGrpSpPr>
          <p:grpSpPr>
            <a:xfrm>
              <a:off x="2794000" y="5292725"/>
              <a:ext cx="1587500" cy="425450"/>
              <a:chOff x="4302125" y="2393950"/>
              <a:chExt cx="1587500" cy="42545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302125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4699000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5095875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492750" y="2393950"/>
                <a:ext cx="396875" cy="42545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438150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77837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17525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57212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962650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359525" y="5292725"/>
              <a:ext cx="396875" cy="425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5283200"/>
            <a:ext cx="8905904" cy="1194832"/>
            <a:chOff x="-12700" y="5626100"/>
            <a:chExt cx="8905904" cy="1194832"/>
          </a:xfrm>
        </p:grpSpPr>
        <p:grpSp>
          <p:nvGrpSpPr>
            <p:cNvPr id="21" name="Group 20"/>
            <p:cNvGrpSpPr/>
            <p:nvPr/>
          </p:nvGrpSpPr>
          <p:grpSpPr>
            <a:xfrm>
              <a:off x="571500" y="6337300"/>
              <a:ext cx="8321704" cy="483632"/>
              <a:chOff x="419100" y="1562100"/>
              <a:chExt cx="8321704" cy="483632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>
                <a:off x="558800" y="1631950"/>
                <a:ext cx="7950200" cy="12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5588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>
                <a:off x="9563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13538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17513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21488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29438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37388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45339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32892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572643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12394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65214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691896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73164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771398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81114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850900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254635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334137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413639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4931410" y="1562100"/>
                <a:ext cx="0" cy="152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TextBox 45"/>
              <p:cNvSpPr txBox="1"/>
              <p:nvPr/>
            </p:nvSpPr>
            <p:spPr>
              <a:xfrm>
                <a:off x="419100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15399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1169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607997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04296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00595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796894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93193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89492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985788" y="16764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31012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10759" y="1676400"/>
                <a:ext cx="42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94266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94905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95544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296183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69682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097461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498100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898739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299382" y="1676400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-12700" y="56261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base of </a:t>
              </a:r>
              <a:r>
                <a:rPr lang="en-US" dirty="0" smtClean="0">
                  <a:solidFill>
                    <a:srgbClr val="FF0000"/>
                  </a:solidFill>
                  <a:latin typeface="Monaco"/>
                  <a:cs typeface="Monaco"/>
                </a:rPr>
                <a:t>T</a:t>
              </a:r>
              <a:endParaRPr lang="en-US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  <p:cxnSp>
          <p:nvCxnSpPr>
            <p:cNvPr id="23" name="Straight Arrow Connector 22"/>
            <p:cNvCxnSpPr>
              <a:stCxn id="22" idx="2"/>
              <a:endCxn id="46" idx="0"/>
            </p:cNvCxnSpPr>
            <p:nvPr/>
          </p:nvCxnSpPr>
          <p:spPr bwMode="auto">
            <a:xfrm>
              <a:off x="560534" y="5995432"/>
              <a:ext cx="167488" cy="456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70" name="Curved Connector 69"/>
          <p:cNvCxnSpPr/>
          <p:nvPr/>
        </p:nvCxnSpPr>
        <p:spPr bwMode="auto">
          <a:xfrm rot="5400000" flipH="1" flipV="1">
            <a:off x="2718326" y="4131096"/>
            <a:ext cx="12700" cy="3955209"/>
          </a:xfrm>
          <a:prstGeom prst="curvedConnector3">
            <a:avLst>
              <a:gd name="adj1" fmla="val 45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Curved Connector 71"/>
          <p:cNvCxnSpPr/>
          <p:nvPr/>
        </p:nvCxnSpPr>
        <p:spPr bwMode="auto">
          <a:xfrm rot="5400000" flipH="1" flipV="1">
            <a:off x="6693427" y="4131096"/>
            <a:ext cx="12700" cy="3955209"/>
          </a:xfrm>
          <a:prstGeom prst="curvedConnector3">
            <a:avLst>
              <a:gd name="adj1" fmla="val 45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257800" y="4673600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address(T[i]) = T + 10×k;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336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Copy Example</a:t>
            </a:r>
            <a:endParaRPr lang="en-AU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36662"/>
          </a:xfrm>
        </p:spPr>
        <p:txBody>
          <a:bodyPr/>
          <a:lstStyle/>
          <a:p>
            <a:pPr eaLnBrk="1" hangingPunct="1"/>
            <a:r>
              <a:rPr lang="en-US" dirty="0"/>
              <a:t>C code (naïve):</a:t>
            </a:r>
          </a:p>
          <a:p>
            <a:pPr lvl="1" eaLnBrk="1" hangingPunct="1"/>
            <a:r>
              <a:rPr lang="en-US" dirty="0"/>
              <a:t>Null-terminated string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Lucida Console" charset="0"/>
              </a:rPr>
              <a:t>	</a:t>
            </a:r>
          </a:p>
          <a:p>
            <a:pPr eaLnBrk="1" hangingPunct="1">
              <a:buFont typeface="Wingdings" charset="2"/>
              <a:buNone/>
            </a:pPr>
            <a:endParaRPr lang="en-US" sz="2800" dirty="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 dirty="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 dirty="0">
              <a:latin typeface="Lucida Console" charset="0"/>
            </a:endParaRPr>
          </a:p>
          <a:p>
            <a:pPr eaLnBrk="1" hangingPunct="1">
              <a:buFont typeface="Wingdings" charset="2"/>
              <a:buNone/>
            </a:pPr>
            <a:endParaRPr lang="en-US" sz="2800" dirty="0">
              <a:latin typeface="Lucida Console" charset="0"/>
            </a:endParaRPr>
          </a:p>
          <a:p>
            <a:pPr lvl="1" eaLnBrk="1" hangingPunct="1">
              <a:buFont typeface="Wingdings" charset="2"/>
              <a:buNone/>
            </a:pP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53200" y="19812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dirty="0" err="1">
                <a:latin typeface="Monaco"/>
                <a:cs typeface="Monaco"/>
              </a:rPr>
              <a:t>x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latin typeface="Monaco"/>
                <a:cs typeface="Monaco"/>
                <a:sym typeface="Symbol" charset="2"/>
              </a:rPr>
              <a:t>y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dirty="0">
                <a:latin typeface="Monaco"/>
                <a:cs typeface="Monaco"/>
                <a:sym typeface="Symbol" charset="2"/>
              </a:rPr>
              <a:t>$a1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400" y="2971800"/>
            <a:ext cx="4124847" cy="181588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+mn-lt"/>
                <a:cs typeface="Monaco"/>
              </a:rPr>
              <a:t>C code:</a:t>
            </a:r>
          </a:p>
          <a:p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x[],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y[])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while</a:t>
            </a:r>
            <a:r>
              <a:rPr lang="en-US" sz="1600" dirty="0">
                <a:latin typeface="Monaco"/>
                <a:cs typeface="Monaco"/>
              </a:rPr>
              <a:t> ((x[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]=y[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])!='\0')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+= 1;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build="p" bldLvl="4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1" name="Text Box 4"/>
          <p:cNvSpPr txBox="1">
            <a:spLocks noChangeArrowheads="1"/>
          </p:cNvSpPr>
          <p:nvPr/>
        </p:nvSpPr>
        <p:spPr bwMode="auto">
          <a:xfrm>
            <a:off x="0" y="0"/>
            <a:ext cx="4124847" cy="181588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+mn-lt"/>
                <a:cs typeface="Monaco"/>
              </a:rPr>
              <a:t>C code:</a:t>
            </a:r>
          </a:p>
          <a:p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x[],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y[])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while</a:t>
            </a:r>
            <a:r>
              <a:rPr lang="en-US" sz="1600" dirty="0">
                <a:latin typeface="Monaco"/>
                <a:cs typeface="Monaco"/>
              </a:rPr>
              <a:t> ((x[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]=y[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])!='\0')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+= 1;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$s0</a:t>
            </a:r>
          </a:p>
          <a:p>
            <a:pPr algn="ctr"/>
            <a:r>
              <a:rPr lang="en-US" dirty="0" err="1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↔ </a:t>
            </a:r>
            <a:r>
              <a:rPr lang="en-US" dirty="0"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 ↔ </a:t>
            </a:r>
            <a:r>
              <a:rPr lang="en-US" dirty="0">
                <a:sym typeface="Symbol" charset="2"/>
              </a:rPr>
              <a:t>$a1</a:t>
            </a:r>
          </a:p>
        </p:txBody>
      </p:sp>
      <p:sp>
        <p:nvSpPr>
          <p:cNvPr id="10" name="Text Box 1038"/>
          <p:cNvSpPr txBox="1">
            <a:spLocks noChangeArrowheads="1"/>
          </p:cNvSpPr>
          <p:nvPr/>
        </p:nvSpPr>
        <p:spPr bwMode="auto">
          <a:xfrm>
            <a:off x="0" y="2425700"/>
            <a:ext cx="298588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$t2 ← 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x[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if(y[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i+1;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3150897" y="2413000"/>
            <a:ext cx="29499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$s0 </a:t>
            </a:r>
            <a:r>
              <a:rPr lang="en-US" sz="1400" dirty="0" smtClean="0">
                <a:latin typeface="Monaco"/>
                <a:cs typeface="Monaco"/>
              </a:rPr>
              <a:t>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$t2 ← y[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$s0</a:t>
            </a:r>
            <a:r>
              <a:rPr lang="en-US" sz="1400" dirty="0" smtClean="0">
                <a:latin typeface="Monaco"/>
                <a:cs typeface="Monaco"/>
              </a:rPr>
              <a:t>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x[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$s0</a:t>
            </a:r>
            <a:r>
              <a:rPr lang="en-US" sz="1400" dirty="0" smtClean="0">
                <a:latin typeface="Monaco"/>
                <a:cs typeface="Monaco"/>
              </a:rPr>
              <a:t>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$t2</a:t>
            </a:r>
            <a:r>
              <a:rPr lang="en-US" sz="1400" dirty="0" smtClean="0">
                <a:latin typeface="Monaco"/>
                <a:cs typeface="Monaco"/>
              </a:rPr>
              <a:t>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$s0 </a:t>
            </a:r>
            <a:r>
              <a:rPr lang="en-US" sz="1400" dirty="0" smtClean="0">
                <a:latin typeface="Monaco"/>
                <a:cs typeface="Monaco"/>
              </a:rPr>
              <a:t>←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$s0 </a:t>
            </a:r>
            <a:r>
              <a:rPr lang="en-US" sz="1400" dirty="0" smtClean="0">
                <a:latin typeface="Monaco"/>
                <a:cs typeface="Monaco"/>
              </a:rPr>
              <a:t>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2" name="Text Box 1038"/>
          <p:cNvSpPr txBox="1">
            <a:spLocks noChangeArrowheads="1"/>
          </p:cNvSpPr>
          <p:nvPr/>
        </p:nvSpPr>
        <p:spPr bwMode="auto">
          <a:xfrm>
            <a:off x="6194054" y="2378085"/>
            <a:ext cx="28781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$t1 ← $s0 + $a1;      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M[$t1];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x[$s0] ← $t2;</a:t>
            </a:r>
            <a:endParaRPr lang="en-US" sz="1400" dirty="0" smtClean="0">
              <a:solidFill>
                <a:srgbClr val="0000FF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 smtClean="0">
                <a:latin typeface="Monaco"/>
                <a:cs typeface="Monaco"/>
              </a:rPr>
              <a:t>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0" y="2425700"/>
            <a:ext cx="298588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>
                <a:latin typeface="+mn-lt"/>
                <a:cs typeface="Monaco"/>
              </a:rPr>
              <a:t>Intermediate Code:</a:t>
            </a:r>
            <a:endParaRPr lang="en-US" sz="1400" u="sng" dirty="0">
              <a:latin typeface="+mn-lt"/>
              <a:cs typeface="Monaco"/>
            </a:endParaRPr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$t2 ← y[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x[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y[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] </a:t>
            </a:r>
            <a:r>
              <a:rPr lang="en-US" sz="1400" dirty="0" smtClean="0">
                <a:latin typeface="Monaco"/>
                <a:cs typeface="Monaco"/>
              </a:rPr>
              <a:t>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6" name="Text Box 1038"/>
          <p:cNvSpPr txBox="1">
            <a:spLocks noChangeArrowheads="1"/>
          </p:cNvSpPr>
          <p:nvPr/>
        </p:nvSpPr>
        <p:spPr bwMode="auto">
          <a:xfrm>
            <a:off x="3150897" y="2413000"/>
            <a:ext cx="294510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$t2 ←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y[$s0]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x[$s0]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7" name="Text Box 1038"/>
          <p:cNvSpPr txBox="1">
            <a:spLocks noChangeArrowheads="1"/>
          </p:cNvSpPr>
          <p:nvPr/>
        </p:nvSpPr>
        <p:spPr bwMode="auto">
          <a:xfrm>
            <a:off x="6194054" y="2378085"/>
            <a:ext cx="2949946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 x[$s0] </a:t>
            </a:r>
            <a:r>
              <a:rPr lang="en-US" sz="1400" dirty="0" smtClean="0">
                <a:latin typeface="Monaco"/>
                <a:cs typeface="Monaco"/>
              </a:rPr>
              <a:t>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905000" y="6324600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5" grpId="1" animBg="1"/>
      <p:bldP spid="16" grpId="1" animBg="1"/>
      <p:bldP spid="1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dirty="0" err="1">
                <a:latin typeface="Monaco"/>
                <a:cs typeface="Monaco"/>
              </a:rPr>
              <a:t>x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latin typeface="Monaco"/>
                <a:cs typeface="Monaco"/>
                <a:sym typeface="Symbol" charset="2"/>
              </a:rPr>
              <a:t>y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dirty="0">
                <a:latin typeface="Monaco"/>
                <a:cs typeface="Monaco"/>
                <a:sym typeface="Symbol" charset="2"/>
              </a:rPr>
              <a:t>$a1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0" y="6488668"/>
            <a:ext cx="1339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0" y="0"/>
            <a:ext cx="4124847" cy="181588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+mn-lt"/>
                <a:cs typeface="Monaco"/>
              </a:rPr>
              <a:t>C code:</a:t>
            </a:r>
          </a:p>
          <a:p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x[],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y[])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while</a:t>
            </a:r>
            <a:r>
              <a:rPr lang="en-US" sz="1600" dirty="0">
                <a:latin typeface="Monaco"/>
                <a:cs typeface="Monaco"/>
              </a:rPr>
              <a:t> ((x[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]=y[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])!='\0')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+= 1;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21" name="Text Box 1038"/>
          <p:cNvSpPr txBox="1">
            <a:spLocks noChangeArrowheads="1"/>
          </p:cNvSpPr>
          <p:nvPr/>
        </p:nvSpPr>
        <p:spPr bwMode="auto">
          <a:xfrm>
            <a:off x="0" y="2759085"/>
            <a:ext cx="2949946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x[$s0] </a:t>
            </a:r>
            <a:r>
              <a:rPr lang="en-US" sz="1400" dirty="0" smtClean="0">
                <a:latin typeface="Monaco"/>
                <a:cs typeface="Monaco"/>
              </a:rPr>
              <a:t>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22" name="Text Box 1038"/>
          <p:cNvSpPr txBox="1">
            <a:spLocks noChangeArrowheads="1"/>
          </p:cNvSpPr>
          <p:nvPr/>
        </p:nvSpPr>
        <p:spPr bwMode="auto">
          <a:xfrm>
            <a:off x="3060700" y="2752963"/>
            <a:ext cx="2878149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$t3 ← $s0 + $a0;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M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[$t3]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return;</a:t>
            </a:r>
          </a:p>
        </p:txBody>
      </p:sp>
      <p:sp>
        <p:nvSpPr>
          <p:cNvPr id="23" name="Text Box 1038"/>
          <p:cNvSpPr txBox="1">
            <a:spLocks noChangeArrowheads="1"/>
          </p:cNvSpPr>
          <p:nvPr/>
        </p:nvSpPr>
        <p:spPr bwMode="auto">
          <a:xfrm>
            <a:off x="3060700" y="2752963"/>
            <a:ext cx="2878149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 smtClean="0">
                <a:latin typeface="Monaco"/>
                <a:cs typeface="Monaco"/>
              </a:rPr>
              <a:t>: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⟨save registers⟩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$t3 ← $s0 + $a0;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M</a:t>
            </a:r>
            <a:r>
              <a:rPr lang="en-US" sz="1400" dirty="0" smtClean="0">
                <a:latin typeface="Monaco"/>
                <a:cs typeface="Monaco"/>
              </a:rPr>
              <a:t>[$t3]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⟨restore </a:t>
            </a:r>
            <a:r>
              <a:rPr lang="en-US" sz="1400" dirty="0">
                <a:solidFill>
                  <a:srgbClr val="FF0000"/>
                </a:solidFill>
                <a:latin typeface="Monaco"/>
                <a:cs typeface="Monaco"/>
              </a:rPr>
              <a:t>registers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⟩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return;</a:t>
            </a:r>
          </a:p>
        </p:txBody>
      </p:sp>
      <p:sp>
        <p:nvSpPr>
          <p:cNvPr id="24" name="Text Box 1038"/>
          <p:cNvSpPr txBox="1">
            <a:spLocks noChangeArrowheads="1"/>
          </p:cNvSpPr>
          <p:nvPr/>
        </p:nvSpPr>
        <p:spPr bwMode="auto">
          <a:xfrm>
            <a:off x="6194054" y="2885857"/>
            <a:ext cx="2949946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 smtClean="0">
                <a:latin typeface="Monaco"/>
                <a:cs typeface="Monaco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    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← 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- 4</a:t>
            </a:r>
          </a:p>
          <a:p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M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[$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] ← $s0</a:t>
            </a:r>
            <a:endParaRPr lang="en-US" sz="1400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$t3 ← $s0 + $a0;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M</a:t>
            </a:r>
            <a:r>
              <a:rPr lang="en-US" sz="1400" dirty="0" smtClean="0">
                <a:latin typeface="Monaco"/>
                <a:cs typeface="Monaco"/>
              </a:rPr>
              <a:t>[$t3]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$s0 ← M[$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]      </a:t>
            </a:r>
          </a:p>
          <a:p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← $</a:t>
            </a:r>
            <a:r>
              <a:rPr lang="en-US" sz="1400" dirty="0" err="1">
                <a:solidFill>
                  <a:srgbClr val="0000FF"/>
                </a:solidFill>
                <a:latin typeface="Monaco"/>
                <a:cs typeface="Monaco"/>
              </a:rPr>
              <a:t>sp</a:t>
            </a:r>
            <a:r>
              <a:rPr lang="en-US" sz="1400" dirty="0">
                <a:solidFill>
                  <a:srgbClr val="0000FF"/>
                </a:solidFill>
                <a:latin typeface="Monaco"/>
                <a:cs typeface="Monaco"/>
              </a:rPr>
              <a:t> + 4;</a:t>
            </a:r>
          </a:p>
          <a:p>
            <a:r>
              <a:rPr lang="en-US" sz="1400" dirty="0" smtClean="0">
                <a:latin typeface="Monaco"/>
                <a:cs typeface="Monaco"/>
              </a:rPr>
              <a:t>    return;</a:t>
            </a:r>
          </a:p>
        </p:txBody>
      </p:sp>
    </p:spTree>
    <p:extLst>
      <p:ext uri="{BB962C8B-B14F-4D97-AF65-F5344CB8AC3E}">
        <p14:creationId xmlns:p14="http://schemas.microsoft.com/office/powerpoint/2010/main" val="131321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38"/>
          <p:cNvSpPr txBox="1">
            <a:spLocks noChangeArrowheads="1"/>
          </p:cNvSpPr>
          <p:nvPr/>
        </p:nvSpPr>
        <p:spPr bwMode="auto">
          <a:xfrm>
            <a:off x="707654" y="3292257"/>
            <a:ext cx="2949946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 smtClean="0">
                <a:latin typeface="Monaco"/>
                <a:cs typeface="Monaco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←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- 4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M</a:t>
            </a:r>
            <a:r>
              <a:rPr lang="en-US" sz="1400" dirty="0">
                <a:latin typeface="Monaco"/>
                <a:cs typeface="Monaco"/>
              </a:rPr>
              <a:t>[$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] ← $s0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$t3 ← $s0 + $a0;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M</a:t>
            </a:r>
            <a:r>
              <a:rPr lang="en-US" sz="1400" dirty="0" smtClean="0">
                <a:latin typeface="Monaco"/>
                <a:cs typeface="Monaco"/>
              </a:rPr>
              <a:t>[$t3]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</a:t>
            </a:r>
            <a:r>
              <a:rPr lang="en-US" sz="1400" dirty="0">
                <a:latin typeface="Monaco"/>
                <a:cs typeface="Monaco"/>
              </a:rPr>
              <a:t>$s0 ← M[$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]      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←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+ 4;</a:t>
            </a:r>
          </a:p>
          <a:p>
            <a:r>
              <a:rPr lang="en-US" sz="1400" dirty="0" smtClean="0">
                <a:latin typeface="Monaco"/>
                <a:cs typeface="Monaco"/>
              </a:rPr>
              <a:t>    return;</a:t>
            </a:r>
          </a:p>
        </p:txBody>
      </p:sp>
      <p:sp>
        <p:nvSpPr>
          <p:cNvPr id="36" name="Text Box 1038"/>
          <p:cNvSpPr txBox="1">
            <a:spLocks noChangeArrowheads="1"/>
          </p:cNvSpPr>
          <p:nvPr/>
        </p:nvSpPr>
        <p:spPr bwMode="auto">
          <a:xfrm>
            <a:off x="3733801" y="2826097"/>
            <a:ext cx="5372099" cy="3539431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sp, $sp, -4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adjust stack for 1 item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sw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>
                <a:latin typeface="Monaco"/>
                <a:cs typeface="Monaco"/>
              </a:rPr>
              <a:t>s0, 0($sp)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save $s0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add  $</a:t>
            </a:r>
            <a:r>
              <a:rPr lang="en-US" sz="1400" dirty="0">
                <a:latin typeface="Monaco"/>
                <a:cs typeface="Monaco"/>
              </a:rPr>
              <a:t>s0,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, 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   #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L1: add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t1, $s0, $a1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addr</a:t>
            </a:r>
            <a:r>
              <a:rPr lang="en-US" sz="1400" dirty="0">
                <a:latin typeface="Monaco"/>
                <a:cs typeface="Monaco"/>
              </a:rPr>
              <a:t> of 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in $t1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lbu</a:t>
            </a:r>
            <a:r>
              <a:rPr lang="en-US" sz="1400" dirty="0" smtClean="0">
                <a:latin typeface="Monaco"/>
                <a:cs typeface="Monaco"/>
              </a:rPr>
              <a:t>  $</a:t>
            </a:r>
            <a:r>
              <a:rPr lang="en-US" sz="1400" dirty="0">
                <a:latin typeface="Monaco"/>
                <a:cs typeface="Monaco"/>
              </a:rPr>
              <a:t>t2, 0($t1)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$t2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add  $</a:t>
            </a:r>
            <a:r>
              <a:rPr lang="en-US" sz="1400" dirty="0">
                <a:latin typeface="Monaco"/>
                <a:cs typeface="Monaco"/>
              </a:rPr>
              <a:t>t3, $s0, $a0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addr</a:t>
            </a:r>
            <a:r>
              <a:rPr lang="en-US" sz="1400" dirty="0">
                <a:latin typeface="Monaco"/>
                <a:cs typeface="Monaco"/>
              </a:rPr>
              <a:t> of x[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in $t3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sb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>
                <a:latin typeface="Monaco"/>
                <a:cs typeface="Monaco"/>
              </a:rPr>
              <a:t>t2, 0($t3)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x[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beq</a:t>
            </a:r>
            <a:r>
              <a:rPr lang="en-US" sz="1400" dirty="0" smtClean="0">
                <a:latin typeface="Monaco"/>
                <a:cs typeface="Monaco"/>
              </a:rPr>
              <a:t>  $</a:t>
            </a:r>
            <a:r>
              <a:rPr lang="en-US" sz="1400" dirty="0">
                <a:latin typeface="Monaco"/>
                <a:cs typeface="Monaco"/>
              </a:rPr>
              <a:t>t2,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>
                <a:latin typeface="Monaco"/>
                <a:cs typeface="Monaco"/>
              </a:rPr>
              <a:t>L2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exit loop if 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== 0  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s0, $s0, 1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+ 1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j    L1            # </a:t>
            </a:r>
            <a:r>
              <a:rPr lang="en-US" sz="1400" dirty="0">
                <a:latin typeface="Monaco"/>
                <a:cs typeface="Monaco"/>
              </a:rPr>
              <a:t>next iteration of loop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L2: </a:t>
            </a:r>
            <a:r>
              <a:rPr lang="en-US" sz="1400" dirty="0" err="1">
                <a:latin typeface="Monaco"/>
                <a:cs typeface="Monaco"/>
              </a:rPr>
              <a:t>lw</a:t>
            </a:r>
            <a:r>
              <a:rPr lang="en-US" sz="1400" dirty="0"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s0, 0($sp)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restore saved $s0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sp, $sp, 4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pop 1 item from stack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jr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 err="1">
                <a:latin typeface="Monaco"/>
                <a:cs typeface="Monaco"/>
              </a:rPr>
              <a:t>ra</a:t>
            </a:r>
            <a:r>
              <a:rPr lang="en-US" sz="1400" dirty="0">
                <a:latin typeface="Monaco"/>
                <a:cs typeface="Monaco"/>
              </a:rPr>
              <a:t>        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and </a:t>
            </a:r>
            <a:r>
              <a:rPr lang="en-US" sz="1400" dirty="0" smtClean="0">
                <a:latin typeface="Monaco"/>
                <a:cs typeface="Monaco"/>
              </a:rPr>
              <a:t>return</a:t>
            </a:r>
          </a:p>
          <a:p>
            <a:endParaRPr lang="en-US" sz="1400" u="sng" dirty="0">
              <a:latin typeface="Monaco"/>
              <a:cs typeface="Monaco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810000" y="3733800"/>
            <a:ext cx="4800600" cy="23876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71900" y="3962400"/>
            <a:ext cx="5245100" cy="22606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10000" y="4394200"/>
            <a:ext cx="4800600" cy="18161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10000" y="4826000"/>
            <a:ext cx="5118100" cy="14732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810000" y="5029200"/>
            <a:ext cx="5092700" cy="11430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10000" y="5461000"/>
            <a:ext cx="5118100" cy="7239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10000" y="5867400"/>
            <a:ext cx="4800600" cy="3556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8" name="TextBox 14"/>
          <p:cNvSpPr txBox="1">
            <a:spLocks noChangeArrowheads="1"/>
          </p:cNvSpPr>
          <p:nvPr/>
        </p:nvSpPr>
        <p:spPr bwMode="auto">
          <a:xfrm>
            <a:off x="7696200" y="63754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125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22700" y="4165600"/>
            <a:ext cx="5207000" cy="2095500"/>
          </a:xfrm>
          <a:prstGeom prst="rect">
            <a:avLst/>
          </a:prstGeom>
          <a:solidFill>
            <a:srgbClr val="ECEAAC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1079500" y="3810000"/>
            <a:ext cx="1612900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66800" y="4216400"/>
            <a:ext cx="1968500" cy="2032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79512" y="4872495"/>
            <a:ext cx="1917688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79512" y="5278895"/>
            <a:ext cx="2425688" cy="232905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079512" y="5507495"/>
            <a:ext cx="1727188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79512" y="5926595"/>
            <a:ext cx="1727188" cy="419100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054112" y="6358395"/>
            <a:ext cx="1930388" cy="232905"/>
          </a:xfrm>
          <a:prstGeom prst="rect">
            <a:avLst/>
          </a:prstGeom>
          <a:solidFill>
            <a:srgbClr val="EBEBA4">
              <a:alpha val="13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</a:rPr>
              <a:t>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0" y="0"/>
            <a:ext cx="4124847" cy="181588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+mn-lt"/>
                <a:cs typeface="Monaco"/>
              </a:rPr>
              <a:t>C code:</a:t>
            </a:r>
          </a:p>
          <a:p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x[],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y[])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while</a:t>
            </a:r>
            <a:r>
              <a:rPr lang="en-US" sz="1600" dirty="0">
                <a:latin typeface="Monaco"/>
                <a:cs typeface="Monaco"/>
              </a:rPr>
              <a:t> ((x[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]=y[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])!='\0')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+= 1;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dirty="0" err="1">
                <a:latin typeface="Monaco"/>
                <a:cs typeface="Monaco"/>
              </a:rPr>
              <a:t>x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latin typeface="Monaco"/>
                <a:cs typeface="Monaco"/>
                <a:sym typeface="Symbol" charset="2"/>
              </a:rPr>
              <a:t>y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dirty="0">
                <a:latin typeface="Monaco"/>
                <a:cs typeface="Monaco"/>
                <a:sym typeface="Symbol" charset="2"/>
              </a:rPr>
              <a:t>$a1</a:t>
            </a:r>
          </a:p>
        </p:txBody>
      </p:sp>
    </p:spTree>
    <p:extLst>
      <p:ext uri="{BB962C8B-B14F-4D97-AF65-F5344CB8AC3E}">
        <p14:creationId xmlns:p14="http://schemas.microsoft.com/office/powerpoint/2010/main" val="155698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8.88889E-6 L -3.46945E-18 0.03333 " pathEditMode="relative" ptsTypes="AA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3333 L 3.61111E-6 0.0662 " pathEditMode="relative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17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9" grpId="0" animBg="1"/>
      <p:bldP spid="29" grpId="1" animBg="1"/>
      <p:bldP spid="3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038"/>
          <p:cNvSpPr txBox="1">
            <a:spLocks noChangeArrowheads="1"/>
          </p:cNvSpPr>
          <p:nvPr/>
        </p:nvSpPr>
        <p:spPr bwMode="auto">
          <a:xfrm>
            <a:off x="707654" y="3292257"/>
            <a:ext cx="2949946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 smtClean="0"/>
              <a:t>Intermediate Code:</a:t>
            </a:r>
            <a:endParaRPr lang="en-US" sz="1400" u="sng" dirty="0"/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 smtClean="0">
                <a:latin typeface="Monaco"/>
                <a:cs typeface="Monaco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←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- 4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M</a:t>
            </a:r>
            <a:r>
              <a:rPr lang="en-US" sz="1400" dirty="0">
                <a:latin typeface="Monaco"/>
                <a:cs typeface="Monaco"/>
              </a:rPr>
              <a:t>[$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] ← $s0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$s0 ← 0;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L1: $t1 ← $s0 + $a1;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$t2 ← M[$t1];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$t3 ← $s0 + $a0;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>
                <a:latin typeface="Monaco"/>
                <a:cs typeface="Monaco"/>
              </a:rPr>
              <a:t>M</a:t>
            </a:r>
            <a:r>
              <a:rPr lang="en-US" sz="1400" dirty="0" smtClean="0">
                <a:latin typeface="Monaco"/>
                <a:cs typeface="Monaco"/>
              </a:rPr>
              <a:t>[$t3] ← $t2;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if($t2 == 0)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$s0 ← $s0 + 1;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goto</a:t>
            </a:r>
            <a:r>
              <a:rPr lang="en-US" sz="1400" dirty="0" smtClean="0">
                <a:latin typeface="Monaco"/>
                <a:cs typeface="Monaco"/>
              </a:rPr>
              <a:t> L1;</a:t>
            </a:r>
          </a:p>
          <a:p>
            <a:r>
              <a:rPr lang="en-US" sz="1400" dirty="0" smtClean="0">
                <a:latin typeface="Monaco"/>
                <a:cs typeface="Monaco"/>
              </a:rPr>
              <a:t>L2: </a:t>
            </a:r>
            <a:r>
              <a:rPr lang="en-US" sz="1400" dirty="0">
                <a:latin typeface="Monaco"/>
                <a:cs typeface="Monaco"/>
              </a:rPr>
              <a:t>$s0 ← M[$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]      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← $</a:t>
            </a:r>
            <a:r>
              <a:rPr lang="en-US" sz="1400" dirty="0" err="1">
                <a:latin typeface="Monaco"/>
                <a:cs typeface="Monaco"/>
              </a:rPr>
              <a:t>sp</a:t>
            </a:r>
            <a:r>
              <a:rPr lang="en-US" sz="1400" dirty="0">
                <a:latin typeface="Monaco"/>
                <a:cs typeface="Monaco"/>
              </a:rPr>
              <a:t> + 4;</a:t>
            </a:r>
          </a:p>
          <a:p>
            <a:r>
              <a:rPr lang="en-US" sz="1400" dirty="0" smtClean="0">
                <a:latin typeface="Monaco"/>
                <a:cs typeface="Monaco"/>
              </a:rPr>
              <a:t>    return;</a:t>
            </a:r>
          </a:p>
        </p:txBody>
      </p:sp>
      <p:sp>
        <p:nvSpPr>
          <p:cNvPr id="149518" name="TextBox 14"/>
          <p:cNvSpPr txBox="1">
            <a:spLocks noChangeArrowheads="1"/>
          </p:cNvSpPr>
          <p:nvPr/>
        </p:nvSpPr>
        <p:spPr bwMode="auto">
          <a:xfrm>
            <a:off x="7747000" y="6488112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P-H p. 125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0" y="0"/>
            <a:ext cx="4124847" cy="181588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+mn-lt"/>
                <a:cs typeface="Monaco"/>
              </a:rPr>
              <a:t>C code:</a:t>
            </a:r>
          </a:p>
          <a:p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void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strcpy</a:t>
            </a:r>
            <a:r>
              <a:rPr lang="en-US" sz="1600" dirty="0">
                <a:latin typeface="Monaco"/>
                <a:cs typeface="Monaco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x[],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char</a:t>
            </a:r>
            <a:r>
              <a:rPr lang="en-US" sz="1600" dirty="0">
                <a:latin typeface="Monaco"/>
                <a:cs typeface="Monaco"/>
              </a:rPr>
              <a:t> y[])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{ </a:t>
            </a:r>
            <a:r>
              <a:rPr lang="en-US" sz="1600" dirty="0" err="1">
                <a:solidFill>
                  <a:srgbClr val="800000"/>
                </a:solidFill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0;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>
                <a:solidFill>
                  <a:srgbClr val="800000"/>
                </a:solidFill>
                <a:latin typeface="Monaco"/>
                <a:cs typeface="Monaco"/>
              </a:rPr>
              <a:t>while</a:t>
            </a:r>
            <a:r>
              <a:rPr lang="en-US" sz="1600" dirty="0">
                <a:latin typeface="Monaco"/>
                <a:cs typeface="Monaco"/>
              </a:rPr>
              <a:t> ((x[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]=y[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])!='\0')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   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+= 1;</a:t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6731000" y="-127000"/>
            <a:ext cx="1466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/>
              <a:t>Assumption:</a:t>
            </a:r>
            <a:endParaRPr lang="en-US" dirty="0">
              <a:sym typeface="Symbol" charset="2"/>
            </a:endParaRPr>
          </a:p>
          <a:p>
            <a:pPr algn="ctr"/>
            <a:r>
              <a:rPr lang="en-US" dirty="0" err="1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$s0</a:t>
            </a:r>
          </a:p>
          <a:p>
            <a:pPr algn="ctr"/>
            <a:r>
              <a:rPr lang="en-US" dirty="0" err="1">
                <a:latin typeface="Monaco"/>
                <a:cs typeface="Monaco"/>
              </a:rPr>
              <a:t>x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↔ </a:t>
            </a:r>
            <a:r>
              <a:rPr lang="en-US" dirty="0">
                <a:latin typeface="Monaco"/>
                <a:cs typeface="Monaco"/>
                <a:sym typeface="Symbol" charset="2"/>
              </a:rPr>
              <a:t>$a0</a:t>
            </a:r>
          </a:p>
          <a:p>
            <a:pPr algn="ctr"/>
            <a:r>
              <a:rPr lang="en-US" dirty="0" err="1">
                <a:latin typeface="Monaco"/>
                <a:cs typeface="Monaco"/>
                <a:sym typeface="Symbol" charset="2"/>
              </a:rPr>
              <a:t>y</a:t>
            </a:r>
            <a:r>
              <a:rPr lang="en-US" dirty="0" smtClean="0">
                <a:latin typeface="Monaco"/>
                <a:cs typeface="Monaco"/>
                <a:sym typeface="Symbol" charset="2"/>
              </a:rPr>
              <a:t> ↔ </a:t>
            </a:r>
            <a:r>
              <a:rPr lang="en-US" dirty="0">
                <a:latin typeface="Monaco"/>
                <a:cs typeface="Monaco"/>
                <a:sym typeface="Symbol" charset="2"/>
              </a:rPr>
              <a:t>$a1</a:t>
            </a:r>
          </a:p>
        </p:txBody>
      </p:sp>
      <p:sp>
        <p:nvSpPr>
          <p:cNvPr id="8" name="Text Box 1038"/>
          <p:cNvSpPr txBox="1">
            <a:spLocks noChangeArrowheads="1"/>
          </p:cNvSpPr>
          <p:nvPr/>
        </p:nvSpPr>
        <p:spPr bwMode="auto">
          <a:xfrm>
            <a:off x="3733801" y="2826097"/>
            <a:ext cx="5372099" cy="3539431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400" u="sng" dirty="0"/>
              <a:t>MIPS assembly:</a:t>
            </a:r>
          </a:p>
          <a:p>
            <a:r>
              <a:rPr lang="en-US" sz="1400" dirty="0" err="1">
                <a:latin typeface="Monaco"/>
                <a:cs typeface="Monaco"/>
              </a:rPr>
              <a:t>strcpy</a:t>
            </a:r>
            <a:r>
              <a:rPr lang="en-US" sz="1400" dirty="0">
                <a:latin typeface="Monaco"/>
                <a:cs typeface="Monaco"/>
              </a:rPr>
              <a:t>: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sp, $sp, -4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adjust stack for 1 item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sw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>
                <a:latin typeface="Monaco"/>
                <a:cs typeface="Monaco"/>
              </a:rPr>
              <a:t>s0, 0($sp)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save $s0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add  $</a:t>
            </a:r>
            <a:r>
              <a:rPr lang="en-US" sz="1400" dirty="0">
                <a:latin typeface="Monaco"/>
                <a:cs typeface="Monaco"/>
              </a:rPr>
              <a:t>s0,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, 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   #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L1: add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t1, $s0, $a1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addr</a:t>
            </a:r>
            <a:r>
              <a:rPr lang="en-US" sz="1400" dirty="0">
                <a:latin typeface="Monaco"/>
                <a:cs typeface="Monaco"/>
              </a:rPr>
              <a:t> of 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in $t1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lbu</a:t>
            </a:r>
            <a:r>
              <a:rPr lang="en-US" sz="1400" dirty="0" smtClean="0">
                <a:latin typeface="Monaco"/>
                <a:cs typeface="Monaco"/>
              </a:rPr>
              <a:t>  $</a:t>
            </a:r>
            <a:r>
              <a:rPr lang="en-US" sz="1400" dirty="0">
                <a:latin typeface="Monaco"/>
                <a:cs typeface="Monaco"/>
              </a:rPr>
              <a:t>t2, 0($t1)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$t2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add  $</a:t>
            </a:r>
            <a:r>
              <a:rPr lang="en-US" sz="1400" dirty="0">
                <a:latin typeface="Monaco"/>
                <a:cs typeface="Monaco"/>
              </a:rPr>
              <a:t>t3, $s0, $a0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addr</a:t>
            </a:r>
            <a:r>
              <a:rPr lang="en-US" sz="1400" dirty="0">
                <a:latin typeface="Monaco"/>
                <a:cs typeface="Monaco"/>
              </a:rPr>
              <a:t> of x[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in $t3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sb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>
                <a:latin typeface="Monaco"/>
                <a:cs typeface="Monaco"/>
              </a:rPr>
              <a:t>t2, 0($t3)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x[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>
                <a:latin typeface="Monaco"/>
                <a:cs typeface="Monaco"/>
              </a:rPr>
              <a:t>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beq</a:t>
            </a:r>
            <a:r>
              <a:rPr lang="en-US" sz="1400" dirty="0" smtClean="0">
                <a:latin typeface="Monaco"/>
                <a:cs typeface="Monaco"/>
              </a:rPr>
              <a:t>  $</a:t>
            </a:r>
            <a:r>
              <a:rPr lang="en-US" sz="1400" dirty="0">
                <a:latin typeface="Monaco"/>
                <a:cs typeface="Monaco"/>
              </a:rPr>
              <a:t>t2,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0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>
                <a:latin typeface="Monaco"/>
                <a:cs typeface="Monaco"/>
              </a:rPr>
              <a:t>L2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exit loop if y[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== 0  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s0, $s0, 1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←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+ 1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smtClean="0">
                <a:latin typeface="Monaco"/>
                <a:cs typeface="Monaco"/>
              </a:rPr>
              <a:t>j    L1            # </a:t>
            </a:r>
            <a:r>
              <a:rPr lang="en-US" sz="1400" dirty="0">
                <a:latin typeface="Monaco"/>
                <a:cs typeface="Monaco"/>
              </a:rPr>
              <a:t>next iteration of loop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L2: </a:t>
            </a:r>
            <a:r>
              <a:rPr lang="en-US" sz="1400" dirty="0" err="1">
                <a:latin typeface="Monaco"/>
                <a:cs typeface="Monaco"/>
              </a:rPr>
              <a:t>lw</a:t>
            </a:r>
            <a:r>
              <a:rPr lang="en-US" sz="1400" dirty="0">
                <a:latin typeface="Monaco"/>
                <a:cs typeface="Monaco"/>
              </a:rPr>
              <a:t>   </a:t>
            </a:r>
            <a:r>
              <a:rPr lang="en-US" sz="1400" dirty="0" smtClean="0">
                <a:latin typeface="Monaco"/>
                <a:cs typeface="Monaco"/>
              </a:rPr>
              <a:t>$</a:t>
            </a:r>
            <a:r>
              <a:rPr lang="en-US" sz="1400" dirty="0">
                <a:latin typeface="Monaco"/>
                <a:cs typeface="Monaco"/>
              </a:rPr>
              <a:t>s0, 0($sp)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restore saved $s0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addi</a:t>
            </a:r>
            <a:r>
              <a:rPr lang="en-US" sz="1400" dirty="0" smtClean="0">
                <a:latin typeface="Monaco"/>
                <a:cs typeface="Monaco"/>
              </a:rPr>
              <a:t> $</a:t>
            </a:r>
            <a:r>
              <a:rPr lang="en-US" sz="1400" dirty="0">
                <a:latin typeface="Monaco"/>
                <a:cs typeface="Monaco"/>
              </a:rPr>
              <a:t>sp, $sp, 4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pop 1 item from stack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jr</a:t>
            </a:r>
            <a:r>
              <a:rPr lang="en-US" sz="1400" dirty="0" smtClean="0">
                <a:latin typeface="Monaco"/>
                <a:cs typeface="Monaco"/>
              </a:rPr>
              <a:t>   $</a:t>
            </a:r>
            <a:r>
              <a:rPr lang="en-US" sz="1400" dirty="0" err="1">
                <a:latin typeface="Monaco"/>
                <a:cs typeface="Monaco"/>
              </a:rPr>
              <a:t>ra</a:t>
            </a:r>
            <a:r>
              <a:rPr lang="en-US" sz="1400" dirty="0">
                <a:latin typeface="Monaco"/>
                <a:cs typeface="Monaco"/>
              </a:rPr>
              <a:t>           </a:t>
            </a:r>
            <a:r>
              <a:rPr lang="en-US" sz="1400" dirty="0" smtClean="0">
                <a:latin typeface="Monaco"/>
                <a:cs typeface="Monaco"/>
              </a:rPr>
              <a:t># </a:t>
            </a:r>
            <a:r>
              <a:rPr lang="en-US" sz="1400" dirty="0">
                <a:latin typeface="Monaco"/>
                <a:cs typeface="Monaco"/>
              </a:rPr>
              <a:t>and </a:t>
            </a:r>
            <a:r>
              <a:rPr lang="en-US" sz="1400" dirty="0" smtClean="0">
                <a:latin typeface="Monaco"/>
                <a:cs typeface="Monaco"/>
              </a:rPr>
              <a:t>return</a:t>
            </a:r>
          </a:p>
          <a:p>
            <a:endParaRPr lang="en-US" sz="1400" u="sng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7856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86309</TotalTime>
  <Words>10185</Words>
  <Application>Microsoft Macintosh PowerPoint</Application>
  <PresentationFormat>On-screen Show (4:3)</PresentationFormat>
  <Paragraphs>3185</Paragraphs>
  <Slides>99</Slides>
  <Notes>65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1" baseType="lpstr">
      <vt:lpstr>1_cod4e</vt:lpstr>
      <vt:lpstr>Document</vt:lpstr>
      <vt:lpstr>Topic 4</vt:lpstr>
      <vt:lpstr>PowerPoint Presentation</vt:lpstr>
      <vt:lpstr>Procedure calls</vt:lpstr>
      <vt:lpstr>Procedure calls</vt:lpstr>
      <vt:lpstr>Problem</vt:lpstr>
      <vt:lpstr>Solution</vt:lpstr>
      <vt:lpstr>What goes into the stack</vt:lpstr>
      <vt:lpstr>Where is the top of the Stack?</vt:lpstr>
      <vt:lpstr>Saving Register into the Stack</vt:lpstr>
      <vt:lpstr>Saving Register into the Stack</vt:lpstr>
      <vt:lpstr>Solution</vt:lpstr>
      <vt:lpstr>Saving Register into the Stack</vt:lpstr>
      <vt:lpstr>Memory Layout</vt:lpstr>
      <vt:lpstr>Memory Layout</vt:lpstr>
      <vt:lpstr>Optimization</vt:lpstr>
      <vt:lpstr>Concept of Liveness</vt:lpstr>
      <vt:lpstr>Live and Dead --- Example</vt:lpstr>
      <vt:lpstr>Calling Convention</vt:lpstr>
      <vt:lpstr>Register Saving Convention</vt:lpstr>
      <vt:lpstr>Registers Used for Procedure Calls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Register Usage Convention</vt:lpstr>
      <vt:lpstr>An illustration of the MIPS  register calling convention</vt:lpstr>
      <vt:lpstr>PowerPoint Presentation</vt:lpstr>
      <vt:lpstr>PowerPoint Presentation</vt:lpstr>
      <vt:lpstr>Why do we need a Frame Pointer?</vt:lpstr>
      <vt:lpstr>PowerPoint Presentation</vt:lpstr>
      <vt:lpstr>PowerPoint Presentation</vt:lpstr>
      <vt:lpstr>Frame Pointer</vt:lpstr>
      <vt:lpstr>Frame Pointer (Example)</vt:lpstr>
      <vt:lpstr>Frame Pointer (Example – at begin)</vt:lpstr>
      <vt:lpstr>Frame Pointer (Example - at end)</vt:lpstr>
      <vt:lpstr>Procedure Call Instructions</vt:lpstr>
      <vt:lpstr>Branch and Link</vt:lpstr>
      <vt:lpstr>Branch and Link</vt:lpstr>
      <vt:lpstr>PowerPoint Presentation</vt:lpstr>
      <vt:lpstr>PowerPoint Presentation</vt:lpstr>
      <vt:lpstr>PowerPoint Presentation</vt:lpstr>
      <vt:lpstr>PowerPoint Presentation</vt:lpstr>
      <vt:lpstr>Leaf Procedure Example</vt:lpstr>
      <vt:lpstr>Leaf Procedure Example</vt:lpstr>
      <vt:lpstr>Non-Leaf Procedures</vt:lpstr>
      <vt:lpstr>Calling Itself</vt:lpstr>
      <vt:lpstr>The Factorial Function</vt:lpstr>
      <vt:lpstr>The Factorial Function</vt:lpstr>
      <vt:lpstr>Recursive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Data Stored in the Stack</vt:lpstr>
      <vt:lpstr>Instructions to maniputate characters (Bytes)</vt:lpstr>
      <vt:lpstr>How do I know by how much to multiply the index of an array?</vt:lpstr>
      <vt:lpstr>You can create an array  of anything.</vt:lpstr>
      <vt:lpstr>String Copy Example</vt:lpstr>
      <vt:lpstr>PowerPoint Presentation</vt:lpstr>
      <vt:lpstr>PowerPoint Presentation</vt:lpstr>
      <vt:lpstr>PowerPoint Presentation</vt:lpstr>
      <vt:lpstr>PowerPoint Presentation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Jose Nelson Amaral</cp:lastModifiedBy>
  <cp:revision>210</cp:revision>
  <cp:lastPrinted>2010-09-27T15:27:06Z</cp:lastPrinted>
  <dcterms:created xsi:type="dcterms:W3CDTF">2012-09-24T18:59:19Z</dcterms:created>
  <dcterms:modified xsi:type="dcterms:W3CDTF">2016-09-26T18:33:54Z</dcterms:modified>
</cp:coreProperties>
</file>