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0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256" r:id="rId2"/>
    <p:sldId id="331" r:id="rId3"/>
    <p:sldId id="354" r:id="rId4"/>
    <p:sldId id="340" r:id="rId5"/>
    <p:sldId id="367" r:id="rId6"/>
    <p:sldId id="303" r:id="rId7"/>
    <p:sldId id="304" r:id="rId8"/>
    <p:sldId id="323" r:id="rId9"/>
    <p:sldId id="316" r:id="rId10"/>
    <p:sldId id="317" r:id="rId11"/>
    <p:sldId id="318" r:id="rId12"/>
    <p:sldId id="320" r:id="rId13"/>
    <p:sldId id="321" r:id="rId14"/>
    <p:sldId id="345" r:id="rId15"/>
    <p:sldId id="346" r:id="rId16"/>
    <p:sldId id="347" r:id="rId17"/>
    <p:sldId id="307" r:id="rId18"/>
    <p:sldId id="308" r:id="rId19"/>
    <p:sldId id="309" r:id="rId20"/>
    <p:sldId id="310" r:id="rId21"/>
    <p:sldId id="311" r:id="rId22"/>
    <p:sldId id="332" r:id="rId23"/>
    <p:sldId id="324" r:id="rId24"/>
    <p:sldId id="325" r:id="rId25"/>
    <p:sldId id="313" r:id="rId26"/>
    <p:sldId id="341" r:id="rId27"/>
    <p:sldId id="257" r:id="rId28"/>
    <p:sldId id="258" r:id="rId29"/>
    <p:sldId id="259" r:id="rId30"/>
    <p:sldId id="260" r:id="rId31"/>
    <p:sldId id="261" r:id="rId32"/>
    <p:sldId id="271" r:id="rId33"/>
    <p:sldId id="264" r:id="rId34"/>
    <p:sldId id="356" r:id="rId35"/>
    <p:sldId id="266" r:id="rId36"/>
    <p:sldId id="273" r:id="rId37"/>
    <p:sldId id="343" r:id="rId38"/>
    <p:sldId id="275" r:id="rId39"/>
    <p:sldId id="276" r:id="rId40"/>
    <p:sldId id="277" r:id="rId41"/>
    <p:sldId id="344" r:id="rId42"/>
    <p:sldId id="336" r:id="rId43"/>
    <p:sldId id="337" r:id="rId44"/>
    <p:sldId id="338" r:id="rId45"/>
    <p:sldId id="339" r:id="rId46"/>
    <p:sldId id="362" r:id="rId47"/>
    <p:sldId id="363" r:id="rId48"/>
    <p:sldId id="361" r:id="rId49"/>
    <p:sldId id="357" r:id="rId50"/>
    <p:sldId id="360" r:id="rId51"/>
    <p:sldId id="364" r:id="rId52"/>
    <p:sldId id="281" r:id="rId53"/>
    <p:sldId id="282" r:id="rId54"/>
    <p:sldId id="301" r:id="rId55"/>
    <p:sldId id="284" r:id="rId56"/>
    <p:sldId id="366" r:id="rId57"/>
    <p:sldId id="288" r:id="rId58"/>
    <p:sldId id="350" r:id="rId59"/>
    <p:sldId id="349" r:id="rId60"/>
    <p:sldId id="289" r:id="rId61"/>
    <p:sldId id="352" r:id="rId62"/>
    <p:sldId id="351" r:id="rId63"/>
    <p:sldId id="290" r:id="rId64"/>
    <p:sldId id="291" r:id="rId65"/>
    <p:sldId id="292" r:id="rId66"/>
    <p:sldId id="293" r:id="rId67"/>
    <p:sldId id="294" r:id="rId68"/>
    <p:sldId id="295" r:id="rId69"/>
    <p:sldId id="296" r:id="rId70"/>
    <p:sldId id="297" r:id="rId71"/>
    <p:sldId id="298" r:id="rId72"/>
    <p:sldId id="348" r:id="rId7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0099"/>
    <a:srgbClr val="DCE6F2"/>
    <a:srgbClr val="ECF2A1"/>
    <a:srgbClr val="6A3A7D"/>
    <a:srgbClr val="009800"/>
    <a:srgbClr val="EAEC9B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2" autoAdjust="0"/>
    <p:restoredTop sz="90113" autoAdjust="0"/>
  </p:normalViewPr>
  <p:slideViewPr>
    <p:cSldViewPr snapToGrid="0" snapToObjects="1">
      <p:cViewPr>
        <p:scale>
          <a:sx n="150" d="100"/>
          <a:sy n="150" d="100"/>
        </p:scale>
        <p:origin x="-80" y="696"/>
      </p:cViewPr>
      <p:guideLst>
        <p:guide orient="horz" pos="34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handoutMaster" Target="handoutMasters/handoutMaster1.xml"/><Relationship Id="rId76" Type="http://schemas.openxmlformats.org/officeDocument/2006/relationships/printerSettings" Target="printerSettings/printerSettings1.bin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444D7-D4C6-5943-83C6-F632C42560F8}" type="datetimeFigureOut">
              <a:rPr lang="en-US" smtClean="0"/>
              <a:t>16-10-12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06C8C-A260-F749-851B-774A565EC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619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BEDCD63-AB15-8342-8E5B-BCD6ABC2F214}" type="datetime1">
              <a:rPr lang="en-US"/>
              <a:pPr>
                <a:defRPr/>
              </a:pPr>
              <a:t>16-10-12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F612CD0-3455-324E-B2BB-793C5B99A3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498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The University of Adelaide, School of Computer Science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ACE5BAC-C56A-1E49-9B43-EB3405CD9EA0}" type="datetime3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 October 2016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Chapter 2 — Instructions: Language of the Computer</a:t>
            </a: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A03267E-0D39-9643-83E3-553A3933ED07}" type="slidenum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The University of Adelaide, School of Computer Science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3D679CA-368B-A94C-AF97-C71E674836BC}" type="datetime3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 October 2016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994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Chapter 2 — Instructions: Language of the Computer</a:t>
            </a:r>
          </a:p>
        </p:txBody>
      </p:sp>
      <p:sp>
        <p:nvSpPr>
          <p:cNvPr id="399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83E3EF3-5FA3-4244-AE68-9C1004380D14}" type="slidenum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99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The University of Adelaide, School of Computer Science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C60D645-1150-B145-B1B3-A303D3B25EC1}" type="datetime3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 October 2016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198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Chapter 2 — Instructions: Language of the Computer</a:t>
            </a:r>
          </a:p>
        </p:txBody>
      </p:sp>
      <p:sp>
        <p:nvSpPr>
          <p:cNvPr id="419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AB8DC5D-78A1-3044-895E-D8B6435D94E8}" type="slidenum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19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The University of Adelaide, School of Computer Science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3AF43AF-ADE4-0040-9EA8-D8030D7FBEC2}" type="datetime3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 October 2016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Chapter 2 — Instructions: Language of the Computer</a:t>
            </a: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CA0CD36-F47F-DB4B-A731-9C40A173AD79}" type="slidenum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4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The University of Adelaide, School of Computer Science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3AF43AF-ADE4-0040-9EA8-D8030D7FBEC2}" type="datetime3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 October 2016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Chapter 2 — Instructions: Language of the Computer</a:t>
            </a: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CA0CD36-F47F-DB4B-A731-9C40A173AD79}" type="slidenum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4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The University of Adelaide, School of Computer Science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6AA9810-DE9F-5748-ACB3-E80D4DBAAA87}" type="datetime3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 October 2016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Chapter 2 — Instructions: Language of the Computer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DB23E0C-A108-4748-80E9-7ECB76DEEEDB}" type="slidenum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The University of Adelaide, School of Computer Science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7456EB-81E0-AA4C-AFE9-2B36B5E31025}" type="datetime3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 October 2016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Chapter 2 — Instructions: Language of the Computer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54011A0-0BD0-EE4A-BF3D-2C1AB6DF155C}" type="slidenum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8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The University of Adelaide, School of Computer Science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ED59EE-EE51-1748-B60F-AE5F470FDE87}" type="datetime3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 October 2016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Chapter 2 — Instructions: Language of the Computer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C7B7542-7D4A-9847-9129-B3B399A6661E}" type="slidenum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The University of Adelaide, School of Computer Science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ACE5BAC-C56A-1E49-9B43-EB3405CD9EA0}" type="datetime3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 October 2016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Chapter 2 — Instructions: Language of the Computer</a:t>
            </a: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A03267E-0D39-9643-83E3-553A3933ED07}" type="slidenum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The University of Adelaide, School of Computer Science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86C3617-8721-F34A-9694-F50579BB1C0A}" type="datetime3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 October 2016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Chapter 2 — Instructions: Language of the Computer</a:t>
            </a:r>
          </a:p>
        </p:txBody>
      </p:sp>
      <p:sp>
        <p:nvSpPr>
          <p:cNvPr id="184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F1DA0A9-D76B-D540-9A67-567D62509C0A}" type="slidenum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The University of Adelaide, School of Computer Science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86C3617-8721-F34A-9694-F50579BB1C0A}" type="datetime3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 October 2016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Chapter 2 — Instructions: Language of the Computer</a:t>
            </a:r>
          </a:p>
        </p:txBody>
      </p:sp>
      <p:sp>
        <p:nvSpPr>
          <p:cNvPr id="184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F1DA0A9-D76B-D540-9A67-567D62509C0A}" type="slidenum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The University of Adelaide, School of Computer Science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29645AE-AA79-364E-93BA-A72537ACC643}" type="datetime3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 October 2016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Chapter 2 — Instructions: Language of the Computer</a:t>
            </a:r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D6BEAB5-F83D-304B-AF93-1AFE2F6E2C6F}" type="slidenum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The University of Adelaide, School of Computer Science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3160717-CB05-B44C-BA97-CBA724751D5D}" type="datetime3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 October 2016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Chapter 2 — Instructions: Language of the Computer</a:t>
            </a:r>
          </a:p>
        </p:txBody>
      </p:sp>
      <p:sp>
        <p:nvSpPr>
          <p:cNvPr id="225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E08EBB6-C5B2-5540-BF7A-E154E6BA3D34}" type="slidenum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The University of Adelaide, School of Computer Science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28B368E-75D5-A545-B399-09CC84B36690}" type="datetime3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 October 2016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Chapter 2 — Instructions: Language of the Computer</a:t>
            </a:r>
          </a:p>
        </p:txBody>
      </p:sp>
      <p:sp>
        <p:nvSpPr>
          <p:cNvPr id="256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3C40AC6-5D14-2A41-94CE-0B1C7AF27457}" type="slidenum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The University of Adelaide, School of Computer Science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517F572-1EB9-AE4E-8A46-2464A1021F39}" type="datetime3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 October 2016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Chapter 2 — Instructions: Language of the Computer</a:t>
            </a:r>
          </a:p>
        </p:txBody>
      </p:sp>
      <p:sp>
        <p:nvSpPr>
          <p:cNvPr id="358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EE8435-08B4-6E41-8FA7-E838EB80F18B}" type="slidenum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5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The University of Adelaide, School of Computer Science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AAB17DF-8733-CC4A-AD45-E37EB2E6D234}" type="datetime3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 October 2016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789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Chapter 2 — Instructions: Language of the Computer</a:t>
            </a:r>
          </a:p>
        </p:txBody>
      </p:sp>
      <p:sp>
        <p:nvSpPr>
          <p:cNvPr id="378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10D25B5-A236-9541-B520-2086CF2955F8}" type="slidenum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78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02A27-E140-2943-92E1-C6B689422B39}" type="datetime1">
              <a:rPr lang="en-CA" smtClean="0"/>
              <a:t>16-10-12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— Instructions: Language of the Computer —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C50B4-70D1-1D43-9F4D-EF270B2D6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4713C-ABF1-6947-BFDA-A30B989BB47D}" type="datetime1">
              <a:rPr lang="en-CA" smtClean="0"/>
              <a:t>16-10-12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— Instructions: Language of the Computer —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B4CA5-E46B-2343-8C24-468AD5EEE5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759EE-AB33-B847-824D-6A6441489C41}" type="datetime1">
              <a:rPr lang="en-CA" smtClean="0"/>
              <a:t>16-10-12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— Instructions: Language of the Computer —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3AF04-C4A5-7A47-B489-068F2454F5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53840-1F15-8A4F-B273-EDAA5E3DE1E1}" type="datetime1">
              <a:rPr lang="en-CA" smtClean="0"/>
              <a:t>16-10-12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— Instructions: Language of the Computer —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34861-036A-EC45-BDB0-BC66E8F3B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1C038-0D58-3449-AB5D-67AC4DB5B327}" type="datetime1">
              <a:rPr lang="en-CA" smtClean="0"/>
              <a:t>16-10-12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— Instructions: Language of the Computer —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545A2-B28B-BE40-8F36-5BE560BD5A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990B0-E09E-054A-A0DF-EF536FE75375}" type="datetime1">
              <a:rPr lang="en-CA" smtClean="0"/>
              <a:t>16-10-12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— Instructions: Language of the Computer — 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EC954-08A3-1E49-BD21-747F604E8B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7F415-9AC5-1E49-925F-209EA0039D7A}" type="datetime1">
              <a:rPr lang="en-CA" smtClean="0"/>
              <a:t>16-10-12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— Instructions: Language of the Computer — 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C2530-7D5C-BD43-8684-B9278B4798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B9BB3-0382-BC44-A092-F9E958C225B0}" type="datetime1">
              <a:rPr lang="en-CA" smtClean="0"/>
              <a:t>16-10-12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— Instructions: Language of the Computer — 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9D5BF-6873-F140-BB8A-63C35C15F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42259-F78F-0B42-B171-529BB0DA1833}" type="datetime1">
              <a:rPr lang="en-CA" smtClean="0"/>
              <a:t>16-10-12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— Instructions: Language of the Computer — 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A2760-F0EE-0F46-9EC3-3CEA5D8B8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030A5-86AC-5646-836D-6B3DABE698F5}" type="datetime1">
              <a:rPr lang="en-CA" smtClean="0"/>
              <a:t>16-10-12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— Instructions: Language of the Computer — 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5F785-E358-3E4D-8D11-58130546E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D40F3-42D3-1440-B675-F72C1D601A4F}" type="datetime1">
              <a:rPr lang="en-CA" smtClean="0"/>
              <a:t>16-10-12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— Instructions: Language of the Computer — 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C9140-D890-CD4D-A7D0-EFFC24BAA7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31C1FA1-70E7-6847-BCC3-55E78312C941}" type="datetime1">
              <a:rPr lang="en-CA" smtClean="0"/>
              <a:t>16-10-12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Chapter 2 — Instructions: Language of the Computer —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7E4055-9B5E-8D4F-9B55-7726CAEA33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png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png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png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png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png"/><Relationship Id="rId8" Type="http://schemas.openxmlformats.org/officeDocument/2006/relationships/oleObject" Target="../embeddings/oleObject7.bin"/><Relationship Id="rId9" Type="http://schemas.openxmlformats.org/officeDocument/2006/relationships/image" Target="../media/image7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Topic 6: Arrays, Pointers and Stack Frames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José Nelson Amaral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University of Alberta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1908175"/>
            <a:ext cx="3032125" cy="4144963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Calibri" charset="0"/>
              </a:rPr>
              <a:t>Intermediate code (2):</a:t>
            </a:r>
          </a:p>
          <a:p>
            <a:r>
              <a:rPr lang="en-US" dirty="0">
                <a:latin typeface="Calibri" charset="0"/>
              </a:rPr>
              <a:t>sort:      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← 0;</a:t>
            </a:r>
          </a:p>
          <a:p>
            <a:r>
              <a:rPr lang="en-US" dirty="0">
                <a:latin typeface="Calibri" charset="0"/>
              </a:rPr>
              <a:t>for1tst: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&gt;= </a:t>
            </a:r>
            <a:r>
              <a:rPr lang="en-US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exit1;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← i-1;</a:t>
            </a:r>
          </a:p>
          <a:p>
            <a:r>
              <a:rPr lang="en-US" dirty="0">
                <a:latin typeface="Calibri" charset="0"/>
              </a:rPr>
              <a:t>for2tst: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&lt; 0)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v[j+1] &gt;=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v[j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]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swap(v,j</a:t>
            </a:r>
            <a:r>
              <a:rPr lang="en-US" dirty="0">
                <a:latin typeface="Calibri" charset="0"/>
              </a:rPr>
              <a:t>);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-1;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for2tst;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exit2: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← i+1;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for1tst;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exit1: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32125" y="1631950"/>
            <a:ext cx="2611438" cy="469900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Calibri" charset="0"/>
              </a:rPr>
              <a:t>Intermediate code (3):</a:t>
            </a:r>
          </a:p>
          <a:p>
            <a:r>
              <a:rPr lang="en-US" dirty="0">
                <a:latin typeface="Calibri" charset="0"/>
              </a:rPr>
              <a:t>sort:      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← 0;</a:t>
            </a:r>
          </a:p>
          <a:p>
            <a:r>
              <a:rPr lang="en-US" dirty="0">
                <a:latin typeface="Calibri" charset="0"/>
              </a:rPr>
              <a:t>for1tst: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&gt;= </a:t>
            </a:r>
            <a:r>
              <a:rPr lang="en-US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exit1;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← i-1;</a:t>
            </a:r>
          </a:p>
          <a:p>
            <a:r>
              <a:rPr lang="en-US" dirty="0">
                <a:latin typeface="Calibri" charset="0"/>
              </a:rPr>
              <a:t>for2tst: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&lt; 0)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tA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←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v[j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];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← v[j+1];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&gt;=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swap(v,j</a:t>
            </a:r>
            <a:r>
              <a:rPr lang="en-US" dirty="0">
                <a:latin typeface="Calibri" charset="0"/>
              </a:rPr>
              <a:t>);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-1;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for2tst;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exit2: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← i+1;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for1tst;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exit1: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795963" y="1492250"/>
            <a:ext cx="2611437" cy="4976813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Calibri" charset="0"/>
              </a:rPr>
              <a:t>Intermediate code (4):</a:t>
            </a:r>
          </a:p>
          <a:p>
            <a:r>
              <a:rPr lang="en-US" dirty="0">
                <a:latin typeface="Calibri" charset="0"/>
              </a:rPr>
              <a:t>sort:      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← 0;</a:t>
            </a:r>
          </a:p>
          <a:p>
            <a:r>
              <a:rPr lang="en-US" dirty="0">
                <a:latin typeface="Calibri" charset="0"/>
              </a:rPr>
              <a:t>for1tst: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&gt;= </a:t>
            </a:r>
            <a:r>
              <a:rPr lang="en-US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exit1;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← i-1;</a:t>
            </a:r>
          </a:p>
          <a:p>
            <a:r>
              <a:rPr lang="en-US" dirty="0">
                <a:latin typeface="Calibri" charset="0"/>
              </a:rPr>
              <a:t>for2tst: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&lt; 0)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tC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←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v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+ 4*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j</a:t>
            </a:r>
            <a:endParaRPr lang="en-US" dirty="0">
              <a:solidFill>
                <a:srgbClr val="FF0000"/>
              </a:solidFill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M[tC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];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M[tC+4];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&gt;=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swap(v,j</a:t>
            </a:r>
            <a:r>
              <a:rPr lang="en-US" dirty="0">
                <a:latin typeface="Calibri" charset="0"/>
              </a:rPr>
              <a:t>);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-1;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for2tst;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exit2: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← i+1;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for1tst;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exit1: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032125" y="1630363"/>
            <a:ext cx="2611438" cy="469900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Calibri" charset="0"/>
              </a:rPr>
              <a:t>Intermediate code (3):</a:t>
            </a:r>
          </a:p>
          <a:p>
            <a:r>
              <a:rPr lang="en-US" dirty="0">
                <a:latin typeface="Calibri" charset="0"/>
              </a:rPr>
              <a:t>sort:      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← 0;</a:t>
            </a:r>
          </a:p>
          <a:p>
            <a:r>
              <a:rPr lang="en-US" dirty="0">
                <a:latin typeface="Calibri" charset="0"/>
              </a:rPr>
              <a:t>for1tst: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&gt;= </a:t>
            </a:r>
            <a:r>
              <a:rPr lang="en-US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exit1;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← i-1;</a:t>
            </a:r>
          </a:p>
          <a:p>
            <a:r>
              <a:rPr lang="en-US" dirty="0">
                <a:latin typeface="Calibri" charset="0"/>
              </a:rPr>
              <a:t>for2tst: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&lt; 0)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v[j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]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←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v[j+1]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&gt;=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swap(v,j</a:t>
            </a:r>
            <a:r>
              <a:rPr lang="en-US" dirty="0">
                <a:latin typeface="Calibri" charset="0"/>
              </a:rPr>
              <a:t>);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-1;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for2tst;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exit2: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← i+1;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for1tst;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exit1: 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0" y="0"/>
            <a:ext cx="135911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>
                <a:latin typeface="Calibri" charset="0"/>
              </a:rPr>
              <a:t>Assumption</a:t>
            </a:r>
            <a:r>
              <a:rPr lang="en-US" u="sng" dirty="0" smtClean="0">
                <a:latin typeface="Calibri" charset="0"/>
              </a:rPr>
              <a:t>:</a:t>
            </a:r>
            <a:endParaRPr lang="en-US" dirty="0" smtClean="0">
              <a:latin typeface="Calibri" charset="0"/>
              <a:sym typeface="Symbol" charset="2"/>
            </a:endParaRPr>
          </a:p>
          <a:p>
            <a:pPr algn="ctr"/>
            <a:r>
              <a:rPr lang="en-US" dirty="0" smtClean="0">
                <a:latin typeface="Calibri" charset="0"/>
              </a:rPr>
              <a:t>v </a:t>
            </a:r>
            <a:r>
              <a:rPr lang="en-US" dirty="0" smtClean="0">
                <a:latin typeface="Calibri" charset="0"/>
                <a:sym typeface="Symbol" charset="2"/>
              </a:rPr>
              <a:t>⟷ $a0</a:t>
            </a:r>
          </a:p>
          <a:p>
            <a:pPr algn="ctr"/>
            <a:r>
              <a:rPr lang="en-US" dirty="0" smtClean="0">
                <a:latin typeface="Calibri" charset="0"/>
              </a:rPr>
              <a:t>n </a:t>
            </a:r>
            <a:r>
              <a:rPr lang="en-US" dirty="0" smtClean="0">
                <a:latin typeface="Calibri" charset="0"/>
                <a:sym typeface="Symbol" charset="2"/>
              </a:rPr>
              <a:t>⟷ $a1</a:t>
            </a:r>
          </a:p>
          <a:p>
            <a:pPr algn="ctr"/>
            <a:r>
              <a:rPr lang="en-US" dirty="0" err="1" smtClean="0">
                <a:latin typeface="Calibri" charset="0"/>
                <a:sym typeface="Symbol" charset="2"/>
              </a:rPr>
              <a:t>i</a:t>
            </a:r>
            <a:r>
              <a:rPr lang="en-US" dirty="0" smtClean="0">
                <a:latin typeface="Calibri" charset="0"/>
                <a:sym typeface="Symbol" charset="2"/>
              </a:rPr>
              <a:t> ⟷ $s0</a:t>
            </a:r>
          </a:p>
          <a:p>
            <a:pPr algn="ctr"/>
            <a:r>
              <a:rPr lang="en-US" dirty="0" smtClean="0">
                <a:latin typeface="Calibri" charset="0"/>
                <a:sym typeface="Symbol" charset="2"/>
              </a:rPr>
              <a:t>j ⟷ </a:t>
            </a:r>
            <a:r>
              <a:rPr lang="en-US" dirty="0">
                <a:latin typeface="Calibri" charset="0"/>
                <a:sym typeface="Symbol" charset="2"/>
              </a:rPr>
              <a:t>$s1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1905000" y="6324600"/>
            <a:ext cx="13362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Section 2.13</a:t>
            </a:r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1905000" y="6324600"/>
            <a:ext cx="13362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Section 2.13</a:t>
            </a:r>
            <a:endParaRPr lang="en-US" dirty="0">
              <a:latin typeface="Calibri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00" y="368300"/>
            <a:ext cx="1168400" cy="492125"/>
          </a:xfrm>
          <a:prstGeom prst="rect">
            <a:avLst/>
          </a:prstGeom>
          <a:solidFill>
            <a:srgbClr val="EAEC9B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1617663"/>
            <a:ext cx="2611438" cy="4976812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Calibri" charset="0"/>
              </a:rPr>
              <a:t>Intermediate code (4):</a:t>
            </a:r>
          </a:p>
          <a:p>
            <a:r>
              <a:rPr lang="en-US" dirty="0">
                <a:latin typeface="Calibri" charset="0"/>
              </a:rPr>
              <a:t>sort:      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← 0;</a:t>
            </a:r>
          </a:p>
          <a:p>
            <a:r>
              <a:rPr lang="en-US" dirty="0">
                <a:latin typeface="Calibri" charset="0"/>
              </a:rPr>
              <a:t>for1tst: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&gt;= </a:t>
            </a:r>
            <a:r>
              <a:rPr lang="en-US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exit1;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← i-1;</a:t>
            </a:r>
          </a:p>
          <a:p>
            <a:r>
              <a:rPr lang="en-US" dirty="0">
                <a:latin typeface="Calibri" charset="0"/>
              </a:rPr>
              <a:t>for2tst: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&lt; 0)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tC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v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+ 4*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M[tC</a:t>
            </a:r>
            <a:r>
              <a:rPr lang="en-US" dirty="0">
                <a:latin typeface="Calibri" charset="0"/>
              </a:rPr>
              <a:t>];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← M[tC+4];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&gt;=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swap(v,j</a:t>
            </a:r>
            <a:r>
              <a:rPr lang="en-US" dirty="0">
                <a:latin typeface="Calibri" charset="0"/>
              </a:rPr>
              <a:t>);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-1;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for2tst;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exit2: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← i+1;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for1tst;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exit1: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98800" y="1477963"/>
            <a:ext cx="2611438" cy="525462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Calibri" charset="0"/>
              </a:rPr>
              <a:t>Intermediate code (5):</a:t>
            </a:r>
          </a:p>
          <a:p>
            <a:r>
              <a:rPr lang="en-US" dirty="0">
                <a:latin typeface="Calibri" charset="0"/>
              </a:rPr>
              <a:t>sort:      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← 0;</a:t>
            </a:r>
          </a:p>
          <a:p>
            <a:r>
              <a:rPr lang="en-US" dirty="0">
                <a:latin typeface="Calibri" charset="0"/>
              </a:rPr>
              <a:t>for1tst: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&gt;= </a:t>
            </a:r>
            <a:r>
              <a:rPr lang="en-US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exit1;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← i-1;</a:t>
            </a:r>
          </a:p>
          <a:p>
            <a:r>
              <a:rPr lang="en-US" dirty="0">
                <a:latin typeface="Calibri" charset="0"/>
              </a:rPr>
              <a:t>for2tst: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&lt; 0)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tD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← 4*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j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tC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v</a:t>
            </a:r>
            <a:r>
              <a:rPr lang="en-US" dirty="0">
                <a:latin typeface="Calibri" charset="0"/>
              </a:rPr>
              <a:t> +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tD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M[tC</a:t>
            </a:r>
            <a:r>
              <a:rPr lang="en-US" dirty="0">
                <a:latin typeface="Calibri" charset="0"/>
              </a:rPr>
              <a:t>];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← M[tC+4];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&gt;=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swap(v,j</a:t>
            </a:r>
            <a:r>
              <a:rPr lang="en-US" dirty="0">
                <a:latin typeface="Calibri" charset="0"/>
              </a:rPr>
              <a:t>);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-1;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for2tst;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exit2: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← i+1;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for1tst;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exit1: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938838" y="512763"/>
            <a:ext cx="2611437" cy="636270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Calibri" charset="0"/>
              </a:rPr>
              <a:t>Intermediate code (6):</a:t>
            </a:r>
          </a:p>
          <a:p>
            <a:r>
              <a:rPr lang="en-US" dirty="0">
                <a:latin typeface="Calibri" charset="0"/>
              </a:rPr>
              <a:t>sort:      </a:t>
            </a:r>
          </a:p>
          <a:p>
            <a:r>
              <a:rPr lang="en-US" dirty="0">
                <a:solidFill>
                  <a:srgbClr val="0000FF"/>
                </a:solidFill>
                <a:latin typeface="Calibri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sA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← $a0;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sB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 ← $a1;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← 0;</a:t>
            </a:r>
          </a:p>
          <a:p>
            <a:r>
              <a:rPr lang="en-US" dirty="0">
                <a:latin typeface="Calibri" charset="0"/>
              </a:rPr>
              <a:t>for1tst: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&gt;=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sB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exit1;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← i-1;</a:t>
            </a:r>
          </a:p>
          <a:p>
            <a:r>
              <a:rPr lang="en-US" dirty="0">
                <a:latin typeface="Calibri" charset="0"/>
              </a:rPr>
              <a:t>for2tst: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&lt; 0)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tD</a:t>
            </a:r>
            <a:r>
              <a:rPr lang="en-US" dirty="0">
                <a:latin typeface="Calibri" charset="0"/>
              </a:rPr>
              <a:t> ← 4*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tC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sA</a:t>
            </a:r>
            <a:r>
              <a:rPr lang="en-US" dirty="0">
                <a:latin typeface="Calibri" charset="0"/>
              </a:rPr>
              <a:t> + </a:t>
            </a:r>
            <a:r>
              <a:rPr lang="en-US" dirty="0" err="1">
                <a:latin typeface="Calibri" charset="0"/>
              </a:rPr>
              <a:t>tD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M[tC</a:t>
            </a:r>
            <a:r>
              <a:rPr lang="en-US" dirty="0">
                <a:latin typeface="Calibri" charset="0"/>
              </a:rPr>
              <a:t>];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← M[tC+4];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&gt;=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      $a0 ←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sA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      $a1 ←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j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swap(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$a0,$a1</a:t>
            </a:r>
            <a:r>
              <a:rPr lang="en-US" dirty="0">
                <a:latin typeface="Calibri" charset="0"/>
              </a:rPr>
              <a:t>);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-1;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for2tst;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exit2: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← i+1;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for1tst;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exit1: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98800" y="1477963"/>
            <a:ext cx="2611438" cy="525462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Calibri" charset="0"/>
              </a:rPr>
              <a:t>Intermediate code (5):</a:t>
            </a:r>
          </a:p>
          <a:p>
            <a:r>
              <a:rPr lang="en-US" dirty="0">
                <a:latin typeface="Calibri" charset="0"/>
              </a:rPr>
              <a:t>sort:      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← 0;</a:t>
            </a:r>
          </a:p>
          <a:p>
            <a:r>
              <a:rPr lang="en-US" dirty="0">
                <a:latin typeface="Calibri" charset="0"/>
              </a:rPr>
              <a:t>for1tst: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&gt;= </a:t>
            </a:r>
            <a:r>
              <a:rPr lang="en-US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exit1;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← i-1;</a:t>
            </a:r>
          </a:p>
          <a:p>
            <a:r>
              <a:rPr lang="en-US" dirty="0">
                <a:latin typeface="Calibri" charset="0"/>
              </a:rPr>
              <a:t>for2tst: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&lt; 0)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tD</a:t>
            </a:r>
            <a:r>
              <a:rPr lang="en-US" dirty="0">
                <a:latin typeface="Calibri" charset="0"/>
              </a:rPr>
              <a:t> ← 4*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tC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v</a:t>
            </a:r>
            <a:r>
              <a:rPr lang="en-US" dirty="0">
                <a:latin typeface="Calibri" charset="0"/>
              </a:rPr>
              <a:t> + </a:t>
            </a:r>
            <a:r>
              <a:rPr lang="en-US" dirty="0" err="1">
                <a:latin typeface="Calibri" charset="0"/>
              </a:rPr>
              <a:t>tD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M[tC</a:t>
            </a:r>
            <a:r>
              <a:rPr lang="en-US" dirty="0">
                <a:latin typeface="Calibri" charset="0"/>
              </a:rPr>
              <a:t>];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← M[tC+4];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&gt;=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swap(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v,j</a:t>
            </a:r>
            <a:r>
              <a:rPr lang="en-US" dirty="0">
                <a:latin typeface="Calibri" charset="0"/>
              </a:rPr>
              <a:t>);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-1;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for2tst;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exit2: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← i+1;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for1tst;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exit1: 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0" y="0"/>
            <a:ext cx="135911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>
                <a:latin typeface="Calibri" charset="0"/>
              </a:rPr>
              <a:t>Assumption</a:t>
            </a:r>
            <a:r>
              <a:rPr lang="en-US" u="sng" dirty="0" smtClean="0">
                <a:latin typeface="Calibri" charset="0"/>
              </a:rPr>
              <a:t>:</a:t>
            </a:r>
            <a:endParaRPr lang="en-US" dirty="0" smtClean="0">
              <a:latin typeface="Calibri" charset="0"/>
              <a:sym typeface="Symbol" charset="2"/>
            </a:endParaRPr>
          </a:p>
          <a:p>
            <a:pPr algn="ctr"/>
            <a:r>
              <a:rPr lang="en-US" dirty="0" smtClean="0">
                <a:latin typeface="Calibri" charset="0"/>
              </a:rPr>
              <a:t>v </a:t>
            </a:r>
            <a:r>
              <a:rPr lang="en-US" dirty="0" smtClean="0">
                <a:latin typeface="Calibri" charset="0"/>
                <a:sym typeface="Symbol" charset="2"/>
              </a:rPr>
              <a:t>⟷ $a0</a:t>
            </a:r>
          </a:p>
          <a:p>
            <a:pPr algn="ctr"/>
            <a:r>
              <a:rPr lang="en-US" dirty="0" smtClean="0">
                <a:latin typeface="Calibri" charset="0"/>
              </a:rPr>
              <a:t>n </a:t>
            </a:r>
            <a:r>
              <a:rPr lang="en-US" dirty="0" smtClean="0">
                <a:latin typeface="Calibri" charset="0"/>
                <a:sym typeface="Symbol" charset="2"/>
              </a:rPr>
              <a:t>⟷ $a1</a:t>
            </a:r>
          </a:p>
          <a:p>
            <a:pPr algn="ctr"/>
            <a:r>
              <a:rPr lang="en-US" dirty="0" err="1" smtClean="0">
                <a:latin typeface="Calibri" charset="0"/>
                <a:sym typeface="Symbol" charset="2"/>
              </a:rPr>
              <a:t>i</a:t>
            </a:r>
            <a:r>
              <a:rPr lang="en-US" dirty="0" smtClean="0">
                <a:latin typeface="Calibri" charset="0"/>
                <a:sym typeface="Symbol" charset="2"/>
              </a:rPr>
              <a:t> ⟷ $s0</a:t>
            </a:r>
          </a:p>
          <a:p>
            <a:pPr algn="ctr"/>
            <a:r>
              <a:rPr lang="en-US" dirty="0" smtClean="0">
                <a:latin typeface="Calibri" charset="0"/>
                <a:sym typeface="Symbol" charset="2"/>
              </a:rPr>
              <a:t>j ⟷ </a:t>
            </a:r>
            <a:r>
              <a:rPr lang="en-US" dirty="0">
                <a:latin typeface="Calibri" charset="0"/>
                <a:sym typeface="Symbol" charset="2"/>
              </a:rPr>
              <a:t>$s1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84438" y="189597"/>
            <a:ext cx="2815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Must put v in a register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that swap cannot change.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825715" y="2549807"/>
            <a:ext cx="1479709" cy="3892501"/>
          </a:xfrm>
          <a:custGeom>
            <a:avLst/>
            <a:gdLst>
              <a:gd name="connsiteX0" fmla="*/ 1339885 w 1479709"/>
              <a:gd name="connsiteY0" fmla="*/ 396593 h 3892501"/>
              <a:gd name="connsiteX1" fmla="*/ 1327185 w 1479709"/>
              <a:gd name="connsiteY1" fmla="*/ 1437993 h 3892501"/>
              <a:gd name="connsiteX2" fmla="*/ 1339885 w 1479709"/>
              <a:gd name="connsiteY2" fmla="*/ 2479393 h 3892501"/>
              <a:gd name="connsiteX3" fmla="*/ 1416085 w 1479709"/>
              <a:gd name="connsiteY3" fmla="*/ 3622393 h 3892501"/>
              <a:gd name="connsiteX4" fmla="*/ 298485 w 1479709"/>
              <a:gd name="connsiteY4" fmla="*/ 3838293 h 3892501"/>
              <a:gd name="connsiteX5" fmla="*/ 95285 w 1479709"/>
              <a:gd name="connsiteY5" fmla="*/ 2834993 h 3892501"/>
              <a:gd name="connsiteX6" fmla="*/ 95285 w 1479709"/>
              <a:gd name="connsiteY6" fmla="*/ 1260193 h 3892501"/>
              <a:gd name="connsiteX7" fmla="*/ 31785 w 1479709"/>
              <a:gd name="connsiteY7" fmla="*/ 244193 h 3892501"/>
              <a:gd name="connsiteX8" fmla="*/ 666785 w 1479709"/>
              <a:gd name="connsiteY8" fmla="*/ 2893 h 3892501"/>
              <a:gd name="connsiteX9" fmla="*/ 1238285 w 1479709"/>
              <a:gd name="connsiteY9" fmla="*/ 104493 h 3892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79709" h="3892501">
                <a:moveTo>
                  <a:pt x="1339885" y="396593"/>
                </a:moveTo>
                <a:cubicBezTo>
                  <a:pt x="1333535" y="743726"/>
                  <a:pt x="1327185" y="1090860"/>
                  <a:pt x="1327185" y="1437993"/>
                </a:cubicBezTo>
                <a:cubicBezTo>
                  <a:pt x="1327185" y="1785126"/>
                  <a:pt x="1325068" y="2115326"/>
                  <a:pt x="1339885" y="2479393"/>
                </a:cubicBezTo>
                <a:cubicBezTo>
                  <a:pt x="1354702" y="2843460"/>
                  <a:pt x="1589652" y="3395910"/>
                  <a:pt x="1416085" y="3622393"/>
                </a:cubicBezTo>
                <a:cubicBezTo>
                  <a:pt x="1242518" y="3848876"/>
                  <a:pt x="518618" y="3969526"/>
                  <a:pt x="298485" y="3838293"/>
                </a:cubicBezTo>
                <a:cubicBezTo>
                  <a:pt x="78352" y="3707060"/>
                  <a:pt x="129152" y="3264676"/>
                  <a:pt x="95285" y="2834993"/>
                </a:cubicBezTo>
                <a:cubicBezTo>
                  <a:pt x="61418" y="2405310"/>
                  <a:pt x="105868" y="1691993"/>
                  <a:pt x="95285" y="1260193"/>
                </a:cubicBezTo>
                <a:cubicBezTo>
                  <a:pt x="84702" y="828393"/>
                  <a:pt x="-63465" y="453743"/>
                  <a:pt x="31785" y="244193"/>
                </a:cubicBezTo>
                <a:cubicBezTo>
                  <a:pt x="127035" y="34643"/>
                  <a:pt x="465702" y="26176"/>
                  <a:pt x="666785" y="2893"/>
                </a:cubicBezTo>
                <a:cubicBezTo>
                  <a:pt x="867868" y="-20390"/>
                  <a:pt x="1238285" y="104493"/>
                  <a:pt x="1238285" y="104493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636838" y="847725"/>
            <a:ext cx="135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And also n.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3158228" y="3292470"/>
            <a:ext cx="914242" cy="2436146"/>
          </a:xfrm>
          <a:custGeom>
            <a:avLst/>
            <a:gdLst>
              <a:gd name="connsiteX0" fmla="*/ 880372 w 914242"/>
              <a:gd name="connsiteY0" fmla="*/ 1076330 h 2436146"/>
              <a:gd name="connsiteX1" fmla="*/ 854972 w 914242"/>
              <a:gd name="connsiteY1" fmla="*/ 1533530 h 2436146"/>
              <a:gd name="connsiteX2" fmla="*/ 867672 w 914242"/>
              <a:gd name="connsiteY2" fmla="*/ 1876430 h 2436146"/>
              <a:gd name="connsiteX3" fmla="*/ 867672 w 914242"/>
              <a:gd name="connsiteY3" fmla="*/ 2320930 h 2436146"/>
              <a:gd name="connsiteX4" fmla="*/ 245372 w 914242"/>
              <a:gd name="connsiteY4" fmla="*/ 2359030 h 2436146"/>
              <a:gd name="connsiteX5" fmla="*/ 4072 w 914242"/>
              <a:gd name="connsiteY5" fmla="*/ 1393830 h 2436146"/>
              <a:gd name="connsiteX6" fmla="*/ 131072 w 914242"/>
              <a:gd name="connsiteY6" fmla="*/ 149230 h 2436146"/>
              <a:gd name="connsiteX7" fmla="*/ 588272 w 914242"/>
              <a:gd name="connsiteY7" fmla="*/ 85730 h 2436146"/>
              <a:gd name="connsiteX8" fmla="*/ 867672 w 914242"/>
              <a:gd name="connsiteY8" fmla="*/ 720730 h 2436146"/>
              <a:gd name="connsiteX9" fmla="*/ 867672 w 914242"/>
              <a:gd name="connsiteY9" fmla="*/ 720730 h 2436146"/>
              <a:gd name="connsiteX10" fmla="*/ 867672 w 914242"/>
              <a:gd name="connsiteY10" fmla="*/ 720730 h 24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242" h="2436146">
                <a:moveTo>
                  <a:pt x="880372" y="1076330"/>
                </a:moveTo>
                <a:cubicBezTo>
                  <a:pt x="868730" y="1238255"/>
                  <a:pt x="857089" y="1400180"/>
                  <a:pt x="854972" y="1533530"/>
                </a:cubicBezTo>
                <a:cubicBezTo>
                  <a:pt x="852855" y="1666880"/>
                  <a:pt x="865555" y="1745197"/>
                  <a:pt x="867672" y="1876430"/>
                </a:cubicBezTo>
                <a:cubicBezTo>
                  <a:pt x="869789" y="2007663"/>
                  <a:pt x="971389" y="2240497"/>
                  <a:pt x="867672" y="2320930"/>
                </a:cubicBezTo>
                <a:cubicBezTo>
                  <a:pt x="763955" y="2401363"/>
                  <a:pt x="389305" y="2513547"/>
                  <a:pt x="245372" y="2359030"/>
                </a:cubicBezTo>
                <a:cubicBezTo>
                  <a:pt x="101439" y="2204513"/>
                  <a:pt x="23122" y="1762130"/>
                  <a:pt x="4072" y="1393830"/>
                </a:cubicBezTo>
                <a:cubicBezTo>
                  <a:pt x="-14978" y="1025530"/>
                  <a:pt x="33705" y="367247"/>
                  <a:pt x="131072" y="149230"/>
                </a:cubicBezTo>
                <a:cubicBezTo>
                  <a:pt x="228439" y="-68787"/>
                  <a:pt x="465505" y="-9520"/>
                  <a:pt x="588272" y="85730"/>
                </a:cubicBezTo>
                <a:cubicBezTo>
                  <a:pt x="711039" y="180980"/>
                  <a:pt x="867672" y="720730"/>
                  <a:pt x="867672" y="720730"/>
                </a:cubicBezTo>
                <a:lnTo>
                  <a:pt x="867672" y="720730"/>
                </a:lnTo>
                <a:lnTo>
                  <a:pt x="867672" y="720730"/>
                </a:lnTo>
              </a:path>
            </a:pathLst>
          </a:custGeom>
          <a:ln>
            <a:solidFill>
              <a:srgbClr val="FF0000"/>
            </a:solidFill>
            <a:headEnd type="none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animBg="1"/>
      <p:bldP spid="5" grpId="0" animBg="1"/>
      <p:bldP spid="7" grpId="0" animBg="1"/>
      <p:bldP spid="6" grpId="0" animBg="1"/>
      <p:bldP spid="10" grpId="0"/>
      <p:bldP spid="11" grpId="0" animBg="1"/>
      <p:bldP spid="12" grpId="0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5100" y="1190625"/>
            <a:ext cx="1017588" cy="250825"/>
          </a:xfrm>
          <a:prstGeom prst="rect">
            <a:avLst/>
          </a:prstGeom>
          <a:solidFill>
            <a:srgbClr val="EAEC9B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9700" y="911225"/>
            <a:ext cx="1017588" cy="250825"/>
          </a:xfrm>
          <a:prstGeom prst="rect">
            <a:avLst/>
          </a:prstGeom>
          <a:solidFill>
            <a:srgbClr val="EAEC9B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1246188" y="495300"/>
            <a:ext cx="2611437" cy="6361113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Calibri" charset="0"/>
              </a:rPr>
              <a:t>Intermediate code (6):</a:t>
            </a:r>
          </a:p>
          <a:p>
            <a:r>
              <a:rPr lang="en-US" dirty="0">
                <a:latin typeface="Calibri" charset="0"/>
              </a:rPr>
              <a:t>sort:      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sA</a:t>
            </a:r>
            <a:r>
              <a:rPr lang="en-US" dirty="0">
                <a:latin typeface="Calibri" charset="0"/>
              </a:rPr>
              <a:t> ← $a0;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sB</a:t>
            </a:r>
            <a:r>
              <a:rPr lang="en-US" dirty="0">
                <a:latin typeface="Calibri" charset="0"/>
              </a:rPr>
              <a:t>  ← $a1;</a:t>
            </a:r>
          </a:p>
          <a:p>
            <a:r>
              <a:rPr lang="en-US" dirty="0">
                <a:solidFill>
                  <a:srgbClr val="0000FF"/>
                </a:solidFill>
                <a:latin typeface="Calibri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← 0;</a:t>
            </a:r>
          </a:p>
          <a:p>
            <a:r>
              <a:rPr lang="en-US" dirty="0">
                <a:latin typeface="Calibri" charset="0"/>
              </a:rPr>
              <a:t>for1tst: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&gt;= </a:t>
            </a:r>
            <a:r>
              <a:rPr lang="en-US" dirty="0" err="1">
                <a:latin typeface="Calibri" charset="0"/>
              </a:rPr>
              <a:t>sB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exit1;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←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i</a:t>
            </a:r>
            <a:r>
              <a:rPr lang="en-US" dirty="0">
                <a:latin typeface="Calibri" charset="0"/>
              </a:rPr>
              <a:t>-1;</a:t>
            </a:r>
          </a:p>
          <a:p>
            <a:r>
              <a:rPr lang="en-US" dirty="0">
                <a:latin typeface="Calibri" charset="0"/>
              </a:rPr>
              <a:t>for2tst: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&lt; 0)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tD</a:t>
            </a:r>
            <a:r>
              <a:rPr lang="en-US" dirty="0">
                <a:latin typeface="Calibri" charset="0"/>
              </a:rPr>
              <a:t> ← 4*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tC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sA</a:t>
            </a:r>
            <a:r>
              <a:rPr lang="en-US" dirty="0">
                <a:latin typeface="Calibri" charset="0"/>
              </a:rPr>
              <a:t> + </a:t>
            </a:r>
            <a:r>
              <a:rPr lang="en-US" dirty="0" err="1">
                <a:latin typeface="Calibri" charset="0"/>
              </a:rPr>
              <a:t>tD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M[tC</a:t>
            </a:r>
            <a:r>
              <a:rPr lang="en-US" dirty="0">
                <a:latin typeface="Calibri" charset="0"/>
              </a:rPr>
              <a:t>];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← M[tC+4];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&gt;=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$a0 ← </a:t>
            </a:r>
            <a:r>
              <a:rPr lang="en-US" dirty="0" err="1">
                <a:latin typeface="Calibri" charset="0"/>
              </a:rPr>
              <a:t>sA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$a1 ←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swap($a0,$a1);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-1;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for2tst;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exit2: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solidFill>
                  <a:srgbClr val="0000FF"/>
                </a:solidFill>
                <a:latin typeface="Calibri" charset="0"/>
              </a:rPr>
              <a:t>    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←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i</a:t>
            </a:r>
            <a:r>
              <a:rPr lang="en-US" dirty="0">
                <a:latin typeface="Calibri" charset="0"/>
              </a:rPr>
              <a:t>+1;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for1tst;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exit1: 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756025" y="495300"/>
            <a:ext cx="2738438" cy="6361113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Calibri" charset="0"/>
              </a:rPr>
              <a:t>Intermediate code (7):</a:t>
            </a:r>
          </a:p>
          <a:p>
            <a:r>
              <a:rPr lang="en-US" dirty="0">
                <a:latin typeface="Calibri" charset="0"/>
              </a:rPr>
              <a:t>sort:      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sA</a:t>
            </a:r>
            <a:r>
              <a:rPr lang="en-US" dirty="0">
                <a:latin typeface="Calibri" charset="0"/>
              </a:rPr>
              <a:t> ← $a0;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sB</a:t>
            </a:r>
            <a:r>
              <a:rPr lang="en-US" dirty="0">
                <a:latin typeface="Calibri" charset="0"/>
              </a:rPr>
              <a:t>  ← $a1;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$s0 </a:t>
            </a:r>
            <a:r>
              <a:rPr lang="en-US" dirty="0">
                <a:latin typeface="Calibri" charset="0"/>
              </a:rPr>
              <a:t>← 0;</a:t>
            </a:r>
          </a:p>
          <a:p>
            <a:r>
              <a:rPr lang="en-US" dirty="0">
                <a:latin typeface="Calibri" charset="0"/>
              </a:rPr>
              <a:t>for1tst: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$s0 </a:t>
            </a:r>
            <a:r>
              <a:rPr lang="en-US" dirty="0">
                <a:latin typeface="Calibri" charset="0"/>
              </a:rPr>
              <a:t>&gt;= </a:t>
            </a:r>
            <a:r>
              <a:rPr lang="en-US" dirty="0" err="1">
                <a:latin typeface="Calibri" charset="0"/>
              </a:rPr>
              <a:t>sB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exit1;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$s0</a:t>
            </a:r>
            <a:r>
              <a:rPr lang="en-US" dirty="0">
                <a:latin typeface="Calibri" charset="0"/>
              </a:rPr>
              <a:t>-1;</a:t>
            </a:r>
          </a:p>
          <a:p>
            <a:r>
              <a:rPr lang="en-US" dirty="0">
                <a:latin typeface="Calibri" charset="0"/>
              </a:rPr>
              <a:t>for2tst: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&lt; 0)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tD</a:t>
            </a:r>
            <a:r>
              <a:rPr lang="en-US" dirty="0">
                <a:latin typeface="Calibri" charset="0"/>
              </a:rPr>
              <a:t> ← 4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alibri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tC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sA</a:t>
            </a:r>
            <a:r>
              <a:rPr lang="en-US" dirty="0">
                <a:latin typeface="Calibri" charset="0"/>
              </a:rPr>
              <a:t> + </a:t>
            </a:r>
            <a:r>
              <a:rPr lang="en-US" dirty="0" err="1">
                <a:latin typeface="Calibri" charset="0"/>
              </a:rPr>
              <a:t>tD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M[tC</a:t>
            </a:r>
            <a:r>
              <a:rPr lang="en-US" dirty="0">
                <a:latin typeface="Calibri" charset="0"/>
              </a:rPr>
              <a:t>];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← M[tC+4];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&gt;=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$a0 ← </a:t>
            </a:r>
            <a:r>
              <a:rPr lang="en-US" dirty="0" err="1">
                <a:latin typeface="Calibri" charset="0"/>
              </a:rPr>
              <a:t>sA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$a1 ←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swap($a0,$a1);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-1;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for2tst;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exit2: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$s0 </a:t>
            </a:r>
            <a:r>
              <a:rPr lang="en-US" dirty="0">
                <a:latin typeface="Calibri" charset="0"/>
              </a:rPr>
              <a:t>←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$s0 </a:t>
            </a:r>
            <a:r>
              <a:rPr lang="en-US" dirty="0">
                <a:latin typeface="Calibri" charset="0"/>
              </a:rPr>
              <a:t>+ 1;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for1tst;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exit1: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56025" y="495300"/>
            <a:ext cx="2738438" cy="6361113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Calibri" charset="0"/>
              </a:rPr>
              <a:t>Intermediate code (7):</a:t>
            </a:r>
          </a:p>
          <a:p>
            <a:r>
              <a:rPr lang="en-US" dirty="0">
                <a:latin typeface="Calibri" charset="0"/>
              </a:rPr>
              <a:t>sort:      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sA</a:t>
            </a:r>
            <a:r>
              <a:rPr lang="en-US" dirty="0">
                <a:latin typeface="Calibri" charset="0"/>
              </a:rPr>
              <a:t> ← $a0;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sB</a:t>
            </a:r>
            <a:r>
              <a:rPr lang="en-US" dirty="0">
                <a:latin typeface="Calibri" charset="0"/>
              </a:rPr>
              <a:t>  ← $a1;</a:t>
            </a:r>
          </a:p>
          <a:p>
            <a:r>
              <a:rPr lang="en-US" dirty="0">
                <a:latin typeface="Calibri" charset="0"/>
              </a:rPr>
              <a:t>      $s0 ← 0;</a:t>
            </a:r>
          </a:p>
          <a:p>
            <a:r>
              <a:rPr lang="en-US" dirty="0">
                <a:latin typeface="Calibri" charset="0"/>
              </a:rPr>
              <a:t>for1tst:</a:t>
            </a:r>
          </a:p>
          <a:p>
            <a:r>
              <a:rPr lang="en-US" dirty="0">
                <a:latin typeface="Calibri" charset="0"/>
              </a:rPr>
              <a:t>      if ($s0 &gt;= </a:t>
            </a:r>
            <a:r>
              <a:rPr lang="en-US" dirty="0" err="1">
                <a:latin typeface="Calibri" charset="0"/>
              </a:rPr>
              <a:t>sB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exit1;</a:t>
            </a:r>
          </a:p>
          <a:p>
            <a:r>
              <a:rPr lang="en-US" dirty="0">
                <a:latin typeface="Calibri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j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← $s0-1;</a:t>
            </a:r>
          </a:p>
          <a:p>
            <a:r>
              <a:rPr lang="en-US" dirty="0">
                <a:latin typeface="Calibri" charset="0"/>
              </a:rPr>
              <a:t>for2tst: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&lt; 0)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tD</a:t>
            </a:r>
            <a:r>
              <a:rPr lang="en-US" dirty="0">
                <a:latin typeface="Calibri" charset="0"/>
              </a:rPr>
              <a:t> ← 4 *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tC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sA</a:t>
            </a:r>
            <a:r>
              <a:rPr lang="en-US" dirty="0">
                <a:latin typeface="Calibri" charset="0"/>
              </a:rPr>
              <a:t> + </a:t>
            </a:r>
            <a:r>
              <a:rPr lang="en-US" dirty="0" err="1">
                <a:latin typeface="Calibri" charset="0"/>
              </a:rPr>
              <a:t>tD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M[tC</a:t>
            </a:r>
            <a:r>
              <a:rPr lang="en-US" dirty="0">
                <a:latin typeface="Calibri" charset="0"/>
              </a:rPr>
              <a:t>];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← M[tC+4];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&gt;=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$a0 ← </a:t>
            </a:r>
            <a:r>
              <a:rPr lang="en-US" dirty="0" err="1">
                <a:latin typeface="Calibri" charset="0"/>
              </a:rPr>
              <a:t>sA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$a1 ←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swap($a0,$a1);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j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←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-1;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for2tst;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exit2: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$s0 ← $s0 + 1;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for1tst;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exit1: 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6430963" y="496887"/>
            <a:ext cx="2736850" cy="6361113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Calibri" charset="0"/>
              </a:rPr>
              <a:t>Intermediate code (8):</a:t>
            </a:r>
          </a:p>
          <a:p>
            <a:r>
              <a:rPr lang="en-US" dirty="0">
                <a:latin typeface="Calibri" charset="0"/>
              </a:rPr>
              <a:t>sort:      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sA</a:t>
            </a:r>
            <a:r>
              <a:rPr lang="en-US" dirty="0">
                <a:latin typeface="Calibri" charset="0"/>
              </a:rPr>
              <a:t> ← $a0;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sB</a:t>
            </a:r>
            <a:r>
              <a:rPr lang="en-US" dirty="0">
                <a:latin typeface="Calibri" charset="0"/>
              </a:rPr>
              <a:t>  ← $a1;</a:t>
            </a: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      $s0 ← 0;</a:t>
            </a:r>
          </a:p>
          <a:p>
            <a:r>
              <a:rPr lang="en-US" dirty="0">
                <a:latin typeface="Calibri" charset="0"/>
              </a:rPr>
              <a:t>for1tst:</a:t>
            </a:r>
          </a:p>
          <a:p>
            <a:r>
              <a:rPr lang="en-US" dirty="0">
                <a:latin typeface="Calibri" charset="0"/>
              </a:rPr>
              <a:t>      if ($s0 &gt;= </a:t>
            </a:r>
            <a:r>
              <a:rPr lang="en-US" dirty="0" err="1">
                <a:latin typeface="Calibri" charset="0"/>
              </a:rPr>
              <a:t>sB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exit1;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$s1 </a:t>
            </a:r>
            <a:r>
              <a:rPr lang="en-US" dirty="0">
                <a:latin typeface="Calibri" charset="0"/>
              </a:rPr>
              <a:t>←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$s0-1;</a:t>
            </a:r>
          </a:p>
          <a:p>
            <a:r>
              <a:rPr lang="en-US" dirty="0">
                <a:latin typeface="Calibri" charset="0"/>
              </a:rPr>
              <a:t>for2tst: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$s1 </a:t>
            </a:r>
            <a:r>
              <a:rPr lang="en-US" dirty="0">
                <a:latin typeface="Calibri" charset="0"/>
              </a:rPr>
              <a:t>&lt; 0)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tD</a:t>
            </a:r>
            <a:r>
              <a:rPr lang="en-US" dirty="0">
                <a:latin typeface="Calibri" charset="0"/>
              </a:rPr>
              <a:t> ← 4 * 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$s1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tC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sA</a:t>
            </a:r>
            <a:r>
              <a:rPr lang="en-US" dirty="0">
                <a:latin typeface="Calibri" charset="0"/>
              </a:rPr>
              <a:t> + </a:t>
            </a:r>
            <a:r>
              <a:rPr lang="en-US" dirty="0" err="1">
                <a:latin typeface="Calibri" charset="0"/>
              </a:rPr>
              <a:t>tD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M[tC</a:t>
            </a:r>
            <a:r>
              <a:rPr lang="en-US" dirty="0">
                <a:latin typeface="Calibri" charset="0"/>
              </a:rPr>
              <a:t>];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← M[tC+4];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&gt;=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$a0 ← </a:t>
            </a:r>
            <a:r>
              <a:rPr lang="en-US" dirty="0" err="1">
                <a:latin typeface="Calibri" charset="0"/>
              </a:rPr>
              <a:t>sA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$a1 ← 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$s1</a:t>
            </a:r>
            <a:r>
              <a:rPr lang="en-US" dirty="0">
                <a:latin typeface="Calibri" charset="0"/>
              </a:rPr>
              <a:t>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swap($a0,$a1);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$s1 </a:t>
            </a:r>
            <a:r>
              <a:rPr lang="en-US" dirty="0">
                <a:latin typeface="Calibri" charset="0"/>
              </a:rPr>
              <a:t>← 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$s1 </a:t>
            </a:r>
            <a:r>
              <a:rPr lang="en-US" dirty="0">
                <a:latin typeface="Calibri" charset="0"/>
              </a:rPr>
              <a:t>-1;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for2tst;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exit2: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$s0 ← $s0 + 1;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for1tst;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exit1: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0"/>
            <a:ext cx="135911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>
                <a:latin typeface="Calibri" charset="0"/>
              </a:rPr>
              <a:t>Assumption</a:t>
            </a:r>
            <a:r>
              <a:rPr lang="en-US" u="sng" dirty="0" smtClean="0">
                <a:latin typeface="Calibri" charset="0"/>
              </a:rPr>
              <a:t>:</a:t>
            </a:r>
            <a:endParaRPr lang="en-US" dirty="0" smtClean="0">
              <a:latin typeface="Calibri" charset="0"/>
              <a:sym typeface="Symbol" charset="2"/>
            </a:endParaRPr>
          </a:p>
          <a:p>
            <a:pPr algn="ctr"/>
            <a:r>
              <a:rPr lang="en-US" dirty="0" smtClean="0">
                <a:latin typeface="Calibri" charset="0"/>
              </a:rPr>
              <a:t>v </a:t>
            </a:r>
            <a:r>
              <a:rPr lang="en-US" dirty="0" smtClean="0">
                <a:latin typeface="Calibri" charset="0"/>
                <a:sym typeface="Symbol" charset="2"/>
              </a:rPr>
              <a:t>⟷ $a0</a:t>
            </a:r>
          </a:p>
          <a:p>
            <a:pPr algn="ctr"/>
            <a:r>
              <a:rPr lang="en-US" dirty="0" smtClean="0">
                <a:latin typeface="Calibri" charset="0"/>
              </a:rPr>
              <a:t>n </a:t>
            </a:r>
            <a:r>
              <a:rPr lang="en-US" dirty="0" smtClean="0">
                <a:latin typeface="Calibri" charset="0"/>
                <a:sym typeface="Symbol" charset="2"/>
              </a:rPr>
              <a:t>⟷ $a1</a:t>
            </a:r>
          </a:p>
          <a:p>
            <a:pPr algn="ctr"/>
            <a:r>
              <a:rPr lang="en-US" dirty="0" err="1" smtClean="0">
                <a:latin typeface="Calibri" charset="0"/>
                <a:sym typeface="Symbol" charset="2"/>
              </a:rPr>
              <a:t>i</a:t>
            </a:r>
            <a:r>
              <a:rPr lang="en-US" dirty="0" smtClean="0">
                <a:latin typeface="Calibri" charset="0"/>
                <a:sym typeface="Symbol" charset="2"/>
              </a:rPr>
              <a:t> ⟷ $s0</a:t>
            </a:r>
          </a:p>
          <a:p>
            <a:pPr algn="ctr"/>
            <a:r>
              <a:rPr lang="en-US" dirty="0" smtClean="0">
                <a:latin typeface="Calibri" charset="0"/>
                <a:sym typeface="Symbol" charset="2"/>
              </a:rPr>
              <a:t>j ⟷ </a:t>
            </a:r>
            <a:r>
              <a:rPr lang="en-US" dirty="0">
                <a:latin typeface="Calibri" charset="0"/>
                <a:sym typeface="Symbol" charset="2"/>
              </a:rPr>
              <a:t>$s1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1" animBg="1"/>
      <p:bldP spid="7" grpId="2" animBg="1"/>
      <p:bldP spid="27652" grpId="0" animBg="1"/>
      <p:bldP spid="6" grpId="0" animBg="1"/>
      <p:bldP spid="276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0" y="495300"/>
            <a:ext cx="2738438" cy="6361113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Calibri" charset="0"/>
              </a:rPr>
              <a:t>Intermediate code (8):</a:t>
            </a:r>
          </a:p>
          <a:p>
            <a:r>
              <a:rPr lang="en-US" dirty="0">
                <a:latin typeface="Calibri" charset="0"/>
              </a:rPr>
              <a:t>sort:      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sA</a:t>
            </a:r>
            <a:r>
              <a:rPr lang="en-US" dirty="0">
                <a:latin typeface="Calibri" charset="0"/>
              </a:rPr>
              <a:t> ← $a0;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sB</a:t>
            </a:r>
            <a:r>
              <a:rPr lang="en-US" dirty="0">
                <a:latin typeface="Calibri" charset="0"/>
              </a:rPr>
              <a:t>  ← $a1;</a:t>
            </a:r>
          </a:p>
          <a:p>
            <a:r>
              <a:rPr lang="en-US" dirty="0">
                <a:latin typeface="Calibri" charset="0"/>
              </a:rPr>
              <a:t>      $s0 ← 0;</a:t>
            </a:r>
          </a:p>
          <a:p>
            <a:r>
              <a:rPr lang="en-US" dirty="0">
                <a:latin typeface="Calibri" charset="0"/>
              </a:rPr>
              <a:t>for1tst:</a:t>
            </a:r>
          </a:p>
          <a:p>
            <a:r>
              <a:rPr lang="en-US" dirty="0">
                <a:latin typeface="Calibri" charset="0"/>
              </a:rPr>
              <a:t>      if ($s0 &gt;= </a:t>
            </a:r>
            <a:r>
              <a:rPr lang="en-US" dirty="0" err="1">
                <a:latin typeface="Calibri" charset="0"/>
              </a:rPr>
              <a:t>sB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exit1;</a:t>
            </a:r>
          </a:p>
          <a:p>
            <a:r>
              <a:rPr lang="en-US" dirty="0">
                <a:latin typeface="Calibri" charset="0"/>
              </a:rPr>
              <a:t>      $s1 ← $s0 - 1;</a:t>
            </a:r>
          </a:p>
          <a:p>
            <a:r>
              <a:rPr lang="en-US" dirty="0">
                <a:latin typeface="Calibri" charset="0"/>
              </a:rPr>
              <a:t>for2tst:</a:t>
            </a:r>
          </a:p>
          <a:p>
            <a:r>
              <a:rPr lang="en-US" dirty="0">
                <a:latin typeface="Calibri" charset="0"/>
              </a:rPr>
              <a:t>      if ($s1 &lt; 0)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tD</a:t>
            </a:r>
            <a:r>
              <a:rPr lang="en-US" dirty="0">
                <a:latin typeface="Calibri" charset="0"/>
              </a:rPr>
              <a:t> ← 4 * $s1;</a:t>
            </a:r>
          </a:p>
          <a:p>
            <a:r>
              <a:rPr lang="en-US" dirty="0">
                <a:solidFill>
                  <a:srgbClr val="0000FF"/>
                </a:solidFill>
                <a:latin typeface="Calibri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tC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← </a:t>
            </a:r>
            <a:r>
              <a:rPr lang="en-US" dirty="0" err="1">
                <a:latin typeface="Calibri" charset="0"/>
              </a:rPr>
              <a:t>sA</a:t>
            </a:r>
            <a:r>
              <a:rPr lang="en-US" dirty="0">
                <a:latin typeface="Calibri" charset="0"/>
              </a:rPr>
              <a:t> +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tD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tA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← </a:t>
            </a:r>
            <a:r>
              <a:rPr lang="en-US" dirty="0" err="1">
                <a:latin typeface="Calibri" charset="0"/>
              </a:rPr>
              <a:t>M[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tC</a:t>
            </a:r>
            <a:r>
              <a:rPr lang="en-US" dirty="0">
                <a:latin typeface="Calibri" charset="0"/>
              </a:rPr>
              <a:t>];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M[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tC</a:t>
            </a:r>
            <a:r>
              <a:rPr lang="en-US" dirty="0">
                <a:latin typeface="Calibri" charset="0"/>
              </a:rPr>
              <a:t> + 4];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&gt;=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$a0 ← </a:t>
            </a:r>
            <a:r>
              <a:rPr lang="en-US" dirty="0" err="1">
                <a:latin typeface="Calibri" charset="0"/>
              </a:rPr>
              <a:t>sA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$a1 ← $s1;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swap($a0,$a1);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$s1 ← $s1 -1;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for2tst;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exit2: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$s0 ← $s0 + 1;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for1tst;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exit1: 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3121025" y="495300"/>
            <a:ext cx="2819400" cy="6361113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Calibri" charset="0"/>
              </a:rPr>
              <a:t>Intermediate code (9):</a:t>
            </a:r>
          </a:p>
          <a:p>
            <a:r>
              <a:rPr lang="en-US" dirty="0">
                <a:latin typeface="Calibri" charset="0"/>
              </a:rPr>
              <a:t>sort:      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sA</a:t>
            </a:r>
            <a:r>
              <a:rPr lang="en-US" dirty="0">
                <a:latin typeface="Calibri" charset="0"/>
              </a:rPr>
              <a:t> ← $a0;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sB</a:t>
            </a:r>
            <a:r>
              <a:rPr lang="en-US" dirty="0">
                <a:latin typeface="Calibri" charset="0"/>
              </a:rPr>
              <a:t>  ← $a1;</a:t>
            </a:r>
          </a:p>
          <a:p>
            <a:r>
              <a:rPr lang="en-US" dirty="0">
                <a:latin typeface="Calibri" charset="0"/>
              </a:rPr>
              <a:t>      $s0 ← 0;</a:t>
            </a:r>
          </a:p>
          <a:p>
            <a:r>
              <a:rPr lang="en-US" dirty="0">
                <a:latin typeface="Calibri" charset="0"/>
              </a:rPr>
              <a:t>for1tst:</a:t>
            </a:r>
          </a:p>
          <a:p>
            <a:r>
              <a:rPr lang="en-US" dirty="0">
                <a:latin typeface="Calibri" charset="0"/>
              </a:rPr>
              <a:t>      if ($s0 &gt;= </a:t>
            </a:r>
            <a:r>
              <a:rPr lang="en-US" dirty="0" err="1">
                <a:latin typeface="Calibri" charset="0"/>
              </a:rPr>
              <a:t>sB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exit1;</a:t>
            </a:r>
          </a:p>
          <a:p>
            <a:r>
              <a:rPr lang="en-US" dirty="0">
                <a:latin typeface="Calibri" charset="0"/>
              </a:rPr>
              <a:t>      $s1 ← $s0 - 1;</a:t>
            </a:r>
          </a:p>
          <a:p>
            <a:r>
              <a:rPr lang="en-US" dirty="0">
                <a:latin typeface="Calibri" charset="0"/>
              </a:rPr>
              <a:t>for2tst:</a:t>
            </a:r>
          </a:p>
          <a:p>
            <a:r>
              <a:rPr lang="en-US" dirty="0">
                <a:latin typeface="Calibri" charset="0"/>
              </a:rPr>
              <a:t>      if ($s1 &lt; 0)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$t1 </a:t>
            </a:r>
            <a:r>
              <a:rPr lang="en-US" dirty="0">
                <a:latin typeface="Calibri" charset="0"/>
              </a:rPr>
              <a:t>← 4 * $s1;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>
                <a:solidFill>
                  <a:srgbClr val="009800"/>
                </a:solidFill>
                <a:latin typeface="Calibri" charset="0"/>
              </a:rPr>
              <a:t>$t2 </a:t>
            </a:r>
            <a:r>
              <a:rPr lang="en-US" dirty="0">
                <a:latin typeface="Calibri" charset="0"/>
              </a:rPr>
              <a:t>← </a:t>
            </a:r>
            <a:r>
              <a:rPr lang="en-US" dirty="0" err="1">
                <a:latin typeface="Calibri" charset="0"/>
              </a:rPr>
              <a:t>sA</a:t>
            </a:r>
            <a:r>
              <a:rPr lang="en-US" dirty="0">
                <a:latin typeface="Calibri" charset="0"/>
              </a:rPr>
              <a:t> +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$t1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      </a:t>
            </a:r>
            <a:r>
              <a:rPr lang="en-US" dirty="0">
                <a:solidFill>
                  <a:srgbClr val="FF6600"/>
                </a:solidFill>
                <a:latin typeface="Calibri" charset="0"/>
              </a:rPr>
              <a:t>$t3 </a:t>
            </a:r>
            <a:r>
              <a:rPr lang="en-US" dirty="0">
                <a:latin typeface="Calibri" charset="0"/>
              </a:rPr>
              <a:t>← M[</a:t>
            </a:r>
            <a:r>
              <a:rPr lang="en-US" dirty="0">
                <a:solidFill>
                  <a:srgbClr val="009800"/>
                </a:solidFill>
                <a:latin typeface="Calibri" charset="0"/>
              </a:rPr>
              <a:t>$t2</a:t>
            </a:r>
            <a:r>
              <a:rPr lang="en-US" dirty="0">
                <a:latin typeface="Calibri" charset="0"/>
              </a:rPr>
              <a:t>];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>
                <a:solidFill>
                  <a:srgbClr val="6A3A7D"/>
                </a:solidFill>
                <a:latin typeface="Calibri" charset="0"/>
              </a:rPr>
              <a:t>$t4 </a:t>
            </a:r>
            <a:r>
              <a:rPr lang="en-US" dirty="0">
                <a:latin typeface="Calibri" charset="0"/>
              </a:rPr>
              <a:t>← M[</a:t>
            </a:r>
            <a:r>
              <a:rPr lang="en-US" dirty="0">
                <a:solidFill>
                  <a:srgbClr val="009800"/>
                </a:solidFill>
                <a:latin typeface="Calibri" charset="0"/>
              </a:rPr>
              <a:t>$t2 </a:t>
            </a:r>
            <a:r>
              <a:rPr lang="en-US" dirty="0">
                <a:latin typeface="Calibri" charset="0"/>
              </a:rPr>
              <a:t>+ 4];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>
                <a:solidFill>
                  <a:srgbClr val="6A3A7D"/>
                </a:solidFill>
                <a:latin typeface="Calibri" charset="0"/>
              </a:rPr>
              <a:t>$t4 </a:t>
            </a:r>
            <a:r>
              <a:rPr lang="en-US" dirty="0">
                <a:latin typeface="Calibri" charset="0"/>
              </a:rPr>
              <a:t>&gt;= </a:t>
            </a:r>
            <a:r>
              <a:rPr lang="en-US" dirty="0">
                <a:solidFill>
                  <a:srgbClr val="FF6600"/>
                </a:solidFill>
                <a:latin typeface="Calibri" charset="0"/>
              </a:rPr>
              <a:t>$t3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$a0 ← </a:t>
            </a:r>
            <a:r>
              <a:rPr lang="en-US" dirty="0" err="1">
                <a:latin typeface="Calibri" charset="0"/>
              </a:rPr>
              <a:t>sA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$a1 ← $s1;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swap($a0,$a1);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$s1 ← $s1 -1;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for2tst;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exit2: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$s0 ← $s0 + 1;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for1tst;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exit1: 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323013" y="496888"/>
            <a:ext cx="2820987" cy="6361112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Calibri" charset="0"/>
              </a:rPr>
              <a:t>Intermediate code (10):</a:t>
            </a:r>
          </a:p>
          <a:p>
            <a:r>
              <a:rPr lang="en-US" dirty="0">
                <a:latin typeface="Calibri" charset="0"/>
              </a:rPr>
              <a:t>sort:      </a:t>
            </a:r>
          </a:p>
          <a:p>
            <a:r>
              <a:rPr lang="en-US" dirty="0">
                <a:solidFill>
                  <a:srgbClr val="008000"/>
                </a:solidFill>
                <a:latin typeface="Calibri" charset="0"/>
              </a:rPr>
              <a:t>      $s2 </a:t>
            </a:r>
            <a:r>
              <a:rPr lang="en-US" dirty="0">
                <a:latin typeface="Calibri" charset="0"/>
              </a:rPr>
              <a:t>← $a0;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$s3  </a:t>
            </a:r>
            <a:r>
              <a:rPr lang="en-US" dirty="0">
                <a:latin typeface="Calibri" charset="0"/>
              </a:rPr>
              <a:t>← $a1;</a:t>
            </a:r>
          </a:p>
          <a:p>
            <a:r>
              <a:rPr lang="en-US" dirty="0">
                <a:latin typeface="Calibri" charset="0"/>
              </a:rPr>
              <a:t>      $s0 ← 0;</a:t>
            </a:r>
          </a:p>
          <a:p>
            <a:r>
              <a:rPr lang="en-US" dirty="0">
                <a:latin typeface="Calibri" charset="0"/>
              </a:rPr>
              <a:t>for1tst:</a:t>
            </a:r>
          </a:p>
          <a:p>
            <a:r>
              <a:rPr lang="en-US" dirty="0">
                <a:latin typeface="Calibri" charset="0"/>
              </a:rPr>
              <a:t>      if ($s0 &gt;=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$s3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exit1;</a:t>
            </a:r>
          </a:p>
          <a:p>
            <a:r>
              <a:rPr lang="en-US" dirty="0">
                <a:latin typeface="Calibri" charset="0"/>
              </a:rPr>
              <a:t>      $s1 ← $s0 - 1;</a:t>
            </a:r>
          </a:p>
          <a:p>
            <a:r>
              <a:rPr lang="en-US" dirty="0">
                <a:latin typeface="Calibri" charset="0"/>
              </a:rPr>
              <a:t>for2tst:</a:t>
            </a:r>
          </a:p>
          <a:p>
            <a:r>
              <a:rPr lang="en-US" dirty="0">
                <a:latin typeface="Calibri" charset="0"/>
              </a:rPr>
              <a:t>      if ($s1 &lt; 0)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$t1 ← 4 * $s1;</a:t>
            </a:r>
          </a:p>
          <a:p>
            <a:r>
              <a:rPr lang="en-US" dirty="0">
                <a:latin typeface="Calibri" charset="0"/>
              </a:rPr>
              <a:t>      $t2 ←</a:t>
            </a:r>
            <a:r>
              <a:rPr lang="en-US" dirty="0">
                <a:solidFill>
                  <a:srgbClr val="008000"/>
                </a:solidFill>
                <a:latin typeface="Calibri" charset="0"/>
              </a:rPr>
              <a:t> $s2 </a:t>
            </a:r>
            <a:r>
              <a:rPr lang="en-US" dirty="0">
                <a:latin typeface="Calibri" charset="0"/>
              </a:rPr>
              <a:t>+ $t1;</a:t>
            </a:r>
          </a:p>
          <a:p>
            <a:r>
              <a:rPr lang="en-US" dirty="0">
                <a:latin typeface="Calibri" charset="0"/>
              </a:rPr>
              <a:t>      $t3 ← M[$t2];</a:t>
            </a:r>
          </a:p>
          <a:p>
            <a:r>
              <a:rPr lang="en-US" dirty="0">
                <a:latin typeface="Calibri" charset="0"/>
              </a:rPr>
              <a:t>      $t4 ← M[$t2 + 4];</a:t>
            </a:r>
          </a:p>
          <a:p>
            <a:r>
              <a:rPr lang="en-US" dirty="0">
                <a:latin typeface="Calibri" charset="0"/>
              </a:rPr>
              <a:t>      if ($t4 &gt;= $t3)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$a0 ← </a:t>
            </a:r>
            <a:r>
              <a:rPr lang="en-US" dirty="0">
                <a:solidFill>
                  <a:srgbClr val="008000"/>
                </a:solidFill>
                <a:latin typeface="Calibri" charset="0"/>
              </a:rPr>
              <a:t>$s2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$a1 ← $s1;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swap($a0,$a1);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$s1 ← $s1 -1;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for2tst;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exit2: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$s0 ← $s0 + 1;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for1tst;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exit1: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121025" y="495300"/>
            <a:ext cx="2819400" cy="6361113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Calibri" charset="0"/>
              </a:rPr>
              <a:t>Intermediate code (9):</a:t>
            </a:r>
          </a:p>
          <a:p>
            <a:r>
              <a:rPr lang="en-US" dirty="0">
                <a:latin typeface="Calibri" charset="0"/>
              </a:rPr>
              <a:t>sort:      </a:t>
            </a:r>
          </a:p>
          <a:p>
            <a:r>
              <a:rPr lang="en-US" dirty="0">
                <a:latin typeface="Calibri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sA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← $a0;</a:t>
            </a:r>
          </a:p>
          <a:p>
            <a:r>
              <a:rPr lang="en-US" dirty="0">
                <a:solidFill>
                  <a:srgbClr val="0000FF"/>
                </a:solidFill>
                <a:latin typeface="Calibri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sB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 </a:t>
            </a:r>
            <a:r>
              <a:rPr lang="en-US" dirty="0">
                <a:latin typeface="Calibri" charset="0"/>
              </a:rPr>
              <a:t>← $a1;</a:t>
            </a:r>
          </a:p>
          <a:p>
            <a:r>
              <a:rPr lang="en-US" dirty="0">
                <a:latin typeface="Calibri" charset="0"/>
              </a:rPr>
              <a:t>      $s0 ← 0;</a:t>
            </a:r>
          </a:p>
          <a:p>
            <a:r>
              <a:rPr lang="en-US" dirty="0">
                <a:latin typeface="Calibri" charset="0"/>
              </a:rPr>
              <a:t>for1tst:</a:t>
            </a:r>
          </a:p>
          <a:p>
            <a:r>
              <a:rPr lang="en-US" dirty="0">
                <a:latin typeface="Calibri" charset="0"/>
              </a:rPr>
              <a:t>      if ($s0 &gt;=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sB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exit1;</a:t>
            </a:r>
          </a:p>
          <a:p>
            <a:r>
              <a:rPr lang="en-US" dirty="0">
                <a:latin typeface="Calibri" charset="0"/>
              </a:rPr>
              <a:t>      $s1 ← $s0 - 1;</a:t>
            </a:r>
          </a:p>
          <a:p>
            <a:r>
              <a:rPr lang="en-US" dirty="0">
                <a:latin typeface="Calibri" charset="0"/>
              </a:rPr>
              <a:t>for2tst:</a:t>
            </a:r>
          </a:p>
          <a:p>
            <a:r>
              <a:rPr lang="en-US" dirty="0">
                <a:latin typeface="Calibri" charset="0"/>
              </a:rPr>
              <a:t>      if ($s1 &lt; 0)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$t1 ← 4 * $s1;</a:t>
            </a:r>
          </a:p>
          <a:p>
            <a:r>
              <a:rPr lang="en-US" dirty="0">
                <a:latin typeface="Calibri" charset="0"/>
              </a:rPr>
              <a:t>      $t2 ←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sA</a:t>
            </a:r>
            <a:r>
              <a:rPr lang="en-US" dirty="0">
                <a:latin typeface="Calibri" charset="0"/>
              </a:rPr>
              <a:t> + $t1;</a:t>
            </a:r>
          </a:p>
          <a:p>
            <a:r>
              <a:rPr lang="en-US" dirty="0">
                <a:latin typeface="Calibri" charset="0"/>
              </a:rPr>
              <a:t>      $t3 ← M[$t2];</a:t>
            </a:r>
          </a:p>
          <a:p>
            <a:r>
              <a:rPr lang="en-US" dirty="0">
                <a:latin typeface="Calibri" charset="0"/>
              </a:rPr>
              <a:t>      $t4 ← M[$t2 + 4];</a:t>
            </a:r>
          </a:p>
          <a:p>
            <a:r>
              <a:rPr lang="en-US" dirty="0">
                <a:latin typeface="Calibri" charset="0"/>
              </a:rPr>
              <a:t>      if ($t4 &gt;= $t3)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$a0 ←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sA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$a1 ← $s1;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swap($a0,$a1);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$s1 ← $s1 -1;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for2tst;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exit2: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$s0 ← $s0 + 1;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for1tst;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exit1: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nimBg="1"/>
      <p:bldP spid="28676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96850" y="144745"/>
            <a:ext cx="2853891" cy="6583342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Calibri" charset="0"/>
              </a:rPr>
              <a:t>Intermediate code (10):</a:t>
            </a:r>
          </a:p>
          <a:p>
            <a:r>
              <a:rPr lang="en-US" dirty="0">
                <a:latin typeface="Calibri" charset="0"/>
              </a:rPr>
              <a:t>sort:      </a:t>
            </a:r>
          </a:p>
          <a:p>
            <a:r>
              <a:rPr lang="en-US" dirty="0">
                <a:solidFill>
                  <a:srgbClr val="008000"/>
                </a:solidFill>
                <a:latin typeface="Calibri" charset="0"/>
              </a:rPr>
              <a:t>      $s2 </a:t>
            </a:r>
            <a:r>
              <a:rPr lang="en-US" dirty="0">
                <a:latin typeface="Calibri" charset="0"/>
              </a:rPr>
              <a:t>← $a0;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$s3  </a:t>
            </a:r>
            <a:r>
              <a:rPr lang="en-US" dirty="0">
                <a:latin typeface="Calibri" charset="0"/>
              </a:rPr>
              <a:t>← $a1;</a:t>
            </a:r>
          </a:p>
          <a:p>
            <a:r>
              <a:rPr lang="en-US" dirty="0">
                <a:latin typeface="Calibri" charset="0"/>
              </a:rPr>
              <a:t>      $s0 ← 0;</a:t>
            </a:r>
          </a:p>
          <a:p>
            <a:r>
              <a:rPr lang="en-US" dirty="0">
                <a:latin typeface="Calibri" charset="0"/>
              </a:rPr>
              <a:t>for1tst:</a:t>
            </a:r>
          </a:p>
          <a:p>
            <a:r>
              <a:rPr lang="en-US" dirty="0">
                <a:latin typeface="Calibri" charset="0"/>
              </a:rPr>
              <a:t>      if ($s0 &gt;=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$s3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exit1;</a:t>
            </a:r>
          </a:p>
          <a:p>
            <a:r>
              <a:rPr lang="en-US" dirty="0">
                <a:latin typeface="Calibri" charset="0"/>
              </a:rPr>
              <a:t>      $s1 ← $s0 - 1;</a:t>
            </a:r>
          </a:p>
          <a:p>
            <a:r>
              <a:rPr lang="en-US" dirty="0">
                <a:latin typeface="Calibri" charset="0"/>
              </a:rPr>
              <a:t>for2tst:</a:t>
            </a:r>
          </a:p>
          <a:p>
            <a:r>
              <a:rPr lang="en-US" dirty="0">
                <a:latin typeface="Calibri" charset="0"/>
              </a:rPr>
              <a:t>      if ($s1 &lt; 0)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$t1 ← 4 * $s1;</a:t>
            </a:r>
          </a:p>
          <a:p>
            <a:r>
              <a:rPr lang="en-US" dirty="0">
                <a:latin typeface="Calibri" charset="0"/>
              </a:rPr>
              <a:t>      $t2 ←</a:t>
            </a:r>
            <a:r>
              <a:rPr lang="en-US" dirty="0">
                <a:solidFill>
                  <a:srgbClr val="008000"/>
                </a:solidFill>
                <a:latin typeface="Calibri" charset="0"/>
              </a:rPr>
              <a:t> $s2 </a:t>
            </a:r>
            <a:r>
              <a:rPr lang="en-US" dirty="0">
                <a:latin typeface="Calibri" charset="0"/>
              </a:rPr>
              <a:t>+ $t1;</a:t>
            </a:r>
          </a:p>
          <a:p>
            <a:r>
              <a:rPr lang="en-US" dirty="0">
                <a:latin typeface="Calibri" charset="0"/>
              </a:rPr>
              <a:t>      $t3 ← M[$t2];</a:t>
            </a:r>
          </a:p>
          <a:p>
            <a:r>
              <a:rPr lang="en-US" dirty="0">
                <a:latin typeface="Calibri" charset="0"/>
              </a:rPr>
              <a:t>      $t4 ← M[$t2 + 4];</a:t>
            </a:r>
          </a:p>
          <a:p>
            <a:r>
              <a:rPr lang="en-US" dirty="0">
                <a:latin typeface="Calibri" charset="0"/>
              </a:rPr>
              <a:t>      if ($t4 &gt;= $t3)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$a0 ← </a:t>
            </a:r>
            <a:r>
              <a:rPr lang="en-US" dirty="0">
                <a:solidFill>
                  <a:srgbClr val="008000"/>
                </a:solidFill>
                <a:latin typeface="Calibri" charset="0"/>
              </a:rPr>
              <a:t>$s2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$a1 ← $s1;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swap($a0,$a1);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$s1 ← $s1 -1;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for2tst;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exit2: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$s0 ← $s0 + 1;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for1tst;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exit1: </a:t>
            </a:r>
            <a:endParaRPr lang="en-US" dirty="0" smtClean="0">
              <a:latin typeface="Calibri" charset="0"/>
            </a:endParaRP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94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6850" y="137329"/>
            <a:ext cx="8750300" cy="6583342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u="sng" dirty="0" smtClean="0">
                <a:latin typeface="Calibri" charset="0"/>
              </a:rPr>
              <a:t>Assembly Code:</a:t>
            </a:r>
            <a:endParaRPr lang="en-US" u="sng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sort:      </a:t>
            </a:r>
          </a:p>
          <a:p>
            <a:r>
              <a:rPr lang="en-US" dirty="0" smtClean="0">
                <a:solidFill>
                  <a:srgbClr val="008000"/>
                </a:solidFill>
                <a:latin typeface="Calibri" charset="0"/>
              </a:rPr>
              <a:t>                         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move  $s2, $a0             #</a:t>
            </a:r>
            <a:r>
              <a:rPr lang="en-US" dirty="0" smtClean="0">
                <a:solidFill>
                  <a:srgbClr val="008000"/>
                </a:solidFill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$</a:t>
            </a:r>
            <a:r>
              <a:rPr lang="en-US" dirty="0">
                <a:latin typeface="Calibri" charset="0"/>
              </a:rPr>
              <a:t>s2 ← $a0</a:t>
            </a:r>
            <a:r>
              <a:rPr lang="en-US" dirty="0" smtClean="0">
                <a:latin typeface="Calibri" charset="0"/>
              </a:rPr>
              <a:t>;                                $s2 ← v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move  $s3, $a1             #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$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s3  </a:t>
            </a:r>
            <a:r>
              <a:rPr lang="en-US" dirty="0">
                <a:latin typeface="Calibri" charset="0"/>
              </a:rPr>
              <a:t>← $a1;                              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$s3 </a:t>
            </a:r>
            <a:r>
              <a:rPr lang="en-US" dirty="0" smtClean="0">
                <a:latin typeface="Calibri" charset="0"/>
              </a:rPr>
              <a:t>← n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move  $s0, $0               # $</a:t>
            </a:r>
            <a:r>
              <a:rPr lang="en-US" dirty="0">
                <a:latin typeface="Calibri" charset="0"/>
              </a:rPr>
              <a:t>s0 ← 0</a:t>
            </a:r>
            <a:r>
              <a:rPr lang="en-US" dirty="0" smtClean="0">
                <a:latin typeface="Calibri" charset="0"/>
              </a:rPr>
              <a:t>;                                    </a:t>
            </a:r>
            <a:r>
              <a:rPr lang="en-US" dirty="0" err="1" smtClean="0">
                <a:latin typeface="Calibri" charset="0"/>
              </a:rPr>
              <a:t>i</a:t>
            </a:r>
            <a:r>
              <a:rPr lang="en-US" dirty="0" smtClean="0">
                <a:latin typeface="Calibri" charset="0"/>
              </a:rPr>
              <a:t> ← 0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for1tst: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</a:t>
            </a:r>
            <a:r>
              <a:rPr lang="en-US" dirty="0" err="1" smtClean="0">
                <a:latin typeface="Calibri" charset="0"/>
              </a:rPr>
              <a:t>bge</a:t>
            </a:r>
            <a:r>
              <a:rPr lang="en-US" dirty="0" smtClean="0">
                <a:latin typeface="Calibri" charset="0"/>
              </a:rPr>
              <a:t>      $s0, $s3, exit1  # if </a:t>
            </a:r>
            <a:r>
              <a:rPr lang="en-US" dirty="0">
                <a:latin typeface="Calibri" charset="0"/>
              </a:rPr>
              <a:t>($s0 &gt;=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$s3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exit1</a:t>
            </a:r>
            <a:r>
              <a:rPr lang="en-US" dirty="0" smtClean="0">
                <a:latin typeface="Calibri" charset="0"/>
              </a:rPr>
              <a:t>;      if </a:t>
            </a:r>
            <a:r>
              <a:rPr lang="en-US" dirty="0" err="1" smtClean="0">
                <a:latin typeface="Calibri" charset="0"/>
              </a:rPr>
              <a:t>i</a:t>
            </a:r>
            <a:r>
              <a:rPr lang="en-US" dirty="0" smtClean="0">
                <a:latin typeface="Calibri" charset="0"/>
              </a:rPr>
              <a:t> &gt;= n </a:t>
            </a:r>
            <a:r>
              <a:rPr lang="en-US" dirty="0" err="1" smtClean="0">
                <a:latin typeface="Calibri" charset="0"/>
              </a:rPr>
              <a:t>goto</a:t>
            </a:r>
            <a:r>
              <a:rPr lang="en-US" dirty="0" smtClean="0">
                <a:latin typeface="Calibri" charset="0"/>
              </a:rPr>
              <a:t> exit1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</a:t>
            </a:r>
            <a:r>
              <a:rPr lang="en-US" dirty="0" err="1" smtClean="0">
                <a:latin typeface="Calibri" charset="0"/>
              </a:rPr>
              <a:t>addi</a:t>
            </a:r>
            <a:r>
              <a:rPr lang="en-US" dirty="0" smtClean="0">
                <a:latin typeface="Calibri" charset="0"/>
              </a:rPr>
              <a:t>     $s1, $s0, -1        # $</a:t>
            </a:r>
            <a:r>
              <a:rPr lang="en-US" dirty="0">
                <a:latin typeface="Calibri" charset="0"/>
              </a:rPr>
              <a:t>s1 ← $s0 - 1;                          </a:t>
            </a:r>
            <a:r>
              <a:rPr lang="en-US" dirty="0" smtClean="0">
                <a:latin typeface="Calibri" charset="0"/>
              </a:rPr>
              <a:t>j ←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 smtClean="0">
                <a:latin typeface="Calibri" charset="0"/>
              </a:rPr>
              <a:t> - 1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for2tst: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</a:t>
            </a:r>
            <a:r>
              <a:rPr lang="en-US" dirty="0" err="1" smtClean="0">
                <a:latin typeface="Calibri" charset="0"/>
              </a:rPr>
              <a:t>blt</a:t>
            </a:r>
            <a:r>
              <a:rPr lang="en-US" dirty="0" smtClean="0">
                <a:latin typeface="Calibri" charset="0"/>
              </a:rPr>
              <a:t>        $s1, $0,  exit2   # if </a:t>
            </a:r>
            <a:r>
              <a:rPr lang="en-US" dirty="0">
                <a:latin typeface="Calibri" charset="0"/>
              </a:rPr>
              <a:t>($s1 &lt; 0)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</a:t>
            </a:r>
            <a:r>
              <a:rPr lang="en-US" dirty="0" smtClean="0">
                <a:latin typeface="Calibri" charset="0"/>
              </a:rPr>
              <a:t>;            if j&lt;0 </a:t>
            </a:r>
            <a:r>
              <a:rPr lang="en-US" dirty="0" err="1" smtClean="0">
                <a:latin typeface="Calibri" charset="0"/>
              </a:rPr>
              <a:t>goto</a:t>
            </a:r>
            <a:r>
              <a:rPr lang="en-US" dirty="0" smtClean="0">
                <a:latin typeface="Calibri" charset="0"/>
              </a:rPr>
              <a:t> exit2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</a:t>
            </a:r>
            <a:r>
              <a:rPr lang="en-US" dirty="0" err="1" smtClean="0">
                <a:latin typeface="Calibri" charset="0"/>
              </a:rPr>
              <a:t>sll</a:t>
            </a:r>
            <a:r>
              <a:rPr lang="en-US" dirty="0" smtClean="0">
                <a:latin typeface="Calibri" charset="0"/>
              </a:rPr>
              <a:t>         $t1, $s1, 2         # $</a:t>
            </a:r>
            <a:r>
              <a:rPr lang="en-US" dirty="0">
                <a:latin typeface="Calibri" charset="0"/>
              </a:rPr>
              <a:t>t1 ← 4 * $s1;                         </a:t>
            </a:r>
            <a:r>
              <a:rPr lang="en-US" dirty="0" smtClean="0">
                <a:latin typeface="Calibri" charset="0"/>
              </a:rPr>
              <a:t>$</a:t>
            </a:r>
            <a:r>
              <a:rPr lang="en-US" dirty="0">
                <a:latin typeface="Calibri" charset="0"/>
              </a:rPr>
              <a:t>t1 </a:t>
            </a:r>
            <a:r>
              <a:rPr lang="en-US" dirty="0" smtClean="0">
                <a:latin typeface="Calibri" charset="0"/>
              </a:rPr>
              <a:t>← 4*j 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add      $t2, $s2, $t1     # $</a:t>
            </a:r>
            <a:r>
              <a:rPr lang="en-US" dirty="0">
                <a:latin typeface="Calibri" charset="0"/>
              </a:rPr>
              <a:t>t2 ←</a:t>
            </a:r>
            <a:r>
              <a:rPr lang="en-US" dirty="0">
                <a:solidFill>
                  <a:srgbClr val="008000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$s2 </a:t>
            </a:r>
            <a:r>
              <a:rPr lang="en-US" dirty="0">
                <a:latin typeface="Calibri" charset="0"/>
              </a:rPr>
              <a:t>+ $t1;                     </a:t>
            </a:r>
            <a:r>
              <a:rPr lang="en-US" dirty="0" smtClean="0">
                <a:latin typeface="Calibri" charset="0"/>
              </a:rPr>
              <a:t>$</a:t>
            </a:r>
            <a:r>
              <a:rPr lang="en-US" dirty="0">
                <a:latin typeface="Calibri" charset="0"/>
              </a:rPr>
              <a:t>t2 </a:t>
            </a:r>
            <a:r>
              <a:rPr lang="en-US" dirty="0" smtClean="0">
                <a:latin typeface="Calibri" charset="0"/>
              </a:rPr>
              <a:t>← v + 4*j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</a:t>
            </a:r>
            <a:r>
              <a:rPr lang="en-US" dirty="0" err="1" smtClean="0">
                <a:latin typeface="Calibri" charset="0"/>
              </a:rPr>
              <a:t>lw</a:t>
            </a:r>
            <a:r>
              <a:rPr lang="en-US" dirty="0" smtClean="0">
                <a:latin typeface="Calibri" charset="0"/>
              </a:rPr>
              <a:t>         $t3, 0($t2)        # $</a:t>
            </a:r>
            <a:r>
              <a:rPr lang="en-US" dirty="0">
                <a:latin typeface="Calibri" charset="0"/>
              </a:rPr>
              <a:t>t3 ← M[$t2];                         </a:t>
            </a:r>
            <a:r>
              <a:rPr lang="en-US" dirty="0" smtClean="0">
                <a:latin typeface="Calibri" charset="0"/>
              </a:rPr>
              <a:t>$</a:t>
            </a:r>
            <a:r>
              <a:rPr lang="en-US" dirty="0">
                <a:latin typeface="Calibri" charset="0"/>
              </a:rPr>
              <a:t>t3 </a:t>
            </a:r>
            <a:r>
              <a:rPr lang="en-US" dirty="0" smtClean="0">
                <a:latin typeface="Calibri" charset="0"/>
              </a:rPr>
              <a:t>← v[j]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</a:t>
            </a:r>
            <a:r>
              <a:rPr lang="en-US" dirty="0" err="1" smtClean="0">
                <a:latin typeface="Calibri" charset="0"/>
              </a:rPr>
              <a:t>lw</a:t>
            </a:r>
            <a:r>
              <a:rPr lang="en-US" dirty="0" smtClean="0">
                <a:latin typeface="Calibri" charset="0"/>
              </a:rPr>
              <a:t>         $t4, 4($t2)        # $</a:t>
            </a:r>
            <a:r>
              <a:rPr lang="en-US" dirty="0">
                <a:latin typeface="Calibri" charset="0"/>
              </a:rPr>
              <a:t>t4 ← M[$t2 + 4];                   </a:t>
            </a:r>
            <a:r>
              <a:rPr lang="en-US" dirty="0" smtClean="0">
                <a:latin typeface="Calibri" charset="0"/>
              </a:rPr>
              <a:t>$</a:t>
            </a:r>
            <a:r>
              <a:rPr lang="en-US" dirty="0">
                <a:latin typeface="Calibri" charset="0"/>
              </a:rPr>
              <a:t>t4 </a:t>
            </a:r>
            <a:r>
              <a:rPr lang="en-US" dirty="0" smtClean="0">
                <a:latin typeface="Calibri" charset="0"/>
              </a:rPr>
              <a:t>← v[j+1]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</a:t>
            </a:r>
            <a:r>
              <a:rPr lang="en-US" dirty="0" err="1" smtClean="0">
                <a:latin typeface="Calibri" charset="0"/>
              </a:rPr>
              <a:t>bge</a:t>
            </a:r>
            <a:r>
              <a:rPr lang="en-US" dirty="0" smtClean="0">
                <a:latin typeface="Calibri" charset="0"/>
              </a:rPr>
              <a:t>       $t4, $t3, exit2 # if </a:t>
            </a:r>
            <a:r>
              <a:rPr lang="en-US" dirty="0">
                <a:latin typeface="Calibri" charset="0"/>
              </a:rPr>
              <a:t>($t4 &gt;= $t3)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</a:t>
            </a:r>
            <a:r>
              <a:rPr lang="en-US" dirty="0" smtClean="0">
                <a:latin typeface="Calibri" charset="0"/>
              </a:rPr>
              <a:t>;      if v[j+1] &gt;= v[j] </a:t>
            </a:r>
            <a:r>
              <a:rPr lang="en-US" dirty="0" err="1" smtClean="0">
                <a:latin typeface="Calibri" charset="0"/>
              </a:rPr>
              <a:t>goto</a:t>
            </a:r>
            <a:r>
              <a:rPr lang="en-US" dirty="0" smtClean="0">
                <a:latin typeface="Calibri" charset="0"/>
              </a:rPr>
              <a:t> exit2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move    $a0, $s2           # $</a:t>
            </a:r>
            <a:r>
              <a:rPr lang="en-US" dirty="0">
                <a:latin typeface="Calibri" charset="0"/>
              </a:rPr>
              <a:t>a0 ←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$s2</a:t>
            </a:r>
            <a:r>
              <a:rPr lang="en-US" dirty="0" smtClean="0">
                <a:latin typeface="Calibri" charset="0"/>
              </a:rPr>
              <a:t>;                               1</a:t>
            </a:r>
            <a:r>
              <a:rPr lang="en-US" baseline="30000" dirty="0" smtClean="0">
                <a:latin typeface="Calibri" charset="0"/>
              </a:rPr>
              <a:t>st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param</a:t>
            </a:r>
            <a:r>
              <a:rPr lang="en-US" dirty="0" smtClean="0">
                <a:latin typeface="Calibri" charset="0"/>
              </a:rPr>
              <a:t>. </a:t>
            </a:r>
            <a:r>
              <a:rPr lang="en-US" dirty="0">
                <a:latin typeface="Calibri" charset="0"/>
              </a:rPr>
              <a:t>of swap </a:t>
            </a:r>
            <a:r>
              <a:rPr lang="en-US" dirty="0" smtClean="0">
                <a:latin typeface="Calibri" charset="0"/>
              </a:rPr>
              <a:t>← v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    </a:t>
            </a:r>
            <a:r>
              <a:rPr lang="en-US" dirty="0" smtClean="0">
                <a:latin typeface="Calibri" charset="0"/>
              </a:rPr>
              <a:t>                      move    $a1, $s1           # $</a:t>
            </a:r>
            <a:r>
              <a:rPr lang="en-US" dirty="0">
                <a:latin typeface="Calibri" charset="0"/>
              </a:rPr>
              <a:t>a1 ← $s1</a:t>
            </a:r>
            <a:r>
              <a:rPr lang="en-US" dirty="0" smtClean="0">
                <a:latin typeface="Calibri" charset="0"/>
              </a:rPr>
              <a:t>;                               2</a:t>
            </a:r>
            <a:r>
              <a:rPr lang="en-US" baseline="30000" dirty="0" smtClean="0">
                <a:latin typeface="Calibri" charset="0"/>
              </a:rPr>
              <a:t>nd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param</a:t>
            </a:r>
            <a:r>
              <a:rPr lang="en-US" dirty="0" smtClean="0">
                <a:latin typeface="Calibri" charset="0"/>
              </a:rPr>
              <a:t>. </a:t>
            </a:r>
            <a:r>
              <a:rPr lang="en-US" dirty="0">
                <a:latin typeface="Calibri" charset="0"/>
              </a:rPr>
              <a:t>Of swap </a:t>
            </a:r>
            <a:r>
              <a:rPr lang="en-US" dirty="0" smtClean="0">
                <a:latin typeface="Calibri" charset="0"/>
              </a:rPr>
              <a:t>← j </a:t>
            </a:r>
            <a:endParaRPr lang="en-US" dirty="0">
              <a:latin typeface="Calibri" charset="0"/>
            </a:endParaRP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smtClean="0">
                <a:latin typeface="Calibri" charset="0"/>
              </a:rPr>
              <a:t>                      </a:t>
            </a:r>
            <a:r>
              <a:rPr lang="en-US" dirty="0" err="1" smtClean="0">
                <a:latin typeface="Calibri" charset="0"/>
              </a:rPr>
              <a:t>jal</a:t>
            </a:r>
            <a:r>
              <a:rPr lang="en-US" dirty="0" smtClean="0">
                <a:latin typeface="Calibri" charset="0"/>
              </a:rPr>
              <a:t>          swap                # swap</a:t>
            </a:r>
            <a:r>
              <a:rPr lang="en-US" dirty="0">
                <a:latin typeface="Calibri" charset="0"/>
              </a:rPr>
              <a:t>($a0,$a1)</a:t>
            </a:r>
            <a:r>
              <a:rPr lang="en-US" dirty="0" smtClean="0">
                <a:latin typeface="Calibri" charset="0"/>
              </a:rPr>
              <a:t>;                       swap(</a:t>
            </a:r>
            <a:r>
              <a:rPr lang="en-US" dirty="0" err="1" smtClean="0">
                <a:latin typeface="Calibri" charset="0"/>
              </a:rPr>
              <a:t>v,j</a:t>
            </a:r>
            <a:r>
              <a:rPr lang="en-US" dirty="0" smtClean="0">
                <a:latin typeface="Calibri" charset="0"/>
              </a:rPr>
              <a:t>)</a:t>
            </a:r>
            <a:endParaRPr lang="en-US" dirty="0">
              <a:latin typeface="Calibri" charset="0"/>
            </a:endParaRP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smtClean="0">
                <a:latin typeface="Calibri" charset="0"/>
              </a:rPr>
              <a:t>                      </a:t>
            </a:r>
            <a:r>
              <a:rPr lang="en-US" dirty="0" err="1" smtClean="0">
                <a:latin typeface="Calibri" charset="0"/>
              </a:rPr>
              <a:t>addi</a:t>
            </a:r>
            <a:r>
              <a:rPr lang="en-US" dirty="0" smtClean="0">
                <a:latin typeface="Calibri" charset="0"/>
              </a:rPr>
              <a:t>      $s1, $s1, -1      # $</a:t>
            </a:r>
            <a:r>
              <a:rPr lang="en-US" dirty="0">
                <a:latin typeface="Calibri" charset="0"/>
              </a:rPr>
              <a:t>s1 ← $s1 -1;                          </a:t>
            </a:r>
            <a:r>
              <a:rPr lang="en-US" dirty="0" smtClean="0">
                <a:latin typeface="Calibri" charset="0"/>
              </a:rPr>
              <a:t>j ← j-1</a:t>
            </a:r>
            <a:endParaRPr lang="en-US" dirty="0">
              <a:latin typeface="Calibri" charset="0"/>
            </a:endParaRP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smtClean="0">
                <a:latin typeface="Calibri" charset="0"/>
              </a:rPr>
              <a:t>                      j            for2tst               # </a:t>
            </a:r>
            <a:r>
              <a:rPr lang="en-US" dirty="0" err="1" smtClean="0">
                <a:latin typeface="Calibri" charset="0"/>
              </a:rPr>
              <a:t>goto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for2tst</a:t>
            </a:r>
            <a:r>
              <a:rPr lang="en-US" dirty="0" smtClean="0">
                <a:latin typeface="Calibri" charset="0"/>
              </a:rPr>
              <a:t>;                            </a:t>
            </a:r>
            <a:r>
              <a:rPr lang="en-US" dirty="0" err="1" smtClean="0">
                <a:latin typeface="Calibri" charset="0"/>
              </a:rPr>
              <a:t>goto</a:t>
            </a:r>
            <a:r>
              <a:rPr lang="en-US" dirty="0" smtClean="0">
                <a:latin typeface="Calibri" charset="0"/>
              </a:rPr>
              <a:t> for2tst</a:t>
            </a:r>
            <a:endParaRPr lang="en-US" dirty="0">
              <a:latin typeface="Calibri" charset="0"/>
            </a:endParaRP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exit2: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smtClean="0">
                <a:latin typeface="Calibri" charset="0"/>
              </a:rPr>
              <a:t>                     </a:t>
            </a:r>
            <a:r>
              <a:rPr lang="en-US" dirty="0" err="1" smtClean="0">
                <a:latin typeface="Calibri" charset="0"/>
              </a:rPr>
              <a:t>addi</a:t>
            </a:r>
            <a:r>
              <a:rPr lang="en-US" dirty="0" smtClean="0">
                <a:latin typeface="Calibri" charset="0"/>
              </a:rPr>
              <a:t>      $s0, $s0, 1        # $</a:t>
            </a:r>
            <a:r>
              <a:rPr lang="en-US" dirty="0">
                <a:latin typeface="Calibri" charset="0"/>
              </a:rPr>
              <a:t>s0 ← $s0 + 1</a:t>
            </a:r>
            <a:r>
              <a:rPr lang="en-US" dirty="0" smtClean="0">
                <a:latin typeface="Calibri" charset="0"/>
              </a:rPr>
              <a:t>;                        </a:t>
            </a:r>
            <a:r>
              <a:rPr lang="en-US" dirty="0" err="1" smtClean="0">
                <a:latin typeface="Calibri" charset="0"/>
              </a:rPr>
              <a:t>i</a:t>
            </a:r>
            <a:r>
              <a:rPr lang="en-US" dirty="0" smtClean="0">
                <a:latin typeface="Calibri" charset="0"/>
              </a:rPr>
              <a:t> ← i+1</a:t>
            </a:r>
            <a:endParaRPr lang="en-US" dirty="0">
              <a:latin typeface="Calibri" charset="0"/>
            </a:endParaRP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smtClean="0">
                <a:latin typeface="Calibri" charset="0"/>
              </a:rPr>
              <a:t>                     j             for1tst              # </a:t>
            </a:r>
            <a:r>
              <a:rPr lang="en-US" dirty="0" err="1" smtClean="0">
                <a:latin typeface="Calibri" charset="0"/>
              </a:rPr>
              <a:t>goto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for1tst</a:t>
            </a:r>
            <a:r>
              <a:rPr lang="en-US" dirty="0" smtClean="0">
                <a:latin typeface="Calibri" charset="0"/>
              </a:rPr>
              <a:t>;                            </a:t>
            </a:r>
            <a:r>
              <a:rPr lang="en-US" dirty="0" err="1" smtClean="0">
                <a:latin typeface="Calibri" charset="0"/>
              </a:rPr>
              <a:t>goto</a:t>
            </a:r>
            <a:r>
              <a:rPr lang="en-US" dirty="0" smtClean="0">
                <a:latin typeface="Calibri" charset="0"/>
              </a:rPr>
              <a:t> for1tst</a:t>
            </a:r>
            <a:endParaRPr lang="en-US" dirty="0">
              <a:latin typeface="Calibri" charset="0"/>
            </a:endParaRP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exit1: </a:t>
            </a:r>
            <a:endParaRPr lang="en-US" dirty="0" smtClean="0">
              <a:latin typeface="Calibri" charset="0"/>
            </a:endParaRP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312738" y="4389969"/>
            <a:ext cx="749300" cy="649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>
            <a:prstTxWarp prst="textNoShape">
              <a:avLst/>
            </a:prstTxWarp>
          </a:bodyPr>
          <a:lstStyle/>
          <a:p>
            <a:r>
              <a:rPr lang="en-AU" sz="1400">
                <a:latin typeface="Calibri" charset="0"/>
              </a:rPr>
              <a:t>Pass</a:t>
            </a:r>
            <a:br>
              <a:rPr lang="en-AU" sz="1400">
                <a:latin typeface="Calibri" charset="0"/>
              </a:rPr>
            </a:br>
            <a:r>
              <a:rPr lang="en-AU" sz="1400">
                <a:latin typeface="Calibri" charset="0"/>
              </a:rPr>
              <a:t>params</a:t>
            </a:r>
            <a:br>
              <a:rPr lang="en-AU" sz="1400">
                <a:latin typeface="Calibri" charset="0"/>
              </a:rPr>
            </a:br>
            <a:r>
              <a:rPr lang="en-AU" sz="1400">
                <a:latin typeface="Calibri" charset="0"/>
              </a:rPr>
              <a:t>&amp; call</a:t>
            </a:r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8062913" y="783703"/>
            <a:ext cx="7588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>
            <a:prstTxWarp prst="textNoShape">
              <a:avLst/>
            </a:prstTxWarp>
          </a:bodyPr>
          <a:lstStyle/>
          <a:p>
            <a:r>
              <a:rPr lang="en-AU" sz="1400" dirty="0">
                <a:latin typeface="Calibri" charset="0"/>
              </a:rPr>
              <a:t>Move</a:t>
            </a:r>
            <a:br>
              <a:rPr lang="en-AU" sz="1400" dirty="0">
                <a:latin typeface="Calibri" charset="0"/>
              </a:rPr>
            </a:br>
            <a:r>
              <a:rPr lang="en-AU" sz="1400" dirty="0" err="1">
                <a:latin typeface="Calibri" charset="0"/>
              </a:rPr>
              <a:t>params</a:t>
            </a:r>
            <a:endParaRPr lang="en-AU" sz="1400" dirty="0">
              <a:latin typeface="Calibri" charset="0"/>
            </a:endParaRPr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7995181" y="5134510"/>
            <a:ext cx="954087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>
            <a:prstTxWarp prst="textNoShape">
              <a:avLst/>
            </a:prstTxWarp>
          </a:bodyPr>
          <a:lstStyle/>
          <a:p>
            <a:r>
              <a:rPr lang="en-AU" sz="1400" dirty="0">
                <a:latin typeface="Calibri" charset="0"/>
              </a:rPr>
              <a:t>Inner loop</a:t>
            </a: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8012114" y="5620285"/>
            <a:ext cx="954087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>
            <a:prstTxWarp prst="textNoShape">
              <a:avLst/>
            </a:prstTxWarp>
          </a:bodyPr>
          <a:lstStyle/>
          <a:p>
            <a:r>
              <a:rPr lang="en-AU" sz="1400" dirty="0">
                <a:latin typeface="Calibri" charset="0"/>
              </a:rPr>
              <a:t>Outer loop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7995181" y="3148013"/>
            <a:ext cx="954087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>
            <a:prstTxWarp prst="textNoShape">
              <a:avLst/>
            </a:prstTxWarp>
          </a:bodyPr>
          <a:lstStyle/>
          <a:p>
            <a:r>
              <a:rPr lang="en-AU" sz="1400" dirty="0">
                <a:latin typeface="Calibri" charset="0"/>
              </a:rPr>
              <a:t>Inner loop</a:t>
            </a: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7978248" y="1525592"/>
            <a:ext cx="954087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>
            <a:prstTxWarp prst="textNoShape">
              <a:avLst/>
            </a:prstTxWarp>
          </a:bodyPr>
          <a:lstStyle/>
          <a:p>
            <a:r>
              <a:rPr lang="en-AU" sz="1400">
                <a:latin typeface="Calibri" charset="0"/>
              </a:rPr>
              <a:t>Outer loop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>
            <a:off x="684213" y="1325040"/>
            <a:ext cx="8270875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685800" y="2146304"/>
            <a:ext cx="8270875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687388" y="4365100"/>
            <a:ext cx="8270875" cy="158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687388" y="5090587"/>
            <a:ext cx="8270875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687388" y="5559429"/>
            <a:ext cx="8270875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434667" y="372533"/>
            <a:ext cx="2387071" cy="619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02270" y="800636"/>
            <a:ext cx="2387071" cy="5011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68945" y="1356520"/>
            <a:ext cx="2387071" cy="7675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81645" y="2152654"/>
            <a:ext cx="2387071" cy="217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81645" y="4389969"/>
            <a:ext cx="2387071" cy="687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68945" y="5102759"/>
            <a:ext cx="2387071" cy="434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68945" y="5689600"/>
            <a:ext cx="2387071" cy="50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6850" y="137329"/>
            <a:ext cx="8750300" cy="6583342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u="sng" dirty="0" smtClean="0">
                <a:latin typeface="Calibri" charset="0"/>
              </a:rPr>
              <a:t>Assembly Code:</a:t>
            </a:r>
            <a:endParaRPr lang="en-US" u="sng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sort:      </a:t>
            </a:r>
          </a:p>
          <a:p>
            <a:r>
              <a:rPr lang="en-US" dirty="0" smtClean="0">
                <a:solidFill>
                  <a:srgbClr val="008000"/>
                </a:solidFill>
                <a:latin typeface="Calibri" charset="0"/>
              </a:rPr>
              <a:t>                         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move  </a:t>
            </a:r>
            <a:r>
              <a:rPr lang="en-US" dirty="0" smtClean="0">
                <a:solidFill>
                  <a:srgbClr val="FF0000"/>
                </a:solidFill>
                <a:latin typeface="Calibri" charset="0"/>
              </a:rPr>
              <a:t>$s2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, $a0             #</a:t>
            </a:r>
            <a:r>
              <a:rPr lang="en-US" dirty="0" smtClean="0">
                <a:solidFill>
                  <a:srgbClr val="008000"/>
                </a:solidFill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$</a:t>
            </a:r>
            <a:r>
              <a:rPr lang="en-US" dirty="0">
                <a:latin typeface="Calibri" charset="0"/>
              </a:rPr>
              <a:t>s2 ← $a0</a:t>
            </a:r>
            <a:r>
              <a:rPr lang="en-US" dirty="0" smtClean="0">
                <a:latin typeface="Calibri" charset="0"/>
              </a:rPr>
              <a:t>;                                $s2 ← v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move  </a:t>
            </a:r>
            <a:r>
              <a:rPr lang="en-US" dirty="0" smtClean="0">
                <a:solidFill>
                  <a:srgbClr val="FF0000"/>
                </a:solidFill>
                <a:latin typeface="Calibri" charset="0"/>
              </a:rPr>
              <a:t>$s3</a:t>
            </a:r>
            <a:r>
              <a:rPr lang="en-US" dirty="0" smtClean="0">
                <a:latin typeface="Calibri" charset="0"/>
              </a:rPr>
              <a:t>, $a1             #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$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s3  </a:t>
            </a:r>
            <a:r>
              <a:rPr lang="en-US" dirty="0">
                <a:latin typeface="Calibri" charset="0"/>
              </a:rPr>
              <a:t>← $a1;                              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$s3 </a:t>
            </a:r>
            <a:r>
              <a:rPr lang="en-US" dirty="0" smtClean="0">
                <a:latin typeface="Calibri" charset="0"/>
              </a:rPr>
              <a:t>← n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move  </a:t>
            </a:r>
            <a:r>
              <a:rPr lang="en-US" dirty="0" smtClean="0">
                <a:solidFill>
                  <a:srgbClr val="FF0000"/>
                </a:solidFill>
                <a:latin typeface="Calibri" charset="0"/>
              </a:rPr>
              <a:t>$s0</a:t>
            </a:r>
            <a:r>
              <a:rPr lang="en-US" dirty="0" smtClean="0">
                <a:latin typeface="Calibri" charset="0"/>
              </a:rPr>
              <a:t>, $0               # $</a:t>
            </a:r>
            <a:r>
              <a:rPr lang="en-US" dirty="0">
                <a:latin typeface="Calibri" charset="0"/>
              </a:rPr>
              <a:t>s0 ← 0</a:t>
            </a:r>
            <a:r>
              <a:rPr lang="en-US" dirty="0" smtClean="0">
                <a:latin typeface="Calibri" charset="0"/>
              </a:rPr>
              <a:t>;                                    </a:t>
            </a:r>
            <a:r>
              <a:rPr lang="en-US" dirty="0" err="1" smtClean="0">
                <a:latin typeface="Calibri" charset="0"/>
              </a:rPr>
              <a:t>i</a:t>
            </a:r>
            <a:r>
              <a:rPr lang="en-US" dirty="0" smtClean="0">
                <a:latin typeface="Calibri" charset="0"/>
              </a:rPr>
              <a:t> ← 0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for1tst: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</a:t>
            </a:r>
            <a:r>
              <a:rPr lang="en-US" dirty="0" err="1" smtClean="0">
                <a:latin typeface="Calibri" charset="0"/>
              </a:rPr>
              <a:t>bge</a:t>
            </a:r>
            <a:r>
              <a:rPr lang="en-US" dirty="0" smtClean="0">
                <a:latin typeface="Calibri" charset="0"/>
              </a:rPr>
              <a:t>      $s0, $s3, exit1  # if </a:t>
            </a:r>
            <a:r>
              <a:rPr lang="en-US" dirty="0">
                <a:latin typeface="Calibri" charset="0"/>
              </a:rPr>
              <a:t>($s0 &gt;=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$s3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exit1</a:t>
            </a:r>
            <a:r>
              <a:rPr lang="en-US" dirty="0" smtClean="0">
                <a:latin typeface="Calibri" charset="0"/>
              </a:rPr>
              <a:t>;      if </a:t>
            </a:r>
            <a:r>
              <a:rPr lang="en-US" dirty="0" err="1" smtClean="0">
                <a:latin typeface="Calibri" charset="0"/>
              </a:rPr>
              <a:t>i</a:t>
            </a:r>
            <a:r>
              <a:rPr lang="en-US" dirty="0" smtClean="0">
                <a:latin typeface="Calibri" charset="0"/>
              </a:rPr>
              <a:t> &gt;= n </a:t>
            </a:r>
            <a:r>
              <a:rPr lang="en-US" dirty="0" err="1" smtClean="0">
                <a:latin typeface="Calibri" charset="0"/>
              </a:rPr>
              <a:t>goto</a:t>
            </a:r>
            <a:r>
              <a:rPr lang="en-US" dirty="0" smtClean="0">
                <a:latin typeface="Calibri" charset="0"/>
              </a:rPr>
              <a:t> exit1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</a:t>
            </a:r>
            <a:r>
              <a:rPr lang="en-US" dirty="0" err="1" smtClean="0">
                <a:latin typeface="Calibri" charset="0"/>
              </a:rPr>
              <a:t>addi</a:t>
            </a:r>
            <a:r>
              <a:rPr lang="en-US" dirty="0" smtClean="0">
                <a:latin typeface="Calibri" charset="0"/>
              </a:rPr>
              <a:t>     </a:t>
            </a:r>
            <a:r>
              <a:rPr lang="en-US" dirty="0" smtClean="0">
                <a:solidFill>
                  <a:srgbClr val="FF0000"/>
                </a:solidFill>
                <a:latin typeface="Calibri" charset="0"/>
              </a:rPr>
              <a:t>$s1</a:t>
            </a:r>
            <a:r>
              <a:rPr lang="en-US" dirty="0" smtClean="0">
                <a:latin typeface="Calibri" charset="0"/>
              </a:rPr>
              <a:t>, $s0, -1        # $</a:t>
            </a:r>
            <a:r>
              <a:rPr lang="en-US" dirty="0">
                <a:latin typeface="Calibri" charset="0"/>
              </a:rPr>
              <a:t>s1 ← $s0 - 1;                          </a:t>
            </a:r>
            <a:r>
              <a:rPr lang="en-US" dirty="0" smtClean="0">
                <a:latin typeface="Calibri" charset="0"/>
              </a:rPr>
              <a:t>j ←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 smtClean="0">
                <a:latin typeface="Calibri" charset="0"/>
              </a:rPr>
              <a:t> - 1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for2tst: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</a:t>
            </a:r>
            <a:r>
              <a:rPr lang="en-US" dirty="0" err="1" smtClean="0">
                <a:latin typeface="Calibri" charset="0"/>
              </a:rPr>
              <a:t>blt</a:t>
            </a:r>
            <a:r>
              <a:rPr lang="en-US" dirty="0" smtClean="0">
                <a:latin typeface="Calibri" charset="0"/>
              </a:rPr>
              <a:t>        $s1, $0,  exit2   # if </a:t>
            </a:r>
            <a:r>
              <a:rPr lang="en-US" dirty="0">
                <a:latin typeface="Calibri" charset="0"/>
              </a:rPr>
              <a:t>($s1 &lt; 0)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</a:t>
            </a:r>
            <a:r>
              <a:rPr lang="en-US" dirty="0" smtClean="0">
                <a:latin typeface="Calibri" charset="0"/>
              </a:rPr>
              <a:t>;            if j&lt;0 </a:t>
            </a:r>
            <a:r>
              <a:rPr lang="en-US" dirty="0" err="1" smtClean="0">
                <a:latin typeface="Calibri" charset="0"/>
              </a:rPr>
              <a:t>goto</a:t>
            </a:r>
            <a:r>
              <a:rPr lang="en-US" dirty="0" smtClean="0">
                <a:latin typeface="Calibri" charset="0"/>
              </a:rPr>
              <a:t> exit2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</a:t>
            </a:r>
            <a:r>
              <a:rPr lang="en-US" dirty="0" err="1" smtClean="0">
                <a:latin typeface="Calibri" charset="0"/>
              </a:rPr>
              <a:t>sll</a:t>
            </a:r>
            <a:r>
              <a:rPr lang="en-US" dirty="0" smtClean="0">
                <a:latin typeface="Calibri" charset="0"/>
              </a:rPr>
              <a:t>         $t1, $s1, 2         # $</a:t>
            </a:r>
            <a:r>
              <a:rPr lang="en-US" dirty="0">
                <a:latin typeface="Calibri" charset="0"/>
              </a:rPr>
              <a:t>t1 ← 4 * $s1;                         </a:t>
            </a:r>
            <a:r>
              <a:rPr lang="en-US" dirty="0" smtClean="0">
                <a:latin typeface="Calibri" charset="0"/>
              </a:rPr>
              <a:t>$</a:t>
            </a:r>
            <a:r>
              <a:rPr lang="en-US" dirty="0">
                <a:latin typeface="Calibri" charset="0"/>
              </a:rPr>
              <a:t>t1 </a:t>
            </a:r>
            <a:r>
              <a:rPr lang="en-US" dirty="0" smtClean="0">
                <a:latin typeface="Calibri" charset="0"/>
              </a:rPr>
              <a:t>← 4*j 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add      $t2, $s2, $t1     # $</a:t>
            </a:r>
            <a:r>
              <a:rPr lang="en-US" dirty="0">
                <a:latin typeface="Calibri" charset="0"/>
              </a:rPr>
              <a:t>t2 ←</a:t>
            </a:r>
            <a:r>
              <a:rPr lang="en-US" dirty="0">
                <a:solidFill>
                  <a:srgbClr val="008000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$s2 </a:t>
            </a:r>
            <a:r>
              <a:rPr lang="en-US" dirty="0">
                <a:latin typeface="Calibri" charset="0"/>
              </a:rPr>
              <a:t>+ $t1;                     </a:t>
            </a:r>
            <a:r>
              <a:rPr lang="en-US" dirty="0" smtClean="0">
                <a:latin typeface="Calibri" charset="0"/>
              </a:rPr>
              <a:t>$</a:t>
            </a:r>
            <a:r>
              <a:rPr lang="en-US" dirty="0">
                <a:latin typeface="Calibri" charset="0"/>
              </a:rPr>
              <a:t>t2 </a:t>
            </a:r>
            <a:r>
              <a:rPr lang="en-US" dirty="0" smtClean="0">
                <a:latin typeface="Calibri" charset="0"/>
              </a:rPr>
              <a:t>← v + 4*j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</a:t>
            </a:r>
            <a:r>
              <a:rPr lang="en-US" dirty="0" err="1" smtClean="0">
                <a:latin typeface="Calibri" charset="0"/>
              </a:rPr>
              <a:t>lw</a:t>
            </a:r>
            <a:r>
              <a:rPr lang="en-US" dirty="0" smtClean="0">
                <a:latin typeface="Calibri" charset="0"/>
              </a:rPr>
              <a:t>         $t3, 0($t2)        # $</a:t>
            </a:r>
            <a:r>
              <a:rPr lang="en-US" dirty="0">
                <a:latin typeface="Calibri" charset="0"/>
              </a:rPr>
              <a:t>t3 ← M[$t2];                         </a:t>
            </a:r>
            <a:r>
              <a:rPr lang="en-US" dirty="0" smtClean="0">
                <a:latin typeface="Calibri" charset="0"/>
              </a:rPr>
              <a:t>$</a:t>
            </a:r>
            <a:r>
              <a:rPr lang="en-US" dirty="0">
                <a:latin typeface="Calibri" charset="0"/>
              </a:rPr>
              <a:t>t3 </a:t>
            </a:r>
            <a:r>
              <a:rPr lang="en-US" dirty="0" smtClean="0">
                <a:latin typeface="Calibri" charset="0"/>
              </a:rPr>
              <a:t>← v[j]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</a:t>
            </a:r>
            <a:r>
              <a:rPr lang="en-US" dirty="0" err="1" smtClean="0">
                <a:latin typeface="Calibri" charset="0"/>
              </a:rPr>
              <a:t>lw</a:t>
            </a:r>
            <a:r>
              <a:rPr lang="en-US" dirty="0" smtClean="0">
                <a:latin typeface="Calibri" charset="0"/>
              </a:rPr>
              <a:t>         $t4, 4($t2)        # $</a:t>
            </a:r>
            <a:r>
              <a:rPr lang="en-US" dirty="0">
                <a:latin typeface="Calibri" charset="0"/>
              </a:rPr>
              <a:t>t4 ← M[$t2 + 4];                   </a:t>
            </a:r>
            <a:r>
              <a:rPr lang="en-US" dirty="0" smtClean="0">
                <a:latin typeface="Calibri" charset="0"/>
              </a:rPr>
              <a:t>$</a:t>
            </a:r>
            <a:r>
              <a:rPr lang="en-US" dirty="0">
                <a:latin typeface="Calibri" charset="0"/>
              </a:rPr>
              <a:t>t4 </a:t>
            </a:r>
            <a:r>
              <a:rPr lang="en-US" dirty="0" smtClean="0">
                <a:latin typeface="Calibri" charset="0"/>
              </a:rPr>
              <a:t>← v[j+1]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</a:t>
            </a:r>
            <a:r>
              <a:rPr lang="en-US" dirty="0" err="1" smtClean="0">
                <a:latin typeface="Calibri" charset="0"/>
              </a:rPr>
              <a:t>bge</a:t>
            </a:r>
            <a:r>
              <a:rPr lang="en-US" dirty="0" smtClean="0">
                <a:latin typeface="Calibri" charset="0"/>
              </a:rPr>
              <a:t>       $t4, $t3, exit2 # if </a:t>
            </a:r>
            <a:r>
              <a:rPr lang="en-US" dirty="0">
                <a:latin typeface="Calibri" charset="0"/>
              </a:rPr>
              <a:t>($t4 &gt;= $t3)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</a:t>
            </a:r>
            <a:r>
              <a:rPr lang="en-US" dirty="0" smtClean="0">
                <a:latin typeface="Calibri" charset="0"/>
              </a:rPr>
              <a:t>;      if v[j+1] &gt;= v[j] </a:t>
            </a:r>
            <a:r>
              <a:rPr lang="en-US" dirty="0" err="1" smtClean="0">
                <a:latin typeface="Calibri" charset="0"/>
              </a:rPr>
              <a:t>goto</a:t>
            </a:r>
            <a:r>
              <a:rPr lang="en-US" dirty="0" smtClean="0">
                <a:latin typeface="Calibri" charset="0"/>
              </a:rPr>
              <a:t> exit2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move    $a0, $s2           # $</a:t>
            </a:r>
            <a:r>
              <a:rPr lang="en-US" dirty="0">
                <a:latin typeface="Calibri" charset="0"/>
              </a:rPr>
              <a:t>a0 ←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$s2</a:t>
            </a:r>
            <a:r>
              <a:rPr lang="en-US" dirty="0" smtClean="0">
                <a:latin typeface="Calibri" charset="0"/>
              </a:rPr>
              <a:t>;                               1</a:t>
            </a:r>
            <a:r>
              <a:rPr lang="en-US" baseline="30000" dirty="0" smtClean="0">
                <a:latin typeface="Calibri" charset="0"/>
              </a:rPr>
              <a:t>st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param</a:t>
            </a:r>
            <a:r>
              <a:rPr lang="en-US" dirty="0" smtClean="0">
                <a:latin typeface="Calibri" charset="0"/>
              </a:rPr>
              <a:t>. </a:t>
            </a:r>
            <a:r>
              <a:rPr lang="en-US" dirty="0">
                <a:latin typeface="Calibri" charset="0"/>
              </a:rPr>
              <a:t>of swap </a:t>
            </a:r>
            <a:r>
              <a:rPr lang="en-US" dirty="0" smtClean="0">
                <a:latin typeface="Calibri" charset="0"/>
              </a:rPr>
              <a:t>← v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    </a:t>
            </a:r>
            <a:r>
              <a:rPr lang="en-US" dirty="0" smtClean="0">
                <a:latin typeface="Calibri" charset="0"/>
              </a:rPr>
              <a:t>                      move    $a1, $s1           # $</a:t>
            </a:r>
            <a:r>
              <a:rPr lang="en-US" dirty="0">
                <a:latin typeface="Calibri" charset="0"/>
              </a:rPr>
              <a:t>a1 ← $s1</a:t>
            </a:r>
            <a:r>
              <a:rPr lang="en-US" dirty="0" smtClean="0">
                <a:latin typeface="Calibri" charset="0"/>
              </a:rPr>
              <a:t>;                               2</a:t>
            </a:r>
            <a:r>
              <a:rPr lang="en-US" baseline="30000" dirty="0" smtClean="0">
                <a:latin typeface="Calibri" charset="0"/>
              </a:rPr>
              <a:t>nd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param</a:t>
            </a:r>
            <a:r>
              <a:rPr lang="en-US" dirty="0" smtClean="0">
                <a:latin typeface="Calibri" charset="0"/>
              </a:rPr>
              <a:t>. </a:t>
            </a:r>
            <a:r>
              <a:rPr lang="en-US" dirty="0">
                <a:latin typeface="Calibri" charset="0"/>
              </a:rPr>
              <a:t>Of swap </a:t>
            </a:r>
            <a:r>
              <a:rPr lang="en-US" dirty="0" smtClean="0">
                <a:latin typeface="Calibri" charset="0"/>
              </a:rPr>
              <a:t>← j </a:t>
            </a:r>
            <a:endParaRPr lang="en-US" dirty="0">
              <a:latin typeface="Calibri" charset="0"/>
            </a:endParaRP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smtClean="0">
                <a:latin typeface="Calibri" charset="0"/>
              </a:rPr>
              <a:t>                      </a:t>
            </a:r>
            <a:r>
              <a:rPr lang="en-US" dirty="0" err="1" smtClean="0">
                <a:latin typeface="Calibri" charset="0"/>
              </a:rPr>
              <a:t>jal</a:t>
            </a:r>
            <a:r>
              <a:rPr lang="en-US" dirty="0" smtClean="0">
                <a:latin typeface="Calibri" charset="0"/>
              </a:rPr>
              <a:t>          swap                # swap</a:t>
            </a:r>
            <a:r>
              <a:rPr lang="en-US" dirty="0">
                <a:latin typeface="Calibri" charset="0"/>
              </a:rPr>
              <a:t>($a0,$a1)</a:t>
            </a:r>
            <a:r>
              <a:rPr lang="en-US" dirty="0" smtClean="0">
                <a:latin typeface="Calibri" charset="0"/>
              </a:rPr>
              <a:t>;                       swap(</a:t>
            </a:r>
            <a:r>
              <a:rPr lang="en-US" dirty="0" err="1" smtClean="0">
                <a:latin typeface="Calibri" charset="0"/>
              </a:rPr>
              <a:t>v,j</a:t>
            </a:r>
            <a:r>
              <a:rPr lang="en-US" dirty="0" smtClean="0">
                <a:latin typeface="Calibri" charset="0"/>
              </a:rPr>
              <a:t>)</a:t>
            </a:r>
            <a:endParaRPr lang="en-US" dirty="0">
              <a:latin typeface="Calibri" charset="0"/>
            </a:endParaRP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smtClean="0">
                <a:latin typeface="Calibri" charset="0"/>
              </a:rPr>
              <a:t>                      </a:t>
            </a:r>
            <a:r>
              <a:rPr lang="en-US" dirty="0" err="1" smtClean="0">
                <a:latin typeface="Calibri" charset="0"/>
              </a:rPr>
              <a:t>addi</a:t>
            </a:r>
            <a:r>
              <a:rPr lang="en-US" dirty="0" smtClean="0">
                <a:latin typeface="Calibri" charset="0"/>
              </a:rPr>
              <a:t>      </a:t>
            </a:r>
            <a:r>
              <a:rPr lang="en-US" dirty="0" smtClean="0">
                <a:solidFill>
                  <a:srgbClr val="FF0000"/>
                </a:solidFill>
                <a:latin typeface="Calibri" charset="0"/>
              </a:rPr>
              <a:t>$s1</a:t>
            </a:r>
            <a:r>
              <a:rPr lang="en-US" dirty="0" smtClean="0">
                <a:latin typeface="Calibri" charset="0"/>
              </a:rPr>
              <a:t>, $s1, -1      # $</a:t>
            </a:r>
            <a:r>
              <a:rPr lang="en-US" dirty="0">
                <a:latin typeface="Calibri" charset="0"/>
              </a:rPr>
              <a:t>s1 ← $s1 -1;                          </a:t>
            </a:r>
            <a:r>
              <a:rPr lang="en-US" dirty="0" smtClean="0">
                <a:latin typeface="Calibri" charset="0"/>
              </a:rPr>
              <a:t>j ← j-1</a:t>
            </a:r>
            <a:endParaRPr lang="en-US" dirty="0">
              <a:latin typeface="Calibri" charset="0"/>
            </a:endParaRP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smtClean="0">
                <a:latin typeface="Calibri" charset="0"/>
              </a:rPr>
              <a:t>                      j            for2tst               # </a:t>
            </a:r>
            <a:r>
              <a:rPr lang="en-US" dirty="0" err="1" smtClean="0">
                <a:latin typeface="Calibri" charset="0"/>
              </a:rPr>
              <a:t>goto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for2tst</a:t>
            </a:r>
            <a:r>
              <a:rPr lang="en-US" dirty="0" smtClean="0">
                <a:latin typeface="Calibri" charset="0"/>
              </a:rPr>
              <a:t>;                            </a:t>
            </a:r>
            <a:r>
              <a:rPr lang="en-US" dirty="0" err="1" smtClean="0">
                <a:latin typeface="Calibri" charset="0"/>
              </a:rPr>
              <a:t>goto</a:t>
            </a:r>
            <a:r>
              <a:rPr lang="en-US" dirty="0" smtClean="0">
                <a:latin typeface="Calibri" charset="0"/>
              </a:rPr>
              <a:t> for2tst</a:t>
            </a:r>
            <a:endParaRPr lang="en-US" dirty="0">
              <a:latin typeface="Calibri" charset="0"/>
            </a:endParaRP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exit2: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smtClean="0">
                <a:latin typeface="Calibri" charset="0"/>
              </a:rPr>
              <a:t>                     </a:t>
            </a:r>
            <a:r>
              <a:rPr lang="en-US" dirty="0" err="1" smtClean="0">
                <a:latin typeface="Calibri" charset="0"/>
              </a:rPr>
              <a:t>addi</a:t>
            </a:r>
            <a:r>
              <a:rPr lang="en-US" dirty="0" smtClean="0">
                <a:latin typeface="Calibri" charset="0"/>
              </a:rPr>
              <a:t>      $s0, $s0, 1        # $</a:t>
            </a:r>
            <a:r>
              <a:rPr lang="en-US" dirty="0">
                <a:latin typeface="Calibri" charset="0"/>
              </a:rPr>
              <a:t>s0 ← $s0 + 1</a:t>
            </a:r>
            <a:r>
              <a:rPr lang="en-US" dirty="0" smtClean="0">
                <a:latin typeface="Calibri" charset="0"/>
              </a:rPr>
              <a:t>;                        </a:t>
            </a:r>
            <a:r>
              <a:rPr lang="en-US" dirty="0" err="1" smtClean="0">
                <a:latin typeface="Calibri" charset="0"/>
              </a:rPr>
              <a:t>i</a:t>
            </a:r>
            <a:r>
              <a:rPr lang="en-US" dirty="0" smtClean="0">
                <a:latin typeface="Calibri" charset="0"/>
              </a:rPr>
              <a:t> ← i+1</a:t>
            </a:r>
            <a:endParaRPr lang="en-US" dirty="0">
              <a:latin typeface="Calibri" charset="0"/>
            </a:endParaRP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smtClean="0">
                <a:latin typeface="Calibri" charset="0"/>
              </a:rPr>
              <a:t>                     j             for1tst              # </a:t>
            </a:r>
            <a:r>
              <a:rPr lang="en-US" dirty="0" err="1" smtClean="0">
                <a:latin typeface="Calibri" charset="0"/>
              </a:rPr>
              <a:t>goto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for1tst</a:t>
            </a:r>
            <a:r>
              <a:rPr lang="en-US" dirty="0" smtClean="0">
                <a:latin typeface="Calibri" charset="0"/>
              </a:rPr>
              <a:t>;                            </a:t>
            </a:r>
            <a:r>
              <a:rPr lang="en-US" dirty="0" err="1" smtClean="0">
                <a:latin typeface="Calibri" charset="0"/>
              </a:rPr>
              <a:t>goto</a:t>
            </a:r>
            <a:r>
              <a:rPr lang="en-US" dirty="0" smtClean="0">
                <a:latin typeface="Calibri" charset="0"/>
              </a:rPr>
              <a:t> for1tst</a:t>
            </a:r>
            <a:endParaRPr lang="en-US" dirty="0">
              <a:latin typeface="Calibri" charset="0"/>
            </a:endParaRP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exit1: </a:t>
            </a:r>
            <a:endParaRPr lang="en-US" dirty="0" smtClean="0">
              <a:latin typeface="Calibri" charset="0"/>
            </a:endParaRP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312738" y="4389969"/>
            <a:ext cx="749300" cy="649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>
            <a:prstTxWarp prst="textNoShape">
              <a:avLst/>
            </a:prstTxWarp>
          </a:bodyPr>
          <a:lstStyle/>
          <a:p>
            <a:r>
              <a:rPr lang="en-AU" sz="1400">
                <a:latin typeface="Calibri" charset="0"/>
              </a:rPr>
              <a:t>Pass</a:t>
            </a:r>
            <a:br>
              <a:rPr lang="en-AU" sz="1400">
                <a:latin typeface="Calibri" charset="0"/>
              </a:rPr>
            </a:br>
            <a:r>
              <a:rPr lang="en-AU" sz="1400">
                <a:latin typeface="Calibri" charset="0"/>
              </a:rPr>
              <a:t>params</a:t>
            </a:r>
            <a:br>
              <a:rPr lang="en-AU" sz="1400">
                <a:latin typeface="Calibri" charset="0"/>
              </a:rPr>
            </a:br>
            <a:r>
              <a:rPr lang="en-AU" sz="1400">
                <a:latin typeface="Calibri" charset="0"/>
              </a:rPr>
              <a:t>&amp; call</a:t>
            </a:r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8062913" y="783703"/>
            <a:ext cx="7588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>
            <a:prstTxWarp prst="textNoShape">
              <a:avLst/>
            </a:prstTxWarp>
          </a:bodyPr>
          <a:lstStyle/>
          <a:p>
            <a:r>
              <a:rPr lang="en-AU" sz="1400" dirty="0">
                <a:latin typeface="Calibri" charset="0"/>
              </a:rPr>
              <a:t>Move</a:t>
            </a:r>
            <a:br>
              <a:rPr lang="en-AU" sz="1400" dirty="0">
                <a:latin typeface="Calibri" charset="0"/>
              </a:rPr>
            </a:br>
            <a:r>
              <a:rPr lang="en-AU" sz="1400" dirty="0" err="1">
                <a:latin typeface="Calibri" charset="0"/>
              </a:rPr>
              <a:t>params</a:t>
            </a:r>
            <a:endParaRPr lang="en-AU" sz="1400" dirty="0">
              <a:latin typeface="Calibri" charset="0"/>
            </a:endParaRPr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7995181" y="5134510"/>
            <a:ext cx="954087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>
            <a:prstTxWarp prst="textNoShape">
              <a:avLst/>
            </a:prstTxWarp>
          </a:bodyPr>
          <a:lstStyle/>
          <a:p>
            <a:r>
              <a:rPr lang="en-AU" sz="1400" dirty="0">
                <a:latin typeface="Calibri" charset="0"/>
              </a:rPr>
              <a:t>Inner loop</a:t>
            </a: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8012114" y="5620285"/>
            <a:ext cx="954087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>
            <a:prstTxWarp prst="textNoShape">
              <a:avLst/>
            </a:prstTxWarp>
          </a:bodyPr>
          <a:lstStyle/>
          <a:p>
            <a:r>
              <a:rPr lang="en-AU" sz="1400" dirty="0">
                <a:latin typeface="Calibri" charset="0"/>
              </a:rPr>
              <a:t>Outer loop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7995181" y="3148013"/>
            <a:ext cx="954087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>
            <a:prstTxWarp prst="textNoShape">
              <a:avLst/>
            </a:prstTxWarp>
          </a:bodyPr>
          <a:lstStyle/>
          <a:p>
            <a:r>
              <a:rPr lang="en-AU" sz="1400" dirty="0">
                <a:latin typeface="Calibri" charset="0"/>
              </a:rPr>
              <a:t>Inner loop</a:t>
            </a: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7978248" y="1525592"/>
            <a:ext cx="954087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>
            <a:prstTxWarp prst="textNoShape">
              <a:avLst/>
            </a:prstTxWarp>
          </a:bodyPr>
          <a:lstStyle/>
          <a:p>
            <a:r>
              <a:rPr lang="en-AU" sz="1400">
                <a:latin typeface="Calibri" charset="0"/>
              </a:rPr>
              <a:t>Outer loop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>
            <a:off x="684213" y="1325040"/>
            <a:ext cx="8270875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685800" y="2146304"/>
            <a:ext cx="8270875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687388" y="4365100"/>
            <a:ext cx="8270875" cy="158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687388" y="5090587"/>
            <a:ext cx="8270875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687388" y="5559429"/>
            <a:ext cx="8270875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27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684213" y="1201738"/>
            <a:ext cx="7450137" cy="14668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684213" y="3152775"/>
            <a:ext cx="7450137" cy="14938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684213" y="4646613"/>
            <a:ext cx="7450137" cy="2587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34822" name="Rectangle 16"/>
          <p:cNvSpPr>
            <a:spLocks noChangeArrowheads="1"/>
          </p:cNvSpPr>
          <p:nvPr/>
        </p:nvSpPr>
        <p:spPr bwMode="auto">
          <a:xfrm>
            <a:off x="684213" y="2668588"/>
            <a:ext cx="7450137" cy="4841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3482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4213" y="1173163"/>
            <a:ext cx="8270875" cy="4960937"/>
          </a:xfrm>
          <a:noFill/>
        </p:spPr>
        <p:txBody>
          <a:bodyPr/>
          <a:lstStyle/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sz="1400" dirty="0">
                <a:latin typeface="Lucida Console" charset="0"/>
              </a:rPr>
              <a:t>sort:    </a:t>
            </a:r>
            <a:r>
              <a:rPr lang="en-AU" sz="1400" dirty="0" err="1">
                <a:latin typeface="Lucida Console" charset="0"/>
              </a:rPr>
              <a:t>addi</a:t>
            </a:r>
            <a:r>
              <a:rPr lang="en-AU" sz="1400" dirty="0">
                <a:latin typeface="Lucida Console" charset="0"/>
              </a:rPr>
              <a:t> $</a:t>
            </a:r>
            <a:r>
              <a:rPr lang="en-AU" sz="1400" dirty="0" err="1">
                <a:latin typeface="Lucida Console" charset="0"/>
              </a:rPr>
              <a:t>sp</a:t>
            </a:r>
            <a:r>
              <a:rPr lang="en-AU" sz="1400" dirty="0">
                <a:latin typeface="Lucida Console" charset="0"/>
              </a:rPr>
              <a:t>,$</a:t>
            </a:r>
            <a:r>
              <a:rPr lang="en-AU" sz="1400" dirty="0" err="1">
                <a:latin typeface="Lucida Console" charset="0"/>
              </a:rPr>
              <a:t>sp</a:t>
            </a:r>
            <a:r>
              <a:rPr lang="en-AU" sz="1400" dirty="0">
                <a:latin typeface="Lucida Console" charset="0"/>
              </a:rPr>
              <a:t>, –20      # make room on stack for 5 registers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sz="1400" dirty="0">
                <a:latin typeface="Lucida Console" charset="0"/>
              </a:rPr>
              <a:t>         </a:t>
            </a:r>
            <a:r>
              <a:rPr lang="en-AU" sz="1400" dirty="0" err="1">
                <a:latin typeface="Lucida Console" charset="0"/>
              </a:rPr>
              <a:t>sw</a:t>
            </a:r>
            <a:r>
              <a:rPr lang="en-AU" sz="1400" dirty="0">
                <a:latin typeface="Lucida Console" charset="0"/>
              </a:rPr>
              <a:t> $</a:t>
            </a:r>
            <a:r>
              <a:rPr lang="en-AU" sz="1400" dirty="0" err="1">
                <a:latin typeface="Lucida Console" charset="0"/>
              </a:rPr>
              <a:t>ra</a:t>
            </a:r>
            <a:r>
              <a:rPr lang="en-AU" sz="1400" dirty="0">
                <a:latin typeface="Lucida Console" charset="0"/>
              </a:rPr>
              <a:t>, 16($</a:t>
            </a:r>
            <a:r>
              <a:rPr lang="en-AU" sz="1400" dirty="0" err="1">
                <a:latin typeface="Lucida Console" charset="0"/>
              </a:rPr>
              <a:t>sp</a:t>
            </a:r>
            <a:r>
              <a:rPr lang="en-AU" sz="1400" dirty="0">
                <a:latin typeface="Lucida Console" charset="0"/>
              </a:rPr>
              <a:t>)        # save $</a:t>
            </a:r>
            <a:r>
              <a:rPr lang="en-AU" sz="1400" dirty="0" err="1">
                <a:latin typeface="Lucida Console" charset="0"/>
              </a:rPr>
              <a:t>ra</a:t>
            </a:r>
            <a:r>
              <a:rPr lang="en-AU" sz="1400" dirty="0">
                <a:latin typeface="Lucida Console" charset="0"/>
              </a:rPr>
              <a:t> on stack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sz="1400" dirty="0">
                <a:latin typeface="Lucida Console" charset="0"/>
              </a:rPr>
              <a:t>         </a:t>
            </a:r>
            <a:r>
              <a:rPr lang="en-AU" sz="1400" dirty="0" err="1">
                <a:latin typeface="Lucida Console" charset="0"/>
              </a:rPr>
              <a:t>sw</a:t>
            </a:r>
            <a:r>
              <a:rPr lang="en-AU" sz="1400" dirty="0">
                <a:latin typeface="Lucida Console" charset="0"/>
              </a:rPr>
              <a:t> $s3,12($</a:t>
            </a:r>
            <a:r>
              <a:rPr lang="en-AU" sz="1400" dirty="0" err="1">
                <a:latin typeface="Lucida Console" charset="0"/>
              </a:rPr>
              <a:t>sp</a:t>
            </a:r>
            <a:r>
              <a:rPr lang="en-AU" sz="1400" dirty="0">
                <a:latin typeface="Lucida Console" charset="0"/>
              </a:rPr>
              <a:t>)         # save $s3 on stack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sz="1400" dirty="0">
                <a:latin typeface="Lucida Console" charset="0"/>
              </a:rPr>
              <a:t>         </a:t>
            </a:r>
            <a:r>
              <a:rPr lang="en-AU" sz="1400" dirty="0" err="1">
                <a:latin typeface="Lucida Console" charset="0"/>
              </a:rPr>
              <a:t>sw</a:t>
            </a:r>
            <a:r>
              <a:rPr lang="en-AU" sz="1400" dirty="0">
                <a:latin typeface="Lucida Console" charset="0"/>
              </a:rPr>
              <a:t> $s2, 8($</a:t>
            </a:r>
            <a:r>
              <a:rPr lang="en-AU" sz="1400" dirty="0" err="1">
                <a:latin typeface="Lucida Console" charset="0"/>
              </a:rPr>
              <a:t>sp</a:t>
            </a:r>
            <a:r>
              <a:rPr lang="en-AU" sz="1400" dirty="0">
                <a:latin typeface="Lucida Console" charset="0"/>
              </a:rPr>
              <a:t>)         # save $s2 on stack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sz="1400" dirty="0">
                <a:latin typeface="Lucida Console" charset="0"/>
              </a:rPr>
              <a:t>         </a:t>
            </a:r>
            <a:r>
              <a:rPr lang="en-AU" sz="1400" dirty="0" err="1">
                <a:latin typeface="Lucida Console" charset="0"/>
              </a:rPr>
              <a:t>sw</a:t>
            </a:r>
            <a:r>
              <a:rPr lang="en-AU" sz="1400" dirty="0">
                <a:latin typeface="Lucida Console" charset="0"/>
              </a:rPr>
              <a:t> $s1, 4($</a:t>
            </a:r>
            <a:r>
              <a:rPr lang="en-AU" sz="1400" dirty="0" err="1">
                <a:latin typeface="Lucida Console" charset="0"/>
              </a:rPr>
              <a:t>sp</a:t>
            </a:r>
            <a:r>
              <a:rPr lang="en-AU" sz="1400" dirty="0">
                <a:latin typeface="Lucida Console" charset="0"/>
              </a:rPr>
              <a:t>)         # save $s1 on stack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sz="1400" dirty="0">
                <a:latin typeface="Lucida Console" charset="0"/>
              </a:rPr>
              <a:t>         </a:t>
            </a:r>
            <a:r>
              <a:rPr lang="en-AU" sz="1400" dirty="0" err="1">
                <a:latin typeface="Lucida Console" charset="0"/>
              </a:rPr>
              <a:t>sw</a:t>
            </a:r>
            <a:r>
              <a:rPr lang="en-AU" sz="1400" dirty="0">
                <a:latin typeface="Lucida Console" charset="0"/>
              </a:rPr>
              <a:t> $s0, 0($</a:t>
            </a:r>
            <a:r>
              <a:rPr lang="en-AU" sz="1400" dirty="0" err="1">
                <a:latin typeface="Lucida Console" charset="0"/>
              </a:rPr>
              <a:t>sp</a:t>
            </a:r>
            <a:r>
              <a:rPr lang="en-AU" sz="1400" dirty="0">
                <a:latin typeface="Lucida Console" charset="0"/>
              </a:rPr>
              <a:t>)         # save $s0 on stack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sz="1400" dirty="0">
                <a:latin typeface="Lucida Console" charset="0"/>
              </a:rPr>
              <a:t>         …                      # procedure body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sz="1400" dirty="0">
                <a:latin typeface="Lucida Console" charset="0"/>
              </a:rPr>
              <a:t>         …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sz="1400" dirty="0">
                <a:latin typeface="Lucida Console" charset="0"/>
              </a:rPr>
              <a:t>exit1:   </a:t>
            </a:r>
            <a:r>
              <a:rPr lang="en-AU" sz="1400" dirty="0" err="1">
                <a:latin typeface="Lucida Console" charset="0"/>
              </a:rPr>
              <a:t>lw</a:t>
            </a:r>
            <a:r>
              <a:rPr lang="en-AU" sz="1400" dirty="0">
                <a:latin typeface="Lucida Console" charset="0"/>
              </a:rPr>
              <a:t> $s0, 0($</a:t>
            </a:r>
            <a:r>
              <a:rPr lang="en-AU" sz="1400" dirty="0" err="1">
                <a:latin typeface="Lucida Console" charset="0"/>
              </a:rPr>
              <a:t>sp</a:t>
            </a:r>
            <a:r>
              <a:rPr lang="en-AU" sz="1400" dirty="0">
                <a:latin typeface="Lucida Console" charset="0"/>
              </a:rPr>
              <a:t>)         # restore $s0 from stack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sz="1400" dirty="0">
                <a:latin typeface="Lucida Console" charset="0"/>
              </a:rPr>
              <a:t>         </a:t>
            </a:r>
            <a:r>
              <a:rPr lang="en-AU" sz="1400" dirty="0" err="1">
                <a:latin typeface="Lucida Console" charset="0"/>
              </a:rPr>
              <a:t>lw</a:t>
            </a:r>
            <a:r>
              <a:rPr lang="en-AU" sz="1400" dirty="0">
                <a:latin typeface="Lucida Console" charset="0"/>
              </a:rPr>
              <a:t> $s1, 4($</a:t>
            </a:r>
            <a:r>
              <a:rPr lang="en-AU" sz="1400" dirty="0" err="1">
                <a:latin typeface="Lucida Console" charset="0"/>
              </a:rPr>
              <a:t>sp</a:t>
            </a:r>
            <a:r>
              <a:rPr lang="en-AU" sz="1400" dirty="0">
                <a:latin typeface="Lucida Console" charset="0"/>
              </a:rPr>
              <a:t>)         # restore $s1 from stack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sz="1400" dirty="0">
                <a:latin typeface="Lucida Console" charset="0"/>
              </a:rPr>
              <a:t>         </a:t>
            </a:r>
            <a:r>
              <a:rPr lang="en-AU" sz="1400" dirty="0" err="1">
                <a:latin typeface="Lucida Console" charset="0"/>
              </a:rPr>
              <a:t>lw</a:t>
            </a:r>
            <a:r>
              <a:rPr lang="en-AU" sz="1400" dirty="0">
                <a:latin typeface="Lucida Console" charset="0"/>
              </a:rPr>
              <a:t> $s2, 8($</a:t>
            </a:r>
            <a:r>
              <a:rPr lang="en-AU" sz="1400" dirty="0" err="1">
                <a:latin typeface="Lucida Console" charset="0"/>
              </a:rPr>
              <a:t>sp</a:t>
            </a:r>
            <a:r>
              <a:rPr lang="en-AU" sz="1400" dirty="0">
                <a:latin typeface="Lucida Console" charset="0"/>
              </a:rPr>
              <a:t>)         # restore $s2 from stack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sz="1400" dirty="0">
                <a:latin typeface="Lucida Console" charset="0"/>
              </a:rPr>
              <a:t>         </a:t>
            </a:r>
            <a:r>
              <a:rPr lang="en-AU" sz="1400" dirty="0" err="1">
                <a:latin typeface="Lucida Console" charset="0"/>
              </a:rPr>
              <a:t>lw</a:t>
            </a:r>
            <a:r>
              <a:rPr lang="en-AU" sz="1400" dirty="0">
                <a:latin typeface="Lucida Console" charset="0"/>
              </a:rPr>
              <a:t> $s3,12($</a:t>
            </a:r>
            <a:r>
              <a:rPr lang="en-AU" sz="1400" dirty="0" err="1">
                <a:latin typeface="Lucida Console" charset="0"/>
              </a:rPr>
              <a:t>sp</a:t>
            </a:r>
            <a:r>
              <a:rPr lang="en-AU" sz="1400" dirty="0">
                <a:latin typeface="Lucida Console" charset="0"/>
              </a:rPr>
              <a:t>)         # restore $s3 from stack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sz="1400" dirty="0">
                <a:latin typeface="Lucida Console" charset="0"/>
              </a:rPr>
              <a:t>         </a:t>
            </a:r>
            <a:r>
              <a:rPr lang="en-AU" sz="1400" dirty="0" err="1">
                <a:latin typeface="Lucida Console" charset="0"/>
              </a:rPr>
              <a:t>lw</a:t>
            </a:r>
            <a:r>
              <a:rPr lang="en-AU" sz="1400" dirty="0">
                <a:latin typeface="Lucida Console" charset="0"/>
              </a:rPr>
              <a:t> $ra,16($</a:t>
            </a:r>
            <a:r>
              <a:rPr lang="en-AU" sz="1400" dirty="0" err="1">
                <a:latin typeface="Lucida Console" charset="0"/>
              </a:rPr>
              <a:t>sp</a:t>
            </a:r>
            <a:r>
              <a:rPr lang="en-AU" sz="1400" dirty="0">
                <a:latin typeface="Lucida Console" charset="0"/>
              </a:rPr>
              <a:t>)         # restore $</a:t>
            </a:r>
            <a:r>
              <a:rPr lang="en-AU" sz="1400" dirty="0" err="1">
                <a:latin typeface="Lucida Console" charset="0"/>
              </a:rPr>
              <a:t>ra</a:t>
            </a:r>
            <a:r>
              <a:rPr lang="en-AU" sz="1400" dirty="0">
                <a:latin typeface="Lucida Console" charset="0"/>
              </a:rPr>
              <a:t> from stack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sz="1400" dirty="0">
                <a:latin typeface="Lucida Console" charset="0"/>
              </a:rPr>
              <a:t>         </a:t>
            </a:r>
            <a:r>
              <a:rPr lang="en-AU" sz="1400" dirty="0" err="1">
                <a:latin typeface="Lucida Console" charset="0"/>
              </a:rPr>
              <a:t>addi</a:t>
            </a:r>
            <a:r>
              <a:rPr lang="en-AU" sz="1400" dirty="0">
                <a:latin typeface="Lucida Console" charset="0"/>
              </a:rPr>
              <a:t> $</a:t>
            </a:r>
            <a:r>
              <a:rPr lang="en-AU" sz="1400" dirty="0" err="1">
                <a:latin typeface="Lucida Console" charset="0"/>
              </a:rPr>
              <a:t>sp</a:t>
            </a:r>
            <a:r>
              <a:rPr lang="en-AU" sz="1400" dirty="0">
                <a:latin typeface="Lucida Console" charset="0"/>
              </a:rPr>
              <a:t>,$</a:t>
            </a:r>
            <a:r>
              <a:rPr lang="en-AU" sz="1400" dirty="0" err="1">
                <a:latin typeface="Lucida Console" charset="0"/>
              </a:rPr>
              <a:t>sp</a:t>
            </a:r>
            <a:r>
              <a:rPr lang="en-AU" sz="1400" dirty="0">
                <a:latin typeface="Lucida Console" charset="0"/>
              </a:rPr>
              <a:t>, 20       # restore stack pointer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sz="1400" dirty="0">
                <a:latin typeface="Lucida Console" charset="0"/>
              </a:rPr>
              <a:t>         </a:t>
            </a:r>
            <a:r>
              <a:rPr lang="en-AU" sz="1400" dirty="0" err="1">
                <a:latin typeface="Lucida Console" charset="0"/>
              </a:rPr>
              <a:t>jr</a:t>
            </a:r>
            <a:r>
              <a:rPr lang="en-AU" sz="1400" dirty="0">
                <a:latin typeface="Lucida Console" charset="0"/>
              </a:rPr>
              <a:t> $</a:t>
            </a:r>
            <a:r>
              <a:rPr lang="en-AU" sz="1400" dirty="0" err="1">
                <a:latin typeface="Lucida Console" charset="0"/>
              </a:rPr>
              <a:t>ra</a:t>
            </a:r>
            <a:r>
              <a:rPr lang="en-AU" sz="1400" dirty="0">
                <a:latin typeface="Lucida Console" charset="0"/>
              </a:rPr>
              <a:t>                 # return to calling routine</a:t>
            </a:r>
          </a:p>
        </p:txBody>
      </p:sp>
      <p:sp>
        <p:nvSpPr>
          <p:cNvPr id="348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The Full Procedure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855856" y="-77580"/>
            <a:ext cx="228814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/>
            <a:r>
              <a:rPr lang="en-US" u="sng" dirty="0" smtClean="0">
                <a:latin typeface="Calibri" charset="0"/>
              </a:rPr>
              <a:t>Assumption:</a:t>
            </a:r>
            <a:r>
              <a:rPr lang="en-US" dirty="0">
                <a:latin typeface="Calibri" charset="0"/>
                <a:sym typeface="Symbol" charset="2"/>
              </a:rPr>
              <a:t> </a:t>
            </a:r>
            <a:r>
              <a:rPr lang="en-US" dirty="0" smtClean="0">
                <a:latin typeface="Calibri" charset="0"/>
                <a:sym typeface="Symbol" charset="2"/>
              </a:rPr>
              <a:t>  </a:t>
            </a:r>
            <a:r>
              <a:rPr lang="en-US" dirty="0" smtClean="0">
                <a:latin typeface="Calibri" charset="0"/>
              </a:rPr>
              <a:t>v </a:t>
            </a:r>
            <a:r>
              <a:rPr lang="en-US" dirty="0" smtClean="0">
                <a:latin typeface="Calibri" charset="0"/>
                <a:sym typeface="Symbol" charset="2"/>
              </a:rPr>
              <a:t>← $a0</a:t>
            </a:r>
          </a:p>
          <a:p>
            <a:pPr algn="r"/>
            <a:r>
              <a:rPr lang="en-US" dirty="0" smtClean="0">
                <a:latin typeface="Calibri" charset="0"/>
              </a:rPr>
              <a:t>n </a:t>
            </a:r>
            <a:r>
              <a:rPr lang="en-US" dirty="0" smtClean="0">
                <a:latin typeface="Calibri" charset="0"/>
                <a:sym typeface="Symbol" charset="2"/>
              </a:rPr>
              <a:t>← $a1</a:t>
            </a:r>
          </a:p>
          <a:p>
            <a:pPr algn="r"/>
            <a:r>
              <a:rPr lang="en-US" dirty="0" err="1" smtClean="0">
                <a:latin typeface="Calibri" charset="0"/>
                <a:sym typeface="Symbol" charset="2"/>
              </a:rPr>
              <a:t>i</a:t>
            </a:r>
            <a:r>
              <a:rPr lang="en-US" dirty="0" smtClean="0">
                <a:latin typeface="Calibri" charset="0"/>
                <a:sym typeface="Symbol" charset="2"/>
              </a:rPr>
              <a:t> ← $s0</a:t>
            </a:r>
          </a:p>
          <a:p>
            <a:pPr algn="r"/>
            <a:r>
              <a:rPr lang="en-US" dirty="0" smtClean="0">
                <a:latin typeface="Calibri" charset="0"/>
                <a:sym typeface="Symbol" charset="2"/>
              </a:rPr>
              <a:t>j ← </a:t>
            </a:r>
            <a:r>
              <a:rPr lang="en-US" dirty="0">
                <a:latin typeface="Calibri" charset="0"/>
                <a:sym typeface="Symbol" charset="2"/>
              </a:rPr>
              <a:t>$s1</a:t>
            </a: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1905000" y="6324600"/>
            <a:ext cx="13362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Section 2.13</a:t>
            </a:r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Effect of Compiler Optimization</a:t>
            </a:r>
            <a:endParaRPr lang="en-AU" sz="400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390525" y="1773238"/>
          <a:ext cx="38481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6" name="Chart" r:id="rId4" imgW="3848100" imgH="2336800" progId="MSGraph.Chart.8">
                  <p:embed followColorScheme="full"/>
                </p:oleObj>
              </mc:Choice>
              <mc:Fallback>
                <p:oleObj name="Chart" r:id="rId4" imgW="3848100" imgH="2336800" progId="MSGraph.Chart.8">
                  <p:embed followColorScheme="full"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1773238"/>
                        <a:ext cx="3848100" cy="233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400050" y="4043363"/>
          <a:ext cx="37719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7" name="Chart" r:id="rId6" imgW="3771900" imgH="2336800" progId="MSGraph.Chart.8">
                  <p:embed followColorScheme="full"/>
                </p:oleObj>
              </mc:Choice>
              <mc:Fallback>
                <p:oleObj name="Chart" r:id="rId6" imgW="3771900" imgH="2336800" progId="MSGraph.Chart.8">
                  <p:embed followColorScheme="full"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4043363"/>
                        <a:ext cx="3771900" cy="233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4284663" y="1771650"/>
          <a:ext cx="37719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8" name="Chart" r:id="rId8" imgW="3771900" imgH="2336800" progId="MSGraph.Chart.8">
                  <p:embed followColorScheme="full"/>
                </p:oleObj>
              </mc:Choice>
              <mc:Fallback>
                <p:oleObj name="Chart" r:id="rId8" imgW="3771900" imgH="2336800" progId="MSGraph.Chart.8">
                  <p:embed followColorScheme="full"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771650"/>
                        <a:ext cx="3771900" cy="233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4424363" y="4046538"/>
          <a:ext cx="38354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9" name="Chart" r:id="rId10" imgW="3835400" imgH="2336800" progId="MSGraph.Chart.8">
                  <p:embed followColorScheme="full"/>
                </p:oleObj>
              </mc:Choice>
              <mc:Fallback>
                <p:oleObj name="Chart" r:id="rId10" imgW="3835400" imgH="2336800" progId="MSGraph.Chart.8">
                  <p:embed followColorScheme="full"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4363" y="4046538"/>
                        <a:ext cx="3835400" cy="233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1908175" y="1268413"/>
            <a:ext cx="4732338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ahoma" charset="0"/>
              </a:rPr>
              <a:t>Compiled with gcc for Pentium 4 under Linux</a:t>
            </a:r>
            <a:endParaRPr lang="en-AU">
              <a:latin typeface="Tahoma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52900" y="4119033"/>
            <a:ext cx="4241800" cy="22479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30200" y="4051300"/>
            <a:ext cx="3759200" cy="22479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152900" y="1778000"/>
            <a:ext cx="4241800" cy="22479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36876" name="TextBox 11"/>
          <p:cNvSpPr txBox="1">
            <a:spLocks noChangeArrowheads="1"/>
          </p:cNvSpPr>
          <p:nvPr/>
        </p:nvSpPr>
        <p:spPr bwMode="auto">
          <a:xfrm>
            <a:off x="1790700" y="6159500"/>
            <a:ext cx="5291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See section 2.15 in CD for compiler optimizations.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6700"/>
            <a:ext cx="8259762" cy="641350"/>
          </a:xfrm>
        </p:spPr>
        <p:txBody>
          <a:bodyPr/>
          <a:lstStyle/>
          <a:p>
            <a:pPr eaLnBrk="1" hangingPunct="1"/>
            <a:r>
              <a:rPr lang="en-US" sz="3600"/>
              <a:t>Effect of Language and Algorithm</a:t>
            </a:r>
            <a:endParaRPr lang="en-AU" sz="3600"/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1644650" y="1125538"/>
          <a:ext cx="5092700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9" name="Chart" r:id="rId4" imgW="5092700" imgH="1943100" progId="MSGraph.Chart.8">
                  <p:embed followColorScheme="full"/>
                </p:oleObj>
              </mc:Choice>
              <mc:Fallback>
                <p:oleObj name="Chart" r:id="rId4" imgW="5092700" imgH="1943100" progId="MSGraph.Chart.8">
                  <p:embed followColorScheme="full"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1125538"/>
                        <a:ext cx="5092700" cy="179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644650" y="2852738"/>
          <a:ext cx="509270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0" name="Chart" r:id="rId6" imgW="5092700" imgH="1943100" progId="MSGraph.Chart.8">
                  <p:embed followColorScheme="full"/>
                </p:oleObj>
              </mc:Choice>
              <mc:Fallback>
                <p:oleObj name="Chart" r:id="rId6" imgW="5092700" imgH="1943100" progId="MSGraph.Chart.8">
                  <p:embed followColorScheme="full"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2852738"/>
                        <a:ext cx="5092700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1616075" y="4652963"/>
          <a:ext cx="509270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1" name="Chart" r:id="rId8" imgW="5092700" imgH="1943100" progId="MSGraph.Chart.8">
                  <p:embed followColorScheme="full"/>
                </p:oleObj>
              </mc:Choice>
              <mc:Fallback>
                <p:oleObj name="Chart" r:id="rId8" imgW="5092700" imgH="1943100" progId="MSGraph.Chart.8">
                  <p:embed followColorScheme="full"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4652963"/>
                        <a:ext cx="5092700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22400" y="4648200"/>
            <a:ext cx="5664200" cy="17399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36700" y="2832100"/>
            <a:ext cx="5664200" cy="17399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20638"/>
            <a:ext cx="6311900" cy="1143000"/>
          </a:xfrm>
        </p:spPr>
        <p:txBody>
          <a:bodyPr/>
          <a:lstStyle/>
          <a:p>
            <a:pPr algn="l" eaLnBrk="1" hangingPunct="1"/>
            <a:r>
              <a:rPr lang="en-US" dirty="0"/>
              <a:t>C Sort </a:t>
            </a:r>
            <a:r>
              <a:rPr lang="en-US" dirty="0" smtClean="0"/>
              <a:t>Using Bubble Sort</a:t>
            </a:r>
            <a:endParaRPr lang="en-AU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45935" y="3024448"/>
            <a:ext cx="136306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>
                <a:latin typeface="Calibri" charset="0"/>
              </a:rPr>
              <a:t>Assumption:</a:t>
            </a:r>
            <a:endParaRPr lang="en-US" dirty="0">
              <a:latin typeface="Calibri" charset="0"/>
              <a:sym typeface="Symbol" charset="2"/>
            </a:endParaRPr>
          </a:p>
          <a:p>
            <a:pPr algn="ctr"/>
            <a:r>
              <a:rPr lang="en-US" dirty="0">
                <a:latin typeface="Calibri" charset="0"/>
              </a:rPr>
              <a:t>v </a:t>
            </a:r>
            <a:r>
              <a:rPr lang="en-US" dirty="0" smtClean="0">
                <a:latin typeface="Calibri" charset="0"/>
                <a:sym typeface="Symbol" charset="2"/>
              </a:rPr>
              <a:t>⟷ </a:t>
            </a:r>
            <a:r>
              <a:rPr lang="en-US" dirty="0">
                <a:latin typeface="Calibri" charset="0"/>
                <a:sym typeface="Symbol" charset="2"/>
              </a:rPr>
              <a:t>$a0</a:t>
            </a:r>
          </a:p>
          <a:p>
            <a:pPr algn="ctr"/>
            <a:r>
              <a:rPr lang="en-US" dirty="0">
                <a:latin typeface="Calibri" charset="0"/>
              </a:rPr>
              <a:t>k </a:t>
            </a:r>
            <a:r>
              <a:rPr lang="en-US" dirty="0" smtClean="0">
                <a:latin typeface="Calibri" charset="0"/>
                <a:sym typeface="Symbol" charset="2"/>
              </a:rPr>
              <a:t>⟷ </a:t>
            </a:r>
            <a:r>
              <a:rPr lang="en-US" dirty="0">
                <a:latin typeface="Calibri" charset="0"/>
                <a:sym typeface="Symbol" charset="2"/>
              </a:rPr>
              <a:t>$a1</a:t>
            </a:r>
          </a:p>
          <a:p>
            <a:pPr algn="ctr"/>
            <a:r>
              <a:rPr lang="en-US" dirty="0">
                <a:latin typeface="Calibri" charset="0"/>
                <a:sym typeface="Symbol" charset="2"/>
              </a:rPr>
              <a:t>temp </a:t>
            </a:r>
            <a:r>
              <a:rPr lang="en-US" dirty="0" smtClean="0">
                <a:latin typeface="Calibri" charset="0"/>
                <a:sym typeface="Symbol" charset="2"/>
              </a:rPr>
              <a:t>⟷ </a:t>
            </a:r>
            <a:r>
              <a:rPr lang="en-US" dirty="0">
                <a:latin typeface="Calibri" charset="0"/>
                <a:sym typeface="Symbol" charset="2"/>
              </a:rPr>
              <a:t>$t0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82575" y="1417638"/>
            <a:ext cx="2481263" cy="23082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Calibri" charset="0"/>
              </a:rPr>
              <a:t>C code:</a:t>
            </a:r>
          </a:p>
          <a:p>
            <a:r>
              <a:rPr lang="en-US" dirty="0">
                <a:latin typeface="Calibri" charset="0"/>
              </a:rPr>
              <a:t>void swap(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v[],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k)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{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temp;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temp = v[k];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v[k] = v[k+1];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v[k+1] = temp;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}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3318669" y="994569"/>
            <a:ext cx="5453062" cy="846138"/>
            <a:chOff x="592138" y="965200"/>
            <a:chExt cx="5453062" cy="846138"/>
          </a:xfrm>
        </p:grpSpPr>
        <p:sp>
          <p:nvSpPr>
            <p:cNvPr id="63" name="Rectangle 79"/>
            <p:cNvSpPr>
              <a:spLocks noChangeArrowheads="1"/>
            </p:cNvSpPr>
            <p:nvPr/>
          </p:nvSpPr>
          <p:spPr bwMode="auto">
            <a:xfrm>
              <a:off x="1066800" y="1389063"/>
              <a:ext cx="627063" cy="4222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800"/>
                <a:t>1</a:t>
              </a:r>
            </a:p>
          </p:txBody>
        </p:sp>
        <p:sp>
          <p:nvSpPr>
            <p:cNvPr id="64" name="Rectangle 80"/>
            <p:cNvSpPr>
              <a:spLocks noChangeArrowheads="1"/>
            </p:cNvSpPr>
            <p:nvPr/>
          </p:nvSpPr>
          <p:spPr bwMode="auto">
            <a:xfrm>
              <a:off x="1693863" y="1389063"/>
              <a:ext cx="625475" cy="4222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800"/>
                <a:t>3</a:t>
              </a:r>
            </a:p>
          </p:txBody>
        </p:sp>
        <p:sp>
          <p:nvSpPr>
            <p:cNvPr id="65" name="Rectangle 81"/>
            <p:cNvSpPr>
              <a:spLocks noChangeArrowheads="1"/>
            </p:cNvSpPr>
            <p:nvPr/>
          </p:nvSpPr>
          <p:spPr bwMode="auto">
            <a:xfrm>
              <a:off x="2303463" y="1389063"/>
              <a:ext cx="625475" cy="4222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dirty="0" smtClean="0"/>
                <a:t>7</a:t>
              </a:r>
              <a:endParaRPr lang="en-US" sz="1800" dirty="0"/>
            </a:p>
          </p:txBody>
        </p:sp>
        <p:sp>
          <p:nvSpPr>
            <p:cNvPr id="67" name="Rectangle 83"/>
            <p:cNvSpPr>
              <a:spLocks noChangeArrowheads="1"/>
            </p:cNvSpPr>
            <p:nvPr/>
          </p:nvSpPr>
          <p:spPr bwMode="auto">
            <a:xfrm>
              <a:off x="3556000" y="1389063"/>
              <a:ext cx="627063" cy="4222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800"/>
                <a:t>9</a:t>
              </a:r>
            </a:p>
          </p:txBody>
        </p:sp>
        <p:sp>
          <p:nvSpPr>
            <p:cNvPr id="68" name="Rectangle 84"/>
            <p:cNvSpPr>
              <a:spLocks noChangeArrowheads="1"/>
            </p:cNvSpPr>
            <p:nvPr/>
          </p:nvSpPr>
          <p:spPr bwMode="auto">
            <a:xfrm>
              <a:off x="4183063" y="1389063"/>
              <a:ext cx="625475" cy="4222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800"/>
                <a:t>11</a:t>
              </a:r>
            </a:p>
          </p:txBody>
        </p:sp>
        <p:sp>
          <p:nvSpPr>
            <p:cNvPr id="69" name="Rectangle 85"/>
            <p:cNvSpPr>
              <a:spLocks noChangeArrowheads="1"/>
            </p:cNvSpPr>
            <p:nvPr/>
          </p:nvSpPr>
          <p:spPr bwMode="auto">
            <a:xfrm>
              <a:off x="4792663" y="1389063"/>
              <a:ext cx="625475" cy="4222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800" dirty="0" smtClean="0"/>
                <a:t>12</a:t>
              </a:r>
              <a:endParaRPr lang="en-US" sz="1800" dirty="0"/>
            </a:p>
          </p:txBody>
        </p:sp>
        <p:sp>
          <p:nvSpPr>
            <p:cNvPr id="70" name="Rectangle 86"/>
            <p:cNvSpPr>
              <a:spLocks noChangeArrowheads="1"/>
            </p:cNvSpPr>
            <p:nvPr/>
          </p:nvSpPr>
          <p:spPr bwMode="auto">
            <a:xfrm>
              <a:off x="5418138" y="1389063"/>
              <a:ext cx="627062" cy="4222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800"/>
                <a:t>15</a:t>
              </a:r>
            </a:p>
          </p:txBody>
        </p:sp>
        <p:sp>
          <p:nvSpPr>
            <p:cNvPr id="71" name="Rectangle 87"/>
            <p:cNvSpPr>
              <a:spLocks noChangeArrowheads="1"/>
            </p:cNvSpPr>
            <p:nvPr/>
          </p:nvSpPr>
          <p:spPr bwMode="auto">
            <a:xfrm>
              <a:off x="1066800" y="965200"/>
              <a:ext cx="627063" cy="423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1800"/>
                <a:t>0</a:t>
              </a:r>
            </a:p>
          </p:txBody>
        </p:sp>
        <p:sp>
          <p:nvSpPr>
            <p:cNvPr id="72" name="Rectangle 88"/>
            <p:cNvSpPr>
              <a:spLocks noChangeArrowheads="1"/>
            </p:cNvSpPr>
            <p:nvPr/>
          </p:nvSpPr>
          <p:spPr bwMode="auto">
            <a:xfrm>
              <a:off x="1693863" y="965200"/>
              <a:ext cx="625475" cy="423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1800"/>
                <a:t>1</a:t>
              </a:r>
            </a:p>
          </p:txBody>
        </p:sp>
        <p:sp>
          <p:nvSpPr>
            <p:cNvPr id="73" name="Rectangle 89"/>
            <p:cNvSpPr>
              <a:spLocks noChangeArrowheads="1"/>
            </p:cNvSpPr>
            <p:nvPr/>
          </p:nvSpPr>
          <p:spPr bwMode="auto">
            <a:xfrm>
              <a:off x="2303463" y="965200"/>
              <a:ext cx="625475" cy="423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1800"/>
                <a:t>2</a:t>
              </a:r>
            </a:p>
          </p:txBody>
        </p:sp>
        <p:sp>
          <p:nvSpPr>
            <p:cNvPr id="74" name="Rectangle 90"/>
            <p:cNvSpPr>
              <a:spLocks noChangeArrowheads="1"/>
            </p:cNvSpPr>
            <p:nvPr/>
          </p:nvSpPr>
          <p:spPr bwMode="auto">
            <a:xfrm>
              <a:off x="2928938" y="965200"/>
              <a:ext cx="627062" cy="423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1800"/>
                <a:t>3</a:t>
              </a:r>
            </a:p>
          </p:txBody>
        </p:sp>
        <p:sp>
          <p:nvSpPr>
            <p:cNvPr id="75" name="Rectangle 91"/>
            <p:cNvSpPr>
              <a:spLocks noChangeArrowheads="1"/>
            </p:cNvSpPr>
            <p:nvPr/>
          </p:nvSpPr>
          <p:spPr bwMode="auto">
            <a:xfrm>
              <a:off x="3556000" y="965200"/>
              <a:ext cx="627063" cy="423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1800"/>
                <a:t>4</a:t>
              </a:r>
            </a:p>
          </p:txBody>
        </p:sp>
        <p:sp>
          <p:nvSpPr>
            <p:cNvPr id="76" name="Rectangle 92"/>
            <p:cNvSpPr>
              <a:spLocks noChangeArrowheads="1"/>
            </p:cNvSpPr>
            <p:nvPr/>
          </p:nvSpPr>
          <p:spPr bwMode="auto">
            <a:xfrm>
              <a:off x="4183063" y="965200"/>
              <a:ext cx="625475" cy="423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1800"/>
                <a:t>5</a:t>
              </a:r>
            </a:p>
          </p:txBody>
        </p:sp>
        <p:sp>
          <p:nvSpPr>
            <p:cNvPr id="77" name="Rectangle 93"/>
            <p:cNvSpPr>
              <a:spLocks noChangeArrowheads="1"/>
            </p:cNvSpPr>
            <p:nvPr/>
          </p:nvSpPr>
          <p:spPr bwMode="auto">
            <a:xfrm>
              <a:off x="4792663" y="965200"/>
              <a:ext cx="625475" cy="423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1800"/>
                <a:t>6</a:t>
              </a:r>
            </a:p>
          </p:txBody>
        </p:sp>
        <p:sp>
          <p:nvSpPr>
            <p:cNvPr id="78" name="Rectangle 94"/>
            <p:cNvSpPr>
              <a:spLocks noChangeArrowheads="1"/>
            </p:cNvSpPr>
            <p:nvPr/>
          </p:nvSpPr>
          <p:spPr bwMode="auto">
            <a:xfrm>
              <a:off x="5418138" y="965200"/>
              <a:ext cx="627062" cy="423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1800"/>
                <a:t>7</a:t>
              </a:r>
            </a:p>
          </p:txBody>
        </p:sp>
        <p:sp>
          <p:nvSpPr>
            <p:cNvPr id="79" name="TextBox 95"/>
            <p:cNvSpPr txBox="1">
              <a:spLocks noChangeArrowheads="1"/>
            </p:cNvSpPr>
            <p:nvPr/>
          </p:nvSpPr>
          <p:spPr bwMode="auto">
            <a:xfrm>
              <a:off x="592138" y="1404938"/>
              <a:ext cx="3257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 dirty="0" smtClean="0"/>
                <a:t>v</a:t>
              </a:r>
              <a:endParaRPr lang="en-US" sz="2000" dirty="0"/>
            </a:p>
          </p:txBody>
        </p:sp>
        <p:sp>
          <p:nvSpPr>
            <p:cNvPr id="66" name="Rectangle 82"/>
            <p:cNvSpPr>
              <a:spLocks noChangeArrowheads="1"/>
            </p:cNvSpPr>
            <p:nvPr/>
          </p:nvSpPr>
          <p:spPr bwMode="auto">
            <a:xfrm>
              <a:off x="2928938" y="1389063"/>
              <a:ext cx="627062" cy="4222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dirty="0" smtClean="0"/>
                <a:t>5</a:t>
              </a:r>
              <a:endParaRPr lang="en-US" sz="1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76793" y="2240493"/>
            <a:ext cx="1232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swap(v, 2)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302816" y="224632"/>
            <a:ext cx="1389217" cy="422275"/>
            <a:chOff x="6302816" y="224632"/>
            <a:chExt cx="1389217" cy="422275"/>
          </a:xfrm>
        </p:grpSpPr>
        <p:sp>
          <p:nvSpPr>
            <p:cNvPr id="81" name="Rectangle 82"/>
            <p:cNvSpPr>
              <a:spLocks noChangeArrowheads="1"/>
            </p:cNvSpPr>
            <p:nvPr/>
          </p:nvSpPr>
          <p:spPr bwMode="auto">
            <a:xfrm>
              <a:off x="7064971" y="224632"/>
              <a:ext cx="627062" cy="4222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sz="18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302816" y="259834"/>
              <a:ext cx="697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temp</a:t>
              </a:r>
              <a:endParaRPr lang="en-US" dirty="0"/>
            </a:p>
          </p:txBody>
        </p:sp>
      </p:grpSp>
      <p:sp>
        <p:nvSpPr>
          <p:cNvPr id="84" name="Rectangle 82"/>
          <p:cNvSpPr>
            <a:spLocks noChangeArrowheads="1"/>
          </p:cNvSpPr>
          <p:nvPr/>
        </p:nvSpPr>
        <p:spPr bwMode="auto">
          <a:xfrm>
            <a:off x="5646738" y="1418467"/>
            <a:ext cx="627062" cy="422275"/>
          </a:xfrm>
          <a:prstGeom prst="rect">
            <a:avLst/>
          </a:prstGeom>
          <a:solidFill>
            <a:srgbClr val="DCE6F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dirty="0" smtClean="0"/>
              <a:t>5</a:t>
            </a:r>
            <a:endParaRPr lang="en-US" sz="1800" dirty="0"/>
          </a:p>
        </p:txBody>
      </p:sp>
      <p:sp>
        <p:nvSpPr>
          <p:cNvPr id="85" name="Rectangle 81"/>
          <p:cNvSpPr>
            <a:spLocks noChangeArrowheads="1"/>
          </p:cNvSpPr>
          <p:nvPr/>
        </p:nvSpPr>
        <p:spPr bwMode="auto">
          <a:xfrm>
            <a:off x="5024438" y="1418467"/>
            <a:ext cx="625475" cy="422275"/>
          </a:xfrm>
          <a:prstGeom prst="rect">
            <a:avLst/>
          </a:prstGeom>
          <a:solidFill>
            <a:srgbClr val="DCE6F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dirty="0" smtClean="0"/>
              <a:t>7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396874" y="2520873"/>
            <a:ext cx="1508126" cy="35405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3"/>
          <p:cNvSpPr>
            <a:spLocks noChangeArrowheads="1"/>
          </p:cNvSpPr>
          <p:nvPr/>
        </p:nvSpPr>
        <p:spPr bwMode="auto">
          <a:xfrm>
            <a:off x="7064971" y="224632"/>
            <a:ext cx="627063" cy="422275"/>
          </a:xfrm>
          <a:prstGeom prst="rect">
            <a:avLst/>
          </a:prstGeom>
          <a:solidFill>
            <a:srgbClr val="DCE6F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dirty="0" smtClean="0"/>
              <a:t>7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0.2217 -0.1740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6" y="-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6 L -0.00278 0.05 " pathEditMode="relative" ptsTypes="AA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-1.48148E-6 L -0.06806 0.0002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7 0.05 L -0.00277 0.0842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84 -0.17407 L 0.06841 -1.48148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22" y="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3" grpId="0"/>
      <p:bldP spid="84" grpId="0" animBg="1"/>
      <p:bldP spid="84" grpId="1" animBg="1"/>
      <p:bldP spid="85" grpId="0" animBg="1"/>
      <p:bldP spid="85" grpId="1" animBg="1"/>
      <p:bldP spid="85" grpId="2" animBg="1"/>
      <p:bldP spid="6" grpId="0" animBg="1"/>
      <p:bldP spid="6" grpId="1" animBg="1"/>
      <p:bldP spid="6" grpId="2" animBg="1"/>
      <p:bldP spid="8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Lessons Learnt</a:t>
            </a:r>
            <a:endParaRPr lang="en-AU"/>
          </a:p>
        </p:txBody>
      </p:sp>
      <p:sp>
        <p:nvSpPr>
          <p:cNvPr id="399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Instruction count and CPI are not good performance indicators in isolation</a:t>
            </a:r>
          </a:p>
          <a:p>
            <a:pPr eaLnBrk="1" hangingPunct="1"/>
            <a:r>
              <a:rPr lang="en-US"/>
              <a:t>Compiler optimizations are sensitive to the algorithm</a:t>
            </a:r>
          </a:p>
          <a:p>
            <a:pPr eaLnBrk="1" hangingPunct="1"/>
            <a:r>
              <a:rPr lang="en-US"/>
              <a:t>Java/JIT compiled code is significantly faster than JVM interpreted</a:t>
            </a:r>
          </a:p>
          <a:p>
            <a:pPr lvl="1" eaLnBrk="1" hangingPunct="1"/>
            <a:r>
              <a:rPr lang="en-US"/>
              <a:t>Comparable to optimized C in some cases</a:t>
            </a:r>
            <a:endParaRPr lang="en-AU"/>
          </a:p>
          <a:p>
            <a:pPr eaLnBrk="1" hangingPunct="1"/>
            <a:r>
              <a:rPr lang="en-US"/>
              <a:t>Nothing can fix a dumb algorithm!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82562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Arrays vs. Pointers</a:t>
            </a:r>
            <a:endParaRPr lang="en-AU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330325"/>
            <a:ext cx="3720306" cy="715962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/>
              <a:t>Array </a:t>
            </a:r>
            <a:r>
              <a:rPr lang="en-US" dirty="0" smtClean="0"/>
              <a:t>indexing:</a:t>
            </a:r>
          </a:p>
        </p:txBody>
      </p:sp>
      <p:sp>
        <p:nvSpPr>
          <p:cNvPr id="43014" name="TextBox 5"/>
          <p:cNvSpPr txBox="1">
            <a:spLocks noChangeArrowheads="1"/>
          </p:cNvSpPr>
          <p:nvPr/>
        </p:nvSpPr>
        <p:spPr bwMode="auto">
          <a:xfrm>
            <a:off x="1905000" y="6411913"/>
            <a:ext cx="1338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Section 2.14</a:t>
            </a:r>
            <a:endParaRPr lang="en-US" dirty="0">
              <a:latin typeface="Calibri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5250" y="3594100"/>
            <a:ext cx="23149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pointer ← </a:t>
            </a:r>
            <a:r>
              <a:rPr lang="en-US" dirty="0" err="1" smtClean="0"/>
              <a:t>v</a:t>
            </a:r>
            <a:endParaRPr lang="en-US" dirty="0" smtClean="0"/>
          </a:p>
          <a:p>
            <a:r>
              <a:rPr lang="en-US" dirty="0" smtClean="0"/>
              <a:t>for(…){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reg</a:t>
            </a:r>
            <a:r>
              <a:rPr lang="en-US" dirty="0" smtClean="0"/>
              <a:t> ← </a:t>
            </a:r>
            <a:r>
              <a:rPr lang="en-US" dirty="0" err="1" smtClean="0"/>
              <a:t>M[pointer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 pointer = pointer+1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graphicFrame>
        <p:nvGraphicFramePr>
          <p:cNvPr id="9" name="Group 3"/>
          <p:cNvGraphicFramePr>
            <a:graphicFrameLocks noGrp="1"/>
          </p:cNvGraphicFramePr>
          <p:nvPr/>
        </p:nvGraphicFramePr>
        <p:xfrm>
          <a:off x="215900" y="2046287"/>
          <a:ext cx="8928100" cy="4064826"/>
        </p:xfrm>
        <a:graphic>
          <a:graphicData uri="http://schemas.openxmlformats.org/drawingml/2006/table">
            <a:tbl>
              <a:tblPr/>
              <a:tblGrid>
                <a:gridCol w="4392613"/>
                <a:gridCol w="4535487"/>
              </a:tblGrid>
              <a:tr h="1455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clear1(int array[],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int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size)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int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i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for (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i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= 0;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i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&lt; size;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i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+=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array[i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]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clear2(int *array,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int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size)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int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*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for (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= &amp;array[0];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&lt; &amp;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array[size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=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+ 1)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*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move $t0,$zero   # i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loop1: sll $t1,$t0,2    # $t1 = i *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add $t2,$a0,$t1  # $t2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                 #   &amp;array[i]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sw $zero, 0($t2) # array[i]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addi $t0,$t0,1   # i = i + 1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slt $t3,$t0,$a1  # $t3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                 #   (i &lt; size)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bne $t3,$zero,loop1 # if (…)</a:t>
                      </a:r>
                      <a:b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</a:b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                    # goto loop1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move $t0,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$a0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Lucida Console" pitchFamily="-110" charset="0"/>
                        </a:rPr>
                        <a:t>    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#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 = &amp; array[0]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sll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$t1,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$a1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,2   # $t1 = 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size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*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add $t2,$a0,$t1 # $t2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                #   &amp;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array[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size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loop2: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sw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$zero,0(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$t0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) #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Memory[p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]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addi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$t0,$t0,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4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#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 =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 + 4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slt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$t3,$t0,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$t2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# $t3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                #(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&lt;&amp;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array[size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]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bne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$t3,$zero,loop2 # if (…)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                    #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goto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loop2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622800" y="2019299"/>
            <a:ext cx="4724400" cy="1511301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3530600"/>
            <a:ext cx="4686300" cy="282575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107345" y="5232400"/>
            <a:ext cx="1877155" cy="406400"/>
            <a:chOff x="1031145" y="4025900"/>
            <a:chExt cx="1877155" cy="406400"/>
          </a:xfrm>
        </p:grpSpPr>
        <p:sp>
          <p:nvSpPr>
            <p:cNvPr id="15" name="Rectangle 14"/>
            <p:cNvSpPr/>
            <p:nvPr/>
          </p:nvSpPr>
          <p:spPr>
            <a:xfrm>
              <a:off x="1536700" y="4025900"/>
              <a:ext cx="1371600" cy="406400"/>
            </a:xfrm>
            <a:prstGeom prst="rect">
              <a:avLst/>
            </a:prstGeom>
            <a:solidFill>
              <a:srgbClr val="EAEC9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array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31145" y="4051300"/>
              <a:ext cx="569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$a0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107345" y="5871528"/>
            <a:ext cx="1877155" cy="406400"/>
            <a:chOff x="1031145" y="4665028"/>
            <a:chExt cx="1877155" cy="406400"/>
          </a:xfrm>
        </p:grpSpPr>
        <p:sp>
          <p:nvSpPr>
            <p:cNvPr id="17" name="Rectangle 16"/>
            <p:cNvSpPr/>
            <p:nvPr/>
          </p:nvSpPr>
          <p:spPr>
            <a:xfrm>
              <a:off x="1536700" y="4665028"/>
              <a:ext cx="1371600" cy="406400"/>
            </a:xfrm>
            <a:prstGeom prst="rect">
              <a:avLst/>
            </a:prstGeom>
            <a:solidFill>
              <a:srgbClr val="EAEC9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31145" y="4690428"/>
              <a:ext cx="50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$t0</a:t>
              </a:r>
              <a:endParaRPr lang="en-US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031145" y="3594100"/>
            <a:ext cx="2297472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32595" y="3594100"/>
            <a:ext cx="20960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for(…){</a:t>
            </a:r>
          </a:p>
          <a:p>
            <a:r>
              <a:rPr lang="en-US" dirty="0" smtClean="0"/>
              <a:t>   $t2 ← array+4×i</a:t>
            </a:r>
          </a:p>
          <a:p>
            <a:r>
              <a:rPr lang="en-US" dirty="0" smtClean="0"/>
              <a:t>   M[$t2] ← $zero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= i+1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810500" y="317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419600" y="3517900"/>
            <a:ext cx="4724400" cy="2760028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641245" y="5665232"/>
            <a:ext cx="1877155" cy="406400"/>
            <a:chOff x="1031145" y="4025900"/>
            <a:chExt cx="1877155" cy="406400"/>
          </a:xfrm>
        </p:grpSpPr>
        <p:sp>
          <p:nvSpPr>
            <p:cNvPr id="26" name="Rectangle 25"/>
            <p:cNvSpPr/>
            <p:nvPr/>
          </p:nvSpPr>
          <p:spPr>
            <a:xfrm>
              <a:off x="1536700" y="4025900"/>
              <a:ext cx="1371600" cy="406400"/>
            </a:xfrm>
            <a:prstGeom prst="rect">
              <a:avLst/>
            </a:prstGeom>
            <a:solidFill>
              <a:srgbClr val="EAEC9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array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31145" y="4051300"/>
              <a:ext cx="569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$a0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41245" y="6304360"/>
            <a:ext cx="1877155" cy="406400"/>
            <a:chOff x="1031145" y="4665028"/>
            <a:chExt cx="1877155" cy="406400"/>
          </a:xfrm>
        </p:grpSpPr>
        <p:sp>
          <p:nvSpPr>
            <p:cNvPr id="29" name="Rectangle 28"/>
            <p:cNvSpPr/>
            <p:nvPr/>
          </p:nvSpPr>
          <p:spPr>
            <a:xfrm>
              <a:off x="1536700" y="4665028"/>
              <a:ext cx="1371600" cy="406400"/>
            </a:xfrm>
            <a:prstGeom prst="rect">
              <a:avLst/>
            </a:prstGeom>
            <a:solidFill>
              <a:srgbClr val="EAEC9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31145" y="4690428"/>
              <a:ext cx="50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$t0</a:t>
              </a:r>
              <a:endParaRPr lang="en-US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5689600" y="3693635"/>
            <a:ext cx="2297472" cy="17543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891050" y="3693636"/>
            <a:ext cx="209624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$t0 ← array</a:t>
            </a:r>
          </a:p>
          <a:p>
            <a:r>
              <a:rPr lang="en-US" dirty="0" smtClean="0"/>
              <a:t>$t2 ← &amp;</a:t>
            </a:r>
            <a:r>
              <a:rPr lang="en-US" dirty="0" err="1" smtClean="0"/>
              <a:t>array[size</a:t>
            </a:r>
            <a:r>
              <a:rPr lang="en-US" dirty="0" smtClean="0"/>
              <a:t>]</a:t>
            </a:r>
          </a:p>
          <a:p>
            <a:r>
              <a:rPr lang="en-US" dirty="0" smtClean="0"/>
              <a:t>for(…){</a:t>
            </a:r>
          </a:p>
          <a:p>
            <a:r>
              <a:rPr lang="en-US" dirty="0" smtClean="0"/>
              <a:t>   M[$t0] ← $zero</a:t>
            </a:r>
          </a:p>
          <a:p>
            <a:r>
              <a:rPr lang="en-US" dirty="0" smtClean="0"/>
              <a:t>   $t0 = $t0+4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4661645" y="1330325"/>
            <a:ext cx="30988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Pointer indexing: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7" grpId="0" build="p"/>
      <p:bldP spid="32" grpId="0" animBg="1"/>
      <p:bldP spid="33" grpId="0" build="p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82562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Arrays vs. Pointers</a:t>
            </a:r>
            <a:endParaRPr lang="en-AU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897812" cy="5111750"/>
          </a:xfrm>
        </p:spPr>
        <p:txBody>
          <a:bodyPr/>
          <a:lstStyle/>
          <a:p>
            <a:pPr eaLnBrk="1" hangingPunct="1"/>
            <a:r>
              <a:rPr lang="en-US" dirty="0"/>
              <a:t>Array indexing involves</a:t>
            </a:r>
          </a:p>
          <a:p>
            <a:pPr lvl="1" eaLnBrk="1" hangingPunct="1"/>
            <a:r>
              <a:rPr lang="en-US" dirty="0"/>
              <a:t>Multiplying index by element size</a:t>
            </a:r>
          </a:p>
          <a:p>
            <a:pPr lvl="1" eaLnBrk="1" hangingPunct="1"/>
            <a:r>
              <a:rPr lang="en-US" dirty="0"/>
              <a:t>Adding to array base address</a:t>
            </a:r>
            <a:endParaRPr lang="en-AU" dirty="0"/>
          </a:p>
          <a:p>
            <a:pPr eaLnBrk="1" hangingPunct="1"/>
            <a:r>
              <a:rPr lang="en-US" dirty="0"/>
              <a:t>Pointers correspond directly to memory addresses</a:t>
            </a:r>
          </a:p>
          <a:p>
            <a:pPr lvl="1" eaLnBrk="1" hangingPunct="1"/>
            <a:r>
              <a:rPr lang="en-US" dirty="0"/>
              <a:t>Can avoid indexing complexity</a:t>
            </a: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 rot="5400000">
            <a:off x="7399338" y="1374774"/>
            <a:ext cx="3119438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folHlink"/>
                </a:solidFill>
                <a:latin typeface="Calibri" charset="0"/>
              </a:rPr>
              <a:t>§2.14 Arrays versus Pointers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905000" y="6411913"/>
            <a:ext cx="1338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Section 2.14</a:t>
            </a:r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Clearing an Array</a:t>
            </a:r>
            <a:endParaRPr lang="en-AU"/>
          </a:p>
        </p:txBody>
      </p:sp>
      <p:graphicFrame>
        <p:nvGraphicFramePr>
          <p:cNvPr id="396291" name="Group 3"/>
          <p:cNvGraphicFramePr>
            <a:graphicFrameLocks noGrp="1"/>
          </p:cNvGraphicFramePr>
          <p:nvPr/>
        </p:nvGraphicFramePr>
        <p:xfrm>
          <a:off x="107950" y="1457325"/>
          <a:ext cx="8928100" cy="4064826"/>
        </p:xfrm>
        <a:graphic>
          <a:graphicData uri="http://schemas.openxmlformats.org/drawingml/2006/table">
            <a:tbl>
              <a:tblPr/>
              <a:tblGrid>
                <a:gridCol w="4392613"/>
                <a:gridCol w="4535487"/>
              </a:tblGrid>
              <a:tr h="1455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clear1(int array[],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int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size)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int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i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for (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i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= 0;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i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&lt; size;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i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+=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array[i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]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clear2(int *array,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int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size)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int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*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for (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= &amp;array[0];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&lt; &amp;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array[size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=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+ 1)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*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move $t0,$zero   # i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loop1: sll $t1,$t0,2    # $t1 = i *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add $t2,$a0,$t1  # $t2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                 #   &amp;array[i]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sw $zero, 0($t2) # array[i]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addi $t0,$t0,1   # i = i + 1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slt $t3,$t0,$a1  # $t3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                 #   (i &lt; size)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bne $t3,$zero,loop1 # if (…)</a:t>
                      </a:r>
                      <a:b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</a:b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                    # goto loop1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move $t0,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$a0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Lucida Console" pitchFamily="-110" charset="0"/>
                        </a:rPr>
                        <a:t>    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#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 = &amp; array[0]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sll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$t1,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$a1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,2   # $t1 = 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size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*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add $t2,$a0,$t1 # $t2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                #   &amp;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array[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size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loop2: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sw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$zero,0(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$t0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) #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Memory[p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]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addi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$t0,$t0,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4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#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 =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 + 4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slt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$t3,$t0,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$t2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# $t3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                #(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&lt;&amp;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array[size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]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bne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$t3,$zero,loop2 # if (…)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                    #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goto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loop2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19600" y="5037666"/>
            <a:ext cx="4724400" cy="7874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19600" y="3962400"/>
            <a:ext cx="4724400" cy="11176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19600" y="2921000"/>
            <a:ext cx="4724400" cy="10414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419600" y="1397000"/>
            <a:ext cx="4724400" cy="15240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3500" y="5041900"/>
            <a:ext cx="4343400" cy="7874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6200" y="3962400"/>
            <a:ext cx="4343400" cy="10922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8900" y="2870200"/>
            <a:ext cx="4343400" cy="10922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93700" y="5499100"/>
            <a:ext cx="5599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add, addi, slt, sll: 1 cycle;  sw: 5 cycles; bne: 2 cycles  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06400" y="5918200"/>
            <a:ext cx="7677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Assume size is very large. Compute CPI. Which is faster? By how much?  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1905000" y="6411913"/>
            <a:ext cx="1338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Section 2.14</a:t>
            </a:r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6291" name="Group 3"/>
          <p:cNvGraphicFramePr>
            <a:graphicFrameLocks noGrp="1"/>
          </p:cNvGraphicFramePr>
          <p:nvPr/>
        </p:nvGraphicFramePr>
        <p:xfrm>
          <a:off x="107950" y="1457325"/>
          <a:ext cx="8928100" cy="4064826"/>
        </p:xfrm>
        <a:graphic>
          <a:graphicData uri="http://schemas.openxmlformats.org/drawingml/2006/table">
            <a:tbl>
              <a:tblPr/>
              <a:tblGrid>
                <a:gridCol w="4392613"/>
                <a:gridCol w="4535487"/>
              </a:tblGrid>
              <a:tr h="1455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clear1(int array[], int size)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int i;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for (i = 0; i &lt; size; i +=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array[i]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clear2(int *array, int size)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int *p;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for (p = &amp;array[0]; p &lt; &amp;array[size];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   p = p + 1)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*p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   move $t0,$zero   # i = 0      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loop1: sll $t1,$t0,2    # $t1 = i * 4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   add $t2,$a0,$t1  # $t2 =      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                    #   &amp;array[i]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   sw $zero, 0($t2) # array[i] = 0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   addi $t0,$t0,1   # i = i + 1  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   slt $t3,$t0,$a1  # $t3 =      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                    #   (i &lt; size)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   bne $t3,$zero,loop1 # if (…)  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/>
                      </a:r>
                      <a:b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</a:b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                       # goto loop1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   move $t0,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$a0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# p = &amp; array[0]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   sll $t1,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$a1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,2   # $t1 =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size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* 4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   add $t2,$a0,$t1 # $t2 =        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                   #   &amp;array[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size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loop2: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sw $zero,0(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$t0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) #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Memory[p]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= 0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   addi $t0,$t0,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#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p = p + 4    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   slt $t3,$t0,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$t2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# $t3 =        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                   #(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p&lt;&amp;array[size]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   bne $t3,$zero,loop2 # if (…)   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                       # goto loop2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71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Clearing an Array</a:t>
            </a:r>
            <a:endParaRPr lang="en-AU"/>
          </a:p>
        </p:txBody>
      </p:sp>
      <p:sp>
        <p:nvSpPr>
          <p:cNvPr id="47123" name="TextBox 12"/>
          <p:cNvSpPr txBox="1">
            <a:spLocks noChangeArrowheads="1"/>
          </p:cNvSpPr>
          <p:nvPr/>
        </p:nvSpPr>
        <p:spPr bwMode="auto">
          <a:xfrm>
            <a:off x="393700" y="5499100"/>
            <a:ext cx="5599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add, addi, slt, sll: 1 cycle;  sw: 5 cycles; bne: 2 cycles  </a:t>
            </a:r>
          </a:p>
        </p:txBody>
      </p:sp>
      <p:sp>
        <p:nvSpPr>
          <p:cNvPr id="47124" name="TextBox 13"/>
          <p:cNvSpPr txBox="1">
            <a:spLocks noChangeArrowheads="1"/>
          </p:cNvSpPr>
          <p:nvPr/>
        </p:nvSpPr>
        <p:spPr bwMode="auto">
          <a:xfrm>
            <a:off x="406400" y="5918200"/>
            <a:ext cx="7677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Assume size is very large. Compute CPI. Which is faster? By how much?  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3338" y="185738"/>
            <a:ext cx="5029200" cy="2320925"/>
            <a:chOff x="0" y="-220133"/>
            <a:chExt cx="5029200" cy="2319866"/>
          </a:xfrm>
        </p:grpSpPr>
        <p:sp>
          <p:nvSpPr>
            <p:cNvPr id="17" name="Rectangle 16"/>
            <p:cNvSpPr/>
            <p:nvPr/>
          </p:nvSpPr>
          <p:spPr>
            <a:xfrm>
              <a:off x="0" y="-220133"/>
              <a:ext cx="5029200" cy="2319866"/>
            </a:xfrm>
            <a:prstGeom prst="rect">
              <a:avLst/>
            </a:prstGeom>
            <a:solidFill>
              <a:srgbClr val="DCE6F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aphicFrame>
          <p:nvGraphicFramePr>
            <p:cNvPr id="47108" name="Object 4"/>
            <p:cNvGraphicFramePr>
              <a:graphicFrameLocks noChangeAspect="1"/>
            </p:cNvGraphicFramePr>
            <p:nvPr/>
          </p:nvGraphicFramePr>
          <p:xfrm>
            <a:off x="107950" y="0"/>
            <a:ext cx="4629916" cy="17547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21" name="Equation" r:id="rId4" imgW="2781300" imgH="1054100" progId="Equation.3">
                    <p:embed/>
                  </p:oleObj>
                </mc:Choice>
                <mc:Fallback>
                  <p:oleObj name="Equation" r:id="rId4" imgW="2781300" imgH="10541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950" y="0"/>
                          <a:ext cx="4629916" cy="17547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983163" y="185738"/>
            <a:ext cx="4097337" cy="2320925"/>
            <a:chOff x="5356215" y="0"/>
            <a:chExt cx="4096051" cy="2319866"/>
          </a:xfrm>
        </p:grpSpPr>
        <p:sp>
          <p:nvSpPr>
            <p:cNvPr id="20" name="Rectangle 19"/>
            <p:cNvSpPr/>
            <p:nvPr/>
          </p:nvSpPr>
          <p:spPr>
            <a:xfrm>
              <a:off x="5356215" y="0"/>
              <a:ext cx="4096051" cy="2319866"/>
            </a:xfrm>
            <a:prstGeom prst="rect">
              <a:avLst/>
            </a:prstGeom>
            <a:solidFill>
              <a:srgbClr val="DCE6F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aphicFrame>
          <p:nvGraphicFramePr>
            <p:cNvPr id="47107" name="Object 3"/>
            <p:cNvGraphicFramePr>
              <a:graphicFrameLocks noChangeAspect="1"/>
            </p:cNvGraphicFramePr>
            <p:nvPr/>
          </p:nvGraphicFramePr>
          <p:xfrm>
            <a:off x="5406371" y="282840"/>
            <a:ext cx="3995738" cy="175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22" name="Equation" r:id="rId6" imgW="2400300" imgH="1054100" progId="Equation.3">
                    <p:embed/>
                  </p:oleObj>
                </mc:Choice>
                <mc:Fallback>
                  <p:oleObj name="Equation" r:id="rId6" imgW="2400300" imgH="10541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6371" y="282840"/>
                          <a:ext cx="3995738" cy="1754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905000" y="3179763"/>
            <a:ext cx="5029200" cy="2319337"/>
            <a:chOff x="0" y="-220133"/>
            <a:chExt cx="5029200" cy="2319866"/>
          </a:xfrm>
        </p:grpSpPr>
        <p:sp>
          <p:nvSpPr>
            <p:cNvPr id="24" name="Rectangle 23"/>
            <p:cNvSpPr/>
            <p:nvPr/>
          </p:nvSpPr>
          <p:spPr>
            <a:xfrm>
              <a:off x="0" y="-220133"/>
              <a:ext cx="5029200" cy="2319866"/>
            </a:xfrm>
            <a:prstGeom prst="rect">
              <a:avLst/>
            </a:prstGeom>
            <a:solidFill>
              <a:srgbClr val="DCE6F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aphicFrame>
          <p:nvGraphicFramePr>
            <p:cNvPr id="47106" name="Object 2"/>
            <p:cNvGraphicFramePr>
              <a:graphicFrameLocks noChangeAspect="1"/>
            </p:cNvGraphicFramePr>
            <p:nvPr/>
          </p:nvGraphicFramePr>
          <p:xfrm>
            <a:off x="477838" y="199496"/>
            <a:ext cx="3889375" cy="1354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23" name="Equation" r:id="rId8" imgW="2336800" imgH="812800" progId="Equation.3">
                    <p:embed/>
                  </p:oleObj>
                </mc:Choice>
                <mc:Fallback>
                  <p:oleObj name="Equation" r:id="rId8" imgW="2336800" imgH="8128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838" y="199496"/>
                          <a:ext cx="3889375" cy="1354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1905000" y="6411913"/>
            <a:ext cx="1338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Section 2.14</a:t>
            </a:r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Comparison of Array vs. </a:t>
            </a:r>
            <a:r>
              <a:rPr lang="en-US" dirty="0" err="1"/>
              <a:t>Ptr</a:t>
            </a:r>
            <a:endParaRPr lang="en-AU" dirty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Array version requires shift to be inside loop</a:t>
            </a:r>
          </a:p>
          <a:p>
            <a:pPr lvl="1" eaLnBrk="1" hangingPunct="1"/>
            <a:r>
              <a:rPr lang="en-US" dirty="0" smtClean="0"/>
              <a:t>It is part of index calculation for incremented </a:t>
            </a:r>
            <a:r>
              <a:rPr lang="en-US" b="1" dirty="0" err="1" smtClean="0"/>
              <a:t>i</a:t>
            </a:r>
            <a:endParaRPr lang="en-US" b="1" dirty="0" smtClean="0"/>
          </a:p>
          <a:p>
            <a:pPr lvl="1" eaLnBrk="1" hangingPunct="1"/>
            <a:r>
              <a:rPr lang="en-US" dirty="0" smtClean="0"/>
              <a:t>recalculate address in each iteration</a:t>
            </a:r>
          </a:p>
          <a:p>
            <a:pPr eaLnBrk="1" hangingPunct="1"/>
            <a:r>
              <a:rPr lang="en-US" dirty="0" smtClean="0"/>
              <a:t>Compiler can achieve same effect as manual use of pointers</a:t>
            </a:r>
          </a:p>
          <a:p>
            <a:pPr lvl="1" eaLnBrk="1" hangingPunct="1"/>
            <a:r>
              <a:rPr lang="en-US" dirty="0" smtClean="0"/>
              <a:t>Induction variable elimination</a:t>
            </a:r>
          </a:p>
          <a:p>
            <a:pPr lvl="1" eaLnBrk="1" hangingPunct="1"/>
            <a:r>
              <a:rPr lang="en-US" dirty="0" smtClean="0"/>
              <a:t>Better to make program clearer and safer</a:t>
            </a:r>
            <a:endParaRPr lang="en-AU" dirty="0" smtClean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05000" y="6411913"/>
            <a:ext cx="1338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Section 2.14</a:t>
            </a:r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uild="p" bldLvl="3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984500"/>
            <a:ext cx="8229600" cy="1854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What is the difference between passing a parameter by value and passing it by reference?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26400" cy="1143000"/>
          </a:xfrm>
        </p:spPr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dirty="0" err="1"/>
              <a:t>car.c</a:t>
            </a:r>
            <a:r>
              <a:rPr lang="en-US" dirty="0"/>
              <a:t> program</a:t>
            </a:r>
          </a:p>
        </p:txBody>
      </p:sp>
      <p:sp>
        <p:nvSpPr>
          <p:cNvPr id="51205" name="Text Box 3"/>
          <p:cNvSpPr txBox="1">
            <a:spLocks noChangeArrowheads="1"/>
          </p:cNvSpPr>
          <p:nvPr/>
        </p:nvSpPr>
        <p:spPr bwMode="auto">
          <a:xfrm>
            <a:off x="16912" y="667640"/>
            <a:ext cx="4001717" cy="5755423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3399"/>
                </a:solidFill>
                <a:latin typeface="Monaco"/>
                <a:cs typeface="Monaco"/>
              </a:rPr>
              <a:t>#include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>
                <a:solidFill>
                  <a:schemeClr val="tx2"/>
                </a:solidFill>
                <a:latin typeface="Monaco"/>
                <a:cs typeface="Monaco"/>
              </a:rPr>
              <a:t>&lt;</a:t>
            </a:r>
            <a:r>
              <a:rPr lang="en-US" sz="1600" dirty="0" err="1">
                <a:solidFill>
                  <a:schemeClr val="tx2"/>
                </a:solidFill>
                <a:latin typeface="Monaco"/>
                <a:cs typeface="Monaco"/>
              </a:rPr>
              <a:t>stdio.h</a:t>
            </a:r>
            <a:r>
              <a:rPr lang="en-US" sz="1600" dirty="0">
                <a:solidFill>
                  <a:schemeClr val="tx2"/>
                </a:solidFill>
                <a:latin typeface="Monaco"/>
                <a:cs typeface="Monaco"/>
              </a:rPr>
              <a:t>&gt;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solidFill>
                  <a:srgbClr val="003399"/>
                </a:solidFill>
                <a:latin typeface="Monaco"/>
                <a:cs typeface="Monaco"/>
              </a:rPr>
              <a:t>#define</a:t>
            </a:r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STRINGLENGTH</a:t>
            </a:r>
            <a:r>
              <a:rPr lang="en-US" sz="1600" dirty="0">
                <a:latin typeface="Monaco"/>
                <a:cs typeface="Monaco"/>
              </a:rPr>
              <a:t> 20</a:t>
            </a:r>
          </a:p>
          <a:p>
            <a:endParaRPr lang="en-US" sz="1600" dirty="0">
              <a:latin typeface="Monaco"/>
              <a:cs typeface="Monaco"/>
            </a:endParaRP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err="1">
                <a:solidFill>
                  <a:srgbClr val="0066CC"/>
                </a:solidFill>
                <a:latin typeface="Monaco"/>
                <a:cs typeface="Monaco"/>
              </a:rPr>
              <a:t>typedef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0066CC"/>
                </a:solidFill>
                <a:latin typeface="Monaco"/>
                <a:cs typeface="Monaco"/>
              </a:rPr>
              <a:t>struct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CC0000"/>
                </a:solidFill>
                <a:latin typeface="Monaco"/>
                <a:cs typeface="Monaco"/>
              </a:rPr>
              <a:t>c_node</a:t>
            </a:r>
            <a:r>
              <a:rPr lang="en-US" sz="1600" dirty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0066CC"/>
                </a:solidFill>
                <a:latin typeface="Monaco"/>
                <a:cs typeface="Monaco"/>
              </a:rPr>
              <a:t>int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 </a:t>
            </a:r>
            <a:r>
              <a:rPr lang="en-US" sz="1600" dirty="0">
                <a:latin typeface="Monaco"/>
                <a:cs typeface="Monaco"/>
              </a:rPr>
              <a:t>    </a:t>
            </a:r>
            <a:r>
              <a:rPr lang="en-US" sz="1600" dirty="0" err="1">
                <a:solidFill>
                  <a:srgbClr val="CC0099"/>
                </a:solidFill>
                <a:latin typeface="Monaco"/>
                <a:cs typeface="Monaco"/>
              </a:rPr>
              <a:t>vehicleID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char </a:t>
            </a:r>
            <a:r>
              <a:rPr lang="en-US" sz="1600" dirty="0">
                <a:latin typeface="Monaco"/>
                <a:cs typeface="Monaco"/>
              </a:rPr>
              <a:t>   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make</a:t>
            </a:r>
            <a:r>
              <a:rPr lang="en-US" sz="1600" dirty="0">
                <a:latin typeface="Monaco"/>
                <a:cs typeface="Monaco"/>
              </a:rPr>
              <a:t>[STRINGLENGTH];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char </a:t>
            </a:r>
            <a:r>
              <a:rPr lang="en-US" sz="1600" dirty="0">
                <a:latin typeface="Monaco"/>
                <a:cs typeface="Monaco"/>
              </a:rPr>
              <a:t>   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model</a:t>
            </a:r>
            <a:r>
              <a:rPr lang="en-US" sz="1600" dirty="0">
                <a:latin typeface="Monaco"/>
                <a:cs typeface="Monaco"/>
              </a:rPr>
              <a:t>[STRINGLENGTH];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0066CC"/>
                </a:solidFill>
                <a:latin typeface="Monaco"/>
                <a:cs typeface="Monaco"/>
              </a:rPr>
              <a:t>int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   </a:t>
            </a:r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year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0066CC"/>
                </a:solidFill>
                <a:latin typeface="Monaco"/>
                <a:cs typeface="Monaco"/>
              </a:rPr>
              <a:t>int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</a:t>
            </a:r>
            <a:r>
              <a:rPr lang="en-US" sz="1600" dirty="0">
                <a:latin typeface="Monaco"/>
                <a:cs typeface="Monaco"/>
              </a:rPr>
              <a:t>    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mileage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double</a:t>
            </a:r>
            <a:r>
              <a:rPr lang="en-US" sz="1600" dirty="0">
                <a:latin typeface="Monaco"/>
                <a:cs typeface="Monaco"/>
              </a:rPr>
              <a:t>  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cost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solidFill>
                  <a:srgbClr val="0066CC"/>
                </a:solidFill>
                <a:latin typeface="Monaco"/>
                <a:cs typeface="Monaco"/>
              </a:rPr>
              <a:t>struct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c_node</a:t>
            </a:r>
            <a:r>
              <a:rPr lang="en-US" sz="1600" dirty="0">
                <a:latin typeface="Monaco"/>
                <a:cs typeface="Monaco"/>
              </a:rPr>
              <a:t> *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next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} </a:t>
            </a:r>
            <a:r>
              <a:rPr lang="en-US" sz="1600" dirty="0" err="1">
                <a:solidFill>
                  <a:srgbClr val="CC0099"/>
                </a:solidFill>
                <a:latin typeface="Monaco"/>
                <a:cs typeface="Monaco"/>
              </a:rPr>
              <a:t>CarNode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void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CC0000"/>
                </a:solidFill>
                <a:latin typeface="Monaco"/>
                <a:cs typeface="Monaco"/>
              </a:rPr>
              <a:t>ReadCar</a:t>
            </a:r>
            <a:r>
              <a:rPr lang="en-US" sz="1600" dirty="0">
                <a:latin typeface="Monaco"/>
                <a:cs typeface="Monaco"/>
              </a:rPr>
              <a:t>(</a:t>
            </a:r>
            <a:r>
              <a:rPr lang="en-US" sz="1600" dirty="0" err="1">
                <a:latin typeface="Monaco"/>
                <a:cs typeface="Monaco"/>
              </a:rPr>
              <a:t>CarNode</a:t>
            </a:r>
            <a:r>
              <a:rPr lang="en-US" sz="1600" dirty="0">
                <a:latin typeface="Monaco"/>
                <a:cs typeface="Monaco"/>
              </a:rPr>
              <a:t> *car);</a:t>
            </a:r>
          </a:p>
          <a:p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void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CC0000"/>
                </a:solidFill>
                <a:latin typeface="Monaco"/>
                <a:cs typeface="Monaco"/>
              </a:rPr>
              <a:t>PrintCar</a:t>
            </a:r>
            <a:r>
              <a:rPr lang="en-US" sz="1600" dirty="0">
                <a:latin typeface="Monaco"/>
                <a:cs typeface="Monaco"/>
              </a:rPr>
              <a:t>(</a:t>
            </a:r>
            <a:r>
              <a:rPr lang="en-US" sz="1600" dirty="0" err="1">
                <a:latin typeface="Monaco"/>
                <a:cs typeface="Monaco"/>
              </a:rPr>
              <a:t>CarNode</a:t>
            </a:r>
            <a:r>
              <a:rPr lang="en-US" sz="1600" dirty="0">
                <a:latin typeface="Monaco"/>
                <a:cs typeface="Monaco"/>
              </a:rPr>
              <a:t> car);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solidFill>
                  <a:srgbClr val="CC0000"/>
                </a:solidFill>
                <a:latin typeface="Monaco"/>
                <a:cs typeface="Monaco"/>
              </a:rPr>
              <a:t>main</a:t>
            </a:r>
            <a:r>
              <a:rPr lang="en-US" sz="1600" dirty="0">
                <a:latin typeface="Monaco"/>
                <a:cs typeface="Monaco"/>
              </a:rPr>
              <a:t>()</a:t>
            </a:r>
          </a:p>
          <a:p>
            <a:r>
              <a:rPr lang="en-US" sz="1600" dirty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latin typeface="Monaco"/>
                <a:cs typeface="Monaco"/>
              </a:rPr>
              <a:t>CarNode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mycar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latin typeface="Monaco"/>
                <a:cs typeface="Monaco"/>
              </a:rPr>
              <a:t>ReadCar</a:t>
            </a:r>
            <a:r>
              <a:rPr lang="en-US" sz="1600" dirty="0">
                <a:latin typeface="Monaco"/>
                <a:cs typeface="Monaco"/>
              </a:rPr>
              <a:t>(&amp;</a:t>
            </a:r>
            <a:r>
              <a:rPr lang="en-US" sz="1600" dirty="0" err="1">
                <a:latin typeface="Monaco"/>
                <a:cs typeface="Monaco"/>
              </a:rPr>
              <a:t>mycar</a:t>
            </a:r>
            <a:r>
              <a:rPr lang="en-US" sz="1600" dirty="0">
                <a:latin typeface="Monaco"/>
                <a:cs typeface="Monaco"/>
              </a:rPr>
              <a:t>);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latin typeface="Monaco"/>
                <a:cs typeface="Monaco"/>
              </a:rPr>
              <a:t>PrintCar</a:t>
            </a:r>
            <a:r>
              <a:rPr lang="en-US" sz="1600" dirty="0">
                <a:latin typeface="Monaco"/>
                <a:cs typeface="Monaco"/>
              </a:rPr>
              <a:t>(</a:t>
            </a:r>
            <a:r>
              <a:rPr lang="en-US" sz="1600" dirty="0" err="1">
                <a:latin typeface="Monaco"/>
                <a:cs typeface="Monaco"/>
              </a:rPr>
              <a:t>mycar</a:t>
            </a:r>
            <a:r>
              <a:rPr lang="en-US" sz="1600" dirty="0">
                <a:latin typeface="Monaco"/>
                <a:cs typeface="Monaco"/>
              </a:rPr>
              <a:t>);</a:t>
            </a:r>
          </a:p>
          <a:p>
            <a:r>
              <a:rPr lang="en-US" sz="1600" dirty="0">
                <a:latin typeface="Monaco"/>
                <a:cs typeface="Monaco"/>
              </a:rPr>
              <a:t>}</a:t>
            </a:r>
          </a:p>
        </p:txBody>
      </p:sp>
      <p:sp>
        <p:nvSpPr>
          <p:cNvPr id="51206" name="Text Box 47"/>
          <p:cNvSpPr txBox="1">
            <a:spLocks noChangeArrowheads="1"/>
          </p:cNvSpPr>
          <p:nvPr/>
        </p:nvSpPr>
        <p:spPr bwMode="auto">
          <a:xfrm>
            <a:off x="3887558" y="1093405"/>
            <a:ext cx="5356154" cy="5016759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void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CC0000"/>
                </a:solidFill>
                <a:latin typeface="Monaco"/>
                <a:cs typeface="Monaco"/>
              </a:rPr>
              <a:t>ReadCar</a:t>
            </a:r>
            <a:r>
              <a:rPr lang="en-US" sz="1600" dirty="0">
                <a:latin typeface="Monaco"/>
                <a:cs typeface="Monaco"/>
              </a:rPr>
              <a:t>(</a:t>
            </a:r>
            <a:r>
              <a:rPr lang="en-US" sz="1600" dirty="0" err="1">
                <a:latin typeface="Monaco"/>
                <a:cs typeface="Monaco"/>
              </a:rPr>
              <a:t>CarNode</a:t>
            </a:r>
            <a:r>
              <a:rPr lang="en-US" sz="1600" dirty="0">
                <a:latin typeface="Monaco"/>
                <a:cs typeface="Monaco"/>
              </a:rPr>
              <a:t> *car)</a:t>
            </a:r>
          </a:p>
          <a:p>
            <a:r>
              <a:rPr lang="en-US" sz="1600" dirty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 car-&gt;</a:t>
            </a:r>
            <a:r>
              <a:rPr lang="en-US" sz="1600" dirty="0" err="1">
                <a:latin typeface="Monaco"/>
                <a:cs typeface="Monaco"/>
              </a:rPr>
              <a:t>vehicleID</a:t>
            </a:r>
            <a:r>
              <a:rPr lang="en-US" sz="1600" dirty="0">
                <a:latin typeface="Monaco"/>
                <a:cs typeface="Monaco"/>
              </a:rPr>
              <a:t> = 2;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latin typeface="Monaco"/>
                <a:cs typeface="Monaco"/>
              </a:rPr>
              <a:t>strcpy</a:t>
            </a:r>
            <a:r>
              <a:rPr lang="en-US" sz="1600" dirty="0">
                <a:latin typeface="Monaco"/>
                <a:cs typeface="Monaco"/>
              </a:rPr>
              <a:t>(car-&gt;make,</a:t>
            </a:r>
            <a:r>
              <a:rPr lang="en-US" sz="1600" dirty="0" smtClean="0">
                <a:latin typeface="Monaco"/>
                <a:cs typeface="Monaco"/>
              </a:rPr>
              <a:t>"</a:t>
            </a:r>
            <a:r>
              <a:rPr lang="en-US" sz="1600" dirty="0" err="1" smtClean="0">
                <a:solidFill>
                  <a:schemeClr val="tx2"/>
                </a:solidFill>
                <a:latin typeface="Monaco"/>
                <a:cs typeface="Monaco"/>
              </a:rPr>
              <a:t>Crysler</a:t>
            </a:r>
            <a:r>
              <a:rPr lang="en-US" sz="1600" dirty="0" smtClean="0">
                <a:latin typeface="Monaco"/>
                <a:cs typeface="Monaco"/>
              </a:rPr>
              <a:t>"</a:t>
            </a:r>
            <a:r>
              <a:rPr lang="en-US" sz="1600" dirty="0">
                <a:latin typeface="Monaco"/>
                <a:cs typeface="Monaco"/>
              </a:rPr>
              <a:t>);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latin typeface="Monaco"/>
                <a:cs typeface="Monaco"/>
              </a:rPr>
              <a:t>strcpy</a:t>
            </a:r>
            <a:r>
              <a:rPr lang="en-US" sz="1600" dirty="0">
                <a:latin typeface="Monaco"/>
                <a:cs typeface="Monaco"/>
              </a:rPr>
              <a:t>(car-&gt;</a:t>
            </a:r>
            <a:r>
              <a:rPr lang="en-US" sz="1600" dirty="0" err="1">
                <a:latin typeface="Monaco"/>
                <a:cs typeface="Monaco"/>
              </a:rPr>
              <a:t>model,</a:t>
            </a:r>
            <a:r>
              <a:rPr lang="en-US" sz="1600" dirty="0" err="1" smtClean="0">
                <a:latin typeface="Monaco"/>
                <a:cs typeface="Monaco"/>
              </a:rPr>
              <a:t>"</a:t>
            </a:r>
            <a:r>
              <a:rPr lang="en-US" sz="1600" dirty="0" err="1" smtClean="0">
                <a:solidFill>
                  <a:schemeClr val="tx2"/>
                </a:solidFill>
                <a:latin typeface="Monaco"/>
                <a:cs typeface="Monaco"/>
              </a:rPr>
              <a:t>Town</a:t>
            </a:r>
            <a:r>
              <a:rPr lang="en-US" sz="1600" dirty="0" smtClean="0">
                <a:solidFill>
                  <a:schemeClr val="tx2"/>
                </a:solidFill>
                <a:latin typeface="Monaco"/>
                <a:cs typeface="Monaco"/>
              </a:rPr>
              <a:t> and Country</a:t>
            </a:r>
            <a:r>
              <a:rPr lang="en-US" sz="1600" dirty="0" smtClean="0">
                <a:latin typeface="Monaco"/>
                <a:cs typeface="Monaco"/>
              </a:rPr>
              <a:t>"</a:t>
            </a:r>
            <a:r>
              <a:rPr lang="en-US" sz="1600" dirty="0">
                <a:latin typeface="Monaco"/>
                <a:cs typeface="Monaco"/>
              </a:rPr>
              <a:t>);</a:t>
            </a:r>
          </a:p>
          <a:p>
            <a:r>
              <a:rPr lang="en-US" sz="1600" dirty="0">
                <a:latin typeface="Monaco"/>
                <a:cs typeface="Monaco"/>
              </a:rPr>
              <a:t>  car-&gt;year = </a:t>
            </a:r>
            <a:r>
              <a:rPr lang="en-US" sz="1600" dirty="0" smtClean="0">
                <a:latin typeface="Monaco"/>
                <a:cs typeface="Monaco"/>
              </a:rPr>
              <a:t>2014;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  car-&gt;mileage = 6</a:t>
            </a:r>
            <a:r>
              <a:rPr lang="en-US" sz="1600" dirty="0" smtClean="0">
                <a:latin typeface="Monaco"/>
                <a:cs typeface="Monaco"/>
              </a:rPr>
              <a:t>000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 car-&gt;cost = </a:t>
            </a:r>
            <a:r>
              <a:rPr lang="en-US" sz="1600" dirty="0" smtClean="0">
                <a:latin typeface="Monaco"/>
                <a:cs typeface="Monaco"/>
              </a:rPr>
              <a:t>45,625.74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}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void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CC0000"/>
                </a:solidFill>
                <a:latin typeface="Monaco"/>
                <a:cs typeface="Monaco"/>
              </a:rPr>
              <a:t>PrintCar</a:t>
            </a:r>
            <a:r>
              <a:rPr lang="en-US" sz="1600" dirty="0">
                <a:latin typeface="Monaco"/>
                <a:cs typeface="Monaco"/>
              </a:rPr>
              <a:t>(</a:t>
            </a:r>
            <a:r>
              <a:rPr lang="en-US" sz="1600" dirty="0" err="1">
                <a:latin typeface="Monaco"/>
                <a:cs typeface="Monaco"/>
              </a:rPr>
              <a:t>CarNode</a:t>
            </a:r>
            <a:r>
              <a:rPr lang="en-US" sz="1600" dirty="0">
                <a:latin typeface="Monaco"/>
                <a:cs typeface="Monaco"/>
              </a:rPr>
              <a:t> car)</a:t>
            </a:r>
          </a:p>
          <a:p>
            <a:r>
              <a:rPr lang="en-US" sz="1600" dirty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latin typeface="Monaco"/>
                <a:cs typeface="Monaco"/>
              </a:rPr>
              <a:t>printf</a:t>
            </a:r>
            <a:r>
              <a:rPr lang="en-US" sz="1600" dirty="0">
                <a:latin typeface="Monaco"/>
                <a:cs typeface="Monaco"/>
              </a:rPr>
              <a:t>("</a:t>
            </a:r>
            <a:r>
              <a:rPr lang="en-US" sz="1600" dirty="0" err="1">
                <a:solidFill>
                  <a:schemeClr val="tx2"/>
                </a:solidFill>
                <a:latin typeface="Monaco"/>
                <a:cs typeface="Monaco"/>
              </a:rPr>
              <a:t>vehicleID</a:t>
            </a:r>
            <a:r>
              <a:rPr lang="en-US" sz="1600" dirty="0">
                <a:solidFill>
                  <a:schemeClr val="tx2"/>
                </a:solidFill>
                <a:latin typeface="Monaco"/>
                <a:cs typeface="Monaco"/>
              </a:rPr>
              <a:t>: %d\n</a:t>
            </a:r>
            <a:r>
              <a:rPr lang="en-US" sz="1600" dirty="0">
                <a:latin typeface="Monaco"/>
                <a:cs typeface="Monaco"/>
              </a:rPr>
              <a:t>",</a:t>
            </a:r>
            <a:r>
              <a:rPr lang="en-US" sz="1600" dirty="0" err="1">
                <a:latin typeface="Monaco"/>
                <a:cs typeface="Monaco"/>
              </a:rPr>
              <a:t>car.vehicleID</a:t>
            </a:r>
            <a:r>
              <a:rPr lang="en-US" sz="1600" dirty="0">
                <a:latin typeface="Monaco"/>
                <a:cs typeface="Monaco"/>
              </a:rPr>
              <a:t>);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latin typeface="Monaco"/>
                <a:cs typeface="Monaco"/>
              </a:rPr>
              <a:t>printf</a:t>
            </a:r>
            <a:r>
              <a:rPr lang="en-US" sz="1600" dirty="0">
                <a:latin typeface="Monaco"/>
                <a:cs typeface="Monaco"/>
              </a:rPr>
              <a:t>("</a:t>
            </a:r>
            <a:r>
              <a:rPr lang="en-US" sz="1600" dirty="0">
                <a:solidFill>
                  <a:schemeClr val="tx2"/>
                </a:solidFill>
                <a:latin typeface="Monaco"/>
                <a:cs typeface="Monaco"/>
              </a:rPr>
              <a:t>make: %s\n</a:t>
            </a:r>
            <a:r>
              <a:rPr lang="en-US" sz="1600" dirty="0">
                <a:latin typeface="Monaco"/>
                <a:cs typeface="Monaco"/>
              </a:rPr>
              <a:t>",</a:t>
            </a:r>
            <a:r>
              <a:rPr lang="en-US" sz="1600" dirty="0" err="1">
                <a:latin typeface="Monaco"/>
                <a:cs typeface="Monaco"/>
              </a:rPr>
              <a:t>car.make</a:t>
            </a:r>
            <a:r>
              <a:rPr lang="en-US" sz="1600" dirty="0">
                <a:latin typeface="Monaco"/>
                <a:cs typeface="Monaco"/>
              </a:rPr>
              <a:t>);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latin typeface="Monaco"/>
                <a:cs typeface="Monaco"/>
              </a:rPr>
              <a:t>printf</a:t>
            </a:r>
            <a:r>
              <a:rPr lang="en-US" sz="1600" dirty="0">
                <a:latin typeface="Monaco"/>
                <a:cs typeface="Monaco"/>
              </a:rPr>
              <a:t>("</a:t>
            </a:r>
            <a:r>
              <a:rPr lang="en-US" sz="1600" dirty="0">
                <a:solidFill>
                  <a:schemeClr val="tx2"/>
                </a:solidFill>
                <a:latin typeface="Monaco"/>
                <a:cs typeface="Monaco"/>
              </a:rPr>
              <a:t>model: %s\n</a:t>
            </a:r>
            <a:r>
              <a:rPr lang="en-US" sz="1600" dirty="0">
                <a:latin typeface="Monaco"/>
                <a:cs typeface="Monaco"/>
              </a:rPr>
              <a:t>",</a:t>
            </a:r>
            <a:r>
              <a:rPr lang="en-US" sz="1600" dirty="0" err="1">
                <a:latin typeface="Monaco"/>
                <a:cs typeface="Monaco"/>
              </a:rPr>
              <a:t>car.model</a:t>
            </a:r>
            <a:r>
              <a:rPr lang="en-US" sz="1600" dirty="0">
                <a:latin typeface="Monaco"/>
                <a:cs typeface="Monaco"/>
              </a:rPr>
              <a:t>);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latin typeface="Monaco"/>
                <a:cs typeface="Monaco"/>
              </a:rPr>
              <a:t>printf</a:t>
            </a:r>
            <a:r>
              <a:rPr lang="en-US" sz="1600" dirty="0">
                <a:latin typeface="Monaco"/>
                <a:cs typeface="Monaco"/>
              </a:rPr>
              <a:t>("</a:t>
            </a:r>
            <a:r>
              <a:rPr lang="en-US" sz="1600" dirty="0">
                <a:solidFill>
                  <a:schemeClr val="tx2"/>
                </a:solidFill>
                <a:latin typeface="Monaco"/>
                <a:cs typeface="Monaco"/>
              </a:rPr>
              <a:t>year: %d\n</a:t>
            </a:r>
            <a:r>
              <a:rPr lang="en-US" sz="1600" dirty="0">
                <a:latin typeface="Monaco"/>
                <a:cs typeface="Monaco"/>
              </a:rPr>
              <a:t>",</a:t>
            </a:r>
            <a:r>
              <a:rPr lang="en-US" sz="1600" dirty="0" err="1">
                <a:latin typeface="Monaco"/>
                <a:cs typeface="Monaco"/>
              </a:rPr>
              <a:t>car.year</a:t>
            </a:r>
            <a:r>
              <a:rPr lang="en-US" sz="1600" dirty="0">
                <a:latin typeface="Monaco"/>
                <a:cs typeface="Monaco"/>
              </a:rPr>
              <a:t>);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latin typeface="Monaco"/>
                <a:cs typeface="Monaco"/>
              </a:rPr>
              <a:t>printf</a:t>
            </a:r>
            <a:r>
              <a:rPr lang="en-US" sz="1600" dirty="0">
                <a:latin typeface="Monaco"/>
                <a:cs typeface="Monaco"/>
              </a:rPr>
              <a:t>("</a:t>
            </a:r>
            <a:r>
              <a:rPr lang="en-US" sz="1600" dirty="0">
                <a:solidFill>
                  <a:schemeClr val="tx2"/>
                </a:solidFill>
                <a:latin typeface="Monaco"/>
                <a:cs typeface="Monaco"/>
              </a:rPr>
              <a:t>mileage: %d\n</a:t>
            </a:r>
            <a:r>
              <a:rPr lang="en-US" sz="1600" dirty="0">
                <a:latin typeface="Monaco"/>
                <a:cs typeface="Monaco"/>
              </a:rPr>
              <a:t>",</a:t>
            </a:r>
            <a:r>
              <a:rPr lang="en-US" sz="1600" dirty="0" err="1">
                <a:latin typeface="Monaco"/>
                <a:cs typeface="Monaco"/>
              </a:rPr>
              <a:t>car.mileage</a:t>
            </a:r>
            <a:r>
              <a:rPr lang="en-US" sz="1600" dirty="0">
                <a:latin typeface="Monaco"/>
                <a:cs typeface="Monaco"/>
              </a:rPr>
              <a:t>);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latin typeface="Monaco"/>
                <a:cs typeface="Monaco"/>
              </a:rPr>
              <a:t>printf</a:t>
            </a:r>
            <a:r>
              <a:rPr lang="en-US" sz="1600" dirty="0">
                <a:latin typeface="Monaco"/>
                <a:cs typeface="Monaco"/>
              </a:rPr>
              <a:t>("</a:t>
            </a:r>
            <a:r>
              <a:rPr lang="en-US" sz="1600" dirty="0">
                <a:solidFill>
                  <a:schemeClr val="tx2"/>
                </a:solidFill>
                <a:latin typeface="Monaco"/>
                <a:cs typeface="Monaco"/>
              </a:rPr>
              <a:t>cost: %f\n</a:t>
            </a:r>
            <a:r>
              <a:rPr lang="en-US" sz="1600" dirty="0">
                <a:latin typeface="Monaco"/>
                <a:cs typeface="Monaco"/>
              </a:rPr>
              <a:t>",</a:t>
            </a:r>
            <a:r>
              <a:rPr lang="en-US" sz="1600" dirty="0" err="1">
                <a:latin typeface="Monaco"/>
                <a:cs typeface="Monaco"/>
              </a:rPr>
              <a:t>car.cost</a:t>
            </a:r>
            <a:r>
              <a:rPr lang="en-US" sz="1600" dirty="0">
                <a:latin typeface="Monaco"/>
                <a:cs typeface="Monaco"/>
              </a:rPr>
              <a:t>);</a:t>
            </a:r>
          </a:p>
          <a:p>
            <a:r>
              <a:rPr lang="en-US" sz="1600" dirty="0">
                <a:latin typeface="Monaco"/>
                <a:cs typeface="Monaco"/>
              </a:rPr>
              <a:t>}</a:t>
            </a:r>
          </a:p>
        </p:txBody>
      </p:sp>
      <p:sp>
        <p:nvSpPr>
          <p:cNvPr id="51207" name="Text Box 48"/>
          <p:cNvSpPr txBox="1">
            <a:spLocks noChangeArrowheads="1"/>
          </p:cNvSpPr>
          <p:nvPr/>
        </p:nvSpPr>
        <p:spPr bwMode="auto">
          <a:xfrm>
            <a:off x="6305550" y="6491288"/>
            <a:ext cx="25082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Patt and Patel, pp. 419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build="p" animBg="1"/>
      <p:bldP spid="51206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8" name="Group 188"/>
          <p:cNvGrpSpPr>
            <a:grpSpLocks/>
          </p:cNvGrpSpPr>
          <p:nvPr/>
        </p:nvGrpSpPr>
        <p:grpSpPr bwMode="auto">
          <a:xfrm>
            <a:off x="4724400" y="1625600"/>
            <a:ext cx="2032000" cy="266700"/>
            <a:chOff x="2776" y="1328"/>
            <a:chExt cx="1280" cy="168"/>
          </a:xfrm>
        </p:grpSpPr>
        <p:sp>
          <p:nvSpPr>
            <p:cNvPr id="52433" name="Rectangle 189"/>
            <p:cNvSpPr>
              <a:spLocks noChangeArrowheads="1"/>
            </p:cNvSpPr>
            <p:nvPr/>
          </p:nvSpPr>
          <p:spPr bwMode="auto">
            <a:xfrm>
              <a:off x="277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2434" name="Rectangle 190"/>
            <p:cNvSpPr>
              <a:spLocks noChangeArrowheads="1"/>
            </p:cNvSpPr>
            <p:nvPr/>
          </p:nvSpPr>
          <p:spPr bwMode="auto">
            <a:xfrm>
              <a:off x="309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2435" name="Rectangle 191"/>
            <p:cNvSpPr>
              <a:spLocks noChangeArrowheads="1"/>
            </p:cNvSpPr>
            <p:nvPr/>
          </p:nvSpPr>
          <p:spPr bwMode="auto">
            <a:xfrm>
              <a:off x="341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2436" name="Rectangle 192"/>
            <p:cNvSpPr>
              <a:spLocks noChangeArrowheads="1"/>
            </p:cNvSpPr>
            <p:nvPr/>
          </p:nvSpPr>
          <p:spPr bwMode="auto">
            <a:xfrm>
              <a:off x="373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</p:grp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26400" cy="1143000"/>
          </a:xfrm>
        </p:spPr>
        <p:txBody>
          <a:bodyPr/>
          <a:lstStyle/>
          <a:p>
            <a:pPr algn="l" eaLnBrk="1" hangingPunct="1"/>
            <a:r>
              <a:rPr lang="en-US" dirty="0"/>
              <a:t>The </a:t>
            </a:r>
            <a:r>
              <a:rPr lang="en-US" dirty="0" err="1"/>
              <a:t>car.c</a:t>
            </a:r>
            <a:r>
              <a:rPr lang="en-US" dirty="0"/>
              <a:t> program</a:t>
            </a:r>
          </a:p>
        </p:txBody>
      </p:sp>
      <p:sp>
        <p:nvSpPr>
          <p:cNvPr id="52230" name="Text Box 3"/>
          <p:cNvSpPr txBox="1">
            <a:spLocks noChangeArrowheads="1"/>
          </p:cNvSpPr>
          <p:nvPr/>
        </p:nvSpPr>
        <p:spPr bwMode="auto">
          <a:xfrm>
            <a:off x="266694" y="1965832"/>
            <a:ext cx="4001717" cy="3046988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3399"/>
                </a:solidFill>
                <a:latin typeface="Monaco"/>
                <a:cs typeface="Monaco"/>
              </a:rPr>
              <a:t>#define</a:t>
            </a:r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STRINGLENGTH</a:t>
            </a:r>
            <a:r>
              <a:rPr lang="en-US" sz="1600" dirty="0">
                <a:latin typeface="Monaco"/>
                <a:cs typeface="Monaco"/>
              </a:rPr>
              <a:t> 20</a:t>
            </a:r>
          </a:p>
          <a:p>
            <a:endParaRPr lang="en-US" sz="1600" dirty="0">
              <a:latin typeface="Monaco"/>
              <a:cs typeface="Monaco"/>
            </a:endParaRP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err="1">
                <a:solidFill>
                  <a:srgbClr val="0066CC"/>
                </a:solidFill>
                <a:latin typeface="Monaco"/>
                <a:cs typeface="Monaco"/>
              </a:rPr>
              <a:t>typedef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0066CC"/>
                </a:solidFill>
                <a:latin typeface="Monaco"/>
                <a:cs typeface="Monaco"/>
              </a:rPr>
              <a:t>struct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CC0000"/>
                </a:solidFill>
                <a:latin typeface="Monaco"/>
                <a:cs typeface="Monaco"/>
              </a:rPr>
              <a:t>c_node</a:t>
            </a:r>
            <a:r>
              <a:rPr lang="en-US" sz="1600" dirty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0066CC"/>
                </a:solidFill>
                <a:latin typeface="Monaco"/>
                <a:cs typeface="Monaco"/>
              </a:rPr>
              <a:t>int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 </a:t>
            </a:r>
            <a:r>
              <a:rPr lang="en-US" sz="1600" dirty="0">
                <a:latin typeface="Monaco"/>
                <a:cs typeface="Monaco"/>
              </a:rPr>
              <a:t>    </a:t>
            </a:r>
            <a:r>
              <a:rPr lang="en-US" sz="1600" dirty="0" err="1">
                <a:solidFill>
                  <a:srgbClr val="CC0099"/>
                </a:solidFill>
                <a:latin typeface="Monaco"/>
                <a:cs typeface="Monaco"/>
              </a:rPr>
              <a:t>vehicleID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char </a:t>
            </a:r>
            <a:r>
              <a:rPr lang="en-US" sz="1600" dirty="0">
                <a:latin typeface="Monaco"/>
                <a:cs typeface="Monaco"/>
              </a:rPr>
              <a:t>   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make</a:t>
            </a:r>
            <a:r>
              <a:rPr lang="en-US" sz="1600" dirty="0">
                <a:latin typeface="Monaco"/>
                <a:cs typeface="Monaco"/>
              </a:rPr>
              <a:t>[STRINGLENGTH];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char </a:t>
            </a:r>
            <a:r>
              <a:rPr lang="en-US" sz="1600" dirty="0">
                <a:latin typeface="Monaco"/>
                <a:cs typeface="Monaco"/>
              </a:rPr>
              <a:t>   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model</a:t>
            </a:r>
            <a:r>
              <a:rPr lang="en-US" sz="1600" dirty="0">
                <a:latin typeface="Monaco"/>
                <a:cs typeface="Monaco"/>
              </a:rPr>
              <a:t>[STRINGLENGTH];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0066CC"/>
                </a:solidFill>
                <a:latin typeface="Monaco"/>
                <a:cs typeface="Monaco"/>
              </a:rPr>
              <a:t>int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   </a:t>
            </a:r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year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0066CC"/>
                </a:solidFill>
                <a:latin typeface="Monaco"/>
                <a:cs typeface="Monaco"/>
              </a:rPr>
              <a:t>int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</a:t>
            </a:r>
            <a:r>
              <a:rPr lang="en-US" sz="1600" dirty="0">
                <a:latin typeface="Monaco"/>
                <a:cs typeface="Monaco"/>
              </a:rPr>
              <a:t>    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mileage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double</a:t>
            </a:r>
            <a:r>
              <a:rPr lang="en-US" sz="1600" dirty="0">
                <a:latin typeface="Monaco"/>
                <a:cs typeface="Monaco"/>
              </a:rPr>
              <a:t>  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cost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solidFill>
                  <a:srgbClr val="0066CC"/>
                </a:solidFill>
                <a:latin typeface="Monaco"/>
                <a:cs typeface="Monaco"/>
              </a:rPr>
              <a:t>struct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c_node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  <a:sym typeface="Symbol" charset="2"/>
              </a:rPr>
              <a:t>*</a:t>
            </a:r>
            <a:r>
              <a:rPr lang="en-US" sz="1600" dirty="0" smtClean="0">
                <a:solidFill>
                  <a:srgbClr val="CC0099"/>
                </a:solidFill>
                <a:latin typeface="Monaco"/>
                <a:cs typeface="Monaco"/>
              </a:rPr>
              <a:t>next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} </a:t>
            </a:r>
            <a:r>
              <a:rPr lang="en-US" sz="1600" dirty="0" err="1">
                <a:solidFill>
                  <a:srgbClr val="CC0099"/>
                </a:solidFill>
                <a:latin typeface="Monaco"/>
                <a:cs typeface="Monaco"/>
              </a:rPr>
              <a:t>CarNode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</p:txBody>
      </p:sp>
      <p:grpSp>
        <p:nvGrpSpPr>
          <p:cNvPr id="52231" name="Group 9"/>
          <p:cNvGrpSpPr>
            <a:grpSpLocks/>
          </p:cNvGrpSpPr>
          <p:nvPr/>
        </p:nvGrpSpPr>
        <p:grpSpPr bwMode="auto">
          <a:xfrm>
            <a:off x="4724400" y="1892300"/>
            <a:ext cx="2032000" cy="266700"/>
            <a:chOff x="2776" y="1328"/>
            <a:chExt cx="1280" cy="168"/>
          </a:xfrm>
        </p:grpSpPr>
        <p:sp>
          <p:nvSpPr>
            <p:cNvPr id="52429" name="Rectangle 5"/>
            <p:cNvSpPr>
              <a:spLocks noChangeArrowheads="1"/>
            </p:cNvSpPr>
            <p:nvPr/>
          </p:nvSpPr>
          <p:spPr bwMode="auto">
            <a:xfrm>
              <a:off x="277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2430" name="Rectangle 6"/>
            <p:cNvSpPr>
              <a:spLocks noChangeArrowheads="1"/>
            </p:cNvSpPr>
            <p:nvPr/>
          </p:nvSpPr>
          <p:spPr bwMode="auto">
            <a:xfrm>
              <a:off x="309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2431" name="Rectangle 7"/>
            <p:cNvSpPr>
              <a:spLocks noChangeArrowheads="1"/>
            </p:cNvSpPr>
            <p:nvPr/>
          </p:nvSpPr>
          <p:spPr bwMode="auto">
            <a:xfrm>
              <a:off x="341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2432" name="Rectangle 8"/>
            <p:cNvSpPr>
              <a:spLocks noChangeArrowheads="1"/>
            </p:cNvSpPr>
            <p:nvPr/>
          </p:nvSpPr>
          <p:spPr bwMode="auto">
            <a:xfrm>
              <a:off x="373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</p:grpSp>
      <p:grpSp>
        <p:nvGrpSpPr>
          <p:cNvPr id="52232" name="Group 35"/>
          <p:cNvGrpSpPr>
            <a:grpSpLocks/>
          </p:cNvGrpSpPr>
          <p:nvPr/>
        </p:nvGrpSpPr>
        <p:grpSpPr bwMode="auto">
          <a:xfrm>
            <a:off x="4724400" y="2159000"/>
            <a:ext cx="2032000" cy="1333500"/>
            <a:chOff x="2776" y="1496"/>
            <a:chExt cx="1280" cy="840"/>
          </a:xfrm>
        </p:grpSpPr>
        <p:grpSp>
          <p:nvGrpSpPr>
            <p:cNvPr id="52404" name="Group 10"/>
            <p:cNvGrpSpPr>
              <a:grpSpLocks/>
            </p:cNvGrpSpPr>
            <p:nvPr/>
          </p:nvGrpSpPr>
          <p:grpSpPr bwMode="auto">
            <a:xfrm>
              <a:off x="2776" y="1496"/>
              <a:ext cx="1280" cy="168"/>
              <a:chOff x="2776" y="1328"/>
              <a:chExt cx="1280" cy="168"/>
            </a:xfrm>
          </p:grpSpPr>
          <p:sp>
            <p:nvSpPr>
              <p:cNvPr id="52425" name="Rectangle 11"/>
              <p:cNvSpPr>
                <a:spLocks noChangeArrowheads="1"/>
              </p:cNvSpPr>
              <p:nvPr/>
            </p:nvSpPr>
            <p:spPr bwMode="auto">
              <a:xfrm>
                <a:off x="277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426" name="Rectangle 12"/>
              <p:cNvSpPr>
                <a:spLocks noChangeArrowheads="1"/>
              </p:cNvSpPr>
              <p:nvPr/>
            </p:nvSpPr>
            <p:spPr bwMode="auto">
              <a:xfrm>
                <a:off x="309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427" name="Rectangle 13"/>
              <p:cNvSpPr>
                <a:spLocks noChangeArrowheads="1"/>
              </p:cNvSpPr>
              <p:nvPr/>
            </p:nvSpPr>
            <p:spPr bwMode="auto">
              <a:xfrm>
                <a:off x="341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428" name="Rectangle 14"/>
              <p:cNvSpPr>
                <a:spLocks noChangeArrowheads="1"/>
              </p:cNvSpPr>
              <p:nvPr/>
            </p:nvSpPr>
            <p:spPr bwMode="auto">
              <a:xfrm>
                <a:off x="373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  <p:grpSp>
          <p:nvGrpSpPr>
            <p:cNvPr id="52405" name="Group 15"/>
            <p:cNvGrpSpPr>
              <a:grpSpLocks/>
            </p:cNvGrpSpPr>
            <p:nvPr/>
          </p:nvGrpSpPr>
          <p:grpSpPr bwMode="auto">
            <a:xfrm>
              <a:off x="2776" y="1664"/>
              <a:ext cx="1280" cy="168"/>
              <a:chOff x="2776" y="1328"/>
              <a:chExt cx="1280" cy="168"/>
            </a:xfrm>
          </p:grpSpPr>
          <p:sp>
            <p:nvSpPr>
              <p:cNvPr id="52421" name="Rectangle 16"/>
              <p:cNvSpPr>
                <a:spLocks noChangeArrowheads="1"/>
              </p:cNvSpPr>
              <p:nvPr/>
            </p:nvSpPr>
            <p:spPr bwMode="auto">
              <a:xfrm>
                <a:off x="277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422" name="Rectangle 17"/>
              <p:cNvSpPr>
                <a:spLocks noChangeArrowheads="1"/>
              </p:cNvSpPr>
              <p:nvPr/>
            </p:nvSpPr>
            <p:spPr bwMode="auto">
              <a:xfrm>
                <a:off x="309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423" name="Rectangle 18"/>
              <p:cNvSpPr>
                <a:spLocks noChangeArrowheads="1"/>
              </p:cNvSpPr>
              <p:nvPr/>
            </p:nvSpPr>
            <p:spPr bwMode="auto">
              <a:xfrm>
                <a:off x="341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424" name="Rectangle 19"/>
              <p:cNvSpPr>
                <a:spLocks noChangeArrowheads="1"/>
              </p:cNvSpPr>
              <p:nvPr/>
            </p:nvSpPr>
            <p:spPr bwMode="auto">
              <a:xfrm>
                <a:off x="373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  <p:grpSp>
          <p:nvGrpSpPr>
            <p:cNvPr id="52406" name="Group 20"/>
            <p:cNvGrpSpPr>
              <a:grpSpLocks/>
            </p:cNvGrpSpPr>
            <p:nvPr/>
          </p:nvGrpSpPr>
          <p:grpSpPr bwMode="auto">
            <a:xfrm>
              <a:off x="2776" y="1832"/>
              <a:ext cx="1280" cy="168"/>
              <a:chOff x="2776" y="1328"/>
              <a:chExt cx="1280" cy="168"/>
            </a:xfrm>
          </p:grpSpPr>
          <p:sp>
            <p:nvSpPr>
              <p:cNvPr id="52417" name="Rectangle 21"/>
              <p:cNvSpPr>
                <a:spLocks noChangeArrowheads="1"/>
              </p:cNvSpPr>
              <p:nvPr/>
            </p:nvSpPr>
            <p:spPr bwMode="auto">
              <a:xfrm>
                <a:off x="277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418" name="Rectangle 22"/>
              <p:cNvSpPr>
                <a:spLocks noChangeArrowheads="1"/>
              </p:cNvSpPr>
              <p:nvPr/>
            </p:nvSpPr>
            <p:spPr bwMode="auto">
              <a:xfrm>
                <a:off x="309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419" name="Rectangle 23"/>
              <p:cNvSpPr>
                <a:spLocks noChangeArrowheads="1"/>
              </p:cNvSpPr>
              <p:nvPr/>
            </p:nvSpPr>
            <p:spPr bwMode="auto">
              <a:xfrm>
                <a:off x="341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420" name="Rectangle 24"/>
              <p:cNvSpPr>
                <a:spLocks noChangeArrowheads="1"/>
              </p:cNvSpPr>
              <p:nvPr/>
            </p:nvSpPr>
            <p:spPr bwMode="auto">
              <a:xfrm>
                <a:off x="373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  <p:grpSp>
          <p:nvGrpSpPr>
            <p:cNvPr id="52407" name="Group 25"/>
            <p:cNvGrpSpPr>
              <a:grpSpLocks/>
            </p:cNvGrpSpPr>
            <p:nvPr/>
          </p:nvGrpSpPr>
          <p:grpSpPr bwMode="auto">
            <a:xfrm>
              <a:off x="2776" y="2000"/>
              <a:ext cx="1280" cy="168"/>
              <a:chOff x="2776" y="1328"/>
              <a:chExt cx="1280" cy="168"/>
            </a:xfrm>
          </p:grpSpPr>
          <p:sp>
            <p:nvSpPr>
              <p:cNvPr id="52413" name="Rectangle 26"/>
              <p:cNvSpPr>
                <a:spLocks noChangeArrowheads="1"/>
              </p:cNvSpPr>
              <p:nvPr/>
            </p:nvSpPr>
            <p:spPr bwMode="auto">
              <a:xfrm>
                <a:off x="277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414" name="Rectangle 27"/>
              <p:cNvSpPr>
                <a:spLocks noChangeArrowheads="1"/>
              </p:cNvSpPr>
              <p:nvPr/>
            </p:nvSpPr>
            <p:spPr bwMode="auto">
              <a:xfrm>
                <a:off x="309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415" name="Rectangle 28"/>
              <p:cNvSpPr>
                <a:spLocks noChangeArrowheads="1"/>
              </p:cNvSpPr>
              <p:nvPr/>
            </p:nvSpPr>
            <p:spPr bwMode="auto">
              <a:xfrm>
                <a:off x="341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416" name="Rectangle 29"/>
              <p:cNvSpPr>
                <a:spLocks noChangeArrowheads="1"/>
              </p:cNvSpPr>
              <p:nvPr/>
            </p:nvSpPr>
            <p:spPr bwMode="auto">
              <a:xfrm>
                <a:off x="373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  <p:grpSp>
          <p:nvGrpSpPr>
            <p:cNvPr id="52408" name="Group 30"/>
            <p:cNvGrpSpPr>
              <a:grpSpLocks/>
            </p:cNvGrpSpPr>
            <p:nvPr/>
          </p:nvGrpSpPr>
          <p:grpSpPr bwMode="auto">
            <a:xfrm>
              <a:off x="2776" y="2168"/>
              <a:ext cx="1280" cy="168"/>
              <a:chOff x="2776" y="1328"/>
              <a:chExt cx="1280" cy="168"/>
            </a:xfrm>
          </p:grpSpPr>
          <p:sp>
            <p:nvSpPr>
              <p:cNvPr id="52409" name="Rectangle 31"/>
              <p:cNvSpPr>
                <a:spLocks noChangeArrowheads="1"/>
              </p:cNvSpPr>
              <p:nvPr/>
            </p:nvSpPr>
            <p:spPr bwMode="auto">
              <a:xfrm>
                <a:off x="277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410" name="Rectangle 32"/>
              <p:cNvSpPr>
                <a:spLocks noChangeArrowheads="1"/>
              </p:cNvSpPr>
              <p:nvPr/>
            </p:nvSpPr>
            <p:spPr bwMode="auto">
              <a:xfrm>
                <a:off x="309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411" name="Rectangle 33"/>
              <p:cNvSpPr>
                <a:spLocks noChangeArrowheads="1"/>
              </p:cNvSpPr>
              <p:nvPr/>
            </p:nvSpPr>
            <p:spPr bwMode="auto">
              <a:xfrm>
                <a:off x="341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412" name="Rectangle 34"/>
              <p:cNvSpPr>
                <a:spLocks noChangeArrowheads="1"/>
              </p:cNvSpPr>
              <p:nvPr/>
            </p:nvSpPr>
            <p:spPr bwMode="auto">
              <a:xfrm>
                <a:off x="373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</p:grpSp>
      <p:grpSp>
        <p:nvGrpSpPr>
          <p:cNvPr id="52233" name="Group 36"/>
          <p:cNvGrpSpPr>
            <a:grpSpLocks/>
          </p:cNvGrpSpPr>
          <p:nvPr/>
        </p:nvGrpSpPr>
        <p:grpSpPr bwMode="auto">
          <a:xfrm>
            <a:off x="4724400" y="3492500"/>
            <a:ext cx="2032000" cy="1333500"/>
            <a:chOff x="2776" y="1496"/>
            <a:chExt cx="1280" cy="840"/>
          </a:xfrm>
        </p:grpSpPr>
        <p:grpSp>
          <p:nvGrpSpPr>
            <p:cNvPr id="52379" name="Group 37"/>
            <p:cNvGrpSpPr>
              <a:grpSpLocks/>
            </p:cNvGrpSpPr>
            <p:nvPr/>
          </p:nvGrpSpPr>
          <p:grpSpPr bwMode="auto">
            <a:xfrm>
              <a:off x="2776" y="1496"/>
              <a:ext cx="1280" cy="168"/>
              <a:chOff x="2776" y="1328"/>
              <a:chExt cx="1280" cy="168"/>
            </a:xfrm>
          </p:grpSpPr>
          <p:sp>
            <p:nvSpPr>
              <p:cNvPr id="52400" name="Rectangle 38"/>
              <p:cNvSpPr>
                <a:spLocks noChangeArrowheads="1"/>
              </p:cNvSpPr>
              <p:nvPr/>
            </p:nvSpPr>
            <p:spPr bwMode="auto">
              <a:xfrm>
                <a:off x="277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401" name="Rectangle 39"/>
              <p:cNvSpPr>
                <a:spLocks noChangeArrowheads="1"/>
              </p:cNvSpPr>
              <p:nvPr/>
            </p:nvSpPr>
            <p:spPr bwMode="auto">
              <a:xfrm>
                <a:off x="309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402" name="Rectangle 40"/>
              <p:cNvSpPr>
                <a:spLocks noChangeArrowheads="1"/>
              </p:cNvSpPr>
              <p:nvPr/>
            </p:nvSpPr>
            <p:spPr bwMode="auto">
              <a:xfrm>
                <a:off x="341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403" name="Rectangle 41"/>
              <p:cNvSpPr>
                <a:spLocks noChangeArrowheads="1"/>
              </p:cNvSpPr>
              <p:nvPr/>
            </p:nvSpPr>
            <p:spPr bwMode="auto">
              <a:xfrm>
                <a:off x="373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  <p:grpSp>
          <p:nvGrpSpPr>
            <p:cNvPr id="52380" name="Group 42"/>
            <p:cNvGrpSpPr>
              <a:grpSpLocks/>
            </p:cNvGrpSpPr>
            <p:nvPr/>
          </p:nvGrpSpPr>
          <p:grpSpPr bwMode="auto">
            <a:xfrm>
              <a:off x="2776" y="1664"/>
              <a:ext cx="1280" cy="168"/>
              <a:chOff x="2776" y="1328"/>
              <a:chExt cx="1280" cy="168"/>
            </a:xfrm>
          </p:grpSpPr>
          <p:sp>
            <p:nvSpPr>
              <p:cNvPr id="52396" name="Rectangle 43"/>
              <p:cNvSpPr>
                <a:spLocks noChangeArrowheads="1"/>
              </p:cNvSpPr>
              <p:nvPr/>
            </p:nvSpPr>
            <p:spPr bwMode="auto">
              <a:xfrm>
                <a:off x="277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397" name="Rectangle 44"/>
              <p:cNvSpPr>
                <a:spLocks noChangeArrowheads="1"/>
              </p:cNvSpPr>
              <p:nvPr/>
            </p:nvSpPr>
            <p:spPr bwMode="auto">
              <a:xfrm>
                <a:off x="309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398" name="Rectangle 45"/>
              <p:cNvSpPr>
                <a:spLocks noChangeArrowheads="1"/>
              </p:cNvSpPr>
              <p:nvPr/>
            </p:nvSpPr>
            <p:spPr bwMode="auto">
              <a:xfrm>
                <a:off x="341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399" name="Rectangle 46"/>
              <p:cNvSpPr>
                <a:spLocks noChangeArrowheads="1"/>
              </p:cNvSpPr>
              <p:nvPr/>
            </p:nvSpPr>
            <p:spPr bwMode="auto">
              <a:xfrm>
                <a:off x="373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  <p:grpSp>
          <p:nvGrpSpPr>
            <p:cNvPr id="52381" name="Group 47"/>
            <p:cNvGrpSpPr>
              <a:grpSpLocks/>
            </p:cNvGrpSpPr>
            <p:nvPr/>
          </p:nvGrpSpPr>
          <p:grpSpPr bwMode="auto">
            <a:xfrm>
              <a:off x="2776" y="1832"/>
              <a:ext cx="1280" cy="168"/>
              <a:chOff x="2776" y="1328"/>
              <a:chExt cx="1280" cy="168"/>
            </a:xfrm>
          </p:grpSpPr>
          <p:sp>
            <p:nvSpPr>
              <p:cNvPr id="52392" name="Rectangle 48"/>
              <p:cNvSpPr>
                <a:spLocks noChangeArrowheads="1"/>
              </p:cNvSpPr>
              <p:nvPr/>
            </p:nvSpPr>
            <p:spPr bwMode="auto">
              <a:xfrm>
                <a:off x="277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393" name="Rectangle 49"/>
              <p:cNvSpPr>
                <a:spLocks noChangeArrowheads="1"/>
              </p:cNvSpPr>
              <p:nvPr/>
            </p:nvSpPr>
            <p:spPr bwMode="auto">
              <a:xfrm>
                <a:off x="309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394" name="Rectangle 50"/>
              <p:cNvSpPr>
                <a:spLocks noChangeArrowheads="1"/>
              </p:cNvSpPr>
              <p:nvPr/>
            </p:nvSpPr>
            <p:spPr bwMode="auto">
              <a:xfrm>
                <a:off x="341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395" name="Rectangle 51"/>
              <p:cNvSpPr>
                <a:spLocks noChangeArrowheads="1"/>
              </p:cNvSpPr>
              <p:nvPr/>
            </p:nvSpPr>
            <p:spPr bwMode="auto">
              <a:xfrm>
                <a:off x="373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  <p:grpSp>
          <p:nvGrpSpPr>
            <p:cNvPr id="52382" name="Group 52"/>
            <p:cNvGrpSpPr>
              <a:grpSpLocks/>
            </p:cNvGrpSpPr>
            <p:nvPr/>
          </p:nvGrpSpPr>
          <p:grpSpPr bwMode="auto">
            <a:xfrm>
              <a:off x="2776" y="2000"/>
              <a:ext cx="1280" cy="168"/>
              <a:chOff x="2776" y="1328"/>
              <a:chExt cx="1280" cy="168"/>
            </a:xfrm>
          </p:grpSpPr>
          <p:sp>
            <p:nvSpPr>
              <p:cNvPr id="52388" name="Rectangle 53"/>
              <p:cNvSpPr>
                <a:spLocks noChangeArrowheads="1"/>
              </p:cNvSpPr>
              <p:nvPr/>
            </p:nvSpPr>
            <p:spPr bwMode="auto">
              <a:xfrm>
                <a:off x="277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389" name="Rectangle 54"/>
              <p:cNvSpPr>
                <a:spLocks noChangeArrowheads="1"/>
              </p:cNvSpPr>
              <p:nvPr/>
            </p:nvSpPr>
            <p:spPr bwMode="auto">
              <a:xfrm>
                <a:off x="309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390" name="Rectangle 55"/>
              <p:cNvSpPr>
                <a:spLocks noChangeArrowheads="1"/>
              </p:cNvSpPr>
              <p:nvPr/>
            </p:nvSpPr>
            <p:spPr bwMode="auto">
              <a:xfrm>
                <a:off x="341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391" name="Rectangle 56"/>
              <p:cNvSpPr>
                <a:spLocks noChangeArrowheads="1"/>
              </p:cNvSpPr>
              <p:nvPr/>
            </p:nvSpPr>
            <p:spPr bwMode="auto">
              <a:xfrm>
                <a:off x="373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  <p:grpSp>
          <p:nvGrpSpPr>
            <p:cNvPr id="52383" name="Group 57"/>
            <p:cNvGrpSpPr>
              <a:grpSpLocks/>
            </p:cNvGrpSpPr>
            <p:nvPr/>
          </p:nvGrpSpPr>
          <p:grpSpPr bwMode="auto">
            <a:xfrm>
              <a:off x="2776" y="2168"/>
              <a:ext cx="1280" cy="168"/>
              <a:chOff x="2776" y="1328"/>
              <a:chExt cx="1280" cy="168"/>
            </a:xfrm>
          </p:grpSpPr>
          <p:sp>
            <p:nvSpPr>
              <p:cNvPr id="52384" name="Rectangle 58"/>
              <p:cNvSpPr>
                <a:spLocks noChangeArrowheads="1"/>
              </p:cNvSpPr>
              <p:nvPr/>
            </p:nvSpPr>
            <p:spPr bwMode="auto">
              <a:xfrm>
                <a:off x="277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385" name="Rectangle 59"/>
              <p:cNvSpPr>
                <a:spLocks noChangeArrowheads="1"/>
              </p:cNvSpPr>
              <p:nvPr/>
            </p:nvSpPr>
            <p:spPr bwMode="auto">
              <a:xfrm>
                <a:off x="309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386" name="Rectangle 60"/>
              <p:cNvSpPr>
                <a:spLocks noChangeArrowheads="1"/>
              </p:cNvSpPr>
              <p:nvPr/>
            </p:nvSpPr>
            <p:spPr bwMode="auto">
              <a:xfrm>
                <a:off x="341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387" name="Rectangle 61"/>
              <p:cNvSpPr>
                <a:spLocks noChangeArrowheads="1"/>
              </p:cNvSpPr>
              <p:nvPr/>
            </p:nvSpPr>
            <p:spPr bwMode="auto">
              <a:xfrm>
                <a:off x="373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</p:grpSp>
      <p:grpSp>
        <p:nvGrpSpPr>
          <p:cNvPr id="52234" name="Group 62"/>
          <p:cNvGrpSpPr>
            <a:grpSpLocks/>
          </p:cNvGrpSpPr>
          <p:nvPr/>
        </p:nvGrpSpPr>
        <p:grpSpPr bwMode="auto">
          <a:xfrm>
            <a:off x="4724400" y="4826000"/>
            <a:ext cx="2032000" cy="266700"/>
            <a:chOff x="2776" y="1328"/>
            <a:chExt cx="1280" cy="168"/>
          </a:xfrm>
        </p:grpSpPr>
        <p:sp>
          <p:nvSpPr>
            <p:cNvPr id="52375" name="Rectangle 63"/>
            <p:cNvSpPr>
              <a:spLocks noChangeArrowheads="1"/>
            </p:cNvSpPr>
            <p:nvPr/>
          </p:nvSpPr>
          <p:spPr bwMode="auto">
            <a:xfrm>
              <a:off x="277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2376" name="Rectangle 64"/>
            <p:cNvSpPr>
              <a:spLocks noChangeArrowheads="1"/>
            </p:cNvSpPr>
            <p:nvPr/>
          </p:nvSpPr>
          <p:spPr bwMode="auto">
            <a:xfrm>
              <a:off x="309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2377" name="Rectangle 65"/>
            <p:cNvSpPr>
              <a:spLocks noChangeArrowheads="1"/>
            </p:cNvSpPr>
            <p:nvPr/>
          </p:nvSpPr>
          <p:spPr bwMode="auto">
            <a:xfrm>
              <a:off x="341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2378" name="Rectangle 66"/>
            <p:cNvSpPr>
              <a:spLocks noChangeArrowheads="1"/>
            </p:cNvSpPr>
            <p:nvPr/>
          </p:nvSpPr>
          <p:spPr bwMode="auto">
            <a:xfrm>
              <a:off x="373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</p:grpSp>
      <p:grpSp>
        <p:nvGrpSpPr>
          <p:cNvPr id="52235" name="Group 67"/>
          <p:cNvGrpSpPr>
            <a:grpSpLocks/>
          </p:cNvGrpSpPr>
          <p:nvPr/>
        </p:nvGrpSpPr>
        <p:grpSpPr bwMode="auto">
          <a:xfrm>
            <a:off x="4724400" y="5092700"/>
            <a:ext cx="2032000" cy="266700"/>
            <a:chOff x="2776" y="1328"/>
            <a:chExt cx="1280" cy="168"/>
          </a:xfrm>
        </p:grpSpPr>
        <p:sp>
          <p:nvSpPr>
            <p:cNvPr id="52371" name="Rectangle 68"/>
            <p:cNvSpPr>
              <a:spLocks noChangeArrowheads="1"/>
            </p:cNvSpPr>
            <p:nvPr/>
          </p:nvSpPr>
          <p:spPr bwMode="auto">
            <a:xfrm>
              <a:off x="277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2372" name="Rectangle 69"/>
            <p:cNvSpPr>
              <a:spLocks noChangeArrowheads="1"/>
            </p:cNvSpPr>
            <p:nvPr/>
          </p:nvSpPr>
          <p:spPr bwMode="auto">
            <a:xfrm>
              <a:off x="309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2373" name="Rectangle 70"/>
            <p:cNvSpPr>
              <a:spLocks noChangeArrowheads="1"/>
            </p:cNvSpPr>
            <p:nvPr/>
          </p:nvSpPr>
          <p:spPr bwMode="auto">
            <a:xfrm>
              <a:off x="341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2374" name="Rectangle 71"/>
            <p:cNvSpPr>
              <a:spLocks noChangeArrowheads="1"/>
            </p:cNvSpPr>
            <p:nvPr/>
          </p:nvSpPr>
          <p:spPr bwMode="auto">
            <a:xfrm>
              <a:off x="373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</p:grpSp>
      <p:grpSp>
        <p:nvGrpSpPr>
          <p:cNvPr id="52236" name="Group 82"/>
          <p:cNvGrpSpPr>
            <a:grpSpLocks/>
          </p:cNvGrpSpPr>
          <p:nvPr/>
        </p:nvGrpSpPr>
        <p:grpSpPr bwMode="auto">
          <a:xfrm>
            <a:off x="4724400" y="5359400"/>
            <a:ext cx="2032000" cy="533400"/>
            <a:chOff x="2760" y="3512"/>
            <a:chExt cx="1280" cy="336"/>
          </a:xfrm>
        </p:grpSpPr>
        <p:grpSp>
          <p:nvGrpSpPr>
            <p:cNvPr id="52361" name="Group 72"/>
            <p:cNvGrpSpPr>
              <a:grpSpLocks/>
            </p:cNvGrpSpPr>
            <p:nvPr/>
          </p:nvGrpSpPr>
          <p:grpSpPr bwMode="auto">
            <a:xfrm>
              <a:off x="2760" y="3512"/>
              <a:ext cx="1280" cy="168"/>
              <a:chOff x="2776" y="1328"/>
              <a:chExt cx="1280" cy="168"/>
            </a:xfrm>
          </p:grpSpPr>
          <p:sp>
            <p:nvSpPr>
              <p:cNvPr id="52367" name="Rectangle 73"/>
              <p:cNvSpPr>
                <a:spLocks noChangeArrowheads="1"/>
              </p:cNvSpPr>
              <p:nvPr/>
            </p:nvSpPr>
            <p:spPr bwMode="auto">
              <a:xfrm>
                <a:off x="277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368" name="Rectangle 74"/>
              <p:cNvSpPr>
                <a:spLocks noChangeArrowheads="1"/>
              </p:cNvSpPr>
              <p:nvPr/>
            </p:nvSpPr>
            <p:spPr bwMode="auto">
              <a:xfrm>
                <a:off x="309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369" name="Rectangle 75"/>
              <p:cNvSpPr>
                <a:spLocks noChangeArrowheads="1"/>
              </p:cNvSpPr>
              <p:nvPr/>
            </p:nvSpPr>
            <p:spPr bwMode="auto">
              <a:xfrm>
                <a:off x="341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370" name="Rectangle 76"/>
              <p:cNvSpPr>
                <a:spLocks noChangeArrowheads="1"/>
              </p:cNvSpPr>
              <p:nvPr/>
            </p:nvSpPr>
            <p:spPr bwMode="auto">
              <a:xfrm>
                <a:off x="373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  <p:grpSp>
          <p:nvGrpSpPr>
            <p:cNvPr id="52362" name="Group 77"/>
            <p:cNvGrpSpPr>
              <a:grpSpLocks/>
            </p:cNvGrpSpPr>
            <p:nvPr/>
          </p:nvGrpSpPr>
          <p:grpSpPr bwMode="auto">
            <a:xfrm>
              <a:off x="2760" y="3680"/>
              <a:ext cx="1280" cy="168"/>
              <a:chOff x="2776" y="1328"/>
              <a:chExt cx="1280" cy="168"/>
            </a:xfrm>
          </p:grpSpPr>
          <p:sp>
            <p:nvSpPr>
              <p:cNvPr id="52363" name="Rectangle 78"/>
              <p:cNvSpPr>
                <a:spLocks noChangeArrowheads="1"/>
              </p:cNvSpPr>
              <p:nvPr/>
            </p:nvSpPr>
            <p:spPr bwMode="auto">
              <a:xfrm>
                <a:off x="277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364" name="Rectangle 79"/>
              <p:cNvSpPr>
                <a:spLocks noChangeArrowheads="1"/>
              </p:cNvSpPr>
              <p:nvPr/>
            </p:nvSpPr>
            <p:spPr bwMode="auto">
              <a:xfrm>
                <a:off x="309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365" name="Rectangle 80"/>
              <p:cNvSpPr>
                <a:spLocks noChangeArrowheads="1"/>
              </p:cNvSpPr>
              <p:nvPr/>
            </p:nvSpPr>
            <p:spPr bwMode="auto">
              <a:xfrm>
                <a:off x="341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366" name="Rectangle 81"/>
              <p:cNvSpPr>
                <a:spLocks noChangeArrowheads="1"/>
              </p:cNvSpPr>
              <p:nvPr/>
            </p:nvSpPr>
            <p:spPr bwMode="auto">
              <a:xfrm>
                <a:off x="373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</p:grpSp>
      <p:grpSp>
        <p:nvGrpSpPr>
          <p:cNvPr id="52237" name="Group 83"/>
          <p:cNvGrpSpPr>
            <a:grpSpLocks/>
          </p:cNvGrpSpPr>
          <p:nvPr/>
        </p:nvGrpSpPr>
        <p:grpSpPr bwMode="auto">
          <a:xfrm>
            <a:off x="4724400" y="5892800"/>
            <a:ext cx="2032000" cy="266700"/>
            <a:chOff x="2776" y="1328"/>
            <a:chExt cx="1280" cy="168"/>
          </a:xfrm>
        </p:grpSpPr>
        <p:sp>
          <p:nvSpPr>
            <p:cNvPr id="52357" name="Rectangle 84"/>
            <p:cNvSpPr>
              <a:spLocks noChangeArrowheads="1"/>
            </p:cNvSpPr>
            <p:nvPr/>
          </p:nvSpPr>
          <p:spPr bwMode="auto">
            <a:xfrm>
              <a:off x="277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2358" name="Rectangle 85"/>
            <p:cNvSpPr>
              <a:spLocks noChangeArrowheads="1"/>
            </p:cNvSpPr>
            <p:nvPr/>
          </p:nvSpPr>
          <p:spPr bwMode="auto">
            <a:xfrm>
              <a:off x="309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2359" name="Rectangle 86"/>
            <p:cNvSpPr>
              <a:spLocks noChangeArrowheads="1"/>
            </p:cNvSpPr>
            <p:nvPr/>
          </p:nvSpPr>
          <p:spPr bwMode="auto">
            <a:xfrm>
              <a:off x="341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2360" name="Rectangle 87"/>
            <p:cNvSpPr>
              <a:spLocks noChangeArrowheads="1"/>
            </p:cNvSpPr>
            <p:nvPr/>
          </p:nvSpPr>
          <p:spPr bwMode="auto">
            <a:xfrm>
              <a:off x="373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</p:grpSp>
      <p:grpSp>
        <p:nvGrpSpPr>
          <p:cNvPr id="22" name="Group 173"/>
          <p:cNvGrpSpPr>
            <a:grpSpLocks/>
          </p:cNvGrpSpPr>
          <p:nvPr/>
        </p:nvGrpSpPr>
        <p:grpSpPr bwMode="auto">
          <a:xfrm>
            <a:off x="4724400" y="5892800"/>
            <a:ext cx="2032000" cy="266700"/>
            <a:chOff x="1312" y="3320"/>
            <a:chExt cx="1280" cy="168"/>
          </a:xfrm>
        </p:grpSpPr>
        <p:grpSp>
          <p:nvGrpSpPr>
            <p:cNvPr id="52351" name="Group 88"/>
            <p:cNvGrpSpPr>
              <a:grpSpLocks/>
            </p:cNvGrpSpPr>
            <p:nvPr/>
          </p:nvGrpSpPr>
          <p:grpSpPr bwMode="auto">
            <a:xfrm>
              <a:off x="1312" y="3320"/>
              <a:ext cx="1280" cy="168"/>
              <a:chOff x="2776" y="1328"/>
              <a:chExt cx="1280" cy="168"/>
            </a:xfrm>
          </p:grpSpPr>
          <p:sp>
            <p:nvSpPr>
              <p:cNvPr id="52353" name="Rectangle 89"/>
              <p:cNvSpPr>
                <a:spLocks noChangeArrowheads="1"/>
              </p:cNvSpPr>
              <p:nvPr/>
            </p:nvSpPr>
            <p:spPr bwMode="auto">
              <a:xfrm>
                <a:off x="2776" y="1328"/>
                <a:ext cx="320" cy="1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354" name="Rectangle 90"/>
              <p:cNvSpPr>
                <a:spLocks noChangeArrowheads="1"/>
              </p:cNvSpPr>
              <p:nvPr/>
            </p:nvSpPr>
            <p:spPr bwMode="auto">
              <a:xfrm>
                <a:off x="3096" y="1328"/>
                <a:ext cx="320" cy="1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355" name="Rectangle 91"/>
              <p:cNvSpPr>
                <a:spLocks noChangeArrowheads="1"/>
              </p:cNvSpPr>
              <p:nvPr/>
            </p:nvSpPr>
            <p:spPr bwMode="auto">
              <a:xfrm>
                <a:off x="3416" y="1328"/>
                <a:ext cx="320" cy="1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356" name="Rectangle 92"/>
              <p:cNvSpPr>
                <a:spLocks noChangeArrowheads="1"/>
              </p:cNvSpPr>
              <p:nvPr/>
            </p:nvSpPr>
            <p:spPr bwMode="auto">
              <a:xfrm>
                <a:off x="3736" y="1328"/>
                <a:ext cx="320" cy="1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  <p:sp>
          <p:nvSpPr>
            <p:cNvPr id="52352" name="Rectangle 172"/>
            <p:cNvSpPr>
              <a:spLocks noChangeArrowheads="1"/>
            </p:cNvSpPr>
            <p:nvPr/>
          </p:nvSpPr>
          <p:spPr bwMode="auto">
            <a:xfrm>
              <a:off x="1312" y="3320"/>
              <a:ext cx="1280" cy="1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solidFill>
                    <a:srgbClr val="CC0099"/>
                  </a:solidFill>
                  <a:latin typeface="Calibri" charset="0"/>
                </a:rPr>
                <a:t>vehicleID</a:t>
              </a:r>
            </a:p>
          </p:txBody>
        </p:sp>
      </p:grpSp>
      <p:grpSp>
        <p:nvGrpSpPr>
          <p:cNvPr id="24" name="Group 175"/>
          <p:cNvGrpSpPr>
            <a:grpSpLocks/>
          </p:cNvGrpSpPr>
          <p:nvPr/>
        </p:nvGrpSpPr>
        <p:grpSpPr bwMode="auto">
          <a:xfrm>
            <a:off x="4724400" y="4559300"/>
            <a:ext cx="2032000" cy="1333500"/>
            <a:chOff x="1008" y="3072"/>
            <a:chExt cx="1280" cy="840"/>
          </a:xfrm>
        </p:grpSpPr>
        <p:grpSp>
          <p:nvGrpSpPr>
            <p:cNvPr id="52324" name="Group 93"/>
            <p:cNvGrpSpPr>
              <a:grpSpLocks/>
            </p:cNvGrpSpPr>
            <p:nvPr/>
          </p:nvGrpSpPr>
          <p:grpSpPr bwMode="auto">
            <a:xfrm>
              <a:off x="1008" y="3072"/>
              <a:ext cx="1280" cy="840"/>
              <a:chOff x="2776" y="1496"/>
              <a:chExt cx="1280" cy="840"/>
            </a:xfrm>
          </p:grpSpPr>
          <p:grpSp>
            <p:nvGrpSpPr>
              <p:cNvPr id="52326" name="Group 94"/>
              <p:cNvGrpSpPr>
                <a:grpSpLocks/>
              </p:cNvGrpSpPr>
              <p:nvPr/>
            </p:nvGrpSpPr>
            <p:grpSpPr bwMode="auto">
              <a:xfrm>
                <a:off x="2776" y="1496"/>
                <a:ext cx="1280" cy="168"/>
                <a:chOff x="2776" y="1328"/>
                <a:chExt cx="1280" cy="168"/>
              </a:xfrm>
            </p:grpSpPr>
            <p:sp>
              <p:nvSpPr>
                <p:cNvPr id="52347" name="Rectangle 95"/>
                <p:cNvSpPr>
                  <a:spLocks noChangeArrowheads="1"/>
                </p:cNvSpPr>
                <p:nvPr/>
              </p:nvSpPr>
              <p:spPr bwMode="auto">
                <a:xfrm>
                  <a:off x="277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48" name="Rectangle 96"/>
                <p:cNvSpPr>
                  <a:spLocks noChangeArrowheads="1"/>
                </p:cNvSpPr>
                <p:nvPr/>
              </p:nvSpPr>
              <p:spPr bwMode="auto">
                <a:xfrm>
                  <a:off x="309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49" name="Rectangle 97"/>
                <p:cNvSpPr>
                  <a:spLocks noChangeArrowheads="1"/>
                </p:cNvSpPr>
                <p:nvPr/>
              </p:nvSpPr>
              <p:spPr bwMode="auto">
                <a:xfrm>
                  <a:off x="341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50" name="Rectangle 98"/>
                <p:cNvSpPr>
                  <a:spLocks noChangeArrowheads="1"/>
                </p:cNvSpPr>
                <p:nvPr/>
              </p:nvSpPr>
              <p:spPr bwMode="auto">
                <a:xfrm>
                  <a:off x="373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</p:grpSp>
          <p:grpSp>
            <p:nvGrpSpPr>
              <p:cNvPr id="52327" name="Group 99"/>
              <p:cNvGrpSpPr>
                <a:grpSpLocks/>
              </p:cNvGrpSpPr>
              <p:nvPr/>
            </p:nvGrpSpPr>
            <p:grpSpPr bwMode="auto">
              <a:xfrm>
                <a:off x="2776" y="1664"/>
                <a:ext cx="1280" cy="168"/>
                <a:chOff x="2776" y="1328"/>
                <a:chExt cx="1280" cy="168"/>
              </a:xfrm>
            </p:grpSpPr>
            <p:sp>
              <p:nvSpPr>
                <p:cNvPr id="52343" name="Rectangle 100"/>
                <p:cNvSpPr>
                  <a:spLocks noChangeArrowheads="1"/>
                </p:cNvSpPr>
                <p:nvPr/>
              </p:nvSpPr>
              <p:spPr bwMode="auto">
                <a:xfrm>
                  <a:off x="277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44" name="Rectangle 101"/>
                <p:cNvSpPr>
                  <a:spLocks noChangeArrowheads="1"/>
                </p:cNvSpPr>
                <p:nvPr/>
              </p:nvSpPr>
              <p:spPr bwMode="auto">
                <a:xfrm>
                  <a:off x="309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45" name="Rectangle 102"/>
                <p:cNvSpPr>
                  <a:spLocks noChangeArrowheads="1"/>
                </p:cNvSpPr>
                <p:nvPr/>
              </p:nvSpPr>
              <p:spPr bwMode="auto">
                <a:xfrm>
                  <a:off x="341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46" name="Rectangle 103"/>
                <p:cNvSpPr>
                  <a:spLocks noChangeArrowheads="1"/>
                </p:cNvSpPr>
                <p:nvPr/>
              </p:nvSpPr>
              <p:spPr bwMode="auto">
                <a:xfrm>
                  <a:off x="373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</p:grpSp>
          <p:grpSp>
            <p:nvGrpSpPr>
              <p:cNvPr id="52328" name="Group 104"/>
              <p:cNvGrpSpPr>
                <a:grpSpLocks/>
              </p:cNvGrpSpPr>
              <p:nvPr/>
            </p:nvGrpSpPr>
            <p:grpSpPr bwMode="auto">
              <a:xfrm>
                <a:off x="2776" y="1832"/>
                <a:ext cx="1280" cy="168"/>
                <a:chOff x="2776" y="1328"/>
                <a:chExt cx="1280" cy="168"/>
              </a:xfrm>
            </p:grpSpPr>
            <p:sp>
              <p:nvSpPr>
                <p:cNvPr id="52339" name="Rectangle 105"/>
                <p:cNvSpPr>
                  <a:spLocks noChangeArrowheads="1"/>
                </p:cNvSpPr>
                <p:nvPr/>
              </p:nvSpPr>
              <p:spPr bwMode="auto">
                <a:xfrm>
                  <a:off x="277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40" name="Rectangle 106"/>
                <p:cNvSpPr>
                  <a:spLocks noChangeArrowheads="1"/>
                </p:cNvSpPr>
                <p:nvPr/>
              </p:nvSpPr>
              <p:spPr bwMode="auto">
                <a:xfrm>
                  <a:off x="309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41" name="Rectangle 107"/>
                <p:cNvSpPr>
                  <a:spLocks noChangeArrowheads="1"/>
                </p:cNvSpPr>
                <p:nvPr/>
              </p:nvSpPr>
              <p:spPr bwMode="auto">
                <a:xfrm>
                  <a:off x="341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42" name="Rectangle 108"/>
                <p:cNvSpPr>
                  <a:spLocks noChangeArrowheads="1"/>
                </p:cNvSpPr>
                <p:nvPr/>
              </p:nvSpPr>
              <p:spPr bwMode="auto">
                <a:xfrm>
                  <a:off x="373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</p:grpSp>
          <p:grpSp>
            <p:nvGrpSpPr>
              <p:cNvPr id="52329" name="Group 109"/>
              <p:cNvGrpSpPr>
                <a:grpSpLocks/>
              </p:cNvGrpSpPr>
              <p:nvPr/>
            </p:nvGrpSpPr>
            <p:grpSpPr bwMode="auto">
              <a:xfrm>
                <a:off x="2776" y="2000"/>
                <a:ext cx="1280" cy="168"/>
                <a:chOff x="2776" y="1328"/>
                <a:chExt cx="1280" cy="168"/>
              </a:xfrm>
            </p:grpSpPr>
            <p:sp>
              <p:nvSpPr>
                <p:cNvPr id="52335" name="Rectangle 110"/>
                <p:cNvSpPr>
                  <a:spLocks noChangeArrowheads="1"/>
                </p:cNvSpPr>
                <p:nvPr/>
              </p:nvSpPr>
              <p:spPr bwMode="auto">
                <a:xfrm>
                  <a:off x="277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36" name="Rectangle 111"/>
                <p:cNvSpPr>
                  <a:spLocks noChangeArrowheads="1"/>
                </p:cNvSpPr>
                <p:nvPr/>
              </p:nvSpPr>
              <p:spPr bwMode="auto">
                <a:xfrm>
                  <a:off x="309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37" name="Rectangle 112"/>
                <p:cNvSpPr>
                  <a:spLocks noChangeArrowheads="1"/>
                </p:cNvSpPr>
                <p:nvPr/>
              </p:nvSpPr>
              <p:spPr bwMode="auto">
                <a:xfrm>
                  <a:off x="341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38" name="Rectangle 113"/>
                <p:cNvSpPr>
                  <a:spLocks noChangeArrowheads="1"/>
                </p:cNvSpPr>
                <p:nvPr/>
              </p:nvSpPr>
              <p:spPr bwMode="auto">
                <a:xfrm>
                  <a:off x="373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</p:grpSp>
          <p:grpSp>
            <p:nvGrpSpPr>
              <p:cNvPr id="52330" name="Group 114"/>
              <p:cNvGrpSpPr>
                <a:grpSpLocks/>
              </p:cNvGrpSpPr>
              <p:nvPr/>
            </p:nvGrpSpPr>
            <p:grpSpPr bwMode="auto">
              <a:xfrm>
                <a:off x="2776" y="2168"/>
                <a:ext cx="1280" cy="168"/>
                <a:chOff x="2776" y="1328"/>
                <a:chExt cx="1280" cy="168"/>
              </a:xfrm>
            </p:grpSpPr>
            <p:sp>
              <p:nvSpPr>
                <p:cNvPr id="52331" name="Rectangle 115"/>
                <p:cNvSpPr>
                  <a:spLocks noChangeArrowheads="1"/>
                </p:cNvSpPr>
                <p:nvPr/>
              </p:nvSpPr>
              <p:spPr bwMode="auto">
                <a:xfrm>
                  <a:off x="277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3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09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33" name="Rectangle 117"/>
                <p:cNvSpPr>
                  <a:spLocks noChangeArrowheads="1"/>
                </p:cNvSpPr>
                <p:nvPr/>
              </p:nvSpPr>
              <p:spPr bwMode="auto">
                <a:xfrm>
                  <a:off x="341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34" name="Rectangle 118"/>
                <p:cNvSpPr>
                  <a:spLocks noChangeArrowheads="1"/>
                </p:cNvSpPr>
                <p:nvPr/>
              </p:nvSpPr>
              <p:spPr bwMode="auto">
                <a:xfrm>
                  <a:off x="373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</p:grpSp>
        </p:grpSp>
        <p:sp>
          <p:nvSpPr>
            <p:cNvPr id="52325" name="Rectangle 174"/>
            <p:cNvSpPr>
              <a:spLocks noChangeArrowheads="1"/>
            </p:cNvSpPr>
            <p:nvPr/>
          </p:nvSpPr>
          <p:spPr bwMode="auto">
            <a:xfrm>
              <a:off x="1008" y="3072"/>
              <a:ext cx="1280" cy="8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solidFill>
                    <a:srgbClr val="CC0099"/>
                  </a:solidFill>
                  <a:latin typeface="Calibri" charset="0"/>
                </a:rPr>
                <a:t>make[20]</a:t>
              </a:r>
            </a:p>
          </p:txBody>
        </p:sp>
      </p:grpSp>
      <p:grpSp>
        <p:nvGrpSpPr>
          <p:cNvPr id="31" name="Group 177"/>
          <p:cNvGrpSpPr>
            <a:grpSpLocks/>
          </p:cNvGrpSpPr>
          <p:nvPr/>
        </p:nvGrpSpPr>
        <p:grpSpPr bwMode="auto">
          <a:xfrm>
            <a:off x="4724400" y="3225800"/>
            <a:ext cx="2032000" cy="1333500"/>
            <a:chOff x="856" y="2896"/>
            <a:chExt cx="1280" cy="840"/>
          </a:xfrm>
        </p:grpSpPr>
        <p:grpSp>
          <p:nvGrpSpPr>
            <p:cNvPr id="52297" name="Group 119"/>
            <p:cNvGrpSpPr>
              <a:grpSpLocks/>
            </p:cNvGrpSpPr>
            <p:nvPr/>
          </p:nvGrpSpPr>
          <p:grpSpPr bwMode="auto">
            <a:xfrm>
              <a:off x="856" y="2896"/>
              <a:ext cx="1280" cy="840"/>
              <a:chOff x="2776" y="1496"/>
              <a:chExt cx="1280" cy="840"/>
            </a:xfrm>
          </p:grpSpPr>
          <p:grpSp>
            <p:nvGrpSpPr>
              <p:cNvPr id="52299" name="Group 120"/>
              <p:cNvGrpSpPr>
                <a:grpSpLocks/>
              </p:cNvGrpSpPr>
              <p:nvPr/>
            </p:nvGrpSpPr>
            <p:grpSpPr bwMode="auto">
              <a:xfrm>
                <a:off x="2776" y="1496"/>
                <a:ext cx="1280" cy="168"/>
                <a:chOff x="2776" y="1328"/>
                <a:chExt cx="1280" cy="168"/>
              </a:xfrm>
            </p:grpSpPr>
            <p:sp>
              <p:nvSpPr>
                <p:cNvPr id="52320" name="Rectangle 121"/>
                <p:cNvSpPr>
                  <a:spLocks noChangeArrowheads="1"/>
                </p:cNvSpPr>
                <p:nvPr/>
              </p:nvSpPr>
              <p:spPr bwMode="auto">
                <a:xfrm>
                  <a:off x="277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21" name="Rectangle 122"/>
                <p:cNvSpPr>
                  <a:spLocks noChangeArrowheads="1"/>
                </p:cNvSpPr>
                <p:nvPr/>
              </p:nvSpPr>
              <p:spPr bwMode="auto">
                <a:xfrm>
                  <a:off x="309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22" name="Rectangle 123"/>
                <p:cNvSpPr>
                  <a:spLocks noChangeArrowheads="1"/>
                </p:cNvSpPr>
                <p:nvPr/>
              </p:nvSpPr>
              <p:spPr bwMode="auto">
                <a:xfrm>
                  <a:off x="341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23" name="Rectangle 124"/>
                <p:cNvSpPr>
                  <a:spLocks noChangeArrowheads="1"/>
                </p:cNvSpPr>
                <p:nvPr/>
              </p:nvSpPr>
              <p:spPr bwMode="auto">
                <a:xfrm>
                  <a:off x="373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</p:grpSp>
          <p:grpSp>
            <p:nvGrpSpPr>
              <p:cNvPr id="52300" name="Group 125"/>
              <p:cNvGrpSpPr>
                <a:grpSpLocks/>
              </p:cNvGrpSpPr>
              <p:nvPr/>
            </p:nvGrpSpPr>
            <p:grpSpPr bwMode="auto">
              <a:xfrm>
                <a:off x="2776" y="1664"/>
                <a:ext cx="1280" cy="168"/>
                <a:chOff x="2776" y="1328"/>
                <a:chExt cx="1280" cy="168"/>
              </a:xfrm>
            </p:grpSpPr>
            <p:sp>
              <p:nvSpPr>
                <p:cNvPr id="52316" name="Rectangle 126"/>
                <p:cNvSpPr>
                  <a:spLocks noChangeArrowheads="1"/>
                </p:cNvSpPr>
                <p:nvPr/>
              </p:nvSpPr>
              <p:spPr bwMode="auto">
                <a:xfrm>
                  <a:off x="277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17" name="Rectangle 127"/>
                <p:cNvSpPr>
                  <a:spLocks noChangeArrowheads="1"/>
                </p:cNvSpPr>
                <p:nvPr/>
              </p:nvSpPr>
              <p:spPr bwMode="auto">
                <a:xfrm>
                  <a:off x="309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18" name="Rectangle 128"/>
                <p:cNvSpPr>
                  <a:spLocks noChangeArrowheads="1"/>
                </p:cNvSpPr>
                <p:nvPr/>
              </p:nvSpPr>
              <p:spPr bwMode="auto">
                <a:xfrm>
                  <a:off x="341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19" name="Rectangle 129"/>
                <p:cNvSpPr>
                  <a:spLocks noChangeArrowheads="1"/>
                </p:cNvSpPr>
                <p:nvPr/>
              </p:nvSpPr>
              <p:spPr bwMode="auto">
                <a:xfrm>
                  <a:off x="373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</p:grpSp>
          <p:grpSp>
            <p:nvGrpSpPr>
              <p:cNvPr id="52301" name="Group 130"/>
              <p:cNvGrpSpPr>
                <a:grpSpLocks/>
              </p:cNvGrpSpPr>
              <p:nvPr/>
            </p:nvGrpSpPr>
            <p:grpSpPr bwMode="auto">
              <a:xfrm>
                <a:off x="2776" y="1832"/>
                <a:ext cx="1280" cy="168"/>
                <a:chOff x="2776" y="1328"/>
                <a:chExt cx="1280" cy="168"/>
              </a:xfrm>
            </p:grpSpPr>
            <p:sp>
              <p:nvSpPr>
                <p:cNvPr id="52312" name="Rectangle 131"/>
                <p:cNvSpPr>
                  <a:spLocks noChangeArrowheads="1"/>
                </p:cNvSpPr>
                <p:nvPr/>
              </p:nvSpPr>
              <p:spPr bwMode="auto">
                <a:xfrm>
                  <a:off x="277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13" name="Rectangle 132"/>
                <p:cNvSpPr>
                  <a:spLocks noChangeArrowheads="1"/>
                </p:cNvSpPr>
                <p:nvPr/>
              </p:nvSpPr>
              <p:spPr bwMode="auto">
                <a:xfrm>
                  <a:off x="309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14" name="Rectangle 133"/>
                <p:cNvSpPr>
                  <a:spLocks noChangeArrowheads="1"/>
                </p:cNvSpPr>
                <p:nvPr/>
              </p:nvSpPr>
              <p:spPr bwMode="auto">
                <a:xfrm>
                  <a:off x="341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15" name="Rectangle 134"/>
                <p:cNvSpPr>
                  <a:spLocks noChangeArrowheads="1"/>
                </p:cNvSpPr>
                <p:nvPr/>
              </p:nvSpPr>
              <p:spPr bwMode="auto">
                <a:xfrm>
                  <a:off x="373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</p:grpSp>
          <p:grpSp>
            <p:nvGrpSpPr>
              <p:cNvPr id="52302" name="Group 135"/>
              <p:cNvGrpSpPr>
                <a:grpSpLocks/>
              </p:cNvGrpSpPr>
              <p:nvPr/>
            </p:nvGrpSpPr>
            <p:grpSpPr bwMode="auto">
              <a:xfrm>
                <a:off x="2776" y="2000"/>
                <a:ext cx="1280" cy="168"/>
                <a:chOff x="2776" y="1328"/>
                <a:chExt cx="1280" cy="168"/>
              </a:xfrm>
            </p:grpSpPr>
            <p:sp>
              <p:nvSpPr>
                <p:cNvPr id="52308" name="Rectangle 136"/>
                <p:cNvSpPr>
                  <a:spLocks noChangeArrowheads="1"/>
                </p:cNvSpPr>
                <p:nvPr/>
              </p:nvSpPr>
              <p:spPr bwMode="auto">
                <a:xfrm>
                  <a:off x="277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09" name="Rectangle 137"/>
                <p:cNvSpPr>
                  <a:spLocks noChangeArrowheads="1"/>
                </p:cNvSpPr>
                <p:nvPr/>
              </p:nvSpPr>
              <p:spPr bwMode="auto">
                <a:xfrm>
                  <a:off x="309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10" name="Rectangle 138"/>
                <p:cNvSpPr>
                  <a:spLocks noChangeArrowheads="1"/>
                </p:cNvSpPr>
                <p:nvPr/>
              </p:nvSpPr>
              <p:spPr bwMode="auto">
                <a:xfrm>
                  <a:off x="341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11" name="Rectangle 139"/>
                <p:cNvSpPr>
                  <a:spLocks noChangeArrowheads="1"/>
                </p:cNvSpPr>
                <p:nvPr/>
              </p:nvSpPr>
              <p:spPr bwMode="auto">
                <a:xfrm>
                  <a:off x="373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</p:grpSp>
          <p:grpSp>
            <p:nvGrpSpPr>
              <p:cNvPr id="52303" name="Group 140"/>
              <p:cNvGrpSpPr>
                <a:grpSpLocks/>
              </p:cNvGrpSpPr>
              <p:nvPr/>
            </p:nvGrpSpPr>
            <p:grpSpPr bwMode="auto">
              <a:xfrm>
                <a:off x="2776" y="2168"/>
                <a:ext cx="1280" cy="168"/>
                <a:chOff x="2776" y="1328"/>
                <a:chExt cx="1280" cy="168"/>
              </a:xfrm>
            </p:grpSpPr>
            <p:sp>
              <p:nvSpPr>
                <p:cNvPr id="52304" name="Rectangle 141"/>
                <p:cNvSpPr>
                  <a:spLocks noChangeArrowheads="1"/>
                </p:cNvSpPr>
                <p:nvPr/>
              </p:nvSpPr>
              <p:spPr bwMode="auto">
                <a:xfrm>
                  <a:off x="277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05" name="Rectangle 142"/>
                <p:cNvSpPr>
                  <a:spLocks noChangeArrowheads="1"/>
                </p:cNvSpPr>
                <p:nvPr/>
              </p:nvSpPr>
              <p:spPr bwMode="auto">
                <a:xfrm>
                  <a:off x="309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06" name="Rectangle 143"/>
                <p:cNvSpPr>
                  <a:spLocks noChangeArrowheads="1"/>
                </p:cNvSpPr>
                <p:nvPr/>
              </p:nvSpPr>
              <p:spPr bwMode="auto">
                <a:xfrm>
                  <a:off x="341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07" name="Rectangle 144"/>
                <p:cNvSpPr>
                  <a:spLocks noChangeArrowheads="1"/>
                </p:cNvSpPr>
                <p:nvPr/>
              </p:nvSpPr>
              <p:spPr bwMode="auto">
                <a:xfrm>
                  <a:off x="373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</p:grpSp>
        </p:grpSp>
        <p:sp>
          <p:nvSpPr>
            <p:cNvPr id="52298" name="Rectangle 176"/>
            <p:cNvSpPr>
              <a:spLocks noChangeArrowheads="1"/>
            </p:cNvSpPr>
            <p:nvPr/>
          </p:nvSpPr>
          <p:spPr bwMode="auto">
            <a:xfrm>
              <a:off x="856" y="2896"/>
              <a:ext cx="1280" cy="8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solidFill>
                    <a:srgbClr val="CC0099"/>
                  </a:solidFill>
                  <a:latin typeface="Calibri" charset="0"/>
                </a:rPr>
                <a:t>model[20]</a:t>
              </a:r>
            </a:p>
          </p:txBody>
        </p:sp>
      </p:grpSp>
      <p:grpSp>
        <p:nvGrpSpPr>
          <p:cNvPr id="52443" name="Group 179"/>
          <p:cNvGrpSpPr>
            <a:grpSpLocks/>
          </p:cNvGrpSpPr>
          <p:nvPr/>
        </p:nvGrpSpPr>
        <p:grpSpPr bwMode="auto">
          <a:xfrm>
            <a:off x="4724400" y="2959100"/>
            <a:ext cx="2032000" cy="266700"/>
            <a:chOff x="616" y="3280"/>
            <a:chExt cx="1280" cy="168"/>
          </a:xfrm>
        </p:grpSpPr>
        <p:grpSp>
          <p:nvGrpSpPr>
            <p:cNvPr id="52291" name="Group 145"/>
            <p:cNvGrpSpPr>
              <a:grpSpLocks/>
            </p:cNvGrpSpPr>
            <p:nvPr/>
          </p:nvGrpSpPr>
          <p:grpSpPr bwMode="auto">
            <a:xfrm>
              <a:off x="616" y="3280"/>
              <a:ext cx="1280" cy="168"/>
              <a:chOff x="2776" y="1328"/>
              <a:chExt cx="1280" cy="168"/>
            </a:xfrm>
          </p:grpSpPr>
          <p:sp>
            <p:nvSpPr>
              <p:cNvPr id="52293" name="Rectangle 146"/>
              <p:cNvSpPr>
                <a:spLocks noChangeArrowheads="1"/>
              </p:cNvSpPr>
              <p:nvPr/>
            </p:nvSpPr>
            <p:spPr bwMode="auto">
              <a:xfrm>
                <a:off x="2776" y="1328"/>
                <a:ext cx="320" cy="1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294" name="Rectangle 147"/>
              <p:cNvSpPr>
                <a:spLocks noChangeArrowheads="1"/>
              </p:cNvSpPr>
              <p:nvPr/>
            </p:nvSpPr>
            <p:spPr bwMode="auto">
              <a:xfrm>
                <a:off x="3096" y="1328"/>
                <a:ext cx="320" cy="1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295" name="Rectangle 148"/>
              <p:cNvSpPr>
                <a:spLocks noChangeArrowheads="1"/>
              </p:cNvSpPr>
              <p:nvPr/>
            </p:nvSpPr>
            <p:spPr bwMode="auto">
              <a:xfrm>
                <a:off x="3416" y="1328"/>
                <a:ext cx="320" cy="1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296" name="Rectangle 149"/>
              <p:cNvSpPr>
                <a:spLocks noChangeArrowheads="1"/>
              </p:cNvSpPr>
              <p:nvPr/>
            </p:nvSpPr>
            <p:spPr bwMode="auto">
              <a:xfrm>
                <a:off x="3736" y="1328"/>
                <a:ext cx="320" cy="1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  <p:sp>
          <p:nvSpPr>
            <p:cNvPr id="52292" name="Rectangle 178"/>
            <p:cNvSpPr>
              <a:spLocks noChangeArrowheads="1"/>
            </p:cNvSpPr>
            <p:nvPr/>
          </p:nvSpPr>
          <p:spPr bwMode="auto">
            <a:xfrm>
              <a:off x="616" y="3280"/>
              <a:ext cx="1280" cy="1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solidFill>
                    <a:srgbClr val="CC0099"/>
                  </a:solidFill>
                  <a:latin typeface="Calibri" charset="0"/>
                </a:rPr>
                <a:t>year</a:t>
              </a:r>
            </a:p>
          </p:txBody>
        </p:sp>
      </p:grpSp>
      <p:grpSp>
        <p:nvGrpSpPr>
          <p:cNvPr id="52445" name="Group 184"/>
          <p:cNvGrpSpPr>
            <a:grpSpLocks/>
          </p:cNvGrpSpPr>
          <p:nvPr/>
        </p:nvGrpSpPr>
        <p:grpSpPr bwMode="auto">
          <a:xfrm>
            <a:off x="4724400" y="2692400"/>
            <a:ext cx="2032000" cy="266700"/>
            <a:chOff x="1048" y="3312"/>
            <a:chExt cx="1280" cy="168"/>
          </a:xfrm>
        </p:grpSpPr>
        <p:grpSp>
          <p:nvGrpSpPr>
            <p:cNvPr id="52285" name="Group 150"/>
            <p:cNvGrpSpPr>
              <a:grpSpLocks/>
            </p:cNvGrpSpPr>
            <p:nvPr/>
          </p:nvGrpSpPr>
          <p:grpSpPr bwMode="auto">
            <a:xfrm>
              <a:off x="1048" y="3312"/>
              <a:ext cx="1280" cy="168"/>
              <a:chOff x="2776" y="1328"/>
              <a:chExt cx="1280" cy="168"/>
            </a:xfrm>
          </p:grpSpPr>
          <p:sp>
            <p:nvSpPr>
              <p:cNvPr id="52287" name="Rectangle 151"/>
              <p:cNvSpPr>
                <a:spLocks noChangeArrowheads="1"/>
              </p:cNvSpPr>
              <p:nvPr/>
            </p:nvSpPr>
            <p:spPr bwMode="auto">
              <a:xfrm>
                <a:off x="2776" y="1328"/>
                <a:ext cx="320" cy="1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288" name="Rectangle 152"/>
              <p:cNvSpPr>
                <a:spLocks noChangeArrowheads="1"/>
              </p:cNvSpPr>
              <p:nvPr/>
            </p:nvSpPr>
            <p:spPr bwMode="auto">
              <a:xfrm>
                <a:off x="3096" y="1328"/>
                <a:ext cx="320" cy="1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289" name="Rectangle 153"/>
              <p:cNvSpPr>
                <a:spLocks noChangeArrowheads="1"/>
              </p:cNvSpPr>
              <p:nvPr/>
            </p:nvSpPr>
            <p:spPr bwMode="auto">
              <a:xfrm>
                <a:off x="3416" y="1328"/>
                <a:ext cx="320" cy="1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290" name="Rectangle 154"/>
              <p:cNvSpPr>
                <a:spLocks noChangeArrowheads="1"/>
              </p:cNvSpPr>
              <p:nvPr/>
            </p:nvSpPr>
            <p:spPr bwMode="auto">
              <a:xfrm>
                <a:off x="3736" y="1328"/>
                <a:ext cx="320" cy="1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  <p:sp>
          <p:nvSpPr>
            <p:cNvPr id="52286" name="Rectangle 180"/>
            <p:cNvSpPr>
              <a:spLocks noChangeArrowheads="1"/>
            </p:cNvSpPr>
            <p:nvPr/>
          </p:nvSpPr>
          <p:spPr bwMode="auto">
            <a:xfrm>
              <a:off x="1048" y="3312"/>
              <a:ext cx="1280" cy="1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solidFill>
                    <a:srgbClr val="CC0099"/>
                  </a:solidFill>
                  <a:latin typeface="Calibri" charset="0"/>
                </a:rPr>
                <a:t>mileage</a:t>
              </a:r>
            </a:p>
          </p:txBody>
        </p:sp>
      </p:grpSp>
      <p:grpSp>
        <p:nvGrpSpPr>
          <p:cNvPr id="52447" name="Group 183"/>
          <p:cNvGrpSpPr>
            <a:grpSpLocks/>
          </p:cNvGrpSpPr>
          <p:nvPr/>
        </p:nvGrpSpPr>
        <p:grpSpPr bwMode="auto">
          <a:xfrm>
            <a:off x="4724400" y="1892300"/>
            <a:ext cx="2032000" cy="533400"/>
            <a:chOff x="1112" y="3632"/>
            <a:chExt cx="1280" cy="336"/>
          </a:xfrm>
        </p:grpSpPr>
        <p:grpSp>
          <p:nvGrpSpPr>
            <p:cNvPr id="52273" name="Group 155"/>
            <p:cNvGrpSpPr>
              <a:grpSpLocks/>
            </p:cNvGrpSpPr>
            <p:nvPr/>
          </p:nvGrpSpPr>
          <p:grpSpPr bwMode="auto">
            <a:xfrm>
              <a:off x="1112" y="3632"/>
              <a:ext cx="1280" cy="336"/>
              <a:chOff x="2760" y="3512"/>
              <a:chExt cx="1280" cy="336"/>
            </a:xfrm>
          </p:grpSpPr>
          <p:grpSp>
            <p:nvGrpSpPr>
              <p:cNvPr id="52275" name="Group 156"/>
              <p:cNvGrpSpPr>
                <a:grpSpLocks/>
              </p:cNvGrpSpPr>
              <p:nvPr/>
            </p:nvGrpSpPr>
            <p:grpSpPr bwMode="auto">
              <a:xfrm>
                <a:off x="2760" y="3512"/>
                <a:ext cx="1280" cy="168"/>
                <a:chOff x="2776" y="1328"/>
                <a:chExt cx="1280" cy="168"/>
              </a:xfrm>
            </p:grpSpPr>
            <p:sp>
              <p:nvSpPr>
                <p:cNvPr id="52281" name="Rectangle 157"/>
                <p:cNvSpPr>
                  <a:spLocks noChangeArrowheads="1"/>
                </p:cNvSpPr>
                <p:nvPr/>
              </p:nvSpPr>
              <p:spPr bwMode="auto">
                <a:xfrm>
                  <a:off x="277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282" name="Rectangle 158"/>
                <p:cNvSpPr>
                  <a:spLocks noChangeArrowheads="1"/>
                </p:cNvSpPr>
                <p:nvPr/>
              </p:nvSpPr>
              <p:spPr bwMode="auto">
                <a:xfrm>
                  <a:off x="309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283" name="Rectangle 159"/>
                <p:cNvSpPr>
                  <a:spLocks noChangeArrowheads="1"/>
                </p:cNvSpPr>
                <p:nvPr/>
              </p:nvSpPr>
              <p:spPr bwMode="auto">
                <a:xfrm>
                  <a:off x="341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284" name="Rectangle 160"/>
                <p:cNvSpPr>
                  <a:spLocks noChangeArrowheads="1"/>
                </p:cNvSpPr>
                <p:nvPr/>
              </p:nvSpPr>
              <p:spPr bwMode="auto">
                <a:xfrm>
                  <a:off x="373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</p:grpSp>
          <p:grpSp>
            <p:nvGrpSpPr>
              <p:cNvPr id="52276" name="Group 161"/>
              <p:cNvGrpSpPr>
                <a:grpSpLocks/>
              </p:cNvGrpSpPr>
              <p:nvPr/>
            </p:nvGrpSpPr>
            <p:grpSpPr bwMode="auto">
              <a:xfrm>
                <a:off x="2760" y="3680"/>
                <a:ext cx="1280" cy="168"/>
                <a:chOff x="2776" y="1328"/>
                <a:chExt cx="1280" cy="168"/>
              </a:xfrm>
            </p:grpSpPr>
            <p:sp>
              <p:nvSpPr>
                <p:cNvPr id="52277" name="Rectangle 162"/>
                <p:cNvSpPr>
                  <a:spLocks noChangeArrowheads="1"/>
                </p:cNvSpPr>
                <p:nvPr/>
              </p:nvSpPr>
              <p:spPr bwMode="auto">
                <a:xfrm>
                  <a:off x="277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278" name="Rectangle 163"/>
                <p:cNvSpPr>
                  <a:spLocks noChangeArrowheads="1"/>
                </p:cNvSpPr>
                <p:nvPr/>
              </p:nvSpPr>
              <p:spPr bwMode="auto">
                <a:xfrm>
                  <a:off x="309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279" name="Rectangle 164"/>
                <p:cNvSpPr>
                  <a:spLocks noChangeArrowheads="1"/>
                </p:cNvSpPr>
                <p:nvPr/>
              </p:nvSpPr>
              <p:spPr bwMode="auto">
                <a:xfrm>
                  <a:off x="341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280" name="Rectangle 165"/>
                <p:cNvSpPr>
                  <a:spLocks noChangeArrowheads="1"/>
                </p:cNvSpPr>
                <p:nvPr/>
              </p:nvSpPr>
              <p:spPr bwMode="auto">
                <a:xfrm>
                  <a:off x="373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</p:grpSp>
        </p:grpSp>
        <p:sp>
          <p:nvSpPr>
            <p:cNvPr id="52274" name="Rectangle 182"/>
            <p:cNvSpPr>
              <a:spLocks noChangeArrowheads="1"/>
            </p:cNvSpPr>
            <p:nvPr/>
          </p:nvSpPr>
          <p:spPr bwMode="auto">
            <a:xfrm>
              <a:off x="1112" y="3632"/>
              <a:ext cx="128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solidFill>
                    <a:srgbClr val="CC0099"/>
                  </a:solidFill>
                  <a:latin typeface="Calibri" charset="0"/>
                </a:rPr>
                <a:t>cost</a:t>
              </a:r>
            </a:p>
          </p:txBody>
        </p:sp>
      </p:grpSp>
      <p:grpSp>
        <p:nvGrpSpPr>
          <p:cNvPr id="52227" name="Group 187"/>
          <p:cNvGrpSpPr>
            <a:grpSpLocks/>
          </p:cNvGrpSpPr>
          <p:nvPr/>
        </p:nvGrpSpPr>
        <p:grpSpPr bwMode="auto">
          <a:xfrm>
            <a:off x="4724400" y="1625600"/>
            <a:ext cx="2032000" cy="266700"/>
            <a:chOff x="688" y="3032"/>
            <a:chExt cx="1280" cy="168"/>
          </a:xfrm>
        </p:grpSpPr>
        <p:grpSp>
          <p:nvGrpSpPr>
            <p:cNvPr id="52267" name="Group 166"/>
            <p:cNvGrpSpPr>
              <a:grpSpLocks/>
            </p:cNvGrpSpPr>
            <p:nvPr/>
          </p:nvGrpSpPr>
          <p:grpSpPr bwMode="auto">
            <a:xfrm>
              <a:off x="688" y="3032"/>
              <a:ext cx="1280" cy="168"/>
              <a:chOff x="2776" y="1328"/>
              <a:chExt cx="1280" cy="168"/>
            </a:xfrm>
          </p:grpSpPr>
          <p:sp>
            <p:nvSpPr>
              <p:cNvPr id="52269" name="Rectangle 167"/>
              <p:cNvSpPr>
                <a:spLocks noChangeArrowheads="1"/>
              </p:cNvSpPr>
              <p:nvPr/>
            </p:nvSpPr>
            <p:spPr bwMode="auto">
              <a:xfrm>
                <a:off x="2776" y="1328"/>
                <a:ext cx="320" cy="1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270" name="Rectangle 168"/>
              <p:cNvSpPr>
                <a:spLocks noChangeArrowheads="1"/>
              </p:cNvSpPr>
              <p:nvPr/>
            </p:nvSpPr>
            <p:spPr bwMode="auto">
              <a:xfrm>
                <a:off x="3096" y="1328"/>
                <a:ext cx="320" cy="1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271" name="Rectangle 169"/>
              <p:cNvSpPr>
                <a:spLocks noChangeArrowheads="1"/>
              </p:cNvSpPr>
              <p:nvPr/>
            </p:nvSpPr>
            <p:spPr bwMode="auto">
              <a:xfrm>
                <a:off x="3416" y="1328"/>
                <a:ext cx="320" cy="1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272" name="Rectangle 170"/>
              <p:cNvSpPr>
                <a:spLocks noChangeArrowheads="1"/>
              </p:cNvSpPr>
              <p:nvPr/>
            </p:nvSpPr>
            <p:spPr bwMode="auto">
              <a:xfrm>
                <a:off x="3736" y="1328"/>
                <a:ext cx="320" cy="1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  <p:sp>
          <p:nvSpPr>
            <p:cNvPr id="52268" name="Rectangle 186"/>
            <p:cNvSpPr>
              <a:spLocks noChangeArrowheads="1"/>
            </p:cNvSpPr>
            <p:nvPr/>
          </p:nvSpPr>
          <p:spPr bwMode="auto">
            <a:xfrm>
              <a:off x="688" y="3032"/>
              <a:ext cx="1280" cy="1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solidFill>
                    <a:srgbClr val="CC0099"/>
                  </a:solidFill>
                  <a:latin typeface="Calibri" charset="0"/>
                </a:rPr>
                <a:t>next</a:t>
              </a:r>
            </a:p>
          </p:txBody>
        </p:sp>
      </p:grpSp>
      <p:grpSp>
        <p:nvGrpSpPr>
          <p:cNvPr id="52245" name="Group 193"/>
          <p:cNvGrpSpPr>
            <a:grpSpLocks/>
          </p:cNvGrpSpPr>
          <p:nvPr/>
        </p:nvGrpSpPr>
        <p:grpSpPr bwMode="auto">
          <a:xfrm>
            <a:off x="4724400" y="6159500"/>
            <a:ext cx="2032000" cy="266700"/>
            <a:chOff x="2776" y="1328"/>
            <a:chExt cx="1280" cy="168"/>
          </a:xfrm>
        </p:grpSpPr>
        <p:sp>
          <p:nvSpPr>
            <p:cNvPr id="52263" name="Rectangle 194"/>
            <p:cNvSpPr>
              <a:spLocks noChangeArrowheads="1"/>
            </p:cNvSpPr>
            <p:nvPr/>
          </p:nvSpPr>
          <p:spPr bwMode="auto">
            <a:xfrm>
              <a:off x="277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2264" name="Rectangle 195"/>
            <p:cNvSpPr>
              <a:spLocks noChangeArrowheads="1"/>
            </p:cNvSpPr>
            <p:nvPr/>
          </p:nvSpPr>
          <p:spPr bwMode="auto">
            <a:xfrm>
              <a:off x="309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2265" name="Rectangle 196"/>
            <p:cNvSpPr>
              <a:spLocks noChangeArrowheads="1"/>
            </p:cNvSpPr>
            <p:nvPr/>
          </p:nvSpPr>
          <p:spPr bwMode="auto">
            <a:xfrm>
              <a:off x="341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2266" name="Rectangle 197"/>
            <p:cNvSpPr>
              <a:spLocks noChangeArrowheads="1"/>
            </p:cNvSpPr>
            <p:nvPr/>
          </p:nvSpPr>
          <p:spPr bwMode="auto">
            <a:xfrm>
              <a:off x="373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</p:grpSp>
      <p:sp>
        <p:nvSpPr>
          <p:cNvPr id="52246" name="Text Box 198"/>
          <p:cNvSpPr txBox="1">
            <a:spLocks noChangeArrowheads="1"/>
          </p:cNvSpPr>
          <p:nvPr/>
        </p:nvSpPr>
        <p:spPr bwMode="auto">
          <a:xfrm>
            <a:off x="4448175" y="586422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0</a:t>
            </a:r>
          </a:p>
        </p:txBody>
      </p:sp>
      <p:sp>
        <p:nvSpPr>
          <p:cNvPr id="52247" name="Text Box 199"/>
          <p:cNvSpPr txBox="1">
            <a:spLocks noChangeArrowheads="1"/>
          </p:cNvSpPr>
          <p:nvPr/>
        </p:nvSpPr>
        <p:spPr bwMode="auto">
          <a:xfrm>
            <a:off x="4448175" y="559752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4</a:t>
            </a:r>
          </a:p>
        </p:txBody>
      </p:sp>
      <p:sp>
        <p:nvSpPr>
          <p:cNvPr id="52248" name="Text Box 200"/>
          <p:cNvSpPr txBox="1">
            <a:spLocks noChangeArrowheads="1"/>
          </p:cNvSpPr>
          <p:nvPr/>
        </p:nvSpPr>
        <p:spPr bwMode="auto">
          <a:xfrm>
            <a:off x="4448175" y="532923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8</a:t>
            </a:r>
          </a:p>
        </p:txBody>
      </p:sp>
      <p:sp>
        <p:nvSpPr>
          <p:cNvPr id="52249" name="Text Box 201"/>
          <p:cNvSpPr txBox="1">
            <a:spLocks noChangeArrowheads="1"/>
          </p:cNvSpPr>
          <p:nvPr/>
        </p:nvSpPr>
        <p:spPr bwMode="auto">
          <a:xfrm>
            <a:off x="4335463" y="5062538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12</a:t>
            </a:r>
          </a:p>
        </p:txBody>
      </p:sp>
      <p:sp>
        <p:nvSpPr>
          <p:cNvPr id="52250" name="Text Box 202"/>
          <p:cNvSpPr txBox="1">
            <a:spLocks noChangeArrowheads="1"/>
          </p:cNvSpPr>
          <p:nvPr/>
        </p:nvSpPr>
        <p:spPr bwMode="auto">
          <a:xfrm>
            <a:off x="4335463" y="4794250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16</a:t>
            </a:r>
          </a:p>
        </p:txBody>
      </p:sp>
      <p:sp>
        <p:nvSpPr>
          <p:cNvPr id="52251" name="Text Box 203"/>
          <p:cNvSpPr txBox="1">
            <a:spLocks noChangeArrowheads="1"/>
          </p:cNvSpPr>
          <p:nvPr/>
        </p:nvSpPr>
        <p:spPr bwMode="auto">
          <a:xfrm>
            <a:off x="4335463" y="4527550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20</a:t>
            </a:r>
          </a:p>
        </p:txBody>
      </p:sp>
      <p:sp>
        <p:nvSpPr>
          <p:cNvPr id="52252" name="Text Box 204"/>
          <p:cNvSpPr txBox="1">
            <a:spLocks noChangeArrowheads="1"/>
          </p:cNvSpPr>
          <p:nvPr/>
        </p:nvSpPr>
        <p:spPr bwMode="auto">
          <a:xfrm>
            <a:off x="4335463" y="4259263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24</a:t>
            </a:r>
          </a:p>
        </p:txBody>
      </p:sp>
      <p:sp>
        <p:nvSpPr>
          <p:cNvPr id="52253" name="Text Box 205"/>
          <p:cNvSpPr txBox="1">
            <a:spLocks noChangeArrowheads="1"/>
          </p:cNvSpPr>
          <p:nvPr/>
        </p:nvSpPr>
        <p:spPr bwMode="auto">
          <a:xfrm>
            <a:off x="4335463" y="3992563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28</a:t>
            </a:r>
          </a:p>
        </p:txBody>
      </p:sp>
      <p:sp>
        <p:nvSpPr>
          <p:cNvPr id="52254" name="Text Box 206"/>
          <p:cNvSpPr txBox="1">
            <a:spLocks noChangeArrowheads="1"/>
          </p:cNvSpPr>
          <p:nvPr/>
        </p:nvSpPr>
        <p:spPr bwMode="auto">
          <a:xfrm>
            <a:off x="4335463" y="3724275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32</a:t>
            </a:r>
          </a:p>
        </p:txBody>
      </p:sp>
      <p:sp>
        <p:nvSpPr>
          <p:cNvPr id="52255" name="Text Box 207"/>
          <p:cNvSpPr txBox="1">
            <a:spLocks noChangeArrowheads="1"/>
          </p:cNvSpPr>
          <p:nvPr/>
        </p:nvSpPr>
        <p:spPr bwMode="auto">
          <a:xfrm>
            <a:off x="4335463" y="3457575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36</a:t>
            </a:r>
          </a:p>
        </p:txBody>
      </p:sp>
      <p:sp>
        <p:nvSpPr>
          <p:cNvPr id="52256" name="Text Box 208"/>
          <p:cNvSpPr txBox="1">
            <a:spLocks noChangeArrowheads="1"/>
          </p:cNvSpPr>
          <p:nvPr/>
        </p:nvSpPr>
        <p:spPr bwMode="auto">
          <a:xfrm>
            <a:off x="4335463" y="3189288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40</a:t>
            </a:r>
          </a:p>
        </p:txBody>
      </p:sp>
      <p:sp>
        <p:nvSpPr>
          <p:cNvPr id="52257" name="Text Box 209"/>
          <p:cNvSpPr txBox="1">
            <a:spLocks noChangeArrowheads="1"/>
          </p:cNvSpPr>
          <p:nvPr/>
        </p:nvSpPr>
        <p:spPr bwMode="auto">
          <a:xfrm>
            <a:off x="4335463" y="2922588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44</a:t>
            </a:r>
          </a:p>
        </p:txBody>
      </p:sp>
      <p:sp>
        <p:nvSpPr>
          <p:cNvPr id="52258" name="Text Box 210"/>
          <p:cNvSpPr txBox="1">
            <a:spLocks noChangeArrowheads="1"/>
          </p:cNvSpPr>
          <p:nvPr/>
        </p:nvSpPr>
        <p:spPr bwMode="auto">
          <a:xfrm>
            <a:off x="4335463" y="2654300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48</a:t>
            </a:r>
          </a:p>
        </p:txBody>
      </p:sp>
      <p:sp>
        <p:nvSpPr>
          <p:cNvPr id="52259" name="Text Box 211"/>
          <p:cNvSpPr txBox="1">
            <a:spLocks noChangeArrowheads="1"/>
          </p:cNvSpPr>
          <p:nvPr/>
        </p:nvSpPr>
        <p:spPr bwMode="auto">
          <a:xfrm>
            <a:off x="4335463" y="2387600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52</a:t>
            </a:r>
          </a:p>
        </p:txBody>
      </p:sp>
      <p:sp>
        <p:nvSpPr>
          <p:cNvPr id="52260" name="Text Box 212"/>
          <p:cNvSpPr txBox="1">
            <a:spLocks noChangeArrowheads="1"/>
          </p:cNvSpPr>
          <p:nvPr/>
        </p:nvSpPr>
        <p:spPr bwMode="auto">
          <a:xfrm>
            <a:off x="4335463" y="2119313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56</a:t>
            </a:r>
          </a:p>
        </p:txBody>
      </p:sp>
      <p:sp>
        <p:nvSpPr>
          <p:cNvPr id="52261" name="Text Box 213"/>
          <p:cNvSpPr txBox="1">
            <a:spLocks noChangeArrowheads="1"/>
          </p:cNvSpPr>
          <p:nvPr/>
        </p:nvSpPr>
        <p:spPr bwMode="auto">
          <a:xfrm>
            <a:off x="4335463" y="1852613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60</a:t>
            </a:r>
          </a:p>
        </p:txBody>
      </p:sp>
      <p:sp>
        <p:nvSpPr>
          <p:cNvPr id="52262" name="Text Box 217"/>
          <p:cNvSpPr txBox="1">
            <a:spLocks noChangeArrowheads="1"/>
          </p:cNvSpPr>
          <p:nvPr/>
        </p:nvSpPr>
        <p:spPr bwMode="auto">
          <a:xfrm>
            <a:off x="4335463" y="1584325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64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26400" cy="1143000"/>
          </a:xfrm>
        </p:spPr>
        <p:txBody>
          <a:bodyPr/>
          <a:lstStyle/>
          <a:p>
            <a:pPr algn="l" eaLnBrk="1" hangingPunct="1"/>
            <a:r>
              <a:rPr lang="en-US" dirty="0"/>
              <a:t>The </a:t>
            </a:r>
            <a:r>
              <a:rPr lang="en-US" dirty="0" err="1"/>
              <a:t>car.c</a:t>
            </a:r>
            <a:r>
              <a:rPr lang="en-US" dirty="0"/>
              <a:t> program</a:t>
            </a:r>
          </a:p>
        </p:txBody>
      </p:sp>
      <p:sp>
        <p:nvSpPr>
          <p:cNvPr id="53253" name="Text Box 3"/>
          <p:cNvSpPr txBox="1">
            <a:spLocks noChangeArrowheads="1"/>
          </p:cNvSpPr>
          <p:nvPr/>
        </p:nvSpPr>
        <p:spPr bwMode="auto">
          <a:xfrm>
            <a:off x="499533" y="612109"/>
            <a:ext cx="4001717" cy="5755423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3399"/>
                </a:solidFill>
                <a:latin typeface="Monaco"/>
                <a:cs typeface="Monaco"/>
              </a:rPr>
              <a:t>#include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>
                <a:solidFill>
                  <a:schemeClr val="tx2"/>
                </a:solidFill>
                <a:latin typeface="Monaco"/>
                <a:cs typeface="Monaco"/>
              </a:rPr>
              <a:t>&lt;</a:t>
            </a:r>
            <a:r>
              <a:rPr lang="en-US" sz="1600" dirty="0" err="1">
                <a:solidFill>
                  <a:schemeClr val="tx2"/>
                </a:solidFill>
                <a:latin typeface="Monaco"/>
                <a:cs typeface="Monaco"/>
              </a:rPr>
              <a:t>stdio.h</a:t>
            </a:r>
            <a:r>
              <a:rPr lang="en-US" sz="1600" dirty="0">
                <a:solidFill>
                  <a:schemeClr val="tx2"/>
                </a:solidFill>
                <a:latin typeface="Monaco"/>
                <a:cs typeface="Monaco"/>
              </a:rPr>
              <a:t>&gt;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solidFill>
                  <a:srgbClr val="003399"/>
                </a:solidFill>
                <a:latin typeface="Monaco"/>
                <a:cs typeface="Monaco"/>
              </a:rPr>
              <a:t>#define</a:t>
            </a:r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STRINGLENGTH</a:t>
            </a:r>
            <a:r>
              <a:rPr lang="en-US" sz="1600" dirty="0">
                <a:latin typeface="Monaco"/>
                <a:cs typeface="Monaco"/>
              </a:rPr>
              <a:t> 20</a:t>
            </a:r>
          </a:p>
          <a:p>
            <a:endParaRPr lang="en-US" sz="1600" dirty="0">
              <a:latin typeface="Monaco"/>
              <a:cs typeface="Monaco"/>
            </a:endParaRP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err="1">
                <a:solidFill>
                  <a:srgbClr val="0066CC"/>
                </a:solidFill>
                <a:latin typeface="Monaco"/>
                <a:cs typeface="Monaco"/>
              </a:rPr>
              <a:t>typedef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0066CC"/>
                </a:solidFill>
                <a:latin typeface="Monaco"/>
                <a:cs typeface="Monaco"/>
              </a:rPr>
              <a:t>struct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CC0000"/>
                </a:solidFill>
                <a:latin typeface="Monaco"/>
                <a:cs typeface="Monaco"/>
              </a:rPr>
              <a:t>c_node</a:t>
            </a:r>
            <a:r>
              <a:rPr lang="en-US" sz="1600" dirty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0066CC"/>
                </a:solidFill>
                <a:latin typeface="Monaco"/>
                <a:cs typeface="Monaco"/>
              </a:rPr>
              <a:t>int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 </a:t>
            </a:r>
            <a:r>
              <a:rPr lang="en-US" sz="1600" dirty="0">
                <a:latin typeface="Monaco"/>
                <a:cs typeface="Monaco"/>
              </a:rPr>
              <a:t>    </a:t>
            </a:r>
            <a:r>
              <a:rPr lang="en-US" sz="1600" dirty="0" err="1">
                <a:solidFill>
                  <a:srgbClr val="CC0099"/>
                </a:solidFill>
                <a:latin typeface="Monaco"/>
                <a:cs typeface="Monaco"/>
              </a:rPr>
              <a:t>vehicleID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char </a:t>
            </a:r>
            <a:r>
              <a:rPr lang="en-US" sz="1600" dirty="0">
                <a:latin typeface="Monaco"/>
                <a:cs typeface="Monaco"/>
              </a:rPr>
              <a:t>   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make</a:t>
            </a:r>
            <a:r>
              <a:rPr lang="en-US" sz="1600" dirty="0">
                <a:latin typeface="Monaco"/>
                <a:cs typeface="Monaco"/>
              </a:rPr>
              <a:t>[STRINGLENGTH];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char </a:t>
            </a:r>
            <a:r>
              <a:rPr lang="en-US" sz="1600" dirty="0">
                <a:latin typeface="Monaco"/>
                <a:cs typeface="Monaco"/>
              </a:rPr>
              <a:t>   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model</a:t>
            </a:r>
            <a:r>
              <a:rPr lang="en-US" sz="1600" dirty="0">
                <a:latin typeface="Monaco"/>
                <a:cs typeface="Monaco"/>
              </a:rPr>
              <a:t>[STRINGLENGTH];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0066CC"/>
                </a:solidFill>
                <a:latin typeface="Monaco"/>
                <a:cs typeface="Monaco"/>
              </a:rPr>
              <a:t>int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   </a:t>
            </a:r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year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0066CC"/>
                </a:solidFill>
                <a:latin typeface="Monaco"/>
                <a:cs typeface="Monaco"/>
              </a:rPr>
              <a:t>int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</a:t>
            </a:r>
            <a:r>
              <a:rPr lang="en-US" sz="1600" dirty="0">
                <a:latin typeface="Monaco"/>
                <a:cs typeface="Monaco"/>
              </a:rPr>
              <a:t>    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mileage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double</a:t>
            </a:r>
            <a:r>
              <a:rPr lang="en-US" sz="1600" dirty="0">
                <a:latin typeface="Monaco"/>
                <a:cs typeface="Monaco"/>
              </a:rPr>
              <a:t>  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cost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solidFill>
                  <a:srgbClr val="0066CC"/>
                </a:solidFill>
                <a:latin typeface="Monaco"/>
                <a:cs typeface="Monaco"/>
              </a:rPr>
              <a:t>struct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c_node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  <a:sym typeface="Symbol" charset="2"/>
              </a:rPr>
              <a:t>*</a:t>
            </a:r>
            <a:r>
              <a:rPr lang="en-US" sz="1600" dirty="0" smtClean="0">
                <a:solidFill>
                  <a:srgbClr val="CC0099"/>
                </a:solidFill>
                <a:latin typeface="Monaco"/>
                <a:cs typeface="Monaco"/>
              </a:rPr>
              <a:t>next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} </a:t>
            </a:r>
            <a:r>
              <a:rPr lang="en-US" sz="1600" dirty="0" err="1">
                <a:solidFill>
                  <a:srgbClr val="CC0099"/>
                </a:solidFill>
                <a:latin typeface="Monaco"/>
                <a:cs typeface="Monaco"/>
              </a:rPr>
              <a:t>CarNode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void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CC0000"/>
                </a:solidFill>
                <a:latin typeface="Monaco"/>
                <a:cs typeface="Monaco"/>
              </a:rPr>
              <a:t>ReadCar</a:t>
            </a:r>
            <a:r>
              <a:rPr lang="en-US" sz="1600" dirty="0">
                <a:latin typeface="Monaco"/>
                <a:cs typeface="Monaco"/>
              </a:rPr>
              <a:t>(</a:t>
            </a:r>
            <a:r>
              <a:rPr lang="en-US" sz="1600" dirty="0" err="1">
                <a:latin typeface="Monaco"/>
                <a:cs typeface="Monaco"/>
              </a:rPr>
              <a:t>CarNode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  <a:sym typeface="Symbol" charset="2"/>
              </a:rPr>
              <a:t>*</a:t>
            </a:r>
            <a:r>
              <a:rPr lang="en-US" sz="1600" dirty="0" smtClean="0">
                <a:latin typeface="Monaco"/>
                <a:cs typeface="Monaco"/>
              </a:rPr>
              <a:t>car</a:t>
            </a:r>
            <a:r>
              <a:rPr lang="en-US" sz="1600" dirty="0">
                <a:latin typeface="Monaco"/>
                <a:cs typeface="Monaco"/>
              </a:rPr>
              <a:t>);</a:t>
            </a:r>
          </a:p>
          <a:p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void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CC0000"/>
                </a:solidFill>
                <a:latin typeface="Monaco"/>
                <a:cs typeface="Monaco"/>
              </a:rPr>
              <a:t>PrintCar</a:t>
            </a:r>
            <a:r>
              <a:rPr lang="en-US" sz="1600" dirty="0">
                <a:latin typeface="Monaco"/>
                <a:cs typeface="Monaco"/>
              </a:rPr>
              <a:t>(</a:t>
            </a:r>
            <a:r>
              <a:rPr lang="en-US" sz="1600" dirty="0" err="1">
                <a:latin typeface="Monaco"/>
                <a:cs typeface="Monaco"/>
              </a:rPr>
              <a:t>CarNode</a:t>
            </a:r>
            <a:r>
              <a:rPr lang="en-US" sz="1600" dirty="0">
                <a:latin typeface="Monaco"/>
                <a:cs typeface="Monaco"/>
              </a:rPr>
              <a:t> car);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solidFill>
                  <a:srgbClr val="CC0000"/>
                </a:solidFill>
                <a:latin typeface="Monaco"/>
                <a:cs typeface="Monaco"/>
              </a:rPr>
              <a:t>main</a:t>
            </a:r>
            <a:r>
              <a:rPr lang="en-US" sz="1600" dirty="0">
                <a:latin typeface="Monaco"/>
                <a:cs typeface="Monaco"/>
              </a:rPr>
              <a:t>()</a:t>
            </a:r>
          </a:p>
          <a:p>
            <a:r>
              <a:rPr lang="en-US" sz="1600" dirty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latin typeface="Monaco"/>
                <a:cs typeface="Monaco"/>
              </a:rPr>
              <a:t>CarNode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mycar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latin typeface="Monaco"/>
                <a:cs typeface="Monaco"/>
              </a:rPr>
              <a:t>ReadCar</a:t>
            </a:r>
            <a:r>
              <a:rPr lang="en-US" sz="1600" dirty="0">
                <a:latin typeface="Monaco"/>
                <a:cs typeface="Monaco"/>
              </a:rPr>
              <a:t>(&amp;</a:t>
            </a:r>
            <a:r>
              <a:rPr lang="en-US" sz="1600" dirty="0" err="1">
                <a:latin typeface="Monaco"/>
                <a:cs typeface="Monaco"/>
              </a:rPr>
              <a:t>mycar</a:t>
            </a:r>
            <a:r>
              <a:rPr lang="en-US" sz="1600" dirty="0">
                <a:latin typeface="Monaco"/>
                <a:cs typeface="Monaco"/>
              </a:rPr>
              <a:t>);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latin typeface="Monaco"/>
                <a:cs typeface="Monaco"/>
              </a:rPr>
              <a:t>PrintCar</a:t>
            </a:r>
            <a:r>
              <a:rPr lang="en-US" sz="1600" dirty="0">
                <a:latin typeface="Monaco"/>
                <a:cs typeface="Monaco"/>
              </a:rPr>
              <a:t>(</a:t>
            </a:r>
            <a:r>
              <a:rPr lang="en-US" sz="1600" dirty="0" err="1">
                <a:latin typeface="Monaco"/>
                <a:cs typeface="Monaco"/>
              </a:rPr>
              <a:t>mycar</a:t>
            </a:r>
            <a:r>
              <a:rPr lang="en-US" sz="1600" dirty="0">
                <a:latin typeface="Monaco"/>
                <a:cs typeface="Monaco"/>
              </a:rPr>
              <a:t>);</a:t>
            </a:r>
          </a:p>
          <a:p>
            <a:r>
              <a:rPr lang="en-US" sz="1600" dirty="0">
                <a:latin typeface="Monaco"/>
                <a:cs typeface="Monaco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190058" y="0"/>
            <a:ext cx="3937000" cy="6858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main</a:t>
            </a:r>
            <a:r>
              <a:rPr lang="en-US" dirty="0">
                <a:latin typeface="Monaco"/>
                <a:cs typeface="Monaco"/>
              </a:rPr>
              <a:t>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subu</a:t>
            </a:r>
            <a:r>
              <a:rPr lang="en-US" dirty="0">
                <a:solidFill>
                  <a:srgbClr val="CC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$</a:t>
            </a:r>
            <a:r>
              <a:rPr lang="en-US" dirty="0" err="1">
                <a:latin typeface="Monaco"/>
                <a:cs typeface="Monaco"/>
              </a:rPr>
              <a:t>sp</a:t>
            </a:r>
            <a:r>
              <a:rPr lang="en-US" dirty="0">
                <a:latin typeface="Monaco"/>
                <a:cs typeface="Monaco"/>
              </a:rPr>
              <a:t>, 168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sw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$</a:t>
            </a:r>
            <a:r>
              <a:rPr lang="en-US" dirty="0" err="1">
                <a:latin typeface="Monaco"/>
                <a:cs typeface="Monaco"/>
              </a:rPr>
              <a:t>ra</a:t>
            </a:r>
            <a:r>
              <a:rPr lang="en-US" dirty="0">
                <a:latin typeface="Monaco"/>
                <a:cs typeface="Monaco"/>
              </a:rPr>
              <a:t>, 84($</a:t>
            </a:r>
            <a:r>
              <a:rPr lang="en-US" dirty="0" err="1">
                <a:latin typeface="Monaco"/>
                <a:cs typeface="Monaco"/>
              </a:rPr>
              <a:t>sp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#  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23	  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CarNode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mycar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;</a:t>
            </a:r>
          </a:p>
          <a:p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#  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25	  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ReadCar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(&amp;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mycar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);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addu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$</a:t>
            </a:r>
            <a:r>
              <a:rPr lang="en-US" dirty="0">
                <a:latin typeface="Monaco"/>
                <a:cs typeface="Monaco"/>
              </a:rPr>
              <a:t>a0, $</a:t>
            </a:r>
            <a:r>
              <a:rPr lang="en-US" dirty="0" err="1">
                <a:latin typeface="Monaco"/>
                <a:cs typeface="Monaco"/>
              </a:rPr>
              <a:t>sp</a:t>
            </a:r>
            <a:r>
              <a:rPr lang="en-US" dirty="0">
                <a:latin typeface="Monaco"/>
                <a:cs typeface="Monaco"/>
              </a:rPr>
              <a:t>, 88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solidFill>
                  <a:srgbClr val="CC0000"/>
                </a:solidFill>
                <a:latin typeface="Monaco"/>
                <a:cs typeface="Monaco"/>
              </a:rPr>
              <a:t>jal</a:t>
            </a:r>
            <a:r>
              <a:rPr lang="en-US" dirty="0">
                <a:latin typeface="Monaco"/>
                <a:cs typeface="Monaco"/>
              </a:rPr>
              <a:t>		</a:t>
            </a:r>
            <a:r>
              <a:rPr lang="en-US" dirty="0" err="1" smtClean="0">
                <a:latin typeface="Monaco"/>
                <a:cs typeface="Monaco"/>
              </a:rPr>
              <a:t>ReadCar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#  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27	  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PrintCar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mycar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);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addu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$</a:t>
            </a:r>
            <a:r>
              <a:rPr lang="en-US" dirty="0">
                <a:latin typeface="Monaco"/>
                <a:cs typeface="Monaco"/>
              </a:rPr>
              <a:t>t6, $</a:t>
            </a:r>
            <a:r>
              <a:rPr lang="en-US" dirty="0" err="1">
                <a:latin typeface="Monaco"/>
                <a:cs typeface="Monaco"/>
              </a:rPr>
              <a:t>sp</a:t>
            </a:r>
            <a:r>
              <a:rPr lang="en-US" dirty="0">
                <a:latin typeface="Monaco"/>
                <a:cs typeface="Monaco"/>
              </a:rPr>
              <a:t>, 88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CC0000"/>
                </a:solidFill>
                <a:latin typeface="Monaco"/>
                <a:cs typeface="Monaco"/>
              </a:rPr>
              <a:t>move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$t9, $</a:t>
            </a:r>
            <a:r>
              <a:rPr lang="en-US" dirty="0" err="1" smtClean="0">
                <a:latin typeface="Monaco"/>
                <a:cs typeface="Monaco"/>
              </a:rPr>
              <a:t>sp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addu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$</a:t>
            </a:r>
            <a:r>
              <a:rPr lang="en-US" dirty="0">
                <a:latin typeface="Monaco"/>
                <a:cs typeface="Monaco"/>
              </a:rPr>
              <a:t>t0, $t6, 72</a:t>
            </a:r>
          </a:p>
          <a:p>
            <a:r>
              <a:rPr lang="en-US" dirty="0">
                <a:solidFill>
                  <a:srgbClr val="993300"/>
                </a:solidFill>
                <a:latin typeface="Monaco"/>
                <a:cs typeface="Monaco"/>
              </a:rPr>
              <a:t>L1: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lw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$</a:t>
            </a:r>
            <a:r>
              <a:rPr lang="en-US" dirty="0">
                <a:latin typeface="Monaco"/>
                <a:cs typeface="Monaco"/>
              </a:rPr>
              <a:t>t8, 0($t6</a:t>
            </a:r>
            <a:r>
              <a:rPr lang="en-US" dirty="0" smtClean="0">
                <a:latin typeface="Monaco"/>
                <a:cs typeface="Monaco"/>
              </a:rPr>
              <a:t>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sw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$</a:t>
            </a:r>
            <a:r>
              <a:rPr lang="en-US" dirty="0">
                <a:latin typeface="Monaco"/>
                <a:cs typeface="Monaco"/>
              </a:rPr>
              <a:t>t8, 0($t9)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addi</a:t>
            </a:r>
            <a:r>
              <a:rPr lang="en-US" dirty="0">
                <a:solidFill>
                  <a:srgbClr val="CC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$t6, $t6, 4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addi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$t9, $t9, </a:t>
            </a:r>
            <a:r>
              <a:rPr lang="en-US" dirty="0">
                <a:latin typeface="Monaco"/>
                <a:cs typeface="Monaco"/>
              </a:rPr>
              <a:t>4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solidFill>
                  <a:srgbClr val="CC0000"/>
                </a:solidFill>
                <a:latin typeface="Monaco"/>
                <a:cs typeface="Monaco"/>
              </a:rPr>
              <a:t>bne</a:t>
            </a:r>
            <a:r>
              <a:rPr lang="en-US" dirty="0">
                <a:latin typeface="Monaco"/>
                <a:cs typeface="Monaco"/>
              </a:rPr>
              <a:t>		</a:t>
            </a:r>
            <a:r>
              <a:rPr lang="en-US" dirty="0" smtClean="0">
                <a:latin typeface="Monaco"/>
                <a:cs typeface="Monaco"/>
              </a:rPr>
              <a:t>$</a:t>
            </a:r>
            <a:r>
              <a:rPr lang="en-US" dirty="0">
                <a:latin typeface="Monaco"/>
                <a:cs typeface="Monaco"/>
              </a:rPr>
              <a:t>t6, $t0, </a:t>
            </a:r>
            <a:r>
              <a:rPr lang="en-US" dirty="0">
                <a:solidFill>
                  <a:srgbClr val="993300"/>
                </a:solidFill>
                <a:latin typeface="Monaco"/>
                <a:cs typeface="Monaco"/>
              </a:rPr>
              <a:t>L1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jal</a:t>
            </a:r>
            <a:r>
              <a:rPr lang="en-US" dirty="0">
                <a:latin typeface="Monaco"/>
                <a:cs typeface="Monaco"/>
              </a:rPr>
              <a:t>		</a:t>
            </a:r>
            <a:r>
              <a:rPr lang="en-US" dirty="0" err="1" smtClean="0">
                <a:latin typeface="Monaco"/>
                <a:cs typeface="Monaco"/>
              </a:rPr>
              <a:t>PrintCar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#  28	}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CC0000"/>
                </a:solidFill>
                <a:latin typeface="Monaco"/>
                <a:cs typeface="Monaco"/>
              </a:rPr>
              <a:t>move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$</a:t>
            </a:r>
            <a:r>
              <a:rPr lang="en-US" dirty="0">
                <a:latin typeface="Monaco"/>
                <a:cs typeface="Monaco"/>
              </a:rPr>
              <a:t>v0, $zero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lw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$</a:t>
            </a:r>
            <a:r>
              <a:rPr lang="en-US" dirty="0" err="1">
                <a:latin typeface="Monaco"/>
                <a:cs typeface="Monaco"/>
              </a:rPr>
              <a:t>ra</a:t>
            </a:r>
            <a:r>
              <a:rPr lang="en-US" dirty="0">
                <a:latin typeface="Monaco"/>
                <a:cs typeface="Monaco"/>
              </a:rPr>
              <a:t>, 84($</a:t>
            </a:r>
            <a:r>
              <a:rPr lang="en-US" dirty="0" err="1">
                <a:latin typeface="Monaco"/>
                <a:cs typeface="Monaco"/>
              </a:rPr>
              <a:t>sp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addu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$</a:t>
            </a:r>
            <a:r>
              <a:rPr lang="en-US" dirty="0" err="1">
                <a:latin typeface="Monaco"/>
                <a:cs typeface="Monaco"/>
              </a:rPr>
              <a:t>sp</a:t>
            </a:r>
            <a:r>
              <a:rPr lang="en-US" dirty="0">
                <a:latin typeface="Monaco"/>
                <a:cs typeface="Monaco"/>
              </a:rPr>
              <a:t>, 168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CC0000"/>
                </a:solidFill>
                <a:latin typeface="Monaco"/>
                <a:cs typeface="Monaco"/>
              </a:rPr>
              <a:t>j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$</a:t>
            </a:r>
            <a:r>
              <a:rPr lang="en-US" dirty="0" err="1">
                <a:latin typeface="Monaco"/>
                <a:cs typeface="Monaco"/>
              </a:rPr>
              <a:t>ra</a:t>
            </a:r>
            <a:r>
              <a:rPr lang="en-US" dirty="0">
                <a:latin typeface="Monaco"/>
                <a:cs typeface="Monaco"/>
              </a:rPr>
              <a:t>                    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20638"/>
            <a:ext cx="6311900" cy="1143000"/>
          </a:xfrm>
        </p:spPr>
        <p:txBody>
          <a:bodyPr/>
          <a:lstStyle/>
          <a:p>
            <a:pPr algn="l" eaLnBrk="1" hangingPunct="1"/>
            <a:r>
              <a:rPr lang="en-US" dirty="0"/>
              <a:t>C Sort </a:t>
            </a:r>
            <a:r>
              <a:rPr lang="en-US" dirty="0" smtClean="0"/>
              <a:t>Using Bubble Sort</a:t>
            </a:r>
            <a:endParaRPr lang="en-AU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45935" y="3024448"/>
            <a:ext cx="136306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>
                <a:latin typeface="Calibri" charset="0"/>
              </a:rPr>
              <a:t>Assumption:</a:t>
            </a:r>
            <a:endParaRPr lang="en-US" dirty="0">
              <a:latin typeface="Calibri" charset="0"/>
              <a:sym typeface="Symbol" charset="2"/>
            </a:endParaRPr>
          </a:p>
          <a:p>
            <a:pPr algn="ctr"/>
            <a:r>
              <a:rPr lang="en-US" dirty="0">
                <a:latin typeface="Calibri" charset="0"/>
              </a:rPr>
              <a:t>v </a:t>
            </a:r>
            <a:r>
              <a:rPr lang="en-US" dirty="0" smtClean="0">
                <a:latin typeface="Calibri" charset="0"/>
                <a:sym typeface="Symbol" charset="2"/>
              </a:rPr>
              <a:t>⟷ </a:t>
            </a:r>
            <a:r>
              <a:rPr lang="en-US" dirty="0">
                <a:latin typeface="Calibri" charset="0"/>
                <a:sym typeface="Symbol" charset="2"/>
              </a:rPr>
              <a:t>$a0</a:t>
            </a:r>
          </a:p>
          <a:p>
            <a:pPr algn="ctr"/>
            <a:r>
              <a:rPr lang="en-US" dirty="0">
                <a:latin typeface="Calibri" charset="0"/>
              </a:rPr>
              <a:t>k </a:t>
            </a:r>
            <a:r>
              <a:rPr lang="en-US" dirty="0" smtClean="0">
                <a:latin typeface="Calibri" charset="0"/>
                <a:sym typeface="Symbol" charset="2"/>
              </a:rPr>
              <a:t>⟷ </a:t>
            </a:r>
            <a:r>
              <a:rPr lang="en-US" dirty="0">
                <a:latin typeface="Calibri" charset="0"/>
                <a:sym typeface="Symbol" charset="2"/>
              </a:rPr>
              <a:t>$a1</a:t>
            </a:r>
          </a:p>
          <a:p>
            <a:pPr algn="ctr"/>
            <a:r>
              <a:rPr lang="en-US" dirty="0">
                <a:latin typeface="Calibri" charset="0"/>
                <a:sym typeface="Symbol" charset="2"/>
              </a:rPr>
              <a:t>temp </a:t>
            </a:r>
            <a:r>
              <a:rPr lang="en-US" dirty="0" smtClean="0">
                <a:latin typeface="Calibri" charset="0"/>
                <a:sym typeface="Symbol" charset="2"/>
              </a:rPr>
              <a:t>⟷ </a:t>
            </a:r>
            <a:r>
              <a:rPr lang="en-US" dirty="0">
                <a:latin typeface="Calibri" charset="0"/>
                <a:sym typeface="Symbol" charset="2"/>
              </a:rPr>
              <a:t>$t0</a:t>
            </a:r>
          </a:p>
        </p:txBody>
      </p:sp>
      <p:sp>
        <p:nvSpPr>
          <p:cNvPr id="15367" name="TextBox 7"/>
          <p:cNvSpPr txBox="1">
            <a:spLocks noChangeArrowheads="1"/>
          </p:cNvSpPr>
          <p:nvPr/>
        </p:nvSpPr>
        <p:spPr bwMode="auto">
          <a:xfrm>
            <a:off x="3911600" y="6441353"/>
            <a:ext cx="13362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Section 2.13</a:t>
            </a:r>
            <a:endParaRPr lang="en-US" dirty="0">
              <a:latin typeface="Calibri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82575" y="1417638"/>
            <a:ext cx="2481263" cy="23082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Calibri" charset="0"/>
              </a:rPr>
              <a:t>C code:</a:t>
            </a:r>
          </a:p>
          <a:p>
            <a:r>
              <a:rPr lang="en-US" dirty="0">
                <a:latin typeface="Calibri" charset="0"/>
              </a:rPr>
              <a:t>void swap(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v[],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k)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{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temp;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temp = v[k];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v[k] = v[k+1];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v[k+1] = temp;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663717" y="2078037"/>
            <a:ext cx="2756383" cy="4584701"/>
            <a:chOff x="5828817" y="2078037"/>
            <a:chExt cx="2756383" cy="4584701"/>
          </a:xfrm>
        </p:grpSpPr>
        <p:grpSp>
          <p:nvGrpSpPr>
            <p:cNvPr id="10" name="Group 3"/>
            <p:cNvGrpSpPr>
              <a:grpSpLocks/>
            </p:cNvGrpSpPr>
            <p:nvPr/>
          </p:nvGrpSpPr>
          <p:grpSpPr bwMode="auto">
            <a:xfrm>
              <a:off x="5828817" y="2078037"/>
              <a:ext cx="2445302" cy="2463688"/>
              <a:chOff x="4299" y="1917"/>
              <a:chExt cx="1540" cy="1552"/>
            </a:xfrm>
          </p:grpSpPr>
          <p:sp>
            <p:nvSpPr>
              <p:cNvPr id="44" name="Text Box 4"/>
              <p:cNvSpPr txBox="1">
                <a:spLocks noChangeArrowheads="1"/>
              </p:cNvSpPr>
              <p:nvPr/>
            </p:nvSpPr>
            <p:spPr bwMode="auto">
              <a:xfrm>
                <a:off x="4300" y="2084"/>
                <a:ext cx="84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 smtClean="0"/>
                  <a:t>0x1000104C</a:t>
                </a:r>
                <a:endParaRPr lang="en-US" sz="1600" dirty="0"/>
              </a:p>
            </p:txBody>
          </p:sp>
          <p:sp>
            <p:nvSpPr>
              <p:cNvPr id="45" name="Text Box 5"/>
              <p:cNvSpPr txBox="1">
                <a:spLocks noChangeArrowheads="1"/>
              </p:cNvSpPr>
              <p:nvPr/>
            </p:nvSpPr>
            <p:spPr bwMode="auto">
              <a:xfrm>
                <a:off x="4310" y="2252"/>
                <a:ext cx="8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 smtClean="0"/>
                  <a:t>0x10001048</a:t>
                </a:r>
                <a:endParaRPr lang="en-US" sz="1600" dirty="0"/>
              </a:p>
            </p:txBody>
          </p:sp>
          <p:sp>
            <p:nvSpPr>
              <p:cNvPr id="46" name="Text Box 6"/>
              <p:cNvSpPr txBox="1">
                <a:spLocks noChangeArrowheads="1"/>
              </p:cNvSpPr>
              <p:nvPr/>
            </p:nvSpPr>
            <p:spPr bwMode="auto">
              <a:xfrm>
                <a:off x="4310" y="2419"/>
                <a:ext cx="8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 smtClean="0"/>
                  <a:t>0x10001044</a:t>
                </a:r>
                <a:endParaRPr lang="en-US" sz="1600" dirty="0"/>
              </a:p>
            </p:txBody>
          </p:sp>
          <p:sp>
            <p:nvSpPr>
              <p:cNvPr id="47" name="Text Box 7"/>
              <p:cNvSpPr txBox="1">
                <a:spLocks noChangeArrowheads="1"/>
              </p:cNvSpPr>
              <p:nvPr/>
            </p:nvSpPr>
            <p:spPr bwMode="auto">
              <a:xfrm>
                <a:off x="4310" y="2587"/>
                <a:ext cx="8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 smtClean="0"/>
                  <a:t>0x10001040</a:t>
                </a:r>
                <a:endParaRPr lang="en-US" sz="1600" dirty="0"/>
              </a:p>
            </p:txBody>
          </p:sp>
          <p:sp>
            <p:nvSpPr>
              <p:cNvPr id="48" name="Text Box 8"/>
              <p:cNvSpPr txBox="1">
                <a:spLocks noChangeArrowheads="1"/>
              </p:cNvSpPr>
              <p:nvPr/>
            </p:nvSpPr>
            <p:spPr bwMode="auto">
              <a:xfrm>
                <a:off x="4299" y="2754"/>
                <a:ext cx="84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 smtClean="0"/>
                  <a:t>0x1000103C</a:t>
                </a:r>
                <a:endParaRPr lang="en-US" sz="1600" dirty="0"/>
              </a:p>
            </p:txBody>
          </p:sp>
          <p:sp>
            <p:nvSpPr>
              <p:cNvPr id="49" name="Text Box 9"/>
              <p:cNvSpPr txBox="1">
                <a:spLocks noChangeArrowheads="1"/>
              </p:cNvSpPr>
              <p:nvPr/>
            </p:nvSpPr>
            <p:spPr bwMode="auto">
              <a:xfrm>
                <a:off x="4310" y="2922"/>
                <a:ext cx="8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 smtClean="0"/>
                  <a:t>0x10001038</a:t>
                </a:r>
                <a:endParaRPr lang="en-US" sz="1600" dirty="0"/>
              </a:p>
            </p:txBody>
          </p:sp>
          <p:sp>
            <p:nvSpPr>
              <p:cNvPr id="50" name="Text Box 10"/>
              <p:cNvSpPr txBox="1">
                <a:spLocks noChangeArrowheads="1"/>
              </p:cNvSpPr>
              <p:nvPr/>
            </p:nvSpPr>
            <p:spPr bwMode="auto">
              <a:xfrm>
                <a:off x="4310" y="3089"/>
                <a:ext cx="8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 smtClean="0"/>
                  <a:t>0x10001034</a:t>
                </a:r>
                <a:endParaRPr lang="en-US" sz="1600" dirty="0"/>
              </a:p>
            </p:txBody>
          </p:sp>
          <p:sp>
            <p:nvSpPr>
              <p:cNvPr id="51" name="Text Box 11"/>
              <p:cNvSpPr txBox="1">
                <a:spLocks noChangeArrowheads="1"/>
              </p:cNvSpPr>
              <p:nvPr/>
            </p:nvSpPr>
            <p:spPr bwMode="auto">
              <a:xfrm>
                <a:off x="4310" y="3256"/>
                <a:ext cx="8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 smtClean="0"/>
                  <a:t>0x10001030</a:t>
                </a:r>
                <a:endParaRPr lang="en-US" sz="1600" dirty="0"/>
              </a:p>
            </p:txBody>
          </p:sp>
          <p:sp>
            <p:nvSpPr>
              <p:cNvPr id="52" name="Rectangle 12"/>
              <p:cNvSpPr>
                <a:spLocks noChangeArrowheads="1"/>
              </p:cNvSpPr>
              <p:nvPr/>
            </p:nvSpPr>
            <p:spPr bwMode="auto">
              <a:xfrm>
                <a:off x="5096" y="2106"/>
                <a:ext cx="560" cy="1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/>
              </a:p>
            </p:txBody>
          </p:sp>
          <p:sp>
            <p:nvSpPr>
              <p:cNvPr id="53" name="Rectangle 13"/>
              <p:cNvSpPr>
                <a:spLocks noChangeArrowheads="1"/>
              </p:cNvSpPr>
              <p:nvPr/>
            </p:nvSpPr>
            <p:spPr bwMode="auto">
              <a:xfrm>
                <a:off x="5096" y="2272"/>
                <a:ext cx="560" cy="1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/>
              </a:p>
            </p:txBody>
          </p:sp>
          <p:sp>
            <p:nvSpPr>
              <p:cNvPr id="54" name="Rectangle 14"/>
              <p:cNvSpPr>
                <a:spLocks noChangeArrowheads="1"/>
              </p:cNvSpPr>
              <p:nvPr/>
            </p:nvSpPr>
            <p:spPr bwMode="auto">
              <a:xfrm>
                <a:off x="5096" y="2440"/>
                <a:ext cx="560" cy="1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/>
              </a:p>
            </p:txBody>
          </p:sp>
          <p:sp>
            <p:nvSpPr>
              <p:cNvPr id="55" name="Rectangle 15"/>
              <p:cNvSpPr>
                <a:spLocks noChangeArrowheads="1"/>
              </p:cNvSpPr>
              <p:nvPr/>
            </p:nvSpPr>
            <p:spPr bwMode="auto">
              <a:xfrm>
                <a:off x="5096" y="2608"/>
                <a:ext cx="560" cy="1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/>
              </a:p>
            </p:txBody>
          </p:sp>
          <p:sp>
            <p:nvSpPr>
              <p:cNvPr id="56" name="Rectangle 16"/>
              <p:cNvSpPr>
                <a:spLocks noChangeArrowheads="1"/>
              </p:cNvSpPr>
              <p:nvPr/>
            </p:nvSpPr>
            <p:spPr bwMode="auto">
              <a:xfrm>
                <a:off x="5096" y="2776"/>
                <a:ext cx="560" cy="1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/>
              </a:p>
            </p:txBody>
          </p:sp>
          <p:sp>
            <p:nvSpPr>
              <p:cNvPr id="57" name="Rectangle 17"/>
              <p:cNvSpPr>
                <a:spLocks noChangeArrowheads="1"/>
              </p:cNvSpPr>
              <p:nvPr/>
            </p:nvSpPr>
            <p:spPr bwMode="auto">
              <a:xfrm>
                <a:off x="5096" y="2944"/>
                <a:ext cx="560" cy="1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/>
              </a:p>
            </p:txBody>
          </p:sp>
          <p:sp>
            <p:nvSpPr>
              <p:cNvPr id="58" name="Rectangle 18"/>
              <p:cNvSpPr>
                <a:spLocks noChangeArrowheads="1"/>
              </p:cNvSpPr>
              <p:nvPr/>
            </p:nvSpPr>
            <p:spPr bwMode="auto">
              <a:xfrm>
                <a:off x="5096" y="3112"/>
                <a:ext cx="560" cy="1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/>
              </a:p>
            </p:txBody>
          </p:sp>
          <p:sp>
            <p:nvSpPr>
              <p:cNvPr id="59" name="Rectangle 19"/>
              <p:cNvSpPr>
                <a:spLocks noChangeArrowheads="1"/>
              </p:cNvSpPr>
              <p:nvPr/>
            </p:nvSpPr>
            <p:spPr bwMode="auto">
              <a:xfrm>
                <a:off x="5096" y="3278"/>
                <a:ext cx="560" cy="1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/>
              </a:p>
            </p:txBody>
          </p:sp>
          <p:sp>
            <p:nvSpPr>
              <p:cNvPr id="60" name="Text Box 20"/>
              <p:cNvSpPr txBox="1">
                <a:spLocks noChangeArrowheads="1"/>
              </p:cNvSpPr>
              <p:nvPr/>
            </p:nvSpPr>
            <p:spPr bwMode="auto">
              <a:xfrm>
                <a:off x="4404" y="1917"/>
                <a:ext cx="63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b="1" dirty="0"/>
                  <a:t>Address</a:t>
                </a:r>
              </a:p>
            </p:txBody>
          </p:sp>
          <p:sp>
            <p:nvSpPr>
              <p:cNvPr id="61" name="Text Box 21"/>
              <p:cNvSpPr txBox="1">
                <a:spLocks noChangeArrowheads="1"/>
              </p:cNvSpPr>
              <p:nvPr/>
            </p:nvSpPr>
            <p:spPr bwMode="auto">
              <a:xfrm>
                <a:off x="5377" y="1917"/>
                <a:ext cx="46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b="1" dirty="0"/>
                  <a:t>Value</a:t>
                </a:r>
              </a:p>
            </p:txBody>
          </p:sp>
        </p:grpSp>
        <p:grpSp>
          <p:nvGrpSpPr>
            <p:cNvPr id="11" name="Group 62"/>
            <p:cNvGrpSpPr>
              <a:grpSpLocks/>
            </p:cNvGrpSpPr>
            <p:nvPr/>
          </p:nvGrpSpPr>
          <p:grpSpPr bwMode="auto">
            <a:xfrm>
              <a:off x="5829481" y="4463727"/>
              <a:ext cx="2154055" cy="2199011"/>
              <a:chOff x="6053803" y="2825535"/>
              <a:chExt cx="2153572" cy="2199111"/>
            </a:xfrm>
          </p:grpSpPr>
          <p:sp>
            <p:nvSpPr>
              <p:cNvPr id="28" name="Text Box 4"/>
              <p:cNvSpPr txBox="1">
                <a:spLocks noChangeArrowheads="1"/>
              </p:cNvSpPr>
              <p:nvPr/>
            </p:nvSpPr>
            <p:spPr bwMode="auto">
              <a:xfrm>
                <a:off x="6053803" y="2825535"/>
                <a:ext cx="1348044" cy="338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 smtClean="0"/>
                  <a:t>0x1000102C</a:t>
                </a:r>
                <a:endParaRPr lang="en-US" sz="1600" dirty="0"/>
              </a:p>
            </p:txBody>
          </p:sp>
          <p:sp>
            <p:nvSpPr>
              <p:cNvPr id="29" name="Text Box 5"/>
              <p:cNvSpPr txBox="1">
                <a:spLocks noChangeArrowheads="1"/>
              </p:cNvSpPr>
              <p:nvPr/>
            </p:nvSpPr>
            <p:spPr bwMode="auto">
              <a:xfrm>
                <a:off x="6070831" y="3092235"/>
                <a:ext cx="1313987" cy="338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 smtClean="0"/>
                  <a:t>0x10001028</a:t>
                </a:r>
                <a:endParaRPr lang="en-US" sz="1600" dirty="0"/>
              </a:p>
            </p:txBody>
          </p:sp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6070831" y="3357348"/>
                <a:ext cx="1313987" cy="338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 smtClean="0"/>
                  <a:t>0x10001024</a:t>
                </a:r>
                <a:endParaRPr lang="en-US" sz="1600" dirty="0"/>
              </a:p>
            </p:txBody>
          </p:sp>
          <p:sp>
            <p:nvSpPr>
              <p:cNvPr id="31" name="Text Box 7"/>
              <p:cNvSpPr txBox="1">
                <a:spLocks noChangeArrowheads="1"/>
              </p:cNvSpPr>
              <p:nvPr/>
            </p:nvSpPr>
            <p:spPr bwMode="auto">
              <a:xfrm>
                <a:off x="6070831" y="3624048"/>
                <a:ext cx="1313987" cy="338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 smtClean="0"/>
                  <a:t>0x10001020</a:t>
                </a:r>
                <a:endParaRPr lang="en-US" sz="1600" dirty="0"/>
              </a:p>
            </p:txBody>
          </p:sp>
          <p:sp>
            <p:nvSpPr>
              <p:cNvPr id="32" name="Text Box 8"/>
              <p:cNvSpPr txBox="1">
                <a:spLocks noChangeArrowheads="1"/>
              </p:cNvSpPr>
              <p:nvPr/>
            </p:nvSpPr>
            <p:spPr bwMode="auto">
              <a:xfrm>
                <a:off x="6053803" y="3889160"/>
                <a:ext cx="1348044" cy="338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 smtClean="0"/>
                  <a:t>0x1000101C</a:t>
                </a:r>
                <a:endParaRPr lang="en-US" sz="1600" dirty="0"/>
              </a:p>
            </p:txBody>
          </p:sp>
          <p:sp>
            <p:nvSpPr>
              <p:cNvPr id="33" name="Text Box 9"/>
              <p:cNvSpPr txBox="1">
                <a:spLocks noChangeArrowheads="1"/>
              </p:cNvSpPr>
              <p:nvPr/>
            </p:nvSpPr>
            <p:spPr bwMode="auto">
              <a:xfrm>
                <a:off x="6070831" y="4155860"/>
                <a:ext cx="1313987" cy="338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 smtClean="0"/>
                  <a:t>0x10001018</a:t>
                </a:r>
                <a:endParaRPr lang="en-US" sz="1600" dirty="0"/>
              </a:p>
            </p:txBody>
          </p:sp>
          <p:sp>
            <p:nvSpPr>
              <p:cNvPr id="34" name="Text Box 10"/>
              <p:cNvSpPr txBox="1">
                <a:spLocks noChangeArrowheads="1"/>
              </p:cNvSpPr>
              <p:nvPr/>
            </p:nvSpPr>
            <p:spPr bwMode="auto">
              <a:xfrm>
                <a:off x="6070831" y="4420973"/>
                <a:ext cx="1313987" cy="338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 smtClean="0"/>
                  <a:t>0x10001014</a:t>
                </a:r>
                <a:endParaRPr lang="en-US" sz="1600" dirty="0"/>
              </a:p>
            </p:txBody>
          </p:sp>
          <p:sp>
            <p:nvSpPr>
              <p:cNvPr id="35" name="Text Box 11"/>
              <p:cNvSpPr txBox="1">
                <a:spLocks noChangeArrowheads="1"/>
              </p:cNvSpPr>
              <p:nvPr/>
            </p:nvSpPr>
            <p:spPr bwMode="auto">
              <a:xfrm>
                <a:off x="6070684" y="4686092"/>
                <a:ext cx="131428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/>
                  <a:t>0x10001010</a:t>
                </a:r>
              </a:p>
            </p:txBody>
          </p:sp>
          <p:sp>
            <p:nvSpPr>
              <p:cNvPr id="36" name="Rectangle 12"/>
              <p:cNvSpPr>
                <a:spLocks noChangeArrowheads="1"/>
              </p:cNvSpPr>
              <p:nvPr/>
            </p:nvSpPr>
            <p:spPr bwMode="auto">
              <a:xfrm>
                <a:off x="7318375" y="2860675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/>
              </a:p>
            </p:txBody>
          </p:sp>
          <p:sp>
            <p:nvSpPr>
              <p:cNvPr id="37" name="Rectangle 13"/>
              <p:cNvSpPr>
                <a:spLocks noChangeArrowheads="1"/>
              </p:cNvSpPr>
              <p:nvPr/>
            </p:nvSpPr>
            <p:spPr bwMode="auto">
              <a:xfrm>
                <a:off x="7318375" y="31242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/>
              </a:p>
            </p:txBody>
          </p:sp>
          <p:sp>
            <p:nvSpPr>
              <p:cNvPr id="38" name="Rectangle 14"/>
              <p:cNvSpPr>
                <a:spLocks noChangeArrowheads="1"/>
              </p:cNvSpPr>
              <p:nvPr/>
            </p:nvSpPr>
            <p:spPr bwMode="auto">
              <a:xfrm>
                <a:off x="7318375" y="33909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/>
              </a:p>
            </p:txBody>
          </p:sp>
          <p:sp>
            <p:nvSpPr>
              <p:cNvPr id="39" name="Rectangle 15"/>
              <p:cNvSpPr>
                <a:spLocks noChangeArrowheads="1"/>
              </p:cNvSpPr>
              <p:nvPr/>
            </p:nvSpPr>
            <p:spPr bwMode="auto">
              <a:xfrm>
                <a:off x="7318375" y="36576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/>
              </a:p>
            </p:txBody>
          </p:sp>
          <p:sp>
            <p:nvSpPr>
              <p:cNvPr id="40" name="Rectangle 16"/>
              <p:cNvSpPr>
                <a:spLocks noChangeArrowheads="1"/>
              </p:cNvSpPr>
              <p:nvPr/>
            </p:nvSpPr>
            <p:spPr bwMode="auto">
              <a:xfrm>
                <a:off x="7318375" y="39243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/>
              </a:p>
            </p:txBody>
          </p:sp>
          <p:sp>
            <p:nvSpPr>
              <p:cNvPr id="41" name="Rectangle 17"/>
              <p:cNvSpPr>
                <a:spLocks noChangeArrowheads="1"/>
              </p:cNvSpPr>
              <p:nvPr/>
            </p:nvSpPr>
            <p:spPr bwMode="auto">
              <a:xfrm>
                <a:off x="7318375" y="41910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/>
              </a:p>
            </p:txBody>
          </p:sp>
          <p:sp>
            <p:nvSpPr>
              <p:cNvPr id="42" name="Rectangle 18"/>
              <p:cNvSpPr>
                <a:spLocks noChangeArrowheads="1"/>
              </p:cNvSpPr>
              <p:nvPr/>
            </p:nvSpPr>
            <p:spPr bwMode="auto">
              <a:xfrm>
                <a:off x="7318375" y="44577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/>
              </a:p>
            </p:txBody>
          </p:sp>
          <p:sp>
            <p:nvSpPr>
              <p:cNvPr id="43" name="Rectangle 19"/>
              <p:cNvSpPr>
                <a:spLocks noChangeArrowheads="1"/>
              </p:cNvSpPr>
              <p:nvPr/>
            </p:nvSpPr>
            <p:spPr bwMode="auto">
              <a:xfrm>
                <a:off x="7318375" y="4721225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/>
              </a:p>
            </p:txBody>
          </p:sp>
        </p:grp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7094267" y="2378075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600" dirty="0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094267" y="2641600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600" dirty="0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7094267" y="2908300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600" dirty="0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7094267" y="3175000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600" dirty="0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7094267" y="3441700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600" dirty="0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7094267" y="3708400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600" dirty="0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7094267" y="3975100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/>
                <a:t>0x0000 000F</a:t>
              </a:r>
              <a:endParaRPr lang="en-US" sz="1600" dirty="0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7094267" y="4238625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/>
                <a:t>0x0000 000C</a:t>
              </a:r>
              <a:endParaRPr lang="en-US" sz="1600" dirty="0"/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7094265" y="4498975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/>
                <a:t>0x0000 000B</a:t>
              </a:r>
              <a:endParaRPr lang="en-US" sz="1600" dirty="0"/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7094265" y="4762500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/>
                <a:t>0x0000 0009</a:t>
              </a:r>
              <a:endParaRPr lang="en-US" sz="1600" dirty="0"/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7094265" y="5029200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/>
                <a:t>0x0000 0005</a:t>
              </a:r>
              <a:endParaRPr lang="en-US" sz="1600" dirty="0"/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7094265" y="5295900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/>
                <a:t>0x0000 0007</a:t>
              </a:r>
              <a:endParaRPr lang="en-US" sz="1600" dirty="0"/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7094265" y="5562600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/>
                <a:t>0x0000 0003</a:t>
              </a:r>
              <a:endParaRPr lang="en-US" sz="1600" dirty="0"/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7094265" y="5829300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/>
                <a:t>0x0000 0001</a:t>
              </a:r>
              <a:endParaRPr lang="en-US" sz="1600" dirty="0"/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7094265" y="6096000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600" dirty="0"/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7094265" y="6359525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6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318669" y="994569"/>
            <a:ext cx="5453062" cy="846138"/>
            <a:chOff x="592138" y="965200"/>
            <a:chExt cx="5453062" cy="846138"/>
          </a:xfrm>
        </p:grpSpPr>
        <p:sp>
          <p:nvSpPr>
            <p:cNvPr id="63" name="Rectangle 79"/>
            <p:cNvSpPr>
              <a:spLocks noChangeArrowheads="1"/>
            </p:cNvSpPr>
            <p:nvPr/>
          </p:nvSpPr>
          <p:spPr bwMode="auto">
            <a:xfrm>
              <a:off x="1066800" y="1389063"/>
              <a:ext cx="627063" cy="4222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800"/>
                <a:t>1</a:t>
              </a:r>
            </a:p>
          </p:txBody>
        </p:sp>
        <p:sp>
          <p:nvSpPr>
            <p:cNvPr id="64" name="Rectangle 80"/>
            <p:cNvSpPr>
              <a:spLocks noChangeArrowheads="1"/>
            </p:cNvSpPr>
            <p:nvPr/>
          </p:nvSpPr>
          <p:spPr bwMode="auto">
            <a:xfrm>
              <a:off x="1693863" y="1389063"/>
              <a:ext cx="625475" cy="4222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800"/>
                <a:t>3</a:t>
              </a:r>
            </a:p>
          </p:txBody>
        </p:sp>
        <p:sp>
          <p:nvSpPr>
            <p:cNvPr id="65" name="Rectangle 81"/>
            <p:cNvSpPr>
              <a:spLocks noChangeArrowheads="1"/>
            </p:cNvSpPr>
            <p:nvPr/>
          </p:nvSpPr>
          <p:spPr bwMode="auto">
            <a:xfrm>
              <a:off x="2303463" y="1389063"/>
              <a:ext cx="625475" cy="4222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dirty="0" smtClean="0"/>
                <a:t>7</a:t>
              </a:r>
              <a:endParaRPr lang="en-US" sz="1800" dirty="0"/>
            </a:p>
          </p:txBody>
        </p:sp>
        <p:sp>
          <p:nvSpPr>
            <p:cNvPr id="67" name="Rectangle 83"/>
            <p:cNvSpPr>
              <a:spLocks noChangeArrowheads="1"/>
            </p:cNvSpPr>
            <p:nvPr/>
          </p:nvSpPr>
          <p:spPr bwMode="auto">
            <a:xfrm>
              <a:off x="3556000" y="1389063"/>
              <a:ext cx="627063" cy="4222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800"/>
                <a:t>9</a:t>
              </a:r>
            </a:p>
          </p:txBody>
        </p:sp>
        <p:sp>
          <p:nvSpPr>
            <p:cNvPr id="68" name="Rectangle 84"/>
            <p:cNvSpPr>
              <a:spLocks noChangeArrowheads="1"/>
            </p:cNvSpPr>
            <p:nvPr/>
          </p:nvSpPr>
          <p:spPr bwMode="auto">
            <a:xfrm>
              <a:off x="4183063" y="1389063"/>
              <a:ext cx="625475" cy="4222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800"/>
                <a:t>11</a:t>
              </a:r>
            </a:p>
          </p:txBody>
        </p:sp>
        <p:sp>
          <p:nvSpPr>
            <p:cNvPr id="69" name="Rectangle 85"/>
            <p:cNvSpPr>
              <a:spLocks noChangeArrowheads="1"/>
            </p:cNvSpPr>
            <p:nvPr/>
          </p:nvSpPr>
          <p:spPr bwMode="auto">
            <a:xfrm>
              <a:off x="4792663" y="1389063"/>
              <a:ext cx="625475" cy="4222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800" dirty="0" smtClean="0"/>
                <a:t>12</a:t>
              </a:r>
              <a:endParaRPr lang="en-US" sz="1800" dirty="0"/>
            </a:p>
          </p:txBody>
        </p:sp>
        <p:sp>
          <p:nvSpPr>
            <p:cNvPr id="70" name="Rectangle 86"/>
            <p:cNvSpPr>
              <a:spLocks noChangeArrowheads="1"/>
            </p:cNvSpPr>
            <p:nvPr/>
          </p:nvSpPr>
          <p:spPr bwMode="auto">
            <a:xfrm>
              <a:off x="5418138" y="1389063"/>
              <a:ext cx="627062" cy="4222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800"/>
                <a:t>15</a:t>
              </a:r>
            </a:p>
          </p:txBody>
        </p:sp>
        <p:sp>
          <p:nvSpPr>
            <p:cNvPr id="71" name="Rectangle 87"/>
            <p:cNvSpPr>
              <a:spLocks noChangeArrowheads="1"/>
            </p:cNvSpPr>
            <p:nvPr/>
          </p:nvSpPr>
          <p:spPr bwMode="auto">
            <a:xfrm>
              <a:off x="1066800" y="965200"/>
              <a:ext cx="627063" cy="423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1800"/>
                <a:t>0</a:t>
              </a:r>
            </a:p>
          </p:txBody>
        </p:sp>
        <p:sp>
          <p:nvSpPr>
            <p:cNvPr id="72" name="Rectangle 88"/>
            <p:cNvSpPr>
              <a:spLocks noChangeArrowheads="1"/>
            </p:cNvSpPr>
            <p:nvPr/>
          </p:nvSpPr>
          <p:spPr bwMode="auto">
            <a:xfrm>
              <a:off x="1693863" y="965200"/>
              <a:ext cx="625475" cy="423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1800"/>
                <a:t>1</a:t>
              </a:r>
            </a:p>
          </p:txBody>
        </p:sp>
        <p:sp>
          <p:nvSpPr>
            <p:cNvPr id="73" name="Rectangle 89"/>
            <p:cNvSpPr>
              <a:spLocks noChangeArrowheads="1"/>
            </p:cNvSpPr>
            <p:nvPr/>
          </p:nvSpPr>
          <p:spPr bwMode="auto">
            <a:xfrm>
              <a:off x="2303463" y="965200"/>
              <a:ext cx="625475" cy="423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1800"/>
                <a:t>2</a:t>
              </a:r>
            </a:p>
          </p:txBody>
        </p:sp>
        <p:sp>
          <p:nvSpPr>
            <p:cNvPr id="74" name="Rectangle 90"/>
            <p:cNvSpPr>
              <a:spLocks noChangeArrowheads="1"/>
            </p:cNvSpPr>
            <p:nvPr/>
          </p:nvSpPr>
          <p:spPr bwMode="auto">
            <a:xfrm>
              <a:off x="2928938" y="965200"/>
              <a:ext cx="627062" cy="423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1800"/>
                <a:t>3</a:t>
              </a:r>
            </a:p>
          </p:txBody>
        </p:sp>
        <p:sp>
          <p:nvSpPr>
            <p:cNvPr id="75" name="Rectangle 91"/>
            <p:cNvSpPr>
              <a:spLocks noChangeArrowheads="1"/>
            </p:cNvSpPr>
            <p:nvPr/>
          </p:nvSpPr>
          <p:spPr bwMode="auto">
            <a:xfrm>
              <a:off x="3556000" y="965200"/>
              <a:ext cx="627063" cy="423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1800"/>
                <a:t>4</a:t>
              </a:r>
            </a:p>
          </p:txBody>
        </p:sp>
        <p:sp>
          <p:nvSpPr>
            <p:cNvPr id="76" name="Rectangle 92"/>
            <p:cNvSpPr>
              <a:spLocks noChangeArrowheads="1"/>
            </p:cNvSpPr>
            <p:nvPr/>
          </p:nvSpPr>
          <p:spPr bwMode="auto">
            <a:xfrm>
              <a:off x="4183063" y="965200"/>
              <a:ext cx="625475" cy="423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1800"/>
                <a:t>5</a:t>
              </a:r>
            </a:p>
          </p:txBody>
        </p:sp>
        <p:sp>
          <p:nvSpPr>
            <p:cNvPr id="77" name="Rectangle 93"/>
            <p:cNvSpPr>
              <a:spLocks noChangeArrowheads="1"/>
            </p:cNvSpPr>
            <p:nvPr/>
          </p:nvSpPr>
          <p:spPr bwMode="auto">
            <a:xfrm>
              <a:off x="4792663" y="965200"/>
              <a:ext cx="625475" cy="423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1800"/>
                <a:t>6</a:t>
              </a:r>
            </a:p>
          </p:txBody>
        </p:sp>
        <p:sp>
          <p:nvSpPr>
            <p:cNvPr id="78" name="Rectangle 94"/>
            <p:cNvSpPr>
              <a:spLocks noChangeArrowheads="1"/>
            </p:cNvSpPr>
            <p:nvPr/>
          </p:nvSpPr>
          <p:spPr bwMode="auto">
            <a:xfrm>
              <a:off x="5418138" y="965200"/>
              <a:ext cx="627062" cy="423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1800"/>
                <a:t>7</a:t>
              </a:r>
            </a:p>
          </p:txBody>
        </p:sp>
        <p:sp>
          <p:nvSpPr>
            <p:cNvPr id="79" name="TextBox 95"/>
            <p:cNvSpPr txBox="1">
              <a:spLocks noChangeArrowheads="1"/>
            </p:cNvSpPr>
            <p:nvPr/>
          </p:nvSpPr>
          <p:spPr bwMode="auto">
            <a:xfrm>
              <a:off x="592138" y="1404938"/>
              <a:ext cx="3257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 dirty="0" smtClean="0"/>
                <a:t>v</a:t>
              </a:r>
              <a:endParaRPr lang="en-US" sz="2000" dirty="0"/>
            </a:p>
          </p:txBody>
        </p:sp>
        <p:sp>
          <p:nvSpPr>
            <p:cNvPr id="66" name="Rectangle 82"/>
            <p:cNvSpPr>
              <a:spLocks noChangeArrowheads="1"/>
            </p:cNvSpPr>
            <p:nvPr/>
          </p:nvSpPr>
          <p:spPr bwMode="auto">
            <a:xfrm>
              <a:off x="2928938" y="1389063"/>
              <a:ext cx="627062" cy="4222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dirty="0" smtClean="0"/>
                <a:t>5</a:t>
              </a:r>
              <a:endParaRPr lang="en-US" sz="1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76793" y="2240493"/>
            <a:ext cx="1232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swap(v, 2)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302816" y="224632"/>
            <a:ext cx="1389217" cy="422275"/>
            <a:chOff x="6302816" y="224632"/>
            <a:chExt cx="1389217" cy="422275"/>
          </a:xfrm>
        </p:grpSpPr>
        <p:sp>
          <p:nvSpPr>
            <p:cNvPr id="81" name="Rectangle 82"/>
            <p:cNvSpPr>
              <a:spLocks noChangeArrowheads="1"/>
            </p:cNvSpPr>
            <p:nvPr/>
          </p:nvSpPr>
          <p:spPr bwMode="auto">
            <a:xfrm>
              <a:off x="7064971" y="224632"/>
              <a:ext cx="627062" cy="4222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sz="18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302816" y="259834"/>
              <a:ext cx="697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temp</a:t>
              </a:r>
              <a:endParaRPr lang="en-US" dirty="0"/>
            </a:p>
          </p:txBody>
        </p:sp>
      </p:grpSp>
      <p:sp>
        <p:nvSpPr>
          <p:cNvPr id="85" name="Rectangle 81"/>
          <p:cNvSpPr>
            <a:spLocks noChangeArrowheads="1"/>
          </p:cNvSpPr>
          <p:nvPr/>
        </p:nvSpPr>
        <p:spPr bwMode="auto">
          <a:xfrm>
            <a:off x="5024438" y="1418467"/>
            <a:ext cx="625475" cy="422275"/>
          </a:xfrm>
          <a:prstGeom prst="rect">
            <a:avLst/>
          </a:prstGeom>
          <a:solidFill>
            <a:srgbClr val="DCE6F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dirty="0" smtClean="0"/>
              <a:t>7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396874" y="2520873"/>
            <a:ext cx="1508126" cy="35405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3"/>
          <p:cNvSpPr>
            <a:spLocks noChangeArrowheads="1"/>
          </p:cNvSpPr>
          <p:nvPr/>
        </p:nvSpPr>
        <p:spPr bwMode="auto">
          <a:xfrm>
            <a:off x="7064971" y="224632"/>
            <a:ext cx="627063" cy="422275"/>
          </a:xfrm>
          <a:prstGeom prst="rect">
            <a:avLst/>
          </a:prstGeom>
          <a:solidFill>
            <a:srgbClr val="DCE6F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dirty="0" smtClean="0"/>
              <a:t>7</a:t>
            </a:r>
            <a:endParaRPr lang="en-US" sz="1800" dirty="0"/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1027077" y="4074490"/>
            <a:ext cx="18796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dirty="0" smtClean="0">
                <a:latin typeface="Monaco"/>
                <a:cs typeface="Monaco"/>
              </a:rPr>
              <a:t>0x1000 1018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84140" y="4057027"/>
            <a:ext cx="6981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/>
              <a:t>$a0</a:t>
            </a:r>
            <a:endParaRPr lang="en-US" dirty="0"/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1027077" y="4811090"/>
            <a:ext cx="18796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dirty="0" smtClean="0">
                <a:latin typeface="Monaco"/>
                <a:cs typeface="Monaco"/>
              </a:rPr>
              <a:t>0x0000 0002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84140" y="4793627"/>
            <a:ext cx="6981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/>
              <a:t>$a1</a:t>
            </a:r>
            <a:endParaRPr lang="en-US" dirty="0"/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1027077" y="5547690"/>
            <a:ext cx="18796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dirty="0" smtClean="0">
                <a:latin typeface="Monaco"/>
                <a:cs typeface="Monaco"/>
              </a:rPr>
              <a:t>0xbbbb </a:t>
            </a:r>
            <a:r>
              <a:rPr lang="en-US" dirty="0" err="1" smtClean="0">
                <a:latin typeface="Monaco"/>
                <a:cs typeface="Monaco"/>
              </a:rPr>
              <a:t>bbbb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96840" y="5530227"/>
            <a:ext cx="6125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/>
              <a:t>$t0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396912" y="5218726"/>
            <a:ext cx="55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v[k]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8396912" y="4952108"/>
            <a:ext cx="819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v[k+1]</a:t>
            </a:r>
            <a:endParaRPr lang="en-US" dirty="0"/>
          </a:p>
        </p:txBody>
      </p:sp>
      <p:cxnSp>
        <p:nvCxnSpPr>
          <p:cNvPr id="83" name="Curved Connector 82"/>
          <p:cNvCxnSpPr>
            <a:stCxn id="23" idx="1"/>
            <a:endCxn id="92" idx="3"/>
          </p:cNvCxnSpPr>
          <p:nvPr/>
        </p:nvCxnSpPr>
        <p:spPr>
          <a:xfrm rot="10800000" flipV="1">
            <a:off x="2906677" y="5429250"/>
            <a:ext cx="4022488" cy="347040"/>
          </a:xfrm>
          <a:prstGeom prst="curvedConnector3">
            <a:avLst/>
          </a:prstGeom>
          <a:ln w="127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92" idx="3"/>
            <a:endCxn id="22" idx="1"/>
          </p:cNvCxnSpPr>
          <p:nvPr/>
        </p:nvCxnSpPr>
        <p:spPr>
          <a:xfrm flipV="1">
            <a:off x="2906677" y="5162550"/>
            <a:ext cx="4022488" cy="613740"/>
          </a:xfrm>
          <a:prstGeom prst="curvedConnector3">
            <a:avLst>
              <a:gd name="adj1" fmla="val 50000"/>
            </a:avLst>
          </a:prstGeom>
          <a:ln w="127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1044218" y="6212753"/>
            <a:ext cx="18796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dirty="0" smtClean="0">
                <a:latin typeface="Monaco"/>
                <a:cs typeface="Monaco"/>
              </a:rPr>
              <a:t>0xbbbb </a:t>
            </a:r>
            <a:r>
              <a:rPr lang="en-US" dirty="0" err="1" smtClean="0">
                <a:latin typeface="Monaco"/>
                <a:cs typeface="Monaco"/>
              </a:rPr>
              <a:t>bbbb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13981" y="6195290"/>
            <a:ext cx="6125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/>
              <a:t>$t2</a:t>
            </a:r>
            <a:endParaRPr lang="en-US" dirty="0"/>
          </a:p>
        </p:txBody>
      </p:sp>
      <p:cxnSp>
        <p:nvCxnSpPr>
          <p:cNvPr id="104" name="Curved Connector 103"/>
          <p:cNvCxnSpPr>
            <a:stCxn id="22" idx="1"/>
            <a:endCxn id="102" idx="3"/>
          </p:cNvCxnSpPr>
          <p:nvPr/>
        </p:nvCxnSpPr>
        <p:spPr>
          <a:xfrm rot="10800000" flipV="1">
            <a:off x="2923819" y="5162549"/>
            <a:ext cx="4005347" cy="1278803"/>
          </a:xfrm>
          <a:prstGeom prst="curvedConnector3">
            <a:avLst/>
          </a:prstGeom>
          <a:ln w="127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stCxn id="102" idx="3"/>
            <a:endCxn id="23" idx="1"/>
          </p:cNvCxnSpPr>
          <p:nvPr/>
        </p:nvCxnSpPr>
        <p:spPr>
          <a:xfrm flipV="1">
            <a:off x="2923818" y="5429250"/>
            <a:ext cx="4005347" cy="1012103"/>
          </a:xfrm>
          <a:prstGeom prst="curvedConnector3">
            <a:avLst>
              <a:gd name="adj1" fmla="val 50000"/>
            </a:avLst>
          </a:prstGeom>
          <a:ln w="127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1034965" y="6212753"/>
            <a:ext cx="18796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dirty="0" smtClean="0">
                <a:solidFill>
                  <a:srgbClr val="0000FF"/>
                </a:solidFill>
                <a:latin typeface="Monaco"/>
                <a:cs typeface="Monaco"/>
              </a:rPr>
              <a:t>0x0000 0005</a:t>
            </a:r>
            <a:endParaRPr lang="en-US" dirty="0">
              <a:solidFill>
                <a:srgbClr val="0000FF"/>
              </a:solidFill>
              <a:latin typeface="Monaco"/>
              <a:cs typeface="Monaco"/>
            </a:endParaRPr>
          </a:p>
        </p:txBody>
      </p:sp>
      <p:sp>
        <p:nvSpPr>
          <p:cNvPr id="111" name="Rectangle 15"/>
          <p:cNvSpPr>
            <a:spLocks noChangeArrowheads="1"/>
          </p:cNvSpPr>
          <p:nvPr/>
        </p:nvSpPr>
        <p:spPr bwMode="auto">
          <a:xfrm>
            <a:off x="6929165" y="5295900"/>
            <a:ext cx="1490933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dirty="0" smtClean="0">
                <a:solidFill>
                  <a:srgbClr val="0000FF"/>
                </a:solidFill>
              </a:rPr>
              <a:t>0x0000 0005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12" name="Rectangle 15"/>
          <p:cNvSpPr>
            <a:spLocks noChangeArrowheads="1"/>
          </p:cNvSpPr>
          <p:nvPr/>
        </p:nvSpPr>
        <p:spPr bwMode="auto">
          <a:xfrm>
            <a:off x="6929240" y="5032375"/>
            <a:ext cx="1490933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dirty="0" smtClean="0">
                <a:solidFill>
                  <a:srgbClr val="0000FF"/>
                </a:solidFill>
              </a:rPr>
              <a:t>0x0000 0007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1027077" y="5547690"/>
            <a:ext cx="18796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dirty="0" smtClean="0">
                <a:solidFill>
                  <a:srgbClr val="0000FF"/>
                </a:solidFill>
                <a:latin typeface="Monaco"/>
                <a:cs typeface="Monaco"/>
              </a:rPr>
              <a:t>0x0000 0007</a:t>
            </a:r>
            <a:endParaRPr lang="en-US" dirty="0">
              <a:solidFill>
                <a:srgbClr val="0000FF"/>
              </a:solidFill>
              <a:latin typeface="Monaco"/>
              <a:cs typeface="Monaco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110049" y="3739545"/>
            <a:ext cx="2895602" cy="3071140"/>
            <a:chOff x="110049" y="3739545"/>
            <a:chExt cx="2895602" cy="3071140"/>
          </a:xfrm>
        </p:grpSpPr>
        <p:sp>
          <p:nvSpPr>
            <p:cNvPr id="2" name="Rectangle 1"/>
            <p:cNvSpPr/>
            <p:nvPr/>
          </p:nvSpPr>
          <p:spPr>
            <a:xfrm>
              <a:off x="126983" y="3818467"/>
              <a:ext cx="2878668" cy="2992218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0049" y="3739545"/>
              <a:ext cx="1223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Processor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6904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6 L -0.00278 0.05 " pathEditMode="relative" ptsTypes="AA"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7 0.05 L -0.00277 0.0842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88" grpId="0" animBg="1"/>
      <p:bldP spid="89" grpId="0"/>
      <p:bldP spid="90" grpId="0" animBg="1"/>
      <p:bldP spid="91" grpId="0"/>
      <p:bldP spid="92" grpId="0" animBg="1"/>
      <p:bldP spid="93" grpId="0"/>
      <p:bldP spid="80" grpId="0"/>
      <p:bldP spid="95" grpId="0"/>
      <p:bldP spid="102" grpId="0" animBg="1"/>
      <p:bldP spid="103" grpId="0"/>
      <p:bldP spid="110" grpId="0" animBg="1"/>
      <p:bldP spid="111" grpId="0" animBg="1"/>
      <p:bldP spid="112" grpId="0" animBg="1"/>
      <p:bldP spid="113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5"/>
          <p:cNvSpPr>
            <a:spLocks noChangeArrowheads="1"/>
          </p:cNvSpPr>
          <p:nvPr/>
        </p:nvSpPr>
        <p:spPr bwMode="auto">
          <a:xfrm>
            <a:off x="5190058" y="0"/>
            <a:ext cx="3937000" cy="6858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main</a:t>
            </a:r>
            <a:r>
              <a:rPr lang="en-US" dirty="0">
                <a:latin typeface="Monaco"/>
                <a:cs typeface="Monaco"/>
              </a:rPr>
              <a:t>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subu</a:t>
            </a:r>
            <a:r>
              <a:rPr lang="en-US" dirty="0">
                <a:solidFill>
                  <a:srgbClr val="CC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$</a:t>
            </a:r>
            <a:r>
              <a:rPr lang="en-US" dirty="0" err="1">
                <a:latin typeface="Monaco"/>
                <a:cs typeface="Monaco"/>
              </a:rPr>
              <a:t>sp</a:t>
            </a:r>
            <a:r>
              <a:rPr lang="en-US" dirty="0">
                <a:latin typeface="Monaco"/>
                <a:cs typeface="Monaco"/>
              </a:rPr>
              <a:t>, 168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sw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$</a:t>
            </a:r>
            <a:r>
              <a:rPr lang="en-US" dirty="0" err="1">
                <a:latin typeface="Monaco"/>
                <a:cs typeface="Monaco"/>
              </a:rPr>
              <a:t>ra</a:t>
            </a:r>
            <a:r>
              <a:rPr lang="en-US" dirty="0">
                <a:latin typeface="Monaco"/>
                <a:cs typeface="Monaco"/>
              </a:rPr>
              <a:t>, 84($</a:t>
            </a:r>
            <a:r>
              <a:rPr lang="en-US" dirty="0" err="1">
                <a:latin typeface="Monaco"/>
                <a:cs typeface="Monaco"/>
              </a:rPr>
              <a:t>sp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#  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23	  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CarNode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mycar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;</a:t>
            </a:r>
          </a:p>
          <a:p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#  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25	  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ReadCar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(&amp;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mycar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);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addu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$</a:t>
            </a:r>
            <a:r>
              <a:rPr lang="en-US" dirty="0">
                <a:latin typeface="Monaco"/>
                <a:cs typeface="Monaco"/>
              </a:rPr>
              <a:t>a0, $</a:t>
            </a:r>
            <a:r>
              <a:rPr lang="en-US" dirty="0" err="1">
                <a:latin typeface="Monaco"/>
                <a:cs typeface="Monaco"/>
              </a:rPr>
              <a:t>sp</a:t>
            </a:r>
            <a:r>
              <a:rPr lang="en-US" dirty="0">
                <a:latin typeface="Monaco"/>
                <a:cs typeface="Monaco"/>
              </a:rPr>
              <a:t>, 88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solidFill>
                  <a:srgbClr val="CC0000"/>
                </a:solidFill>
                <a:latin typeface="Monaco"/>
                <a:cs typeface="Monaco"/>
              </a:rPr>
              <a:t>jal</a:t>
            </a:r>
            <a:r>
              <a:rPr lang="en-US" dirty="0">
                <a:latin typeface="Monaco"/>
                <a:cs typeface="Monaco"/>
              </a:rPr>
              <a:t>		</a:t>
            </a:r>
            <a:r>
              <a:rPr lang="en-US" dirty="0" err="1" smtClean="0">
                <a:latin typeface="Monaco"/>
                <a:cs typeface="Monaco"/>
              </a:rPr>
              <a:t>ReadCar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#  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27	  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PrintCar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mycar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);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addu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$</a:t>
            </a:r>
            <a:r>
              <a:rPr lang="en-US" dirty="0">
                <a:latin typeface="Monaco"/>
                <a:cs typeface="Monaco"/>
              </a:rPr>
              <a:t>t6, $</a:t>
            </a:r>
            <a:r>
              <a:rPr lang="en-US" dirty="0" err="1">
                <a:latin typeface="Monaco"/>
                <a:cs typeface="Monaco"/>
              </a:rPr>
              <a:t>sp</a:t>
            </a:r>
            <a:r>
              <a:rPr lang="en-US" dirty="0">
                <a:latin typeface="Monaco"/>
                <a:cs typeface="Monaco"/>
              </a:rPr>
              <a:t>, 88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CC0000"/>
                </a:solidFill>
                <a:latin typeface="Monaco"/>
                <a:cs typeface="Monaco"/>
              </a:rPr>
              <a:t>move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$t9, $</a:t>
            </a:r>
            <a:r>
              <a:rPr lang="en-US" dirty="0" err="1" smtClean="0">
                <a:latin typeface="Monaco"/>
                <a:cs typeface="Monaco"/>
              </a:rPr>
              <a:t>sp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addu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$</a:t>
            </a:r>
            <a:r>
              <a:rPr lang="en-US" dirty="0">
                <a:latin typeface="Monaco"/>
                <a:cs typeface="Monaco"/>
              </a:rPr>
              <a:t>t0, $t6, 72</a:t>
            </a:r>
          </a:p>
          <a:p>
            <a:r>
              <a:rPr lang="en-US" dirty="0">
                <a:solidFill>
                  <a:srgbClr val="993300"/>
                </a:solidFill>
                <a:latin typeface="Monaco"/>
                <a:cs typeface="Monaco"/>
              </a:rPr>
              <a:t>L1: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lw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$</a:t>
            </a:r>
            <a:r>
              <a:rPr lang="en-US" dirty="0">
                <a:latin typeface="Monaco"/>
                <a:cs typeface="Monaco"/>
              </a:rPr>
              <a:t>t8, 0($t6</a:t>
            </a:r>
            <a:r>
              <a:rPr lang="en-US" dirty="0" smtClean="0">
                <a:latin typeface="Monaco"/>
                <a:cs typeface="Monaco"/>
              </a:rPr>
              <a:t>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sw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$</a:t>
            </a:r>
            <a:r>
              <a:rPr lang="en-US" dirty="0">
                <a:latin typeface="Monaco"/>
                <a:cs typeface="Monaco"/>
              </a:rPr>
              <a:t>t8, 0($t9)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addi</a:t>
            </a:r>
            <a:r>
              <a:rPr lang="en-US" dirty="0">
                <a:solidFill>
                  <a:srgbClr val="CC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$t6, $t6, 4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addi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$t9, $t9, </a:t>
            </a:r>
            <a:r>
              <a:rPr lang="en-US" dirty="0">
                <a:latin typeface="Monaco"/>
                <a:cs typeface="Monaco"/>
              </a:rPr>
              <a:t>4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solidFill>
                  <a:srgbClr val="CC0000"/>
                </a:solidFill>
                <a:latin typeface="Monaco"/>
                <a:cs typeface="Monaco"/>
              </a:rPr>
              <a:t>bne</a:t>
            </a:r>
            <a:r>
              <a:rPr lang="en-US" dirty="0">
                <a:latin typeface="Monaco"/>
                <a:cs typeface="Monaco"/>
              </a:rPr>
              <a:t>		</a:t>
            </a:r>
            <a:r>
              <a:rPr lang="en-US" dirty="0" smtClean="0">
                <a:latin typeface="Monaco"/>
                <a:cs typeface="Monaco"/>
              </a:rPr>
              <a:t>$</a:t>
            </a:r>
            <a:r>
              <a:rPr lang="en-US" dirty="0">
                <a:latin typeface="Monaco"/>
                <a:cs typeface="Monaco"/>
              </a:rPr>
              <a:t>t6, $t0, </a:t>
            </a:r>
            <a:r>
              <a:rPr lang="en-US" dirty="0">
                <a:solidFill>
                  <a:srgbClr val="993300"/>
                </a:solidFill>
                <a:latin typeface="Monaco"/>
                <a:cs typeface="Monaco"/>
              </a:rPr>
              <a:t>L1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jal</a:t>
            </a:r>
            <a:r>
              <a:rPr lang="en-US" dirty="0">
                <a:latin typeface="Monaco"/>
                <a:cs typeface="Monaco"/>
              </a:rPr>
              <a:t>		</a:t>
            </a:r>
            <a:r>
              <a:rPr lang="en-US" dirty="0" err="1" smtClean="0">
                <a:latin typeface="Monaco"/>
                <a:cs typeface="Monaco"/>
              </a:rPr>
              <a:t>PrintCar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#  28	}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CC0000"/>
                </a:solidFill>
                <a:latin typeface="Monaco"/>
                <a:cs typeface="Monaco"/>
              </a:rPr>
              <a:t>move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$</a:t>
            </a:r>
            <a:r>
              <a:rPr lang="en-US" dirty="0">
                <a:latin typeface="Monaco"/>
                <a:cs typeface="Monaco"/>
              </a:rPr>
              <a:t>v0, $zero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lw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$</a:t>
            </a:r>
            <a:r>
              <a:rPr lang="en-US" dirty="0" err="1">
                <a:latin typeface="Monaco"/>
                <a:cs typeface="Monaco"/>
              </a:rPr>
              <a:t>ra</a:t>
            </a:r>
            <a:r>
              <a:rPr lang="en-US" dirty="0">
                <a:latin typeface="Monaco"/>
                <a:cs typeface="Monaco"/>
              </a:rPr>
              <a:t>, 84($</a:t>
            </a:r>
            <a:r>
              <a:rPr lang="en-US" dirty="0" err="1">
                <a:latin typeface="Monaco"/>
                <a:cs typeface="Monaco"/>
              </a:rPr>
              <a:t>sp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addu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$</a:t>
            </a:r>
            <a:r>
              <a:rPr lang="en-US" dirty="0" err="1">
                <a:latin typeface="Monaco"/>
                <a:cs typeface="Monaco"/>
              </a:rPr>
              <a:t>sp</a:t>
            </a:r>
            <a:r>
              <a:rPr lang="en-US" dirty="0">
                <a:latin typeface="Monaco"/>
                <a:cs typeface="Monaco"/>
              </a:rPr>
              <a:t>, 168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CC0000"/>
                </a:solidFill>
                <a:latin typeface="Monaco"/>
                <a:cs typeface="Monaco"/>
              </a:rPr>
              <a:t>j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$</a:t>
            </a:r>
            <a:r>
              <a:rPr lang="en-US" dirty="0" err="1">
                <a:latin typeface="Monaco"/>
                <a:cs typeface="Monaco"/>
              </a:rPr>
              <a:t>ra</a:t>
            </a:r>
            <a:r>
              <a:rPr lang="en-US" dirty="0">
                <a:latin typeface="Monaco"/>
                <a:cs typeface="Monaco"/>
              </a:rPr>
              <a:t>                    	</a:t>
            </a: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26400" cy="1143000"/>
          </a:xfrm>
        </p:spPr>
        <p:txBody>
          <a:bodyPr/>
          <a:lstStyle/>
          <a:p>
            <a:pPr algn="l" eaLnBrk="1" hangingPunct="1"/>
            <a:r>
              <a:rPr lang="en-US" dirty="0"/>
              <a:t>The </a:t>
            </a:r>
            <a:r>
              <a:rPr lang="en-US" dirty="0" err="1"/>
              <a:t>car.c</a:t>
            </a:r>
            <a:r>
              <a:rPr lang="en-US" dirty="0"/>
              <a:t> program</a:t>
            </a:r>
          </a:p>
        </p:txBody>
      </p:sp>
      <p:sp>
        <p:nvSpPr>
          <p:cNvPr id="54278" name="Rectangle 5"/>
          <p:cNvSpPr>
            <a:spLocks noChangeArrowheads="1"/>
          </p:cNvSpPr>
          <p:nvPr/>
        </p:nvSpPr>
        <p:spPr bwMode="auto">
          <a:xfrm>
            <a:off x="1219200" y="29972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279" name="Rectangle 6"/>
          <p:cNvSpPr>
            <a:spLocks noChangeArrowheads="1"/>
          </p:cNvSpPr>
          <p:nvPr/>
        </p:nvSpPr>
        <p:spPr bwMode="auto">
          <a:xfrm>
            <a:off x="1219200" y="32131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next</a:t>
            </a:r>
          </a:p>
        </p:txBody>
      </p:sp>
      <p:sp>
        <p:nvSpPr>
          <p:cNvPr id="54280" name="Rectangle 9"/>
          <p:cNvSpPr>
            <a:spLocks noChangeArrowheads="1"/>
          </p:cNvSpPr>
          <p:nvPr/>
        </p:nvSpPr>
        <p:spPr bwMode="auto">
          <a:xfrm>
            <a:off x="1219200" y="3429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cost</a:t>
            </a:r>
          </a:p>
        </p:txBody>
      </p:sp>
      <p:sp>
        <p:nvSpPr>
          <p:cNvPr id="54281" name="Rectangle 10"/>
          <p:cNvSpPr>
            <a:spLocks noChangeArrowheads="1"/>
          </p:cNvSpPr>
          <p:nvPr/>
        </p:nvSpPr>
        <p:spPr bwMode="auto">
          <a:xfrm>
            <a:off x="1219200" y="3644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cost</a:t>
            </a:r>
          </a:p>
        </p:txBody>
      </p:sp>
      <p:sp>
        <p:nvSpPr>
          <p:cNvPr id="54282" name="Rectangle 12"/>
          <p:cNvSpPr>
            <a:spLocks noChangeArrowheads="1"/>
          </p:cNvSpPr>
          <p:nvPr/>
        </p:nvSpPr>
        <p:spPr bwMode="auto">
          <a:xfrm>
            <a:off x="1219200" y="3860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283" name="Rectangle 13"/>
          <p:cNvSpPr>
            <a:spLocks noChangeArrowheads="1"/>
          </p:cNvSpPr>
          <p:nvPr/>
        </p:nvSpPr>
        <p:spPr bwMode="auto">
          <a:xfrm>
            <a:off x="1219200" y="4076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mileage</a:t>
            </a:r>
          </a:p>
        </p:txBody>
      </p:sp>
      <p:sp>
        <p:nvSpPr>
          <p:cNvPr id="54284" name="Rectangle 15"/>
          <p:cNvSpPr>
            <a:spLocks noChangeArrowheads="1"/>
          </p:cNvSpPr>
          <p:nvPr/>
        </p:nvSpPr>
        <p:spPr bwMode="auto">
          <a:xfrm>
            <a:off x="1219200" y="42926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year</a:t>
            </a:r>
          </a:p>
        </p:txBody>
      </p:sp>
      <p:sp>
        <p:nvSpPr>
          <p:cNvPr id="54285" name="Rectangle 16"/>
          <p:cNvSpPr>
            <a:spLocks noChangeArrowheads="1"/>
          </p:cNvSpPr>
          <p:nvPr/>
        </p:nvSpPr>
        <p:spPr bwMode="auto">
          <a:xfrm>
            <a:off x="1219200" y="45085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model[16-19]</a:t>
            </a:r>
          </a:p>
        </p:txBody>
      </p:sp>
      <p:sp>
        <p:nvSpPr>
          <p:cNvPr id="54286" name="Rectangle 20"/>
          <p:cNvSpPr>
            <a:spLocks noChangeArrowheads="1"/>
          </p:cNvSpPr>
          <p:nvPr/>
        </p:nvSpPr>
        <p:spPr bwMode="auto">
          <a:xfrm>
            <a:off x="1219200" y="47244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model[12-15]</a:t>
            </a:r>
          </a:p>
        </p:txBody>
      </p:sp>
      <p:sp>
        <p:nvSpPr>
          <p:cNvPr id="54287" name="Rectangle 21"/>
          <p:cNvSpPr>
            <a:spLocks noChangeArrowheads="1"/>
          </p:cNvSpPr>
          <p:nvPr/>
        </p:nvSpPr>
        <p:spPr bwMode="auto">
          <a:xfrm>
            <a:off x="1219200" y="49403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model[8-11]</a:t>
            </a:r>
          </a:p>
        </p:txBody>
      </p:sp>
      <p:sp>
        <p:nvSpPr>
          <p:cNvPr id="54288" name="Rectangle 23"/>
          <p:cNvSpPr>
            <a:spLocks noChangeArrowheads="1"/>
          </p:cNvSpPr>
          <p:nvPr/>
        </p:nvSpPr>
        <p:spPr bwMode="auto">
          <a:xfrm>
            <a:off x="1219200" y="51562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model[4-7]</a:t>
            </a:r>
          </a:p>
        </p:txBody>
      </p:sp>
      <p:sp>
        <p:nvSpPr>
          <p:cNvPr id="54289" name="Rectangle 24"/>
          <p:cNvSpPr>
            <a:spLocks noChangeArrowheads="1"/>
          </p:cNvSpPr>
          <p:nvPr/>
        </p:nvSpPr>
        <p:spPr bwMode="auto">
          <a:xfrm>
            <a:off x="1219200" y="53721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model[0-3]</a:t>
            </a:r>
          </a:p>
        </p:txBody>
      </p:sp>
      <p:sp>
        <p:nvSpPr>
          <p:cNvPr id="54290" name="Rectangle 26"/>
          <p:cNvSpPr>
            <a:spLocks noChangeArrowheads="1"/>
          </p:cNvSpPr>
          <p:nvPr/>
        </p:nvSpPr>
        <p:spPr bwMode="auto">
          <a:xfrm>
            <a:off x="1219200" y="5588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make[16-19]</a:t>
            </a:r>
          </a:p>
        </p:txBody>
      </p:sp>
      <p:sp>
        <p:nvSpPr>
          <p:cNvPr id="54291" name="Rectangle 27"/>
          <p:cNvSpPr>
            <a:spLocks noChangeArrowheads="1"/>
          </p:cNvSpPr>
          <p:nvPr/>
        </p:nvSpPr>
        <p:spPr bwMode="auto">
          <a:xfrm>
            <a:off x="1219200" y="5803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make[12-15]</a:t>
            </a:r>
          </a:p>
        </p:txBody>
      </p:sp>
      <p:sp>
        <p:nvSpPr>
          <p:cNvPr id="54292" name="Rectangle 29"/>
          <p:cNvSpPr>
            <a:spLocks noChangeArrowheads="1"/>
          </p:cNvSpPr>
          <p:nvPr/>
        </p:nvSpPr>
        <p:spPr bwMode="auto">
          <a:xfrm>
            <a:off x="1219200" y="6019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make[8-11]</a:t>
            </a:r>
            <a:endParaRPr lang="en-US">
              <a:latin typeface="Calibri" charset="0"/>
            </a:endParaRPr>
          </a:p>
        </p:txBody>
      </p:sp>
      <p:sp>
        <p:nvSpPr>
          <p:cNvPr id="54293" name="Rectangle 30"/>
          <p:cNvSpPr>
            <a:spLocks noChangeArrowheads="1"/>
          </p:cNvSpPr>
          <p:nvPr/>
        </p:nvSpPr>
        <p:spPr bwMode="auto">
          <a:xfrm>
            <a:off x="1219200" y="6235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make[4-7]</a:t>
            </a:r>
            <a:endParaRPr lang="en-US">
              <a:latin typeface="Calibri" charset="0"/>
            </a:endParaRPr>
          </a:p>
        </p:txBody>
      </p:sp>
      <p:sp>
        <p:nvSpPr>
          <p:cNvPr id="54294" name="Rectangle 61"/>
          <p:cNvSpPr>
            <a:spLocks noChangeArrowheads="1"/>
          </p:cNvSpPr>
          <p:nvPr/>
        </p:nvSpPr>
        <p:spPr bwMode="auto">
          <a:xfrm>
            <a:off x="1219200" y="1270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295" name="Rectangle 62"/>
          <p:cNvSpPr>
            <a:spLocks noChangeArrowheads="1"/>
          </p:cNvSpPr>
          <p:nvPr/>
        </p:nvSpPr>
        <p:spPr bwMode="auto">
          <a:xfrm>
            <a:off x="1219200" y="1485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296" name="Rectangle 64"/>
          <p:cNvSpPr>
            <a:spLocks noChangeArrowheads="1"/>
          </p:cNvSpPr>
          <p:nvPr/>
        </p:nvSpPr>
        <p:spPr bwMode="auto">
          <a:xfrm>
            <a:off x="1219200" y="1701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297" name="Rectangle 65"/>
          <p:cNvSpPr>
            <a:spLocks noChangeArrowheads="1"/>
          </p:cNvSpPr>
          <p:nvPr/>
        </p:nvSpPr>
        <p:spPr bwMode="auto">
          <a:xfrm>
            <a:off x="1219200" y="1917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298" name="Rectangle 67"/>
          <p:cNvSpPr>
            <a:spLocks noChangeArrowheads="1"/>
          </p:cNvSpPr>
          <p:nvPr/>
        </p:nvSpPr>
        <p:spPr bwMode="auto">
          <a:xfrm>
            <a:off x="1219200" y="21336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299" name="Rectangle 68"/>
          <p:cNvSpPr>
            <a:spLocks noChangeArrowheads="1"/>
          </p:cNvSpPr>
          <p:nvPr/>
        </p:nvSpPr>
        <p:spPr bwMode="auto">
          <a:xfrm>
            <a:off x="1219200" y="23495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00" name="Rectangle 70"/>
          <p:cNvSpPr>
            <a:spLocks noChangeArrowheads="1"/>
          </p:cNvSpPr>
          <p:nvPr/>
        </p:nvSpPr>
        <p:spPr bwMode="auto">
          <a:xfrm>
            <a:off x="1219200" y="25654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01" name="Rectangle 71"/>
          <p:cNvSpPr>
            <a:spLocks noChangeArrowheads="1"/>
          </p:cNvSpPr>
          <p:nvPr/>
        </p:nvSpPr>
        <p:spPr bwMode="auto">
          <a:xfrm>
            <a:off x="1219200" y="27813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02" name="Rectangle 35"/>
          <p:cNvSpPr>
            <a:spLocks noChangeArrowheads="1"/>
          </p:cNvSpPr>
          <p:nvPr/>
        </p:nvSpPr>
        <p:spPr bwMode="auto">
          <a:xfrm>
            <a:off x="3975100" y="29972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03" name="Rectangle 36"/>
          <p:cNvSpPr>
            <a:spLocks noChangeArrowheads="1"/>
          </p:cNvSpPr>
          <p:nvPr/>
        </p:nvSpPr>
        <p:spPr bwMode="auto">
          <a:xfrm>
            <a:off x="3975100" y="32131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04" name="Rectangle 38"/>
          <p:cNvSpPr>
            <a:spLocks noChangeArrowheads="1"/>
          </p:cNvSpPr>
          <p:nvPr/>
        </p:nvSpPr>
        <p:spPr bwMode="auto">
          <a:xfrm>
            <a:off x="3975100" y="3429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05" name="Rectangle 39"/>
          <p:cNvSpPr>
            <a:spLocks noChangeArrowheads="1"/>
          </p:cNvSpPr>
          <p:nvPr/>
        </p:nvSpPr>
        <p:spPr bwMode="auto">
          <a:xfrm>
            <a:off x="3975100" y="3644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06" name="Rectangle 41"/>
          <p:cNvSpPr>
            <a:spLocks noChangeArrowheads="1"/>
          </p:cNvSpPr>
          <p:nvPr/>
        </p:nvSpPr>
        <p:spPr bwMode="auto">
          <a:xfrm>
            <a:off x="3975100" y="3860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07" name="Rectangle 42"/>
          <p:cNvSpPr>
            <a:spLocks noChangeArrowheads="1"/>
          </p:cNvSpPr>
          <p:nvPr/>
        </p:nvSpPr>
        <p:spPr bwMode="auto">
          <a:xfrm>
            <a:off x="3975100" y="4076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08" name="Rectangle 44"/>
          <p:cNvSpPr>
            <a:spLocks noChangeArrowheads="1"/>
          </p:cNvSpPr>
          <p:nvPr/>
        </p:nvSpPr>
        <p:spPr bwMode="auto">
          <a:xfrm>
            <a:off x="3975100" y="42926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09" name="Rectangle 45"/>
          <p:cNvSpPr>
            <a:spLocks noChangeArrowheads="1"/>
          </p:cNvSpPr>
          <p:nvPr/>
        </p:nvSpPr>
        <p:spPr bwMode="auto">
          <a:xfrm>
            <a:off x="3975100" y="45085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10" name="Rectangle 48"/>
          <p:cNvSpPr>
            <a:spLocks noChangeArrowheads="1"/>
          </p:cNvSpPr>
          <p:nvPr/>
        </p:nvSpPr>
        <p:spPr bwMode="auto">
          <a:xfrm>
            <a:off x="3975100" y="47244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11" name="Rectangle 49"/>
          <p:cNvSpPr>
            <a:spLocks noChangeArrowheads="1"/>
          </p:cNvSpPr>
          <p:nvPr/>
        </p:nvSpPr>
        <p:spPr bwMode="auto">
          <a:xfrm>
            <a:off x="3975100" y="49403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12" name="Rectangle 51"/>
          <p:cNvSpPr>
            <a:spLocks noChangeArrowheads="1"/>
          </p:cNvSpPr>
          <p:nvPr/>
        </p:nvSpPr>
        <p:spPr bwMode="auto">
          <a:xfrm>
            <a:off x="3975100" y="51562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13" name="Rectangle 52"/>
          <p:cNvSpPr>
            <a:spLocks noChangeArrowheads="1"/>
          </p:cNvSpPr>
          <p:nvPr/>
        </p:nvSpPr>
        <p:spPr bwMode="auto">
          <a:xfrm>
            <a:off x="3975100" y="53721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14" name="Rectangle 54"/>
          <p:cNvSpPr>
            <a:spLocks noChangeArrowheads="1"/>
          </p:cNvSpPr>
          <p:nvPr/>
        </p:nvSpPr>
        <p:spPr bwMode="auto">
          <a:xfrm>
            <a:off x="3975100" y="5588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15" name="Rectangle 55"/>
          <p:cNvSpPr>
            <a:spLocks noChangeArrowheads="1"/>
          </p:cNvSpPr>
          <p:nvPr/>
        </p:nvSpPr>
        <p:spPr bwMode="auto">
          <a:xfrm>
            <a:off x="3975100" y="5803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16" name="Rectangle 57"/>
          <p:cNvSpPr>
            <a:spLocks noChangeArrowheads="1"/>
          </p:cNvSpPr>
          <p:nvPr/>
        </p:nvSpPr>
        <p:spPr bwMode="auto">
          <a:xfrm>
            <a:off x="3975100" y="6019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17" name="Rectangle 58"/>
          <p:cNvSpPr>
            <a:spLocks noChangeArrowheads="1"/>
          </p:cNvSpPr>
          <p:nvPr/>
        </p:nvSpPr>
        <p:spPr bwMode="auto">
          <a:xfrm>
            <a:off x="3975100" y="6235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18" name="Rectangle 74"/>
          <p:cNvSpPr>
            <a:spLocks noChangeArrowheads="1"/>
          </p:cNvSpPr>
          <p:nvPr/>
        </p:nvSpPr>
        <p:spPr bwMode="auto">
          <a:xfrm>
            <a:off x="3975100" y="1270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make[0-3]</a:t>
            </a:r>
          </a:p>
        </p:txBody>
      </p:sp>
      <p:sp>
        <p:nvSpPr>
          <p:cNvPr id="54319" name="Rectangle 75"/>
          <p:cNvSpPr>
            <a:spLocks noChangeArrowheads="1"/>
          </p:cNvSpPr>
          <p:nvPr/>
        </p:nvSpPr>
        <p:spPr bwMode="auto">
          <a:xfrm>
            <a:off x="3975100" y="1485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vehicleID</a:t>
            </a:r>
          </a:p>
        </p:txBody>
      </p:sp>
      <p:sp>
        <p:nvSpPr>
          <p:cNvPr id="54320" name="Rectangle 77"/>
          <p:cNvSpPr>
            <a:spLocks noChangeArrowheads="1"/>
          </p:cNvSpPr>
          <p:nvPr/>
        </p:nvSpPr>
        <p:spPr bwMode="auto">
          <a:xfrm>
            <a:off x="3975100" y="1701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21" name="Rectangle 78"/>
          <p:cNvSpPr>
            <a:spLocks noChangeArrowheads="1"/>
          </p:cNvSpPr>
          <p:nvPr/>
        </p:nvSpPr>
        <p:spPr bwMode="auto">
          <a:xfrm>
            <a:off x="3975100" y="1917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22" name="Rectangle 80"/>
          <p:cNvSpPr>
            <a:spLocks noChangeArrowheads="1"/>
          </p:cNvSpPr>
          <p:nvPr/>
        </p:nvSpPr>
        <p:spPr bwMode="auto">
          <a:xfrm>
            <a:off x="3975100" y="21336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23" name="Rectangle 81"/>
          <p:cNvSpPr>
            <a:spLocks noChangeArrowheads="1"/>
          </p:cNvSpPr>
          <p:nvPr/>
        </p:nvSpPr>
        <p:spPr bwMode="auto">
          <a:xfrm>
            <a:off x="3975100" y="23495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24" name="Rectangle 83"/>
          <p:cNvSpPr>
            <a:spLocks noChangeArrowheads="1"/>
          </p:cNvSpPr>
          <p:nvPr/>
        </p:nvSpPr>
        <p:spPr bwMode="auto">
          <a:xfrm>
            <a:off x="3975100" y="25654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25" name="Rectangle 84"/>
          <p:cNvSpPr>
            <a:spLocks noChangeArrowheads="1"/>
          </p:cNvSpPr>
          <p:nvPr/>
        </p:nvSpPr>
        <p:spPr bwMode="auto">
          <a:xfrm>
            <a:off x="3975100" y="27813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26" name="Text Box 88"/>
          <p:cNvSpPr txBox="1">
            <a:spLocks noChangeArrowheads="1"/>
          </p:cNvSpPr>
          <p:nvPr/>
        </p:nvSpPr>
        <p:spPr bwMode="auto">
          <a:xfrm>
            <a:off x="4835525" y="6928894"/>
            <a:ext cx="387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SP</a:t>
            </a:r>
          </a:p>
        </p:txBody>
      </p:sp>
      <p:sp>
        <p:nvSpPr>
          <p:cNvPr id="54327" name="Text Box 90"/>
          <p:cNvSpPr txBox="1">
            <a:spLocks noChangeArrowheads="1"/>
          </p:cNvSpPr>
          <p:nvPr/>
        </p:nvSpPr>
        <p:spPr bwMode="auto">
          <a:xfrm>
            <a:off x="3621088" y="620077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00</a:t>
            </a:r>
          </a:p>
        </p:txBody>
      </p:sp>
      <p:sp>
        <p:nvSpPr>
          <p:cNvPr id="54328" name="Text Box 91"/>
          <p:cNvSpPr txBox="1">
            <a:spLocks noChangeArrowheads="1"/>
          </p:cNvSpPr>
          <p:nvPr/>
        </p:nvSpPr>
        <p:spPr bwMode="auto">
          <a:xfrm>
            <a:off x="3621088" y="598646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04</a:t>
            </a:r>
          </a:p>
        </p:txBody>
      </p:sp>
      <p:sp>
        <p:nvSpPr>
          <p:cNvPr id="54329" name="Text Box 92"/>
          <p:cNvSpPr txBox="1">
            <a:spLocks noChangeArrowheads="1"/>
          </p:cNvSpPr>
          <p:nvPr/>
        </p:nvSpPr>
        <p:spPr bwMode="auto">
          <a:xfrm>
            <a:off x="3621088" y="577056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08</a:t>
            </a:r>
          </a:p>
        </p:txBody>
      </p:sp>
      <p:sp>
        <p:nvSpPr>
          <p:cNvPr id="54330" name="Text Box 93"/>
          <p:cNvSpPr txBox="1">
            <a:spLocks noChangeArrowheads="1"/>
          </p:cNvSpPr>
          <p:nvPr/>
        </p:nvSpPr>
        <p:spPr bwMode="auto">
          <a:xfrm>
            <a:off x="3621088" y="555466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12</a:t>
            </a:r>
          </a:p>
        </p:txBody>
      </p:sp>
      <p:sp>
        <p:nvSpPr>
          <p:cNvPr id="54331" name="Text Box 94"/>
          <p:cNvSpPr txBox="1">
            <a:spLocks noChangeArrowheads="1"/>
          </p:cNvSpPr>
          <p:nvPr/>
        </p:nvSpPr>
        <p:spPr bwMode="auto">
          <a:xfrm>
            <a:off x="3621088" y="533876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16</a:t>
            </a:r>
          </a:p>
        </p:txBody>
      </p:sp>
      <p:sp>
        <p:nvSpPr>
          <p:cNvPr id="54332" name="Text Box 106"/>
          <p:cNvSpPr txBox="1">
            <a:spLocks noChangeArrowheads="1"/>
          </p:cNvSpPr>
          <p:nvPr/>
        </p:nvSpPr>
        <p:spPr bwMode="auto">
          <a:xfrm>
            <a:off x="3621088" y="5124450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20</a:t>
            </a:r>
          </a:p>
        </p:txBody>
      </p:sp>
      <p:sp>
        <p:nvSpPr>
          <p:cNvPr id="54333" name="Text Box 107"/>
          <p:cNvSpPr txBox="1">
            <a:spLocks noChangeArrowheads="1"/>
          </p:cNvSpPr>
          <p:nvPr/>
        </p:nvSpPr>
        <p:spPr bwMode="auto">
          <a:xfrm>
            <a:off x="3621088" y="4908550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24</a:t>
            </a:r>
          </a:p>
        </p:txBody>
      </p:sp>
      <p:sp>
        <p:nvSpPr>
          <p:cNvPr id="54334" name="Text Box 108"/>
          <p:cNvSpPr txBox="1">
            <a:spLocks noChangeArrowheads="1"/>
          </p:cNvSpPr>
          <p:nvPr/>
        </p:nvSpPr>
        <p:spPr bwMode="auto">
          <a:xfrm>
            <a:off x="3621088" y="4692650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28</a:t>
            </a:r>
          </a:p>
        </p:txBody>
      </p:sp>
      <p:sp>
        <p:nvSpPr>
          <p:cNvPr id="54335" name="Text Box 109"/>
          <p:cNvSpPr txBox="1">
            <a:spLocks noChangeArrowheads="1"/>
          </p:cNvSpPr>
          <p:nvPr/>
        </p:nvSpPr>
        <p:spPr bwMode="auto">
          <a:xfrm>
            <a:off x="3621088" y="4476750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32</a:t>
            </a:r>
          </a:p>
        </p:txBody>
      </p:sp>
      <p:sp>
        <p:nvSpPr>
          <p:cNvPr id="54336" name="Text Box 110"/>
          <p:cNvSpPr txBox="1">
            <a:spLocks noChangeArrowheads="1"/>
          </p:cNvSpPr>
          <p:nvPr/>
        </p:nvSpPr>
        <p:spPr bwMode="auto">
          <a:xfrm>
            <a:off x="3621088" y="4260850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36</a:t>
            </a:r>
          </a:p>
        </p:txBody>
      </p:sp>
      <p:sp>
        <p:nvSpPr>
          <p:cNvPr id="54337" name="Text Box 112"/>
          <p:cNvSpPr txBox="1">
            <a:spLocks noChangeArrowheads="1"/>
          </p:cNvSpPr>
          <p:nvPr/>
        </p:nvSpPr>
        <p:spPr bwMode="auto">
          <a:xfrm>
            <a:off x="3621088" y="4046538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40</a:t>
            </a:r>
          </a:p>
        </p:txBody>
      </p:sp>
      <p:sp>
        <p:nvSpPr>
          <p:cNvPr id="54338" name="Text Box 113"/>
          <p:cNvSpPr txBox="1">
            <a:spLocks noChangeArrowheads="1"/>
          </p:cNvSpPr>
          <p:nvPr/>
        </p:nvSpPr>
        <p:spPr bwMode="auto">
          <a:xfrm>
            <a:off x="3621088" y="3830638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44</a:t>
            </a:r>
          </a:p>
        </p:txBody>
      </p:sp>
      <p:sp>
        <p:nvSpPr>
          <p:cNvPr id="54339" name="Text Box 114"/>
          <p:cNvSpPr txBox="1">
            <a:spLocks noChangeArrowheads="1"/>
          </p:cNvSpPr>
          <p:nvPr/>
        </p:nvSpPr>
        <p:spPr bwMode="auto">
          <a:xfrm>
            <a:off x="3621088" y="3614738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48</a:t>
            </a:r>
          </a:p>
        </p:txBody>
      </p:sp>
      <p:sp>
        <p:nvSpPr>
          <p:cNvPr id="54340" name="Text Box 115"/>
          <p:cNvSpPr txBox="1">
            <a:spLocks noChangeArrowheads="1"/>
          </p:cNvSpPr>
          <p:nvPr/>
        </p:nvSpPr>
        <p:spPr bwMode="auto">
          <a:xfrm>
            <a:off x="3621088" y="3398838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52</a:t>
            </a:r>
          </a:p>
        </p:txBody>
      </p:sp>
      <p:sp>
        <p:nvSpPr>
          <p:cNvPr id="54341" name="Text Box 116"/>
          <p:cNvSpPr txBox="1">
            <a:spLocks noChangeArrowheads="1"/>
          </p:cNvSpPr>
          <p:nvPr/>
        </p:nvSpPr>
        <p:spPr bwMode="auto">
          <a:xfrm>
            <a:off x="3621088" y="318452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56</a:t>
            </a:r>
          </a:p>
        </p:txBody>
      </p:sp>
      <p:sp>
        <p:nvSpPr>
          <p:cNvPr id="54342" name="Text Box 118"/>
          <p:cNvSpPr txBox="1">
            <a:spLocks noChangeArrowheads="1"/>
          </p:cNvSpPr>
          <p:nvPr/>
        </p:nvSpPr>
        <p:spPr bwMode="auto">
          <a:xfrm>
            <a:off x="3621088" y="296862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60</a:t>
            </a:r>
          </a:p>
        </p:txBody>
      </p:sp>
      <p:sp>
        <p:nvSpPr>
          <p:cNvPr id="54343" name="Text Box 119"/>
          <p:cNvSpPr txBox="1">
            <a:spLocks noChangeArrowheads="1"/>
          </p:cNvSpPr>
          <p:nvPr/>
        </p:nvSpPr>
        <p:spPr bwMode="auto">
          <a:xfrm>
            <a:off x="3621088" y="275272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64</a:t>
            </a:r>
          </a:p>
        </p:txBody>
      </p:sp>
      <p:sp>
        <p:nvSpPr>
          <p:cNvPr id="54344" name="Text Box 120"/>
          <p:cNvSpPr txBox="1">
            <a:spLocks noChangeArrowheads="1"/>
          </p:cNvSpPr>
          <p:nvPr/>
        </p:nvSpPr>
        <p:spPr bwMode="auto">
          <a:xfrm>
            <a:off x="3621088" y="253682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68</a:t>
            </a:r>
          </a:p>
        </p:txBody>
      </p:sp>
      <p:sp>
        <p:nvSpPr>
          <p:cNvPr id="54345" name="Text Box 121"/>
          <p:cNvSpPr txBox="1">
            <a:spLocks noChangeArrowheads="1"/>
          </p:cNvSpPr>
          <p:nvPr/>
        </p:nvSpPr>
        <p:spPr bwMode="auto">
          <a:xfrm>
            <a:off x="3621088" y="232092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72</a:t>
            </a:r>
          </a:p>
        </p:txBody>
      </p:sp>
      <p:sp>
        <p:nvSpPr>
          <p:cNvPr id="54346" name="Text Box 122"/>
          <p:cNvSpPr txBox="1">
            <a:spLocks noChangeArrowheads="1"/>
          </p:cNvSpPr>
          <p:nvPr/>
        </p:nvSpPr>
        <p:spPr bwMode="auto">
          <a:xfrm>
            <a:off x="3621088" y="210661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76</a:t>
            </a:r>
          </a:p>
        </p:txBody>
      </p:sp>
      <p:sp>
        <p:nvSpPr>
          <p:cNvPr id="54347" name="Text Box 124"/>
          <p:cNvSpPr txBox="1">
            <a:spLocks noChangeArrowheads="1"/>
          </p:cNvSpPr>
          <p:nvPr/>
        </p:nvSpPr>
        <p:spPr bwMode="auto">
          <a:xfrm>
            <a:off x="3621088" y="189071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80</a:t>
            </a:r>
          </a:p>
        </p:txBody>
      </p:sp>
      <p:sp>
        <p:nvSpPr>
          <p:cNvPr id="54348" name="Text Box 125"/>
          <p:cNvSpPr txBox="1">
            <a:spLocks noChangeArrowheads="1"/>
          </p:cNvSpPr>
          <p:nvPr/>
        </p:nvSpPr>
        <p:spPr bwMode="auto">
          <a:xfrm>
            <a:off x="3621088" y="167481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84</a:t>
            </a:r>
          </a:p>
        </p:txBody>
      </p:sp>
      <p:sp>
        <p:nvSpPr>
          <p:cNvPr id="54349" name="Text Box 126"/>
          <p:cNvSpPr txBox="1">
            <a:spLocks noChangeArrowheads="1"/>
          </p:cNvSpPr>
          <p:nvPr/>
        </p:nvSpPr>
        <p:spPr bwMode="auto">
          <a:xfrm>
            <a:off x="3621088" y="145891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88</a:t>
            </a:r>
          </a:p>
        </p:txBody>
      </p:sp>
      <p:sp>
        <p:nvSpPr>
          <p:cNvPr id="54350" name="Text Box 127"/>
          <p:cNvSpPr txBox="1">
            <a:spLocks noChangeArrowheads="1"/>
          </p:cNvSpPr>
          <p:nvPr/>
        </p:nvSpPr>
        <p:spPr bwMode="auto">
          <a:xfrm>
            <a:off x="3621088" y="124301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92</a:t>
            </a:r>
          </a:p>
        </p:txBody>
      </p:sp>
      <p:sp>
        <p:nvSpPr>
          <p:cNvPr id="54351" name="Text Box 132"/>
          <p:cNvSpPr txBox="1">
            <a:spLocks noChangeArrowheads="1"/>
          </p:cNvSpPr>
          <p:nvPr/>
        </p:nvSpPr>
        <p:spPr bwMode="auto">
          <a:xfrm>
            <a:off x="785813" y="166687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180</a:t>
            </a:r>
          </a:p>
        </p:txBody>
      </p:sp>
      <p:sp>
        <p:nvSpPr>
          <p:cNvPr id="54352" name="Text Box 133"/>
          <p:cNvSpPr txBox="1">
            <a:spLocks noChangeArrowheads="1"/>
          </p:cNvSpPr>
          <p:nvPr/>
        </p:nvSpPr>
        <p:spPr bwMode="auto">
          <a:xfrm>
            <a:off x="785813" y="1454150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184</a:t>
            </a:r>
          </a:p>
        </p:txBody>
      </p:sp>
      <p:sp>
        <p:nvSpPr>
          <p:cNvPr id="54353" name="Text Box 134"/>
          <p:cNvSpPr txBox="1">
            <a:spLocks noChangeArrowheads="1"/>
          </p:cNvSpPr>
          <p:nvPr/>
        </p:nvSpPr>
        <p:spPr bwMode="auto">
          <a:xfrm>
            <a:off x="785813" y="124142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188</a:t>
            </a:r>
          </a:p>
        </p:txBody>
      </p:sp>
      <p:sp>
        <p:nvSpPr>
          <p:cNvPr id="54354" name="Text Box 136"/>
          <p:cNvSpPr txBox="1">
            <a:spLocks noChangeArrowheads="1"/>
          </p:cNvSpPr>
          <p:nvPr/>
        </p:nvSpPr>
        <p:spPr bwMode="auto">
          <a:xfrm>
            <a:off x="869950" y="6211888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96</a:t>
            </a:r>
          </a:p>
        </p:txBody>
      </p:sp>
      <p:sp>
        <p:nvSpPr>
          <p:cNvPr id="54355" name="Text Box 138"/>
          <p:cNvSpPr txBox="1">
            <a:spLocks noChangeArrowheads="1"/>
          </p:cNvSpPr>
          <p:nvPr/>
        </p:nvSpPr>
        <p:spPr bwMode="auto">
          <a:xfrm>
            <a:off x="785813" y="598487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100</a:t>
            </a:r>
          </a:p>
        </p:txBody>
      </p:sp>
      <p:sp>
        <p:nvSpPr>
          <p:cNvPr id="54356" name="Text Box 139"/>
          <p:cNvSpPr txBox="1">
            <a:spLocks noChangeArrowheads="1"/>
          </p:cNvSpPr>
          <p:nvPr/>
        </p:nvSpPr>
        <p:spPr bwMode="auto">
          <a:xfrm>
            <a:off x="785813" y="5772150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104</a:t>
            </a:r>
          </a:p>
        </p:txBody>
      </p:sp>
      <p:sp>
        <p:nvSpPr>
          <p:cNvPr id="54357" name="Text Box 140"/>
          <p:cNvSpPr txBox="1">
            <a:spLocks noChangeArrowheads="1"/>
          </p:cNvSpPr>
          <p:nvPr/>
        </p:nvSpPr>
        <p:spPr bwMode="auto">
          <a:xfrm>
            <a:off x="785813" y="555942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108</a:t>
            </a:r>
          </a:p>
        </p:txBody>
      </p:sp>
      <p:sp>
        <p:nvSpPr>
          <p:cNvPr id="54358" name="Text Box 141"/>
          <p:cNvSpPr txBox="1">
            <a:spLocks noChangeArrowheads="1"/>
          </p:cNvSpPr>
          <p:nvPr/>
        </p:nvSpPr>
        <p:spPr bwMode="auto">
          <a:xfrm>
            <a:off x="785813" y="5345113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112</a:t>
            </a:r>
          </a:p>
        </p:txBody>
      </p:sp>
      <p:sp>
        <p:nvSpPr>
          <p:cNvPr id="54359" name="Text Box 142"/>
          <p:cNvSpPr txBox="1">
            <a:spLocks noChangeArrowheads="1"/>
          </p:cNvSpPr>
          <p:nvPr/>
        </p:nvSpPr>
        <p:spPr bwMode="auto">
          <a:xfrm>
            <a:off x="785813" y="5132388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116</a:t>
            </a:r>
          </a:p>
        </p:txBody>
      </p:sp>
      <p:sp>
        <p:nvSpPr>
          <p:cNvPr id="54360" name="Text Box 144"/>
          <p:cNvSpPr txBox="1">
            <a:spLocks noChangeArrowheads="1"/>
          </p:cNvSpPr>
          <p:nvPr/>
        </p:nvSpPr>
        <p:spPr bwMode="auto">
          <a:xfrm>
            <a:off x="785813" y="490537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120</a:t>
            </a:r>
          </a:p>
        </p:txBody>
      </p:sp>
      <p:sp>
        <p:nvSpPr>
          <p:cNvPr id="54361" name="Text Box 145"/>
          <p:cNvSpPr txBox="1">
            <a:spLocks noChangeArrowheads="1"/>
          </p:cNvSpPr>
          <p:nvPr/>
        </p:nvSpPr>
        <p:spPr bwMode="auto">
          <a:xfrm>
            <a:off x="785813" y="4692650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124</a:t>
            </a:r>
          </a:p>
        </p:txBody>
      </p:sp>
      <p:sp>
        <p:nvSpPr>
          <p:cNvPr id="54362" name="Text Box 146"/>
          <p:cNvSpPr txBox="1">
            <a:spLocks noChangeArrowheads="1"/>
          </p:cNvSpPr>
          <p:nvPr/>
        </p:nvSpPr>
        <p:spPr bwMode="auto">
          <a:xfrm>
            <a:off x="785813" y="447992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128</a:t>
            </a:r>
          </a:p>
        </p:txBody>
      </p:sp>
      <p:sp>
        <p:nvSpPr>
          <p:cNvPr id="54363" name="Text Box 147"/>
          <p:cNvSpPr txBox="1">
            <a:spLocks noChangeArrowheads="1"/>
          </p:cNvSpPr>
          <p:nvPr/>
        </p:nvSpPr>
        <p:spPr bwMode="auto">
          <a:xfrm>
            <a:off x="785813" y="4265613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132</a:t>
            </a:r>
          </a:p>
        </p:txBody>
      </p:sp>
      <p:sp>
        <p:nvSpPr>
          <p:cNvPr id="54364" name="Text Box 148"/>
          <p:cNvSpPr txBox="1">
            <a:spLocks noChangeArrowheads="1"/>
          </p:cNvSpPr>
          <p:nvPr/>
        </p:nvSpPr>
        <p:spPr bwMode="auto">
          <a:xfrm>
            <a:off x="785813" y="4052888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136</a:t>
            </a:r>
          </a:p>
        </p:txBody>
      </p:sp>
      <p:sp>
        <p:nvSpPr>
          <p:cNvPr id="54365" name="Text Box 150"/>
          <p:cNvSpPr txBox="1">
            <a:spLocks noChangeArrowheads="1"/>
          </p:cNvSpPr>
          <p:nvPr/>
        </p:nvSpPr>
        <p:spPr bwMode="auto">
          <a:xfrm>
            <a:off x="785813" y="382587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140</a:t>
            </a:r>
          </a:p>
        </p:txBody>
      </p:sp>
      <p:sp>
        <p:nvSpPr>
          <p:cNvPr id="54366" name="Text Box 151"/>
          <p:cNvSpPr txBox="1">
            <a:spLocks noChangeArrowheads="1"/>
          </p:cNvSpPr>
          <p:nvPr/>
        </p:nvSpPr>
        <p:spPr bwMode="auto">
          <a:xfrm>
            <a:off x="785813" y="3613150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144</a:t>
            </a:r>
          </a:p>
        </p:txBody>
      </p:sp>
      <p:sp>
        <p:nvSpPr>
          <p:cNvPr id="54367" name="Text Box 152"/>
          <p:cNvSpPr txBox="1">
            <a:spLocks noChangeArrowheads="1"/>
          </p:cNvSpPr>
          <p:nvPr/>
        </p:nvSpPr>
        <p:spPr bwMode="auto">
          <a:xfrm>
            <a:off x="785813" y="340042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148</a:t>
            </a:r>
          </a:p>
        </p:txBody>
      </p:sp>
      <p:sp>
        <p:nvSpPr>
          <p:cNvPr id="54368" name="Text Box 153"/>
          <p:cNvSpPr txBox="1">
            <a:spLocks noChangeArrowheads="1"/>
          </p:cNvSpPr>
          <p:nvPr/>
        </p:nvSpPr>
        <p:spPr bwMode="auto">
          <a:xfrm>
            <a:off x="785813" y="3186113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152</a:t>
            </a:r>
          </a:p>
        </p:txBody>
      </p:sp>
      <p:sp>
        <p:nvSpPr>
          <p:cNvPr id="54369" name="Text Box 154"/>
          <p:cNvSpPr txBox="1">
            <a:spLocks noChangeArrowheads="1"/>
          </p:cNvSpPr>
          <p:nvPr/>
        </p:nvSpPr>
        <p:spPr bwMode="auto">
          <a:xfrm>
            <a:off x="785813" y="2973388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156</a:t>
            </a:r>
          </a:p>
        </p:txBody>
      </p:sp>
      <p:sp>
        <p:nvSpPr>
          <p:cNvPr id="54370" name="Text Box 156"/>
          <p:cNvSpPr txBox="1">
            <a:spLocks noChangeArrowheads="1"/>
          </p:cNvSpPr>
          <p:nvPr/>
        </p:nvSpPr>
        <p:spPr bwMode="auto">
          <a:xfrm>
            <a:off x="785813" y="274637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160</a:t>
            </a:r>
          </a:p>
        </p:txBody>
      </p:sp>
      <p:sp>
        <p:nvSpPr>
          <p:cNvPr id="54371" name="Text Box 157"/>
          <p:cNvSpPr txBox="1">
            <a:spLocks noChangeArrowheads="1"/>
          </p:cNvSpPr>
          <p:nvPr/>
        </p:nvSpPr>
        <p:spPr bwMode="auto">
          <a:xfrm>
            <a:off x="785813" y="2533650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164</a:t>
            </a:r>
          </a:p>
        </p:txBody>
      </p:sp>
      <p:sp>
        <p:nvSpPr>
          <p:cNvPr id="54372" name="Text Box 158"/>
          <p:cNvSpPr txBox="1">
            <a:spLocks noChangeArrowheads="1"/>
          </p:cNvSpPr>
          <p:nvPr/>
        </p:nvSpPr>
        <p:spPr bwMode="auto">
          <a:xfrm>
            <a:off x="785813" y="232092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168</a:t>
            </a:r>
          </a:p>
        </p:txBody>
      </p:sp>
      <p:sp>
        <p:nvSpPr>
          <p:cNvPr id="54373" name="Text Box 159"/>
          <p:cNvSpPr txBox="1">
            <a:spLocks noChangeArrowheads="1"/>
          </p:cNvSpPr>
          <p:nvPr/>
        </p:nvSpPr>
        <p:spPr bwMode="auto">
          <a:xfrm>
            <a:off x="785813" y="2106613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172</a:t>
            </a:r>
          </a:p>
        </p:txBody>
      </p:sp>
      <p:sp>
        <p:nvSpPr>
          <p:cNvPr id="54374" name="Text Box 160"/>
          <p:cNvSpPr txBox="1">
            <a:spLocks noChangeArrowheads="1"/>
          </p:cNvSpPr>
          <p:nvPr/>
        </p:nvSpPr>
        <p:spPr bwMode="auto">
          <a:xfrm>
            <a:off x="785813" y="1893888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176</a:t>
            </a:r>
          </a:p>
        </p:txBody>
      </p:sp>
      <p:sp>
        <p:nvSpPr>
          <p:cNvPr id="154786" name="AutoShape 162"/>
          <p:cNvSpPr>
            <a:spLocks noChangeArrowheads="1"/>
          </p:cNvSpPr>
          <p:nvPr/>
        </p:nvSpPr>
        <p:spPr bwMode="auto">
          <a:xfrm>
            <a:off x="5203825" y="2709319"/>
            <a:ext cx="469900" cy="152400"/>
          </a:xfrm>
          <a:prstGeom prst="rightArrow">
            <a:avLst>
              <a:gd name="adj1" fmla="val 50000"/>
              <a:gd name="adj2" fmla="val 77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54794" name="AutoShape 170"/>
          <p:cNvSpPr>
            <a:spLocks noChangeArrowheads="1"/>
          </p:cNvSpPr>
          <p:nvPr/>
        </p:nvSpPr>
        <p:spPr bwMode="auto">
          <a:xfrm>
            <a:off x="5203825" y="2976018"/>
            <a:ext cx="469900" cy="152400"/>
          </a:xfrm>
          <a:prstGeom prst="rightArrow">
            <a:avLst>
              <a:gd name="adj1" fmla="val 50000"/>
              <a:gd name="adj2" fmla="val 77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54795" name="AutoShape 171"/>
          <p:cNvSpPr>
            <a:spLocks noChangeArrowheads="1"/>
          </p:cNvSpPr>
          <p:nvPr/>
        </p:nvSpPr>
        <p:spPr bwMode="auto">
          <a:xfrm>
            <a:off x="5203825" y="3259650"/>
            <a:ext cx="469900" cy="152400"/>
          </a:xfrm>
          <a:prstGeom prst="rightArrow">
            <a:avLst>
              <a:gd name="adj1" fmla="val 50000"/>
              <a:gd name="adj2" fmla="val 77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54799" name="AutoShape 175"/>
          <p:cNvSpPr>
            <a:spLocks noChangeArrowheads="1"/>
          </p:cNvSpPr>
          <p:nvPr/>
        </p:nvSpPr>
        <p:spPr bwMode="auto">
          <a:xfrm>
            <a:off x="5203825" y="3784581"/>
            <a:ext cx="469900" cy="152400"/>
          </a:xfrm>
          <a:prstGeom prst="rightArrow">
            <a:avLst>
              <a:gd name="adj1" fmla="val 50000"/>
              <a:gd name="adj2" fmla="val 77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grpSp>
        <p:nvGrpSpPr>
          <p:cNvPr id="2" name="Group 179"/>
          <p:cNvGrpSpPr>
            <a:grpSpLocks/>
          </p:cNvGrpSpPr>
          <p:nvPr/>
        </p:nvGrpSpPr>
        <p:grpSpPr bwMode="auto">
          <a:xfrm>
            <a:off x="2822575" y="5634047"/>
            <a:ext cx="885825" cy="722313"/>
            <a:chOff x="1474" y="3709"/>
            <a:chExt cx="558" cy="455"/>
          </a:xfrm>
        </p:grpSpPr>
        <p:sp>
          <p:nvSpPr>
            <p:cNvPr id="54399" name="Text Box 168"/>
            <p:cNvSpPr txBox="1">
              <a:spLocks noChangeArrowheads="1"/>
            </p:cNvSpPr>
            <p:nvPr/>
          </p:nvSpPr>
          <p:spPr bwMode="auto">
            <a:xfrm>
              <a:off x="1488" y="3887"/>
              <a:ext cx="266" cy="2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Calibri" charset="0"/>
                </a:rPr>
                <a:t>    </a:t>
              </a:r>
            </a:p>
          </p:txBody>
        </p:sp>
        <p:sp>
          <p:nvSpPr>
            <p:cNvPr id="54400" name="Rectangle 176"/>
            <p:cNvSpPr>
              <a:spLocks noChangeArrowheads="1"/>
            </p:cNvSpPr>
            <p:nvPr/>
          </p:nvSpPr>
          <p:spPr bwMode="auto">
            <a:xfrm>
              <a:off x="1474" y="3709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latin typeface="Calibri" charset="0"/>
                </a:rPr>
                <a:t>$t9</a:t>
              </a:r>
            </a:p>
          </p:txBody>
        </p:sp>
        <p:grpSp>
          <p:nvGrpSpPr>
            <p:cNvPr id="54401" name="Group 178"/>
            <p:cNvGrpSpPr>
              <a:grpSpLocks/>
            </p:cNvGrpSpPr>
            <p:nvPr/>
          </p:nvGrpSpPr>
          <p:grpSpPr bwMode="auto">
            <a:xfrm>
              <a:off x="1592" y="3968"/>
              <a:ext cx="440" cy="196"/>
              <a:chOff x="1592" y="3968"/>
              <a:chExt cx="440" cy="196"/>
            </a:xfrm>
          </p:grpSpPr>
          <p:sp>
            <p:nvSpPr>
              <p:cNvPr id="54402" name="Line 169"/>
              <p:cNvSpPr>
                <a:spLocks noChangeShapeType="1"/>
              </p:cNvSpPr>
              <p:nvPr/>
            </p:nvSpPr>
            <p:spPr bwMode="auto">
              <a:xfrm>
                <a:off x="1624" y="4000"/>
                <a:ext cx="408" cy="1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03" name="Oval 177"/>
              <p:cNvSpPr>
                <a:spLocks noChangeArrowheads="1"/>
              </p:cNvSpPr>
              <p:nvPr/>
            </p:nvSpPr>
            <p:spPr bwMode="auto">
              <a:xfrm>
                <a:off x="1592" y="3968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</p:grpSp>
      <p:grpSp>
        <p:nvGrpSpPr>
          <p:cNvPr id="4" name="Group 186"/>
          <p:cNvGrpSpPr>
            <a:grpSpLocks/>
          </p:cNvGrpSpPr>
          <p:nvPr/>
        </p:nvGrpSpPr>
        <p:grpSpPr bwMode="auto">
          <a:xfrm>
            <a:off x="2822575" y="1150938"/>
            <a:ext cx="885825" cy="628650"/>
            <a:chOff x="1410" y="717"/>
            <a:chExt cx="558" cy="396"/>
          </a:xfrm>
        </p:grpSpPr>
        <p:sp>
          <p:nvSpPr>
            <p:cNvPr id="54394" name="Rectangle 182"/>
            <p:cNvSpPr>
              <a:spLocks noChangeArrowheads="1"/>
            </p:cNvSpPr>
            <p:nvPr/>
          </p:nvSpPr>
          <p:spPr bwMode="auto">
            <a:xfrm>
              <a:off x="1410" y="717"/>
              <a:ext cx="294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latin typeface="Calibri" charset="0"/>
                </a:rPr>
                <a:t>$t6</a:t>
              </a:r>
            </a:p>
          </p:txBody>
        </p:sp>
        <p:sp>
          <p:nvSpPr>
            <p:cNvPr id="54395" name="Text Box 181"/>
            <p:cNvSpPr txBox="1">
              <a:spLocks noChangeArrowheads="1"/>
            </p:cNvSpPr>
            <p:nvPr/>
          </p:nvSpPr>
          <p:spPr bwMode="auto">
            <a:xfrm>
              <a:off x="1424" y="895"/>
              <a:ext cx="266" cy="2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Calibri" charset="0"/>
                </a:rPr>
                <a:t>    </a:t>
              </a:r>
            </a:p>
          </p:txBody>
        </p:sp>
        <p:grpSp>
          <p:nvGrpSpPr>
            <p:cNvPr id="54396" name="Group 183"/>
            <p:cNvGrpSpPr>
              <a:grpSpLocks/>
            </p:cNvGrpSpPr>
            <p:nvPr/>
          </p:nvGrpSpPr>
          <p:grpSpPr bwMode="auto">
            <a:xfrm>
              <a:off x="1528" y="976"/>
              <a:ext cx="440" cy="63"/>
              <a:chOff x="1592" y="3968"/>
              <a:chExt cx="440" cy="63"/>
            </a:xfrm>
          </p:grpSpPr>
          <p:sp>
            <p:nvSpPr>
              <p:cNvPr id="54397" name="Line 184"/>
              <p:cNvSpPr>
                <a:spLocks noChangeShapeType="1"/>
              </p:cNvSpPr>
              <p:nvPr/>
            </p:nvSpPr>
            <p:spPr bwMode="auto">
              <a:xfrm flipV="1">
                <a:off x="1624" y="3984"/>
                <a:ext cx="408" cy="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98" name="Oval 185"/>
              <p:cNvSpPr>
                <a:spLocks noChangeArrowheads="1"/>
              </p:cNvSpPr>
              <p:nvPr/>
            </p:nvSpPr>
            <p:spPr bwMode="auto">
              <a:xfrm>
                <a:off x="1592" y="3968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</p:grpSp>
      <p:grpSp>
        <p:nvGrpSpPr>
          <p:cNvPr id="6" name="Group 187"/>
          <p:cNvGrpSpPr>
            <a:grpSpLocks/>
          </p:cNvGrpSpPr>
          <p:nvPr/>
        </p:nvGrpSpPr>
        <p:grpSpPr bwMode="auto">
          <a:xfrm>
            <a:off x="-12700" y="2890829"/>
            <a:ext cx="885825" cy="628650"/>
            <a:chOff x="1474" y="3709"/>
            <a:chExt cx="558" cy="396"/>
          </a:xfrm>
        </p:grpSpPr>
        <p:sp>
          <p:nvSpPr>
            <p:cNvPr id="54389" name="Text Box 188"/>
            <p:cNvSpPr txBox="1">
              <a:spLocks noChangeArrowheads="1"/>
            </p:cNvSpPr>
            <p:nvPr/>
          </p:nvSpPr>
          <p:spPr bwMode="auto">
            <a:xfrm>
              <a:off x="1488" y="3887"/>
              <a:ext cx="266" cy="2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Calibri" charset="0"/>
                </a:rPr>
                <a:t>    </a:t>
              </a:r>
            </a:p>
          </p:txBody>
        </p:sp>
        <p:sp>
          <p:nvSpPr>
            <p:cNvPr id="54390" name="Rectangle 189"/>
            <p:cNvSpPr>
              <a:spLocks noChangeArrowheads="1"/>
            </p:cNvSpPr>
            <p:nvPr/>
          </p:nvSpPr>
          <p:spPr bwMode="auto">
            <a:xfrm>
              <a:off x="1474" y="3709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latin typeface="Calibri" charset="0"/>
                </a:rPr>
                <a:t>$t0</a:t>
              </a:r>
            </a:p>
          </p:txBody>
        </p:sp>
        <p:grpSp>
          <p:nvGrpSpPr>
            <p:cNvPr id="54391" name="Group 190"/>
            <p:cNvGrpSpPr>
              <a:grpSpLocks/>
            </p:cNvGrpSpPr>
            <p:nvPr/>
          </p:nvGrpSpPr>
          <p:grpSpPr bwMode="auto">
            <a:xfrm>
              <a:off x="1592" y="3968"/>
              <a:ext cx="440" cy="63"/>
              <a:chOff x="1592" y="3968"/>
              <a:chExt cx="440" cy="63"/>
            </a:xfrm>
          </p:grpSpPr>
          <p:sp>
            <p:nvSpPr>
              <p:cNvPr id="54392" name="Line 191"/>
              <p:cNvSpPr>
                <a:spLocks noChangeShapeType="1"/>
              </p:cNvSpPr>
              <p:nvPr/>
            </p:nvSpPr>
            <p:spPr bwMode="auto">
              <a:xfrm flipV="1">
                <a:off x="1624" y="3984"/>
                <a:ext cx="408" cy="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93" name="Oval 192"/>
              <p:cNvSpPr>
                <a:spLocks noChangeArrowheads="1"/>
              </p:cNvSpPr>
              <p:nvPr/>
            </p:nvSpPr>
            <p:spPr bwMode="auto">
              <a:xfrm>
                <a:off x="1592" y="3968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</p:grpSp>
      <p:sp>
        <p:nvSpPr>
          <p:cNvPr id="54382" name="Rectangle 193"/>
          <p:cNvSpPr>
            <a:spLocks noChangeArrowheads="1"/>
          </p:cNvSpPr>
          <p:nvPr/>
        </p:nvSpPr>
        <p:spPr bwMode="auto">
          <a:xfrm>
            <a:off x="2471738" y="2413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84" name="Rectangle 195"/>
          <p:cNvSpPr>
            <a:spLocks noChangeArrowheads="1"/>
          </p:cNvSpPr>
          <p:nvPr/>
        </p:nvSpPr>
        <p:spPr bwMode="auto">
          <a:xfrm>
            <a:off x="2471738" y="211613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$t8</a:t>
            </a:r>
          </a:p>
        </p:txBody>
      </p:sp>
      <p:cxnSp>
        <p:nvCxnSpPr>
          <p:cNvPr id="154821" name="AutoShape 197"/>
          <p:cNvCxnSpPr>
            <a:cxnSpLocks noChangeShapeType="1"/>
            <a:stCxn id="54319" idx="1"/>
            <a:endCxn id="154822" idx="3"/>
          </p:cNvCxnSpPr>
          <p:nvPr/>
        </p:nvCxnSpPr>
        <p:spPr bwMode="auto">
          <a:xfrm rot="10800000" flipV="1">
            <a:off x="3360738" y="1593850"/>
            <a:ext cx="614362" cy="927100"/>
          </a:xfrm>
          <a:prstGeom prst="curvedConnector3">
            <a:avLst>
              <a:gd name="adj1" fmla="val 4987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4822" name="Rectangle 198"/>
          <p:cNvSpPr>
            <a:spLocks noChangeArrowheads="1"/>
          </p:cNvSpPr>
          <p:nvPr/>
        </p:nvSpPr>
        <p:spPr bwMode="auto">
          <a:xfrm>
            <a:off x="2471738" y="2413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vehicleID</a:t>
            </a:r>
          </a:p>
        </p:txBody>
      </p:sp>
      <p:sp>
        <p:nvSpPr>
          <p:cNvPr id="132" name="AutoShape 129"/>
          <p:cNvSpPr>
            <a:spLocks noChangeArrowheads="1"/>
          </p:cNvSpPr>
          <p:nvPr/>
        </p:nvSpPr>
        <p:spPr bwMode="auto">
          <a:xfrm>
            <a:off x="5218113" y="4080913"/>
            <a:ext cx="469900" cy="152400"/>
          </a:xfrm>
          <a:prstGeom prst="rightArrow">
            <a:avLst>
              <a:gd name="adj1" fmla="val 50000"/>
              <a:gd name="adj2" fmla="val 77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grpSp>
        <p:nvGrpSpPr>
          <p:cNvPr id="134" name="Group 179"/>
          <p:cNvGrpSpPr>
            <a:grpSpLocks/>
          </p:cNvGrpSpPr>
          <p:nvPr/>
        </p:nvGrpSpPr>
        <p:grpSpPr bwMode="auto">
          <a:xfrm>
            <a:off x="2839511" y="6191253"/>
            <a:ext cx="885825" cy="630238"/>
            <a:chOff x="1474" y="3708"/>
            <a:chExt cx="558" cy="397"/>
          </a:xfrm>
        </p:grpSpPr>
        <p:sp>
          <p:nvSpPr>
            <p:cNvPr id="135" name="Text Box 168"/>
            <p:cNvSpPr txBox="1">
              <a:spLocks noChangeArrowheads="1"/>
            </p:cNvSpPr>
            <p:nvPr/>
          </p:nvSpPr>
          <p:spPr bwMode="auto">
            <a:xfrm>
              <a:off x="1488" y="3887"/>
              <a:ext cx="266" cy="2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Calibri" charset="0"/>
                </a:rPr>
                <a:t>    </a:t>
              </a:r>
            </a:p>
          </p:txBody>
        </p:sp>
        <p:sp>
          <p:nvSpPr>
            <p:cNvPr id="136" name="Rectangle 176"/>
            <p:cNvSpPr>
              <a:spLocks noChangeArrowheads="1"/>
            </p:cNvSpPr>
            <p:nvPr/>
          </p:nvSpPr>
          <p:spPr bwMode="auto">
            <a:xfrm>
              <a:off x="1474" y="3708"/>
              <a:ext cx="30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 smtClean="0">
                  <a:latin typeface="Calibri" charset="0"/>
                </a:rPr>
                <a:t>$</a:t>
              </a:r>
              <a:r>
                <a:rPr lang="en-US" sz="1600" dirty="0" err="1" smtClean="0">
                  <a:latin typeface="Calibri" charset="0"/>
                </a:rPr>
                <a:t>sp</a:t>
              </a:r>
              <a:endParaRPr lang="en-US" sz="1600" dirty="0">
                <a:latin typeface="Calibri" charset="0"/>
              </a:endParaRPr>
            </a:p>
          </p:txBody>
        </p:sp>
        <p:grpSp>
          <p:nvGrpSpPr>
            <p:cNvPr id="137" name="Group 178"/>
            <p:cNvGrpSpPr>
              <a:grpSpLocks/>
            </p:cNvGrpSpPr>
            <p:nvPr/>
          </p:nvGrpSpPr>
          <p:grpSpPr bwMode="auto">
            <a:xfrm>
              <a:off x="1592" y="3812"/>
              <a:ext cx="440" cy="219"/>
              <a:chOff x="1592" y="3812"/>
              <a:chExt cx="440" cy="219"/>
            </a:xfrm>
          </p:grpSpPr>
          <p:sp>
            <p:nvSpPr>
              <p:cNvPr id="138" name="Line 169"/>
              <p:cNvSpPr>
                <a:spLocks noChangeShapeType="1"/>
              </p:cNvSpPr>
              <p:nvPr/>
            </p:nvSpPr>
            <p:spPr bwMode="auto">
              <a:xfrm flipV="1">
                <a:off x="1624" y="3812"/>
                <a:ext cx="408" cy="1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Oval 177"/>
              <p:cNvSpPr>
                <a:spLocks noChangeArrowheads="1"/>
              </p:cNvSpPr>
              <p:nvPr/>
            </p:nvSpPr>
            <p:spPr bwMode="auto">
              <a:xfrm>
                <a:off x="1592" y="3968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5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786" grpId="0" animBg="1"/>
      <p:bldP spid="154794" grpId="0" animBg="1"/>
      <p:bldP spid="154795" grpId="0" animBg="1"/>
      <p:bldP spid="154799" grpId="0" animBg="1"/>
      <p:bldP spid="154822" grpId="0" animBg="1" autoUpdateAnimBg="0"/>
      <p:bldP spid="1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5"/>
          <p:cNvSpPr>
            <a:spLocks noChangeArrowheads="1"/>
          </p:cNvSpPr>
          <p:nvPr/>
        </p:nvSpPr>
        <p:spPr bwMode="auto">
          <a:xfrm>
            <a:off x="5190058" y="0"/>
            <a:ext cx="3937000" cy="6858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main</a:t>
            </a:r>
            <a:r>
              <a:rPr lang="en-US" dirty="0">
                <a:latin typeface="Monaco"/>
                <a:cs typeface="Monaco"/>
              </a:rPr>
              <a:t>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subu</a:t>
            </a:r>
            <a:r>
              <a:rPr lang="en-US" dirty="0">
                <a:solidFill>
                  <a:srgbClr val="CC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$</a:t>
            </a:r>
            <a:r>
              <a:rPr lang="en-US" dirty="0" err="1">
                <a:latin typeface="Monaco"/>
                <a:cs typeface="Monaco"/>
              </a:rPr>
              <a:t>sp</a:t>
            </a:r>
            <a:r>
              <a:rPr lang="en-US" dirty="0">
                <a:latin typeface="Monaco"/>
                <a:cs typeface="Monaco"/>
              </a:rPr>
              <a:t>, 168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sw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$</a:t>
            </a:r>
            <a:r>
              <a:rPr lang="en-US" dirty="0" err="1">
                <a:latin typeface="Monaco"/>
                <a:cs typeface="Monaco"/>
              </a:rPr>
              <a:t>ra</a:t>
            </a:r>
            <a:r>
              <a:rPr lang="en-US" dirty="0">
                <a:latin typeface="Monaco"/>
                <a:cs typeface="Monaco"/>
              </a:rPr>
              <a:t>, 84($</a:t>
            </a:r>
            <a:r>
              <a:rPr lang="en-US" dirty="0" err="1">
                <a:latin typeface="Monaco"/>
                <a:cs typeface="Monaco"/>
              </a:rPr>
              <a:t>sp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#  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23	  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CarNode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mycar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;</a:t>
            </a:r>
          </a:p>
          <a:p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#  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25	  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ReadCar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(&amp;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mycar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);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addu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$</a:t>
            </a:r>
            <a:r>
              <a:rPr lang="en-US" dirty="0">
                <a:latin typeface="Monaco"/>
                <a:cs typeface="Monaco"/>
              </a:rPr>
              <a:t>a0, $</a:t>
            </a:r>
            <a:r>
              <a:rPr lang="en-US" dirty="0" err="1">
                <a:latin typeface="Monaco"/>
                <a:cs typeface="Monaco"/>
              </a:rPr>
              <a:t>sp</a:t>
            </a:r>
            <a:r>
              <a:rPr lang="en-US" dirty="0">
                <a:latin typeface="Monaco"/>
                <a:cs typeface="Monaco"/>
              </a:rPr>
              <a:t>, 88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solidFill>
                  <a:srgbClr val="CC0000"/>
                </a:solidFill>
                <a:latin typeface="Monaco"/>
                <a:cs typeface="Monaco"/>
              </a:rPr>
              <a:t>jal</a:t>
            </a:r>
            <a:r>
              <a:rPr lang="en-US" dirty="0">
                <a:latin typeface="Monaco"/>
                <a:cs typeface="Monaco"/>
              </a:rPr>
              <a:t>		</a:t>
            </a:r>
            <a:r>
              <a:rPr lang="en-US" dirty="0" err="1" smtClean="0">
                <a:latin typeface="Monaco"/>
                <a:cs typeface="Monaco"/>
              </a:rPr>
              <a:t>ReadCar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#  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27	  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PrintCar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mycar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);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addu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$</a:t>
            </a:r>
            <a:r>
              <a:rPr lang="en-US" dirty="0">
                <a:latin typeface="Monaco"/>
                <a:cs typeface="Monaco"/>
              </a:rPr>
              <a:t>t6, $</a:t>
            </a:r>
            <a:r>
              <a:rPr lang="en-US" dirty="0" err="1">
                <a:latin typeface="Monaco"/>
                <a:cs typeface="Monaco"/>
              </a:rPr>
              <a:t>sp</a:t>
            </a:r>
            <a:r>
              <a:rPr lang="en-US" dirty="0">
                <a:latin typeface="Monaco"/>
                <a:cs typeface="Monaco"/>
              </a:rPr>
              <a:t>, 88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CC0000"/>
                </a:solidFill>
                <a:latin typeface="Monaco"/>
                <a:cs typeface="Monaco"/>
              </a:rPr>
              <a:t>move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$t9, $</a:t>
            </a:r>
            <a:r>
              <a:rPr lang="en-US" dirty="0" err="1" smtClean="0">
                <a:latin typeface="Monaco"/>
                <a:cs typeface="Monaco"/>
              </a:rPr>
              <a:t>sp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addu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$</a:t>
            </a:r>
            <a:r>
              <a:rPr lang="en-US" dirty="0">
                <a:latin typeface="Monaco"/>
                <a:cs typeface="Monaco"/>
              </a:rPr>
              <a:t>t0, $t6, 72</a:t>
            </a:r>
          </a:p>
          <a:p>
            <a:r>
              <a:rPr lang="en-US" dirty="0">
                <a:solidFill>
                  <a:srgbClr val="993300"/>
                </a:solidFill>
                <a:latin typeface="Monaco"/>
                <a:cs typeface="Monaco"/>
              </a:rPr>
              <a:t>L1: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lw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$</a:t>
            </a:r>
            <a:r>
              <a:rPr lang="en-US" dirty="0">
                <a:latin typeface="Monaco"/>
                <a:cs typeface="Monaco"/>
              </a:rPr>
              <a:t>t8, 0($t6</a:t>
            </a:r>
            <a:r>
              <a:rPr lang="en-US" dirty="0" smtClean="0">
                <a:latin typeface="Monaco"/>
                <a:cs typeface="Monaco"/>
              </a:rPr>
              <a:t>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sw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$</a:t>
            </a:r>
            <a:r>
              <a:rPr lang="en-US" dirty="0">
                <a:latin typeface="Monaco"/>
                <a:cs typeface="Monaco"/>
              </a:rPr>
              <a:t>t8, 0($t9)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addi</a:t>
            </a:r>
            <a:r>
              <a:rPr lang="en-US" dirty="0">
                <a:solidFill>
                  <a:srgbClr val="CC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$t6, $t6, 4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addi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$t9, $t9, </a:t>
            </a:r>
            <a:r>
              <a:rPr lang="en-US" dirty="0">
                <a:latin typeface="Monaco"/>
                <a:cs typeface="Monaco"/>
              </a:rPr>
              <a:t>4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solidFill>
                  <a:srgbClr val="CC0000"/>
                </a:solidFill>
                <a:latin typeface="Monaco"/>
                <a:cs typeface="Monaco"/>
              </a:rPr>
              <a:t>bne</a:t>
            </a:r>
            <a:r>
              <a:rPr lang="en-US" dirty="0">
                <a:latin typeface="Monaco"/>
                <a:cs typeface="Monaco"/>
              </a:rPr>
              <a:t>		</a:t>
            </a:r>
            <a:r>
              <a:rPr lang="en-US" dirty="0" smtClean="0">
                <a:latin typeface="Monaco"/>
                <a:cs typeface="Monaco"/>
              </a:rPr>
              <a:t>$</a:t>
            </a:r>
            <a:r>
              <a:rPr lang="en-US" dirty="0">
                <a:latin typeface="Monaco"/>
                <a:cs typeface="Monaco"/>
              </a:rPr>
              <a:t>t6, $t0, </a:t>
            </a:r>
            <a:r>
              <a:rPr lang="en-US" dirty="0">
                <a:solidFill>
                  <a:srgbClr val="993300"/>
                </a:solidFill>
                <a:latin typeface="Monaco"/>
                <a:cs typeface="Monaco"/>
              </a:rPr>
              <a:t>L1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jal</a:t>
            </a:r>
            <a:r>
              <a:rPr lang="en-US" dirty="0">
                <a:latin typeface="Monaco"/>
                <a:cs typeface="Monaco"/>
              </a:rPr>
              <a:t>		</a:t>
            </a:r>
            <a:r>
              <a:rPr lang="en-US" dirty="0" err="1" smtClean="0">
                <a:latin typeface="Monaco"/>
                <a:cs typeface="Monaco"/>
              </a:rPr>
              <a:t>PrintCar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#  28	}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CC0000"/>
                </a:solidFill>
                <a:latin typeface="Monaco"/>
                <a:cs typeface="Monaco"/>
              </a:rPr>
              <a:t>move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$</a:t>
            </a:r>
            <a:r>
              <a:rPr lang="en-US" dirty="0">
                <a:latin typeface="Monaco"/>
                <a:cs typeface="Monaco"/>
              </a:rPr>
              <a:t>v0, $zero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lw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$</a:t>
            </a:r>
            <a:r>
              <a:rPr lang="en-US" dirty="0" err="1">
                <a:latin typeface="Monaco"/>
                <a:cs typeface="Monaco"/>
              </a:rPr>
              <a:t>ra</a:t>
            </a:r>
            <a:r>
              <a:rPr lang="en-US" dirty="0">
                <a:latin typeface="Monaco"/>
                <a:cs typeface="Monaco"/>
              </a:rPr>
              <a:t>, 84($</a:t>
            </a:r>
            <a:r>
              <a:rPr lang="en-US" dirty="0" err="1">
                <a:latin typeface="Monaco"/>
                <a:cs typeface="Monaco"/>
              </a:rPr>
              <a:t>sp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addu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$</a:t>
            </a:r>
            <a:r>
              <a:rPr lang="en-US" dirty="0" err="1">
                <a:latin typeface="Monaco"/>
                <a:cs typeface="Monaco"/>
              </a:rPr>
              <a:t>sp</a:t>
            </a:r>
            <a:r>
              <a:rPr lang="en-US" dirty="0">
                <a:latin typeface="Monaco"/>
                <a:cs typeface="Monaco"/>
              </a:rPr>
              <a:t>, 168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CC0000"/>
                </a:solidFill>
                <a:latin typeface="Monaco"/>
                <a:cs typeface="Monaco"/>
              </a:rPr>
              <a:t>j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$</a:t>
            </a:r>
            <a:r>
              <a:rPr lang="en-US" dirty="0" err="1">
                <a:latin typeface="Monaco"/>
                <a:cs typeface="Monaco"/>
              </a:rPr>
              <a:t>ra</a:t>
            </a:r>
            <a:r>
              <a:rPr lang="en-US" dirty="0">
                <a:latin typeface="Monaco"/>
                <a:cs typeface="Monaco"/>
              </a:rPr>
              <a:t>                    	</a:t>
            </a: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26400" cy="1143000"/>
          </a:xfrm>
        </p:spPr>
        <p:txBody>
          <a:bodyPr/>
          <a:lstStyle/>
          <a:p>
            <a:pPr algn="l" eaLnBrk="1" hangingPunct="1"/>
            <a:r>
              <a:rPr lang="en-US" dirty="0"/>
              <a:t>The </a:t>
            </a:r>
            <a:r>
              <a:rPr lang="en-US" dirty="0" err="1"/>
              <a:t>car.c</a:t>
            </a:r>
            <a:r>
              <a:rPr lang="en-US" dirty="0"/>
              <a:t> program</a:t>
            </a:r>
          </a:p>
        </p:txBody>
      </p:sp>
      <p:sp>
        <p:nvSpPr>
          <p:cNvPr id="55302" name="Rectangle 4"/>
          <p:cNvSpPr>
            <a:spLocks noChangeArrowheads="1"/>
          </p:cNvSpPr>
          <p:nvPr/>
        </p:nvSpPr>
        <p:spPr bwMode="auto">
          <a:xfrm>
            <a:off x="1219200" y="29972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03" name="Rectangle 5"/>
          <p:cNvSpPr>
            <a:spLocks noChangeArrowheads="1"/>
          </p:cNvSpPr>
          <p:nvPr/>
        </p:nvSpPr>
        <p:spPr bwMode="auto">
          <a:xfrm>
            <a:off x="1219200" y="32131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next</a:t>
            </a:r>
          </a:p>
        </p:txBody>
      </p:sp>
      <p:sp>
        <p:nvSpPr>
          <p:cNvPr id="55304" name="Rectangle 6"/>
          <p:cNvSpPr>
            <a:spLocks noChangeArrowheads="1"/>
          </p:cNvSpPr>
          <p:nvPr/>
        </p:nvSpPr>
        <p:spPr bwMode="auto">
          <a:xfrm>
            <a:off x="1219200" y="3429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cost</a:t>
            </a:r>
          </a:p>
        </p:txBody>
      </p:sp>
      <p:sp>
        <p:nvSpPr>
          <p:cNvPr id="55305" name="Rectangle 7"/>
          <p:cNvSpPr>
            <a:spLocks noChangeArrowheads="1"/>
          </p:cNvSpPr>
          <p:nvPr/>
        </p:nvSpPr>
        <p:spPr bwMode="auto">
          <a:xfrm>
            <a:off x="1219200" y="3644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cost</a:t>
            </a:r>
          </a:p>
        </p:txBody>
      </p:sp>
      <p:sp>
        <p:nvSpPr>
          <p:cNvPr id="55306" name="Rectangle 8"/>
          <p:cNvSpPr>
            <a:spLocks noChangeArrowheads="1"/>
          </p:cNvSpPr>
          <p:nvPr/>
        </p:nvSpPr>
        <p:spPr bwMode="auto">
          <a:xfrm>
            <a:off x="1219200" y="3860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07" name="Rectangle 9"/>
          <p:cNvSpPr>
            <a:spLocks noChangeArrowheads="1"/>
          </p:cNvSpPr>
          <p:nvPr/>
        </p:nvSpPr>
        <p:spPr bwMode="auto">
          <a:xfrm>
            <a:off x="1219200" y="4076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mileage</a:t>
            </a:r>
          </a:p>
        </p:txBody>
      </p:sp>
      <p:sp>
        <p:nvSpPr>
          <p:cNvPr id="55308" name="Rectangle 10"/>
          <p:cNvSpPr>
            <a:spLocks noChangeArrowheads="1"/>
          </p:cNvSpPr>
          <p:nvPr/>
        </p:nvSpPr>
        <p:spPr bwMode="auto">
          <a:xfrm>
            <a:off x="1219200" y="42926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year</a:t>
            </a:r>
          </a:p>
        </p:txBody>
      </p:sp>
      <p:sp>
        <p:nvSpPr>
          <p:cNvPr id="55309" name="Rectangle 11"/>
          <p:cNvSpPr>
            <a:spLocks noChangeArrowheads="1"/>
          </p:cNvSpPr>
          <p:nvPr/>
        </p:nvSpPr>
        <p:spPr bwMode="auto">
          <a:xfrm>
            <a:off x="1219200" y="45085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model[16-19]</a:t>
            </a:r>
          </a:p>
        </p:txBody>
      </p:sp>
      <p:sp>
        <p:nvSpPr>
          <p:cNvPr id="55310" name="Rectangle 12"/>
          <p:cNvSpPr>
            <a:spLocks noChangeArrowheads="1"/>
          </p:cNvSpPr>
          <p:nvPr/>
        </p:nvSpPr>
        <p:spPr bwMode="auto">
          <a:xfrm>
            <a:off x="1219200" y="47244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model[12-15]</a:t>
            </a:r>
          </a:p>
        </p:txBody>
      </p:sp>
      <p:sp>
        <p:nvSpPr>
          <p:cNvPr id="55311" name="Rectangle 13"/>
          <p:cNvSpPr>
            <a:spLocks noChangeArrowheads="1"/>
          </p:cNvSpPr>
          <p:nvPr/>
        </p:nvSpPr>
        <p:spPr bwMode="auto">
          <a:xfrm>
            <a:off x="1219200" y="49403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model[8-11]</a:t>
            </a:r>
          </a:p>
        </p:txBody>
      </p:sp>
      <p:sp>
        <p:nvSpPr>
          <p:cNvPr id="55312" name="Rectangle 14"/>
          <p:cNvSpPr>
            <a:spLocks noChangeArrowheads="1"/>
          </p:cNvSpPr>
          <p:nvPr/>
        </p:nvSpPr>
        <p:spPr bwMode="auto">
          <a:xfrm>
            <a:off x="1219200" y="51562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model[4-7]</a:t>
            </a:r>
          </a:p>
        </p:txBody>
      </p:sp>
      <p:sp>
        <p:nvSpPr>
          <p:cNvPr id="55313" name="Rectangle 15"/>
          <p:cNvSpPr>
            <a:spLocks noChangeArrowheads="1"/>
          </p:cNvSpPr>
          <p:nvPr/>
        </p:nvSpPr>
        <p:spPr bwMode="auto">
          <a:xfrm>
            <a:off x="1219200" y="53721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model[0-3]</a:t>
            </a:r>
          </a:p>
        </p:txBody>
      </p:sp>
      <p:sp>
        <p:nvSpPr>
          <p:cNvPr id="55314" name="Rectangle 16"/>
          <p:cNvSpPr>
            <a:spLocks noChangeArrowheads="1"/>
          </p:cNvSpPr>
          <p:nvPr/>
        </p:nvSpPr>
        <p:spPr bwMode="auto">
          <a:xfrm>
            <a:off x="1219200" y="5588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make[16-19]</a:t>
            </a:r>
          </a:p>
        </p:txBody>
      </p:sp>
      <p:sp>
        <p:nvSpPr>
          <p:cNvPr id="55315" name="Rectangle 17"/>
          <p:cNvSpPr>
            <a:spLocks noChangeArrowheads="1"/>
          </p:cNvSpPr>
          <p:nvPr/>
        </p:nvSpPr>
        <p:spPr bwMode="auto">
          <a:xfrm>
            <a:off x="1219200" y="5803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make[12-15]</a:t>
            </a:r>
          </a:p>
        </p:txBody>
      </p:sp>
      <p:sp>
        <p:nvSpPr>
          <p:cNvPr id="55316" name="Rectangle 18"/>
          <p:cNvSpPr>
            <a:spLocks noChangeArrowheads="1"/>
          </p:cNvSpPr>
          <p:nvPr/>
        </p:nvSpPr>
        <p:spPr bwMode="auto">
          <a:xfrm>
            <a:off x="1219200" y="6019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make[8-11]</a:t>
            </a:r>
            <a:endParaRPr lang="en-US">
              <a:latin typeface="Calibri" charset="0"/>
            </a:endParaRPr>
          </a:p>
        </p:txBody>
      </p:sp>
      <p:sp>
        <p:nvSpPr>
          <p:cNvPr id="55317" name="Rectangle 19"/>
          <p:cNvSpPr>
            <a:spLocks noChangeArrowheads="1"/>
          </p:cNvSpPr>
          <p:nvPr/>
        </p:nvSpPr>
        <p:spPr bwMode="auto">
          <a:xfrm>
            <a:off x="1219200" y="6235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make[4-7]</a:t>
            </a:r>
            <a:endParaRPr lang="en-US">
              <a:latin typeface="Calibri" charset="0"/>
            </a:endParaRPr>
          </a:p>
        </p:txBody>
      </p:sp>
      <p:sp>
        <p:nvSpPr>
          <p:cNvPr id="55318" name="Rectangle 20"/>
          <p:cNvSpPr>
            <a:spLocks noChangeArrowheads="1"/>
          </p:cNvSpPr>
          <p:nvPr/>
        </p:nvSpPr>
        <p:spPr bwMode="auto">
          <a:xfrm>
            <a:off x="1219200" y="1270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19" name="Rectangle 21"/>
          <p:cNvSpPr>
            <a:spLocks noChangeArrowheads="1"/>
          </p:cNvSpPr>
          <p:nvPr/>
        </p:nvSpPr>
        <p:spPr bwMode="auto">
          <a:xfrm>
            <a:off x="1219200" y="1485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20" name="Rectangle 22"/>
          <p:cNvSpPr>
            <a:spLocks noChangeArrowheads="1"/>
          </p:cNvSpPr>
          <p:nvPr/>
        </p:nvSpPr>
        <p:spPr bwMode="auto">
          <a:xfrm>
            <a:off x="1219200" y="1701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21" name="Rectangle 23"/>
          <p:cNvSpPr>
            <a:spLocks noChangeArrowheads="1"/>
          </p:cNvSpPr>
          <p:nvPr/>
        </p:nvSpPr>
        <p:spPr bwMode="auto">
          <a:xfrm>
            <a:off x="1219200" y="1917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22" name="Rectangle 24"/>
          <p:cNvSpPr>
            <a:spLocks noChangeArrowheads="1"/>
          </p:cNvSpPr>
          <p:nvPr/>
        </p:nvSpPr>
        <p:spPr bwMode="auto">
          <a:xfrm>
            <a:off x="1219200" y="21336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23" name="Rectangle 25"/>
          <p:cNvSpPr>
            <a:spLocks noChangeArrowheads="1"/>
          </p:cNvSpPr>
          <p:nvPr/>
        </p:nvSpPr>
        <p:spPr bwMode="auto">
          <a:xfrm>
            <a:off x="1219200" y="23495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24" name="Rectangle 26"/>
          <p:cNvSpPr>
            <a:spLocks noChangeArrowheads="1"/>
          </p:cNvSpPr>
          <p:nvPr/>
        </p:nvSpPr>
        <p:spPr bwMode="auto">
          <a:xfrm>
            <a:off x="1219200" y="25654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25" name="Rectangle 27"/>
          <p:cNvSpPr>
            <a:spLocks noChangeArrowheads="1"/>
          </p:cNvSpPr>
          <p:nvPr/>
        </p:nvSpPr>
        <p:spPr bwMode="auto">
          <a:xfrm>
            <a:off x="1219200" y="27813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26" name="Rectangle 28"/>
          <p:cNvSpPr>
            <a:spLocks noChangeArrowheads="1"/>
          </p:cNvSpPr>
          <p:nvPr/>
        </p:nvSpPr>
        <p:spPr bwMode="auto">
          <a:xfrm>
            <a:off x="3975100" y="29972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27" name="Rectangle 29"/>
          <p:cNvSpPr>
            <a:spLocks noChangeArrowheads="1"/>
          </p:cNvSpPr>
          <p:nvPr/>
        </p:nvSpPr>
        <p:spPr bwMode="auto">
          <a:xfrm>
            <a:off x="3975100" y="32131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28" name="Rectangle 30"/>
          <p:cNvSpPr>
            <a:spLocks noChangeArrowheads="1"/>
          </p:cNvSpPr>
          <p:nvPr/>
        </p:nvSpPr>
        <p:spPr bwMode="auto">
          <a:xfrm>
            <a:off x="3975100" y="3429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29" name="Rectangle 31"/>
          <p:cNvSpPr>
            <a:spLocks noChangeArrowheads="1"/>
          </p:cNvSpPr>
          <p:nvPr/>
        </p:nvSpPr>
        <p:spPr bwMode="auto">
          <a:xfrm>
            <a:off x="3975100" y="3644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30" name="Rectangle 32"/>
          <p:cNvSpPr>
            <a:spLocks noChangeArrowheads="1"/>
          </p:cNvSpPr>
          <p:nvPr/>
        </p:nvSpPr>
        <p:spPr bwMode="auto">
          <a:xfrm>
            <a:off x="3975100" y="3860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31" name="Rectangle 33"/>
          <p:cNvSpPr>
            <a:spLocks noChangeArrowheads="1"/>
          </p:cNvSpPr>
          <p:nvPr/>
        </p:nvSpPr>
        <p:spPr bwMode="auto">
          <a:xfrm>
            <a:off x="3975100" y="4076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32" name="Rectangle 34"/>
          <p:cNvSpPr>
            <a:spLocks noChangeArrowheads="1"/>
          </p:cNvSpPr>
          <p:nvPr/>
        </p:nvSpPr>
        <p:spPr bwMode="auto">
          <a:xfrm>
            <a:off x="3975100" y="42926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33" name="Rectangle 35"/>
          <p:cNvSpPr>
            <a:spLocks noChangeArrowheads="1"/>
          </p:cNvSpPr>
          <p:nvPr/>
        </p:nvSpPr>
        <p:spPr bwMode="auto">
          <a:xfrm>
            <a:off x="3975100" y="45085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34" name="Rectangle 36"/>
          <p:cNvSpPr>
            <a:spLocks noChangeArrowheads="1"/>
          </p:cNvSpPr>
          <p:nvPr/>
        </p:nvSpPr>
        <p:spPr bwMode="auto">
          <a:xfrm>
            <a:off x="3975100" y="47244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35" name="Rectangle 37"/>
          <p:cNvSpPr>
            <a:spLocks noChangeArrowheads="1"/>
          </p:cNvSpPr>
          <p:nvPr/>
        </p:nvSpPr>
        <p:spPr bwMode="auto">
          <a:xfrm>
            <a:off x="3975100" y="49403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36" name="Rectangle 38"/>
          <p:cNvSpPr>
            <a:spLocks noChangeArrowheads="1"/>
          </p:cNvSpPr>
          <p:nvPr/>
        </p:nvSpPr>
        <p:spPr bwMode="auto">
          <a:xfrm>
            <a:off x="3975100" y="51562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37" name="Rectangle 39"/>
          <p:cNvSpPr>
            <a:spLocks noChangeArrowheads="1"/>
          </p:cNvSpPr>
          <p:nvPr/>
        </p:nvSpPr>
        <p:spPr bwMode="auto">
          <a:xfrm>
            <a:off x="3975100" y="53721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38" name="Rectangle 40"/>
          <p:cNvSpPr>
            <a:spLocks noChangeArrowheads="1"/>
          </p:cNvSpPr>
          <p:nvPr/>
        </p:nvSpPr>
        <p:spPr bwMode="auto">
          <a:xfrm>
            <a:off x="3975100" y="5588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39" name="Rectangle 41"/>
          <p:cNvSpPr>
            <a:spLocks noChangeArrowheads="1"/>
          </p:cNvSpPr>
          <p:nvPr/>
        </p:nvSpPr>
        <p:spPr bwMode="auto">
          <a:xfrm>
            <a:off x="3975100" y="5803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40" name="Rectangle 42"/>
          <p:cNvSpPr>
            <a:spLocks noChangeArrowheads="1"/>
          </p:cNvSpPr>
          <p:nvPr/>
        </p:nvSpPr>
        <p:spPr bwMode="auto">
          <a:xfrm>
            <a:off x="3975100" y="6019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41" name="Rectangle 43"/>
          <p:cNvSpPr>
            <a:spLocks noChangeArrowheads="1"/>
          </p:cNvSpPr>
          <p:nvPr/>
        </p:nvSpPr>
        <p:spPr bwMode="auto">
          <a:xfrm>
            <a:off x="3975100" y="6235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42" name="Rectangle 44"/>
          <p:cNvSpPr>
            <a:spLocks noChangeArrowheads="1"/>
          </p:cNvSpPr>
          <p:nvPr/>
        </p:nvSpPr>
        <p:spPr bwMode="auto">
          <a:xfrm>
            <a:off x="3975100" y="1270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make[0-3]</a:t>
            </a:r>
          </a:p>
        </p:txBody>
      </p:sp>
      <p:sp>
        <p:nvSpPr>
          <p:cNvPr id="55343" name="Rectangle 45"/>
          <p:cNvSpPr>
            <a:spLocks noChangeArrowheads="1"/>
          </p:cNvSpPr>
          <p:nvPr/>
        </p:nvSpPr>
        <p:spPr bwMode="auto">
          <a:xfrm>
            <a:off x="3975100" y="1485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vehicleID</a:t>
            </a:r>
          </a:p>
        </p:txBody>
      </p:sp>
      <p:sp>
        <p:nvSpPr>
          <p:cNvPr id="55344" name="Rectangle 46"/>
          <p:cNvSpPr>
            <a:spLocks noChangeArrowheads="1"/>
          </p:cNvSpPr>
          <p:nvPr/>
        </p:nvSpPr>
        <p:spPr bwMode="auto">
          <a:xfrm>
            <a:off x="3975100" y="1701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45" name="Rectangle 47"/>
          <p:cNvSpPr>
            <a:spLocks noChangeArrowheads="1"/>
          </p:cNvSpPr>
          <p:nvPr/>
        </p:nvSpPr>
        <p:spPr bwMode="auto">
          <a:xfrm>
            <a:off x="3975100" y="1917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46" name="Rectangle 48"/>
          <p:cNvSpPr>
            <a:spLocks noChangeArrowheads="1"/>
          </p:cNvSpPr>
          <p:nvPr/>
        </p:nvSpPr>
        <p:spPr bwMode="auto">
          <a:xfrm>
            <a:off x="3975100" y="21336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47" name="Rectangle 49"/>
          <p:cNvSpPr>
            <a:spLocks noChangeArrowheads="1"/>
          </p:cNvSpPr>
          <p:nvPr/>
        </p:nvSpPr>
        <p:spPr bwMode="auto">
          <a:xfrm>
            <a:off x="3975100" y="23495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48" name="Rectangle 50"/>
          <p:cNvSpPr>
            <a:spLocks noChangeArrowheads="1"/>
          </p:cNvSpPr>
          <p:nvPr/>
        </p:nvSpPr>
        <p:spPr bwMode="auto">
          <a:xfrm>
            <a:off x="3975100" y="25654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49" name="Rectangle 51"/>
          <p:cNvSpPr>
            <a:spLocks noChangeArrowheads="1"/>
          </p:cNvSpPr>
          <p:nvPr/>
        </p:nvSpPr>
        <p:spPr bwMode="auto">
          <a:xfrm>
            <a:off x="3975100" y="27813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50" name="Text Box 52"/>
          <p:cNvSpPr txBox="1">
            <a:spLocks noChangeArrowheads="1"/>
          </p:cNvSpPr>
          <p:nvPr/>
        </p:nvSpPr>
        <p:spPr bwMode="auto">
          <a:xfrm>
            <a:off x="4822825" y="6200775"/>
            <a:ext cx="387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SP</a:t>
            </a:r>
          </a:p>
        </p:txBody>
      </p:sp>
      <p:sp>
        <p:nvSpPr>
          <p:cNvPr id="55351" name="Text Box 53"/>
          <p:cNvSpPr txBox="1">
            <a:spLocks noChangeArrowheads="1"/>
          </p:cNvSpPr>
          <p:nvPr/>
        </p:nvSpPr>
        <p:spPr bwMode="auto">
          <a:xfrm>
            <a:off x="3621088" y="620077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00</a:t>
            </a:r>
          </a:p>
        </p:txBody>
      </p:sp>
      <p:sp>
        <p:nvSpPr>
          <p:cNvPr id="55352" name="Text Box 54"/>
          <p:cNvSpPr txBox="1">
            <a:spLocks noChangeArrowheads="1"/>
          </p:cNvSpPr>
          <p:nvPr/>
        </p:nvSpPr>
        <p:spPr bwMode="auto">
          <a:xfrm>
            <a:off x="3621088" y="598646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04</a:t>
            </a:r>
          </a:p>
        </p:txBody>
      </p:sp>
      <p:sp>
        <p:nvSpPr>
          <p:cNvPr id="55353" name="Text Box 55"/>
          <p:cNvSpPr txBox="1">
            <a:spLocks noChangeArrowheads="1"/>
          </p:cNvSpPr>
          <p:nvPr/>
        </p:nvSpPr>
        <p:spPr bwMode="auto">
          <a:xfrm>
            <a:off x="3621088" y="577056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08</a:t>
            </a:r>
          </a:p>
        </p:txBody>
      </p:sp>
      <p:sp>
        <p:nvSpPr>
          <p:cNvPr id="55354" name="Text Box 56"/>
          <p:cNvSpPr txBox="1">
            <a:spLocks noChangeArrowheads="1"/>
          </p:cNvSpPr>
          <p:nvPr/>
        </p:nvSpPr>
        <p:spPr bwMode="auto">
          <a:xfrm>
            <a:off x="3621088" y="555466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12</a:t>
            </a:r>
          </a:p>
        </p:txBody>
      </p:sp>
      <p:sp>
        <p:nvSpPr>
          <p:cNvPr id="55355" name="Text Box 57"/>
          <p:cNvSpPr txBox="1">
            <a:spLocks noChangeArrowheads="1"/>
          </p:cNvSpPr>
          <p:nvPr/>
        </p:nvSpPr>
        <p:spPr bwMode="auto">
          <a:xfrm>
            <a:off x="3621088" y="533876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16</a:t>
            </a:r>
          </a:p>
        </p:txBody>
      </p:sp>
      <p:sp>
        <p:nvSpPr>
          <p:cNvPr id="55356" name="Text Box 58"/>
          <p:cNvSpPr txBox="1">
            <a:spLocks noChangeArrowheads="1"/>
          </p:cNvSpPr>
          <p:nvPr/>
        </p:nvSpPr>
        <p:spPr bwMode="auto">
          <a:xfrm>
            <a:off x="3621088" y="5124450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20</a:t>
            </a:r>
          </a:p>
        </p:txBody>
      </p:sp>
      <p:sp>
        <p:nvSpPr>
          <p:cNvPr id="55357" name="Text Box 59"/>
          <p:cNvSpPr txBox="1">
            <a:spLocks noChangeArrowheads="1"/>
          </p:cNvSpPr>
          <p:nvPr/>
        </p:nvSpPr>
        <p:spPr bwMode="auto">
          <a:xfrm>
            <a:off x="3621088" y="4908550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24</a:t>
            </a:r>
          </a:p>
        </p:txBody>
      </p:sp>
      <p:sp>
        <p:nvSpPr>
          <p:cNvPr id="55358" name="Text Box 60"/>
          <p:cNvSpPr txBox="1">
            <a:spLocks noChangeArrowheads="1"/>
          </p:cNvSpPr>
          <p:nvPr/>
        </p:nvSpPr>
        <p:spPr bwMode="auto">
          <a:xfrm>
            <a:off x="3621088" y="4692650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28</a:t>
            </a:r>
          </a:p>
        </p:txBody>
      </p:sp>
      <p:sp>
        <p:nvSpPr>
          <p:cNvPr id="55359" name="Text Box 61"/>
          <p:cNvSpPr txBox="1">
            <a:spLocks noChangeArrowheads="1"/>
          </p:cNvSpPr>
          <p:nvPr/>
        </p:nvSpPr>
        <p:spPr bwMode="auto">
          <a:xfrm>
            <a:off x="3621088" y="4476750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32</a:t>
            </a:r>
          </a:p>
        </p:txBody>
      </p:sp>
      <p:sp>
        <p:nvSpPr>
          <p:cNvPr id="55360" name="Text Box 62"/>
          <p:cNvSpPr txBox="1">
            <a:spLocks noChangeArrowheads="1"/>
          </p:cNvSpPr>
          <p:nvPr/>
        </p:nvSpPr>
        <p:spPr bwMode="auto">
          <a:xfrm>
            <a:off x="3621088" y="4260850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36</a:t>
            </a:r>
          </a:p>
        </p:txBody>
      </p:sp>
      <p:sp>
        <p:nvSpPr>
          <p:cNvPr id="55361" name="Text Box 63"/>
          <p:cNvSpPr txBox="1">
            <a:spLocks noChangeArrowheads="1"/>
          </p:cNvSpPr>
          <p:nvPr/>
        </p:nvSpPr>
        <p:spPr bwMode="auto">
          <a:xfrm>
            <a:off x="3621088" y="4046538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40</a:t>
            </a:r>
          </a:p>
        </p:txBody>
      </p:sp>
      <p:sp>
        <p:nvSpPr>
          <p:cNvPr id="55362" name="Text Box 64"/>
          <p:cNvSpPr txBox="1">
            <a:spLocks noChangeArrowheads="1"/>
          </p:cNvSpPr>
          <p:nvPr/>
        </p:nvSpPr>
        <p:spPr bwMode="auto">
          <a:xfrm>
            <a:off x="3621088" y="3830638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44</a:t>
            </a:r>
          </a:p>
        </p:txBody>
      </p:sp>
      <p:sp>
        <p:nvSpPr>
          <p:cNvPr id="55363" name="Text Box 65"/>
          <p:cNvSpPr txBox="1">
            <a:spLocks noChangeArrowheads="1"/>
          </p:cNvSpPr>
          <p:nvPr/>
        </p:nvSpPr>
        <p:spPr bwMode="auto">
          <a:xfrm>
            <a:off x="3621088" y="3614738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48</a:t>
            </a:r>
          </a:p>
        </p:txBody>
      </p:sp>
      <p:sp>
        <p:nvSpPr>
          <p:cNvPr id="55364" name="Text Box 66"/>
          <p:cNvSpPr txBox="1">
            <a:spLocks noChangeArrowheads="1"/>
          </p:cNvSpPr>
          <p:nvPr/>
        </p:nvSpPr>
        <p:spPr bwMode="auto">
          <a:xfrm>
            <a:off x="3621088" y="3398838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52</a:t>
            </a:r>
          </a:p>
        </p:txBody>
      </p:sp>
      <p:sp>
        <p:nvSpPr>
          <p:cNvPr id="55365" name="Text Box 67"/>
          <p:cNvSpPr txBox="1">
            <a:spLocks noChangeArrowheads="1"/>
          </p:cNvSpPr>
          <p:nvPr/>
        </p:nvSpPr>
        <p:spPr bwMode="auto">
          <a:xfrm>
            <a:off x="3621088" y="318452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56</a:t>
            </a:r>
          </a:p>
        </p:txBody>
      </p:sp>
      <p:sp>
        <p:nvSpPr>
          <p:cNvPr id="55366" name="Text Box 68"/>
          <p:cNvSpPr txBox="1">
            <a:spLocks noChangeArrowheads="1"/>
          </p:cNvSpPr>
          <p:nvPr/>
        </p:nvSpPr>
        <p:spPr bwMode="auto">
          <a:xfrm>
            <a:off x="3621088" y="296862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60</a:t>
            </a:r>
          </a:p>
        </p:txBody>
      </p:sp>
      <p:sp>
        <p:nvSpPr>
          <p:cNvPr id="55367" name="Text Box 69"/>
          <p:cNvSpPr txBox="1">
            <a:spLocks noChangeArrowheads="1"/>
          </p:cNvSpPr>
          <p:nvPr/>
        </p:nvSpPr>
        <p:spPr bwMode="auto">
          <a:xfrm>
            <a:off x="3621088" y="275272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64</a:t>
            </a:r>
          </a:p>
        </p:txBody>
      </p:sp>
      <p:sp>
        <p:nvSpPr>
          <p:cNvPr id="55368" name="Text Box 70"/>
          <p:cNvSpPr txBox="1">
            <a:spLocks noChangeArrowheads="1"/>
          </p:cNvSpPr>
          <p:nvPr/>
        </p:nvSpPr>
        <p:spPr bwMode="auto">
          <a:xfrm>
            <a:off x="3621088" y="253682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68</a:t>
            </a:r>
          </a:p>
        </p:txBody>
      </p:sp>
      <p:sp>
        <p:nvSpPr>
          <p:cNvPr id="55369" name="Text Box 71"/>
          <p:cNvSpPr txBox="1">
            <a:spLocks noChangeArrowheads="1"/>
          </p:cNvSpPr>
          <p:nvPr/>
        </p:nvSpPr>
        <p:spPr bwMode="auto">
          <a:xfrm>
            <a:off x="3621088" y="232092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72</a:t>
            </a:r>
          </a:p>
        </p:txBody>
      </p:sp>
      <p:sp>
        <p:nvSpPr>
          <p:cNvPr id="55370" name="Text Box 72"/>
          <p:cNvSpPr txBox="1">
            <a:spLocks noChangeArrowheads="1"/>
          </p:cNvSpPr>
          <p:nvPr/>
        </p:nvSpPr>
        <p:spPr bwMode="auto">
          <a:xfrm>
            <a:off x="3621088" y="210661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76</a:t>
            </a:r>
          </a:p>
        </p:txBody>
      </p:sp>
      <p:sp>
        <p:nvSpPr>
          <p:cNvPr id="55371" name="Text Box 73"/>
          <p:cNvSpPr txBox="1">
            <a:spLocks noChangeArrowheads="1"/>
          </p:cNvSpPr>
          <p:nvPr/>
        </p:nvSpPr>
        <p:spPr bwMode="auto">
          <a:xfrm>
            <a:off x="3621088" y="189071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80</a:t>
            </a:r>
          </a:p>
        </p:txBody>
      </p:sp>
      <p:sp>
        <p:nvSpPr>
          <p:cNvPr id="55372" name="Text Box 74"/>
          <p:cNvSpPr txBox="1">
            <a:spLocks noChangeArrowheads="1"/>
          </p:cNvSpPr>
          <p:nvPr/>
        </p:nvSpPr>
        <p:spPr bwMode="auto">
          <a:xfrm>
            <a:off x="3621088" y="167481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84</a:t>
            </a:r>
          </a:p>
        </p:txBody>
      </p:sp>
      <p:sp>
        <p:nvSpPr>
          <p:cNvPr id="55373" name="Text Box 75"/>
          <p:cNvSpPr txBox="1">
            <a:spLocks noChangeArrowheads="1"/>
          </p:cNvSpPr>
          <p:nvPr/>
        </p:nvSpPr>
        <p:spPr bwMode="auto">
          <a:xfrm>
            <a:off x="3621088" y="145891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88</a:t>
            </a:r>
          </a:p>
        </p:txBody>
      </p:sp>
      <p:sp>
        <p:nvSpPr>
          <p:cNvPr id="55374" name="Text Box 76"/>
          <p:cNvSpPr txBox="1">
            <a:spLocks noChangeArrowheads="1"/>
          </p:cNvSpPr>
          <p:nvPr/>
        </p:nvSpPr>
        <p:spPr bwMode="auto">
          <a:xfrm>
            <a:off x="3621088" y="124301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92</a:t>
            </a:r>
          </a:p>
        </p:txBody>
      </p:sp>
      <p:sp>
        <p:nvSpPr>
          <p:cNvPr id="55375" name="Text Box 77"/>
          <p:cNvSpPr txBox="1">
            <a:spLocks noChangeArrowheads="1"/>
          </p:cNvSpPr>
          <p:nvPr/>
        </p:nvSpPr>
        <p:spPr bwMode="auto">
          <a:xfrm>
            <a:off x="785813" y="166687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180</a:t>
            </a:r>
          </a:p>
        </p:txBody>
      </p:sp>
      <p:sp>
        <p:nvSpPr>
          <p:cNvPr id="55376" name="Text Box 78"/>
          <p:cNvSpPr txBox="1">
            <a:spLocks noChangeArrowheads="1"/>
          </p:cNvSpPr>
          <p:nvPr/>
        </p:nvSpPr>
        <p:spPr bwMode="auto">
          <a:xfrm>
            <a:off x="785813" y="1454150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184</a:t>
            </a:r>
          </a:p>
        </p:txBody>
      </p:sp>
      <p:sp>
        <p:nvSpPr>
          <p:cNvPr id="55377" name="Text Box 79"/>
          <p:cNvSpPr txBox="1">
            <a:spLocks noChangeArrowheads="1"/>
          </p:cNvSpPr>
          <p:nvPr/>
        </p:nvSpPr>
        <p:spPr bwMode="auto">
          <a:xfrm>
            <a:off x="785813" y="124142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188</a:t>
            </a:r>
          </a:p>
        </p:txBody>
      </p:sp>
      <p:sp>
        <p:nvSpPr>
          <p:cNvPr id="55378" name="Text Box 80"/>
          <p:cNvSpPr txBox="1">
            <a:spLocks noChangeArrowheads="1"/>
          </p:cNvSpPr>
          <p:nvPr/>
        </p:nvSpPr>
        <p:spPr bwMode="auto">
          <a:xfrm>
            <a:off x="869950" y="6211888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96</a:t>
            </a:r>
          </a:p>
        </p:txBody>
      </p:sp>
      <p:sp>
        <p:nvSpPr>
          <p:cNvPr id="55379" name="Text Box 81"/>
          <p:cNvSpPr txBox="1">
            <a:spLocks noChangeArrowheads="1"/>
          </p:cNvSpPr>
          <p:nvPr/>
        </p:nvSpPr>
        <p:spPr bwMode="auto">
          <a:xfrm>
            <a:off x="785813" y="598487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100</a:t>
            </a:r>
          </a:p>
        </p:txBody>
      </p:sp>
      <p:sp>
        <p:nvSpPr>
          <p:cNvPr id="55380" name="Text Box 82"/>
          <p:cNvSpPr txBox="1">
            <a:spLocks noChangeArrowheads="1"/>
          </p:cNvSpPr>
          <p:nvPr/>
        </p:nvSpPr>
        <p:spPr bwMode="auto">
          <a:xfrm>
            <a:off x="785813" y="5772150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104</a:t>
            </a:r>
          </a:p>
        </p:txBody>
      </p:sp>
      <p:sp>
        <p:nvSpPr>
          <p:cNvPr id="55381" name="Text Box 83"/>
          <p:cNvSpPr txBox="1">
            <a:spLocks noChangeArrowheads="1"/>
          </p:cNvSpPr>
          <p:nvPr/>
        </p:nvSpPr>
        <p:spPr bwMode="auto">
          <a:xfrm>
            <a:off x="785813" y="555942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108</a:t>
            </a:r>
          </a:p>
        </p:txBody>
      </p:sp>
      <p:sp>
        <p:nvSpPr>
          <p:cNvPr id="55382" name="Text Box 84"/>
          <p:cNvSpPr txBox="1">
            <a:spLocks noChangeArrowheads="1"/>
          </p:cNvSpPr>
          <p:nvPr/>
        </p:nvSpPr>
        <p:spPr bwMode="auto">
          <a:xfrm>
            <a:off x="785813" y="5345113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112</a:t>
            </a:r>
          </a:p>
        </p:txBody>
      </p:sp>
      <p:sp>
        <p:nvSpPr>
          <p:cNvPr id="55383" name="Text Box 85"/>
          <p:cNvSpPr txBox="1">
            <a:spLocks noChangeArrowheads="1"/>
          </p:cNvSpPr>
          <p:nvPr/>
        </p:nvSpPr>
        <p:spPr bwMode="auto">
          <a:xfrm>
            <a:off x="785813" y="5132388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116</a:t>
            </a:r>
          </a:p>
        </p:txBody>
      </p:sp>
      <p:sp>
        <p:nvSpPr>
          <p:cNvPr id="55384" name="Text Box 86"/>
          <p:cNvSpPr txBox="1">
            <a:spLocks noChangeArrowheads="1"/>
          </p:cNvSpPr>
          <p:nvPr/>
        </p:nvSpPr>
        <p:spPr bwMode="auto">
          <a:xfrm>
            <a:off x="785813" y="490537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120</a:t>
            </a:r>
          </a:p>
        </p:txBody>
      </p:sp>
      <p:sp>
        <p:nvSpPr>
          <p:cNvPr id="55385" name="Text Box 87"/>
          <p:cNvSpPr txBox="1">
            <a:spLocks noChangeArrowheads="1"/>
          </p:cNvSpPr>
          <p:nvPr/>
        </p:nvSpPr>
        <p:spPr bwMode="auto">
          <a:xfrm>
            <a:off x="785813" y="4692650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124</a:t>
            </a:r>
          </a:p>
        </p:txBody>
      </p:sp>
      <p:sp>
        <p:nvSpPr>
          <p:cNvPr id="55386" name="Text Box 88"/>
          <p:cNvSpPr txBox="1">
            <a:spLocks noChangeArrowheads="1"/>
          </p:cNvSpPr>
          <p:nvPr/>
        </p:nvSpPr>
        <p:spPr bwMode="auto">
          <a:xfrm>
            <a:off x="785813" y="447992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128</a:t>
            </a:r>
          </a:p>
        </p:txBody>
      </p:sp>
      <p:sp>
        <p:nvSpPr>
          <p:cNvPr id="55387" name="Text Box 89"/>
          <p:cNvSpPr txBox="1">
            <a:spLocks noChangeArrowheads="1"/>
          </p:cNvSpPr>
          <p:nvPr/>
        </p:nvSpPr>
        <p:spPr bwMode="auto">
          <a:xfrm>
            <a:off x="785813" y="4265613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132</a:t>
            </a:r>
          </a:p>
        </p:txBody>
      </p:sp>
      <p:sp>
        <p:nvSpPr>
          <p:cNvPr id="55388" name="Text Box 90"/>
          <p:cNvSpPr txBox="1">
            <a:spLocks noChangeArrowheads="1"/>
          </p:cNvSpPr>
          <p:nvPr/>
        </p:nvSpPr>
        <p:spPr bwMode="auto">
          <a:xfrm>
            <a:off x="785813" y="4052888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136</a:t>
            </a:r>
          </a:p>
        </p:txBody>
      </p:sp>
      <p:sp>
        <p:nvSpPr>
          <p:cNvPr id="55389" name="Text Box 91"/>
          <p:cNvSpPr txBox="1">
            <a:spLocks noChangeArrowheads="1"/>
          </p:cNvSpPr>
          <p:nvPr/>
        </p:nvSpPr>
        <p:spPr bwMode="auto">
          <a:xfrm>
            <a:off x="785813" y="382587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140</a:t>
            </a:r>
          </a:p>
        </p:txBody>
      </p:sp>
      <p:sp>
        <p:nvSpPr>
          <p:cNvPr id="55390" name="Text Box 92"/>
          <p:cNvSpPr txBox="1">
            <a:spLocks noChangeArrowheads="1"/>
          </p:cNvSpPr>
          <p:nvPr/>
        </p:nvSpPr>
        <p:spPr bwMode="auto">
          <a:xfrm>
            <a:off x="785813" y="3613150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144</a:t>
            </a:r>
          </a:p>
        </p:txBody>
      </p:sp>
      <p:sp>
        <p:nvSpPr>
          <p:cNvPr id="55391" name="Text Box 93"/>
          <p:cNvSpPr txBox="1">
            <a:spLocks noChangeArrowheads="1"/>
          </p:cNvSpPr>
          <p:nvPr/>
        </p:nvSpPr>
        <p:spPr bwMode="auto">
          <a:xfrm>
            <a:off x="785813" y="340042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148</a:t>
            </a:r>
          </a:p>
        </p:txBody>
      </p:sp>
      <p:sp>
        <p:nvSpPr>
          <p:cNvPr id="55392" name="Text Box 94"/>
          <p:cNvSpPr txBox="1">
            <a:spLocks noChangeArrowheads="1"/>
          </p:cNvSpPr>
          <p:nvPr/>
        </p:nvSpPr>
        <p:spPr bwMode="auto">
          <a:xfrm>
            <a:off x="785813" y="3186113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152</a:t>
            </a:r>
          </a:p>
        </p:txBody>
      </p:sp>
      <p:sp>
        <p:nvSpPr>
          <p:cNvPr id="55393" name="Text Box 95"/>
          <p:cNvSpPr txBox="1">
            <a:spLocks noChangeArrowheads="1"/>
          </p:cNvSpPr>
          <p:nvPr/>
        </p:nvSpPr>
        <p:spPr bwMode="auto">
          <a:xfrm>
            <a:off x="785813" y="2973388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156</a:t>
            </a:r>
          </a:p>
        </p:txBody>
      </p:sp>
      <p:sp>
        <p:nvSpPr>
          <p:cNvPr id="55394" name="Text Box 96"/>
          <p:cNvSpPr txBox="1">
            <a:spLocks noChangeArrowheads="1"/>
          </p:cNvSpPr>
          <p:nvPr/>
        </p:nvSpPr>
        <p:spPr bwMode="auto">
          <a:xfrm>
            <a:off x="785813" y="274637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160</a:t>
            </a:r>
          </a:p>
        </p:txBody>
      </p:sp>
      <p:sp>
        <p:nvSpPr>
          <p:cNvPr id="55395" name="Text Box 97"/>
          <p:cNvSpPr txBox="1">
            <a:spLocks noChangeArrowheads="1"/>
          </p:cNvSpPr>
          <p:nvPr/>
        </p:nvSpPr>
        <p:spPr bwMode="auto">
          <a:xfrm>
            <a:off x="785813" y="2533650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164</a:t>
            </a:r>
          </a:p>
        </p:txBody>
      </p:sp>
      <p:sp>
        <p:nvSpPr>
          <p:cNvPr id="55396" name="Text Box 98"/>
          <p:cNvSpPr txBox="1">
            <a:spLocks noChangeArrowheads="1"/>
          </p:cNvSpPr>
          <p:nvPr/>
        </p:nvSpPr>
        <p:spPr bwMode="auto">
          <a:xfrm>
            <a:off x="785813" y="232092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168</a:t>
            </a:r>
          </a:p>
        </p:txBody>
      </p:sp>
      <p:sp>
        <p:nvSpPr>
          <p:cNvPr id="55397" name="Text Box 99"/>
          <p:cNvSpPr txBox="1">
            <a:spLocks noChangeArrowheads="1"/>
          </p:cNvSpPr>
          <p:nvPr/>
        </p:nvSpPr>
        <p:spPr bwMode="auto">
          <a:xfrm>
            <a:off x="785813" y="2106613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172</a:t>
            </a:r>
          </a:p>
        </p:txBody>
      </p:sp>
      <p:sp>
        <p:nvSpPr>
          <p:cNvPr id="55398" name="Text Box 100"/>
          <p:cNvSpPr txBox="1">
            <a:spLocks noChangeArrowheads="1"/>
          </p:cNvSpPr>
          <p:nvPr/>
        </p:nvSpPr>
        <p:spPr bwMode="auto">
          <a:xfrm>
            <a:off x="785813" y="1893888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176</a:t>
            </a:r>
          </a:p>
        </p:txBody>
      </p:sp>
      <p:sp>
        <p:nvSpPr>
          <p:cNvPr id="55402" name="Rectangle 125"/>
          <p:cNvSpPr>
            <a:spLocks noChangeArrowheads="1"/>
          </p:cNvSpPr>
          <p:nvPr/>
        </p:nvSpPr>
        <p:spPr bwMode="auto">
          <a:xfrm>
            <a:off x="2471738" y="211613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$t8</a:t>
            </a:r>
          </a:p>
        </p:txBody>
      </p:sp>
      <p:sp>
        <p:nvSpPr>
          <p:cNvPr id="55404" name="Rectangle 128"/>
          <p:cNvSpPr>
            <a:spLocks noChangeArrowheads="1"/>
          </p:cNvSpPr>
          <p:nvPr/>
        </p:nvSpPr>
        <p:spPr bwMode="auto">
          <a:xfrm>
            <a:off x="2471738" y="2413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vehicleID</a:t>
            </a:r>
          </a:p>
        </p:txBody>
      </p:sp>
      <p:sp>
        <p:nvSpPr>
          <p:cNvPr id="155784" name="AutoShape 136"/>
          <p:cNvSpPr>
            <a:spLocks noChangeArrowheads="1"/>
          </p:cNvSpPr>
          <p:nvPr/>
        </p:nvSpPr>
        <p:spPr bwMode="auto">
          <a:xfrm>
            <a:off x="5218113" y="4097850"/>
            <a:ext cx="469900" cy="152400"/>
          </a:xfrm>
          <a:prstGeom prst="rightArrow">
            <a:avLst>
              <a:gd name="adj1" fmla="val 50000"/>
              <a:gd name="adj2" fmla="val 77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cxnSp>
        <p:nvCxnSpPr>
          <p:cNvPr id="155785" name="AutoShape 137"/>
          <p:cNvCxnSpPr>
            <a:cxnSpLocks noChangeShapeType="1"/>
            <a:stCxn id="55404" idx="3"/>
            <a:endCxn id="55351" idx="3"/>
          </p:cNvCxnSpPr>
          <p:nvPr/>
        </p:nvCxnSpPr>
        <p:spPr bwMode="auto">
          <a:xfrm>
            <a:off x="3360738" y="2520950"/>
            <a:ext cx="612775" cy="3817938"/>
          </a:xfrm>
          <a:prstGeom prst="curvedConnector3">
            <a:avLst>
              <a:gd name="adj1" fmla="val 2264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5786" name="Rectangle 138"/>
          <p:cNvSpPr>
            <a:spLocks noChangeArrowheads="1"/>
          </p:cNvSpPr>
          <p:nvPr/>
        </p:nvSpPr>
        <p:spPr bwMode="auto">
          <a:xfrm>
            <a:off x="3975100" y="6235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 dirty="0" err="1">
                <a:latin typeface="Calibri" charset="0"/>
              </a:rPr>
              <a:t>vehicleID</a:t>
            </a:r>
            <a:endParaRPr lang="en-US" sz="1200" dirty="0">
              <a:latin typeface="Calibri" charset="0"/>
            </a:endParaRPr>
          </a:p>
        </p:txBody>
      </p:sp>
      <p:sp>
        <p:nvSpPr>
          <p:cNvPr id="155789" name="AutoShape 141"/>
          <p:cNvSpPr>
            <a:spLocks noChangeArrowheads="1"/>
          </p:cNvSpPr>
          <p:nvPr/>
        </p:nvSpPr>
        <p:spPr bwMode="auto">
          <a:xfrm>
            <a:off x="5218113" y="4377249"/>
            <a:ext cx="469900" cy="152400"/>
          </a:xfrm>
          <a:prstGeom prst="rightArrow">
            <a:avLst>
              <a:gd name="adj1" fmla="val 50000"/>
              <a:gd name="adj2" fmla="val 77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35" name="AutoShape 123"/>
          <p:cNvSpPr>
            <a:spLocks noChangeArrowheads="1"/>
          </p:cNvSpPr>
          <p:nvPr/>
        </p:nvSpPr>
        <p:spPr bwMode="auto">
          <a:xfrm>
            <a:off x="5218113" y="4627015"/>
            <a:ext cx="469900" cy="152400"/>
          </a:xfrm>
          <a:prstGeom prst="rightArrow">
            <a:avLst>
              <a:gd name="adj1" fmla="val 50000"/>
              <a:gd name="adj2" fmla="val 77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grpSp>
        <p:nvGrpSpPr>
          <p:cNvPr id="134" name="Group 179"/>
          <p:cNvGrpSpPr>
            <a:grpSpLocks/>
          </p:cNvGrpSpPr>
          <p:nvPr/>
        </p:nvGrpSpPr>
        <p:grpSpPr bwMode="auto">
          <a:xfrm>
            <a:off x="2822575" y="5634047"/>
            <a:ext cx="885825" cy="722313"/>
            <a:chOff x="1474" y="3709"/>
            <a:chExt cx="558" cy="455"/>
          </a:xfrm>
        </p:grpSpPr>
        <p:sp>
          <p:nvSpPr>
            <p:cNvPr id="136" name="Text Box 168"/>
            <p:cNvSpPr txBox="1">
              <a:spLocks noChangeArrowheads="1"/>
            </p:cNvSpPr>
            <p:nvPr/>
          </p:nvSpPr>
          <p:spPr bwMode="auto">
            <a:xfrm>
              <a:off x="1488" y="3887"/>
              <a:ext cx="266" cy="2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Calibri" charset="0"/>
                </a:rPr>
                <a:t>    </a:t>
              </a:r>
            </a:p>
          </p:txBody>
        </p:sp>
        <p:sp>
          <p:nvSpPr>
            <p:cNvPr id="137" name="Rectangle 176"/>
            <p:cNvSpPr>
              <a:spLocks noChangeArrowheads="1"/>
            </p:cNvSpPr>
            <p:nvPr/>
          </p:nvSpPr>
          <p:spPr bwMode="auto">
            <a:xfrm>
              <a:off x="1474" y="3709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latin typeface="Calibri" charset="0"/>
                </a:rPr>
                <a:t>$t9</a:t>
              </a:r>
            </a:p>
          </p:txBody>
        </p:sp>
        <p:grpSp>
          <p:nvGrpSpPr>
            <p:cNvPr id="138" name="Group 178"/>
            <p:cNvGrpSpPr>
              <a:grpSpLocks/>
            </p:cNvGrpSpPr>
            <p:nvPr/>
          </p:nvGrpSpPr>
          <p:grpSpPr bwMode="auto">
            <a:xfrm>
              <a:off x="1592" y="3968"/>
              <a:ext cx="440" cy="196"/>
              <a:chOff x="1592" y="3968"/>
              <a:chExt cx="440" cy="196"/>
            </a:xfrm>
          </p:grpSpPr>
          <p:sp>
            <p:nvSpPr>
              <p:cNvPr id="139" name="Line 169"/>
              <p:cNvSpPr>
                <a:spLocks noChangeShapeType="1"/>
              </p:cNvSpPr>
              <p:nvPr/>
            </p:nvSpPr>
            <p:spPr bwMode="auto">
              <a:xfrm>
                <a:off x="1624" y="4000"/>
                <a:ext cx="408" cy="1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Oval 177"/>
              <p:cNvSpPr>
                <a:spLocks noChangeArrowheads="1"/>
              </p:cNvSpPr>
              <p:nvPr/>
            </p:nvSpPr>
            <p:spPr bwMode="auto">
              <a:xfrm>
                <a:off x="1592" y="3968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</p:grpSp>
      <p:grpSp>
        <p:nvGrpSpPr>
          <p:cNvPr id="141" name="Group 179"/>
          <p:cNvGrpSpPr>
            <a:grpSpLocks/>
          </p:cNvGrpSpPr>
          <p:nvPr/>
        </p:nvGrpSpPr>
        <p:grpSpPr bwMode="auto">
          <a:xfrm>
            <a:off x="2839511" y="6191253"/>
            <a:ext cx="885825" cy="630238"/>
            <a:chOff x="1474" y="3708"/>
            <a:chExt cx="558" cy="397"/>
          </a:xfrm>
        </p:grpSpPr>
        <p:sp>
          <p:nvSpPr>
            <p:cNvPr id="142" name="Text Box 168"/>
            <p:cNvSpPr txBox="1">
              <a:spLocks noChangeArrowheads="1"/>
            </p:cNvSpPr>
            <p:nvPr/>
          </p:nvSpPr>
          <p:spPr bwMode="auto">
            <a:xfrm>
              <a:off x="1488" y="3887"/>
              <a:ext cx="266" cy="2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Calibri" charset="0"/>
                </a:rPr>
                <a:t>    </a:t>
              </a:r>
            </a:p>
          </p:txBody>
        </p:sp>
        <p:sp>
          <p:nvSpPr>
            <p:cNvPr id="143" name="Rectangle 176"/>
            <p:cNvSpPr>
              <a:spLocks noChangeArrowheads="1"/>
            </p:cNvSpPr>
            <p:nvPr/>
          </p:nvSpPr>
          <p:spPr bwMode="auto">
            <a:xfrm>
              <a:off x="1474" y="3708"/>
              <a:ext cx="30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 smtClean="0">
                  <a:latin typeface="Calibri" charset="0"/>
                </a:rPr>
                <a:t>$</a:t>
              </a:r>
              <a:r>
                <a:rPr lang="en-US" sz="1600" dirty="0" err="1" smtClean="0">
                  <a:latin typeface="Calibri" charset="0"/>
                </a:rPr>
                <a:t>sp</a:t>
              </a:r>
              <a:endParaRPr lang="en-US" sz="1600" dirty="0">
                <a:latin typeface="Calibri" charset="0"/>
              </a:endParaRPr>
            </a:p>
          </p:txBody>
        </p:sp>
        <p:grpSp>
          <p:nvGrpSpPr>
            <p:cNvPr id="144" name="Group 178"/>
            <p:cNvGrpSpPr>
              <a:grpSpLocks/>
            </p:cNvGrpSpPr>
            <p:nvPr/>
          </p:nvGrpSpPr>
          <p:grpSpPr bwMode="auto">
            <a:xfrm>
              <a:off x="1592" y="3812"/>
              <a:ext cx="440" cy="219"/>
              <a:chOff x="1592" y="3812"/>
              <a:chExt cx="440" cy="219"/>
            </a:xfrm>
          </p:grpSpPr>
          <p:sp>
            <p:nvSpPr>
              <p:cNvPr id="145" name="Line 169"/>
              <p:cNvSpPr>
                <a:spLocks noChangeShapeType="1"/>
              </p:cNvSpPr>
              <p:nvPr/>
            </p:nvSpPr>
            <p:spPr bwMode="auto">
              <a:xfrm flipV="1">
                <a:off x="1624" y="3812"/>
                <a:ext cx="408" cy="1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Oval 177"/>
              <p:cNvSpPr>
                <a:spLocks noChangeArrowheads="1"/>
              </p:cNvSpPr>
              <p:nvPr/>
            </p:nvSpPr>
            <p:spPr bwMode="auto">
              <a:xfrm>
                <a:off x="1592" y="3968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</p:grpSp>
      <p:grpSp>
        <p:nvGrpSpPr>
          <p:cNvPr id="147" name="Group 187"/>
          <p:cNvGrpSpPr>
            <a:grpSpLocks/>
          </p:cNvGrpSpPr>
          <p:nvPr/>
        </p:nvGrpSpPr>
        <p:grpSpPr bwMode="auto">
          <a:xfrm>
            <a:off x="-12700" y="2890829"/>
            <a:ext cx="885825" cy="628650"/>
            <a:chOff x="1474" y="3709"/>
            <a:chExt cx="558" cy="396"/>
          </a:xfrm>
        </p:grpSpPr>
        <p:sp>
          <p:nvSpPr>
            <p:cNvPr id="148" name="Text Box 188"/>
            <p:cNvSpPr txBox="1">
              <a:spLocks noChangeArrowheads="1"/>
            </p:cNvSpPr>
            <p:nvPr/>
          </p:nvSpPr>
          <p:spPr bwMode="auto">
            <a:xfrm>
              <a:off x="1488" y="3887"/>
              <a:ext cx="266" cy="2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Calibri" charset="0"/>
                </a:rPr>
                <a:t>    </a:t>
              </a:r>
            </a:p>
          </p:txBody>
        </p:sp>
        <p:sp>
          <p:nvSpPr>
            <p:cNvPr id="149" name="Rectangle 189"/>
            <p:cNvSpPr>
              <a:spLocks noChangeArrowheads="1"/>
            </p:cNvSpPr>
            <p:nvPr/>
          </p:nvSpPr>
          <p:spPr bwMode="auto">
            <a:xfrm>
              <a:off x="1474" y="3709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latin typeface="Calibri" charset="0"/>
                </a:rPr>
                <a:t>$t0</a:t>
              </a:r>
            </a:p>
          </p:txBody>
        </p:sp>
        <p:grpSp>
          <p:nvGrpSpPr>
            <p:cNvPr id="150" name="Group 190"/>
            <p:cNvGrpSpPr>
              <a:grpSpLocks/>
            </p:cNvGrpSpPr>
            <p:nvPr/>
          </p:nvGrpSpPr>
          <p:grpSpPr bwMode="auto">
            <a:xfrm>
              <a:off x="1592" y="3968"/>
              <a:ext cx="440" cy="63"/>
              <a:chOff x="1592" y="3968"/>
              <a:chExt cx="440" cy="63"/>
            </a:xfrm>
          </p:grpSpPr>
          <p:sp>
            <p:nvSpPr>
              <p:cNvPr id="151" name="Line 191"/>
              <p:cNvSpPr>
                <a:spLocks noChangeShapeType="1"/>
              </p:cNvSpPr>
              <p:nvPr/>
            </p:nvSpPr>
            <p:spPr bwMode="auto">
              <a:xfrm flipV="1">
                <a:off x="1624" y="3984"/>
                <a:ext cx="408" cy="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Oval 192"/>
              <p:cNvSpPr>
                <a:spLocks noChangeArrowheads="1"/>
              </p:cNvSpPr>
              <p:nvPr/>
            </p:nvSpPr>
            <p:spPr bwMode="auto">
              <a:xfrm>
                <a:off x="1592" y="3968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</p:grpSp>
      <p:grpSp>
        <p:nvGrpSpPr>
          <p:cNvPr id="153" name="Group 186"/>
          <p:cNvGrpSpPr>
            <a:grpSpLocks/>
          </p:cNvGrpSpPr>
          <p:nvPr/>
        </p:nvGrpSpPr>
        <p:grpSpPr bwMode="auto">
          <a:xfrm>
            <a:off x="2822575" y="1150938"/>
            <a:ext cx="885825" cy="628650"/>
            <a:chOff x="1410" y="717"/>
            <a:chExt cx="558" cy="396"/>
          </a:xfrm>
        </p:grpSpPr>
        <p:sp>
          <p:nvSpPr>
            <p:cNvPr id="154" name="Rectangle 182"/>
            <p:cNvSpPr>
              <a:spLocks noChangeArrowheads="1"/>
            </p:cNvSpPr>
            <p:nvPr/>
          </p:nvSpPr>
          <p:spPr bwMode="auto">
            <a:xfrm>
              <a:off x="1410" y="717"/>
              <a:ext cx="294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latin typeface="Calibri" charset="0"/>
                </a:rPr>
                <a:t>$t6</a:t>
              </a:r>
            </a:p>
          </p:txBody>
        </p:sp>
        <p:sp>
          <p:nvSpPr>
            <p:cNvPr id="155" name="Text Box 181"/>
            <p:cNvSpPr txBox="1">
              <a:spLocks noChangeArrowheads="1"/>
            </p:cNvSpPr>
            <p:nvPr/>
          </p:nvSpPr>
          <p:spPr bwMode="auto">
            <a:xfrm>
              <a:off x="1424" y="895"/>
              <a:ext cx="266" cy="2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Calibri" charset="0"/>
                </a:rPr>
                <a:t>    </a:t>
              </a:r>
            </a:p>
          </p:txBody>
        </p:sp>
        <p:grpSp>
          <p:nvGrpSpPr>
            <p:cNvPr id="156" name="Group 183"/>
            <p:cNvGrpSpPr>
              <a:grpSpLocks/>
            </p:cNvGrpSpPr>
            <p:nvPr/>
          </p:nvGrpSpPr>
          <p:grpSpPr bwMode="auto">
            <a:xfrm>
              <a:off x="1528" y="976"/>
              <a:ext cx="440" cy="63"/>
              <a:chOff x="1592" y="3968"/>
              <a:chExt cx="440" cy="63"/>
            </a:xfrm>
          </p:grpSpPr>
          <p:sp>
            <p:nvSpPr>
              <p:cNvPr id="157" name="Line 184"/>
              <p:cNvSpPr>
                <a:spLocks noChangeShapeType="1"/>
              </p:cNvSpPr>
              <p:nvPr/>
            </p:nvSpPr>
            <p:spPr bwMode="auto">
              <a:xfrm flipV="1">
                <a:off x="1624" y="3984"/>
                <a:ext cx="408" cy="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Oval 185"/>
              <p:cNvSpPr>
                <a:spLocks noChangeArrowheads="1"/>
              </p:cNvSpPr>
              <p:nvPr/>
            </p:nvSpPr>
            <p:spPr bwMode="auto">
              <a:xfrm>
                <a:off x="1592" y="3968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</p:grpSp>
      <p:sp>
        <p:nvSpPr>
          <p:cNvPr id="159" name="Rectangle 42"/>
          <p:cNvSpPr>
            <a:spLocks noChangeArrowheads="1"/>
          </p:cNvSpPr>
          <p:nvPr/>
        </p:nvSpPr>
        <p:spPr bwMode="auto">
          <a:xfrm>
            <a:off x="3979333" y="6019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 dirty="0">
                <a:latin typeface="Calibri" charset="0"/>
              </a:rPr>
              <a:t>make[0-3]</a:t>
            </a:r>
          </a:p>
        </p:txBody>
      </p:sp>
      <p:sp>
        <p:nvSpPr>
          <p:cNvPr id="160" name="Rectangle 42"/>
          <p:cNvSpPr>
            <a:spLocks noChangeArrowheads="1"/>
          </p:cNvSpPr>
          <p:nvPr/>
        </p:nvSpPr>
        <p:spPr bwMode="auto">
          <a:xfrm>
            <a:off x="2480205" y="2413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 dirty="0">
                <a:latin typeface="Calibri" charset="0"/>
              </a:rPr>
              <a:t>make[0-3]</a:t>
            </a:r>
          </a:p>
        </p:txBody>
      </p:sp>
      <p:cxnSp>
        <p:nvCxnSpPr>
          <p:cNvPr id="161" name="AutoShape 137"/>
          <p:cNvCxnSpPr>
            <a:cxnSpLocks noChangeShapeType="1"/>
            <a:stCxn id="55374" idx="3"/>
            <a:endCxn id="55404" idx="3"/>
          </p:cNvCxnSpPr>
          <p:nvPr/>
        </p:nvCxnSpPr>
        <p:spPr bwMode="auto">
          <a:xfrm flipH="1">
            <a:off x="3360738" y="1380332"/>
            <a:ext cx="612775" cy="1140618"/>
          </a:xfrm>
          <a:prstGeom prst="curvedConnector3">
            <a:avLst>
              <a:gd name="adj1" fmla="val 52504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2" name="AutoShape 137"/>
          <p:cNvCxnSpPr>
            <a:cxnSpLocks noChangeShapeType="1"/>
            <a:stCxn id="55404" idx="3"/>
            <a:endCxn id="55352" idx="3"/>
          </p:cNvCxnSpPr>
          <p:nvPr/>
        </p:nvCxnSpPr>
        <p:spPr bwMode="auto">
          <a:xfrm>
            <a:off x="3360738" y="2520950"/>
            <a:ext cx="612775" cy="3602832"/>
          </a:xfrm>
          <a:prstGeom prst="curvedConnector3">
            <a:avLst>
              <a:gd name="adj1" fmla="val 43351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3" name="AutoShape 136"/>
          <p:cNvSpPr>
            <a:spLocks noChangeArrowheads="1"/>
          </p:cNvSpPr>
          <p:nvPr/>
        </p:nvSpPr>
        <p:spPr bwMode="auto">
          <a:xfrm>
            <a:off x="5218113" y="3784600"/>
            <a:ext cx="469900" cy="152400"/>
          </a:xfrm>
          <a:prstGeom prst="rightArrow">
            <a:avLst>
              <a:gd name="adj1" fmla="val 50000"/>
              <a:gd name="adj2" fmla="val 77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5.92593E-6 L 2.77778E-6 -0.02454 " pathEditMode="relative" ptsTypes="AA">
                                      <p:cBhvr>
                                        <p:cTn id="24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6.66667E-6 L -3.61111E-6 -0.03703 " pathEditMode="relative" ptsTypes="AA">
                                      <p:cBhvr>
                                        <p:cTn id="30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784" grpId="0" animBg="1"/>
      <p:bldP spid="155784" grpId="1" animBg="1"/>
      <p:bldP spid="155786" grpId="0" animBg="1"/>
      <p:bldP spid="155789" grpId="0" animBg="1"/>
      <p:bldP spid="135" grpId="0" animBg="1"/>
      <p:bldP spid="159" grpId="0" animBg="1"/>
      <p:bldP spid="160" grpId="0" animBg="1"/>
      <p:bldP spid="163" grpId="0" animBg="1"/>
      <p:bldP spid="163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5"/>
          <p:cNvSpPr>
            <a:spLocks noChangeArrowheads="1"/>
          </p:cNvSpPr>
          <p:nvPr/>
        </p:nvSpPr>
        <p:spPr bwMode="auto">
          <a:xfrm>
            <a:off x="5190058" y="0"/>
            <a:ext cx="3937000" cy="6858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main</a:t>
            </a:r>
            <a:r>
              <a:rPr lang="en-US" dirty="0">
                <a:latin typeface="Monaco"/>
                <a:cs typeface="Monaco"/>
              </a:rPr>
              <a:t>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subu</a:t>
            </a:r>
            <a:r>
              <a:rPr lang="en-US" dirty="0">
                <a:solidFill>
                  <a:srgbClr val="CC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$</a:t>
            </a:r>
            <a:r>
              <a:rPr lang="en-US" dirty="0" err="1">
                <a:latin typeface="Monaco"/>
                <a:cs typeface="Monaco"/>
              </a:rPr>
              <a:t>sp</a:t>
            </a:r>
            <a:r>
              <a:rPr lang="en-US" dirty="0">
                <a:latin typeface="Monaco"/>
                <a:cs typeface="Monaco"/>
              </a:rPr>
              <a:t>, 168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sw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$</a:t>
            </a:r>
            <a:r>
              <a:rPr lang="en-US" dirty="0" err="1">
                <a:latin typeface="Monaco"/>
                <a:cs typeface="Monaco"/>
              </a:rPr>
              <a:t>ra</a:t>
            </a:r>
            <a:r>
              <a:rPr lang="en-US" dirty="0">
                <a:latin typeface="Monaco"/>
                <a:cs typeface="Monaco"/>
              </a:rPr>
              <a:t>, 84($</a:t>
            </a:r>
            <a:r>
              <a:rPr lang="en-US" dirty="0" err="1">
                <a:latin typeface="Monaco"/>
                <a:cs typeface="Monaco"/>
              </a:rPr>
              <a:t>sp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#  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23	  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CarNode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mycar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;</a:t>
            </a:r>
          </a:p>
          <a:p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#  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25	  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ReadCar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(&amp;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mycar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);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addu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$</a:t>
            </a:r>
            <a:r>
              <a:rPr lang="en-US" dirty="0">
                <a:latin typeface="Monaco"/>
                <a:cs typeface="Monaco"/>
              </a:rPr>
              <a:t>a0, $</a:t>
            </a:r>
            <a:r>
              <a:rPr lang="en-US" dirty="0" err="1">
                <a:latin typeface="Monaco"/>
                <a:cs typeface="Monaco"/>
              </a:rPr>
              <a:t>sp</a:t>
            </a:r>
            <a:r>
              <a:rPr lang="en-US" dirty="0">
                <a:latin typeface="Monaco"/>
                <a:cs typeface="Monaco"/>
              </a:rPr>
              <a:t>, 88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solidFill>
                  <a:srgbClr val="CC0000"/>
                </a:solidFill>
                <a:latin typeface="Monaco"/>
                <a:cs typeface="Monaco"/>
              </a:rPr>
              <a:t>jal</a:t>
            </a:r>
            <a:r>
              <a:rPr lang="en-US" dirty="0">
                <a:latin typeface="Monaco"/>
                <a:cs typeface="Monaco"/>
              </a:rPr>
              <a:t>		</a:t>
            </a:r>
            <a:r>
              <a:rPr lang="en-US" dirty="0" err="1" smtClean="0">
                <a:latin typeface="Monaco"/>
                <a:cs typeface="Monaco"/>
              </a:rPr>
              <a:t>ReadCar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#  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27	  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PrintCar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mycar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);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addu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$</a:t>
            </a:r>
            <a:r>
              <a:rPr lang="en-US" dirty="0">
                <a:latin typeface="Monaco"/>
                <a:cs typeface="Monaco"/>
              </a:rPr>
              <a:t>t6, $</a:t>
            </a:r>
            <a:r>
              <a:rPr lang="en-US" dirty="0" err="1">
                <a:latin typeface="Monaco"/>
                <a:cs typeface="Monaco"/>
              </a:rPr>
              <a:t>sp</a:t>
            </a:r>
            <a:r>
              <a:rPr lang="en-US" dirty="0">
                <a:latin typeface="Monaco"/>
                <a:cs typeface="Monaco"/>
              </a:rPr>
              <a:t>, 88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CC0000"/>
                </a:solidFill>
                <a:latin typeface="Monaco"/>
                <a:cs typeface="Monaco"/>
              </a:rPr>
              <a:t>move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$t9, $</a:t>
            </a:r>
            <a:r>
              <a:rPr lang="en-US" dirty="0" err="1" smtClean="0">
                <a:latin typeface="Monaco"/>
                <a:cs typeface="Monaco"/>
              </a:rPr>
              <a:t>sp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addu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$</a:t>
            </a:r>
            <a:r>
              <a:rPr lang="en-US" dirty="0">
                <a:latin typeface="Monaco"/>
                <a:cs typeface="Monaco"/>
              </a:rPr>
              <a:t>t0, $t6, 72</a:t>
            </a:r>
          </a:p>
          <a:p>
            <a:r>
              <a:rPr lang="en-US" dirty="0">
                <a:solidFill>
                  <a:srgbClr val="993300"/>
                </a:solidFill>
                <a:latin typeface="Monaco"/>
                <a:cs typeface="Monaco"/>
              </a:rPr>
              <a:t>L1: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lw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$</a:t>
            </a:r>
            <a:r>
              <a:rPr lang="en-US" dirty="0">
                <a:latin typeface="Monaco"/>
                <a:cs typeface="Monaco"/>
              </a:rPr>
              <a:t>t8, 0($t6</a:t>
            </a:r>
            <a:r>
              <a:rPr lang="en-US" dirty="0" smtClean="0">
                <a:latin typeface="Monaco"/>
                <a:cs typeface="Monaco"/>
              </a:rPr>
              <a:t>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sw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$</a:t>
            </a:r>
            <a:r>
              <a:rPr lang="en-US" dirty="0">
                <a:latin typeface="Monaco"/>
                <a:cs typeface="Monaco"/>
              </a:rPr>
              <a:t>t8, 0($t9)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addi</a:t>
            </a:r>
            <a:r>
              <a:rPr lang="en-US" dirty="0">
                <a:solidFill>
                  <a:srgbClr val="CC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$t6, $t6, 4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addi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$t9, $t9, </a:t>
            </a:r>
            <a:r>
              <a:rPr lang="en-US" dirty="0">
                <a:latin typeface="Monaco"/>
                <a:cs typeface="Monaco"/>
              </a:rPr>
              <a:t>4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solidFill>
                  <a:srgbClr val="CC0000"/>
                </a:solidFill>
                <a:latin typeface="Monaco"/>
                <a:cs typeface="Monaco"/>
              </a:rPr>
              <a:t>bne</a:t>
            </a:r>
            <a:r>
              <a:rPr lang="en-US" dirty="0">
                <a:latin typeface="Monaco"/>
                <a:cs typeface="Monaco"/>
              </a:rPr>
              <a:t>		</a:t>
            </a:r>
            <a:r>
              <a:rPr lang="en-US" dirty="0" smtClean="0">
                <a:latin typeface="Monaco"/>
                <a:cs typeface="Monaco"/>
              </a:rPr>
              <a:t>$</a:t>
            </a:r>
            <a:r>
              <a:rPr lang="en-US" dirty="0">
                <a:latin typeface="Monaco"/>
                <a:cs typeface="Monaco"/>
              </a:rPr>
              <a:t>t6, $t0, </a:t>
            </a:r>
            <a:r>
              <a:rPr lang="en-US" dirty="0">
                <a:solidFill>
                  <a:srgbClr val="993300"/>
                </a:solidFill>
                <a:latin typeface="Monaco"/>
                <a:cs typeface="Monaco"/>
              </a:rPr>
              <a:t>L1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jal</a:t>
            </a:r>
            <a:r>
              <a:rPr lang="en-US" dirty="0">
                <a:latin typeface="Monaco"/>
                <a:cs typeface="Monaco"/>
              </a:rPr>
              <a:t>		</a:t>
            </a:r>
            <a:r>
              <a:rPr lang="en-US" dirty="0" err="1" smtClean="0">
                <a:latin typeface="Monaco"/>
                <a:cs typeface="Monaco"/>
              </a:rPr>
              <a:t>PrintCar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#  28	}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CC0000"/>
                </a:solidFill>
                <a:latin typeface="Monaco"/>
                <a:cs typeface="Monaco"/>
              </a:rPr>
              <a:t>move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$</a:t>
            </a:r>
            <a:r>
              <a:rPr lang="en-US" dirty="0">
                <a:latin typeface="Monaco"/>
                <a:cs typeface="Monaco"/>
              </a:rPr>
              <a:t>v0, $zero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lw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$</a:t>
            </a:r>
            <a:r>
              <a:rPr lang="en-US" dirty="0" err="1">
                <a:latin typeface="Monaco"/>
                <a:cs typeface="Monaco"/>
              </a:rPr>
              <a:t>ra</a:t>
            </a:r>
            <a:r>
              <a:rPr lang="en-US" dirty="0">
                <a:latin typeface="Monaco"/>
                <a:cs typeface="Monaco"/>
              </a:rPr>
              <a:t>, 84($</a:t>
            </a:r>
            <a:r>
              <a:rPr lang="en-US" dirty="0" err="1">
                <a:latin typeface="Monaco"/>
                <a:cs typeface="Monaco"/>
              </a:rPr>
              <a:t>sp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addu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$</a:t>
            </a:r>
            <a:r>
              <a:rPr lang="en-US" dirty="0" err="1">
                <a:latin typeface="Monaco"/>
                <a:cs typeface="Monaco"/>
              </a:rPr>
              <a:t>sp</a:t>
            </a:r>
            <a:r>
              <a:rPr lang="en-US" dirty="0">
                <a:latin typeface="Monaco"/>
                <a:cs typeface="Monaco"/>
              </a:rPr>
              <a:t>, 168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CC0000"/>
                </a:solidFill>
                <a:latin typeface="Monaco"/>
                <a:cs typeface="Monaco"/>
              </a:rPr>
              <a:t>j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$</a:t>
            </a:r>
            <a:r>
              <a:rPr lang="en-US" dirty="0" err="1">
                <a:latin typeface="Monaco"/>
                <a:cs typeface="Monaco"/>
              </a:rPr>
              <a:t>ra</a:t>
            </a:r>
            <a:r>
              <a:rPr lang="en-US" dirty="0">
                <a:latin typeface="Monaco"/>
                <a:cs typeface="Monaco"/>
              </a:rPr>
              <a:t>                    	</a:t>
            </a: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26400" cy="1143000"/>
          </a:xfrm>
        </p:spPr>
        <p:txBody>
          <a:bodyPr/>
          <a:lstStyle/>
          <a:p>
            <a:pPr algn="l" eaLnBrk="1" hangingPunct="1"/>
            <a:r>
              <a:rPr lang="en-US" dirty="0"/>
              <a:t>The </a:t>
            </a:r>
            <a:r>
              <a:rPr lang="en-US" dirty="0" err="1"/>
              <a:t>car.c</a:t>
            </a:r>
            <a:r>
              <a:rPr lang="en-US" dirty="0"/>
              <a:t> program</a:t>
            </a:r>
          </a:p>
        </p:txBody>
      </p:sp>
      <p:sp>
        <p:nvSpPr>
          <p:cNvPr id="57350" name="Rectangle 4"/>
          <p:cNvSpPr>
            <a:spLocks noChangeArrowheads="1"/>
          </p:cNvSpPr>
          <p:nvPr/>
        </p:nvSpPr>
        <p:spPr bwMode="auto">
          <a:xfrm>
            <a:off x="1219200" y="29972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51" name="Rectangle 5"/>
          <p:cNvSpPr>
            <a:spLocks noChangeArrowheads="1"/>
          </p:cNvSpPr>
          <p:nvPr/>
        </p:nvSpPr>
        <p:spPr bwMode="auto">
          <a:xfrm>
            <a:off x="1219200" y="32131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next</a:t>
            </a:r>
          </a:p>
        </p:txBody>
      </p:sp>
      <p:sp>
        <p:nvSpPr>
          <p:cNvPr id="57352" name="Rectangle 6"/>
          <p:cNvSpPr>
            <a:spLocks noChangeArrowheads="1"/>
          </p:cNvSpPr>
          <p:nvPr/>
        </p:nvSpPr>
        <p:spPr bwMode="auto">
          <a:xfrm>
            <a:off x="1219200" y="3429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cost2</a:t>
            </a:r>
          </a:p>
        </p:txBody>
      </p:sp>
      <p:sp>
        <p:nvSpPr>
          <p:cNvPr id="57353" name="Rectangle 7"/>
          <p:cNvSpPr>
            <a:spLocks noChangeArrowheads="1"/>
          </p:cNvSpPr>
          <p:nvPr/>
        </p:nvSpPr>
        <p:spPr bwMode="auto">
          <a:xfrm>
            <a:off x="1219200" y="3644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cost1</a:t>
            </a:r>
          </a:p>
        </p:txBody>
      </p:sp>
      <p:sp>
        <p:nvSpPr>
          <p:cNvPr id="57354" name="Rectangle 8"/>
          <p:cNvSpPr>
            <a:spLocks noChangeArrowheads="1"/>
          </p:cNvSpPr>
          <p:nvPr/>
        </p:nvSpPr>
        <p:spPr bwMode="auto">
          <a:xfrm>
            <a:off x="1219200" y="3860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55" name="Rectangle 9"/>
          <p:cNvSpPr>
            <a:spLocks noChangeArrowheads="1"/>
          </p:cNvSpPr>
          <p:nvPr/>
        </p:nvSpPr>
        <p:spPr bwMode="auto">
          <a:xfrm>
            <a:off x="1219200" y="4076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mileage</a:t>
            </a:r>
          </a:p>
        </p:txBody>
      </p:sp>
      <p:sp>
        <p:nvSpPr>
          <p:cNvPr id="57356" name="Rectangle 10"/>
          <p:cNvSpPr>
            <a:spLocks noChangeArrowheads="1"/>
          </p:cNvSpPr>
          <p:nvPr/>
        </p:nvSpPr>
        <p:spPr bwMode="auto">
          <a:xfrm>
            <a:off x="1219200" y="42926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year</a:t>
            </a:r>
          </a:p>
        </p:txBody>
      </p:sp>
      <p:sp>
        <p:nvSpPr>
          <p:cNvPr id="57357" name="Rectangle 11"/>
          <p:cNvSpPr>
            <a:spLocks noChangeArrowheads="1"/>
          </p:cNvSpPr>
          <p:nvPr/>
        </p:nvSpPr>
        <p:spPr bwMode="auto">
          <a:xfrm>
            <a:off x="1219200" y="45085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model[16-19]</a:t>
            </a:r>
          </a:p>
        </p:txBody>
      </p:sp>
      <p:sp>
        <p:nvSpPr>
          <p:cNvPr id="57358" name="Rectangle 12"/>
          <p:cNvSpPr>
            <a:spLocks noChangeArrowheads="1"/>
          </p:cNvSpPr>
          <p:nvPr/>
        </p:nvSpPr>
        <p:spPr bwMode="auto">
          <a:xfrm>
            <a:off x="1219200" y="47244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model[12-15]</a:t>
            </a:r>
          </a:p>
        </p:txBody>
      </p:sp>
      <p:sp>
        <p:nvSpPr>
          <p:cNvPr id="57359" name="Rectangle 13"/>
          <p:cNvSpPr>
            <a:spLocks noChangeArrowheads="1"/>
          </p:cNvSpPr>
          <p:nvPr/>
        </p:nvSpPr>
        <p:spPr bwMode="auto">
          <a:xfrm>
            <a:off x="1219200" y="49403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model[8-11]</a:t>
            </a:r>
          </a:p>
        </p:txBody>
      </p:sp>
      <p:sp>
        <p:nvSpPr>
          <p:cNvPr id="57360" name="Rectangle 14"/>
          <p:cNvSpPr>
            <a:spLocks noChangeArrowheads="1"/>
          </p:cNvSpPr>
          <p:nvPr/>
        </p:nvSpPr>
        <p:spPr bwMode="auto">
          <a:xfrm>
            <a:off x="1219200" y="51562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model[4-7]</a:t>
            </a:r>
          </a:p>
        </p:txBody>
      </p:sp>
      <p:sp>
        <p:nvSpPr>
          <p:cNvPr id="57361" name="Rectangle 15"/>
          <p:cNvSpPr>
            <a:spLocks noChangeArrowheads="1"/>
          </p:cNvSpPr>
          <p:nvPr/>
        </p:nvSpPr>
        <p:spPr bwMode="auto">
          <a:xfrm>
            <a:off x="1219200" y="53721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model[0-3]</a:t>
            </a:r>
          </a:p>
        </p:txBody>
      </p:sp>
      <p:sp>
        <p:nvSpPr>
          <p:cNvPr id="57362" name="Rectangle 16"/>
          <p:cNvSpPr>
            <a:spLocks noChangeArrowheads="1"/>
          </p:cNvSpPr>
          <p:nvPr/>
        </p:nvSpPr>
        <p:spPr bwMode="auto">
          <a:xfrm>
            <a:off x="1219200" y="5588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make[16-19]</a:t>
            </a:r>
          </a:p>
        </p:txBody>
      </p:sp>
      <p:sp>
        <p:nvSpPr>
          <p:cNvPr id="57363" name="Rectangle 17"/>
          <p:cNvSpPr>
            <a:spLocks noChangeArrowheads="1"/>
          </p:cNvSpPr>
          <p:nvPr/>
        </p:nvSpPr>
        <p:spPr bwMode="auto">
          <a:xfrm>
            <a:off x="1219200" y="5803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make[12-15]</a:t>
            </a:r>
          </a:p>
        </p:txBody>
      </p:sp>
      <p:sp>
        <p:nvSpPr>
          <p:cNvPr id="57364" name="Rectangle 18"/>
          <p:cNvSpPr>
            <a:spLocks noChangeArrowheads="1"/>
          </p:cNvSpPr>
          <p:nvPr/>
        </p:nvSpPr>
        <p:spPr bwMode="auto">
          <a:xfrm>
            <a:off x="1219200" y="6019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make[8-11]</a:t>
            </a:r>
            <a:endParaRPr lang="en-US">
              <a:latin typeface="Calibri" charset="0"/>
            </a:endParaRPr>
          </a:p>
        </p:txBody>
      </p:sp>
      <p:sp>
        <p:nvSpPr>
          <p:cNvPr id="57365" name="Rectangle 19"/>
          <p:cNvSpPr>
            <a:spLocks noChangeArrowheads="1"/>
          </p:cNvSpPr>
          <p:nvPr/>
        </p:nvSpPr>
        <p:spPr bwMode="auto">
          <a:xfrm>
            <a:off x="1219200" y="6235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make[4-7]</a:t>
            </a:r>
            <a:endParaRPr lang="en-US">
              <a:latin typeface="Calibri" charset="0"/>
            </a:endParaRPr>
          </a:p>
        </p:txBody>
      </p:sp>
      <p:sp>
        <p:nvSpPr>
          <p:cNvPr id="57366" name="Rectangle 20"/>
          <p:cNvSpPr>
            <a:spLocks noChangeArrowheads="1"/>
          </p:cNvSpPr>
          <p:nvPr/>
        </p:nvSpPr>
        <p:spPr bwMode="auto">
          <a:xfrm>
            <a:off x="1219200" y="1270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67" name="Rectangle 21"/>
          <p:cNvSpPr>
            <a:spLocks noChangeArrowheads="1"/>
          </p:cNvSpPr>
          <p:nvPr/>
        </p:nvSpPr>
        <p:spPr bwMode="auto">
          <a:xfrm>
            <a:off x="1219200" y="1485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68" name="Rectangle 22"/>
          <p:cNvSpPr>
            <a:spLocks noChangeArrowheads="1"/>
          </p:cNvSpPr>
          <p:nvPr/>
        </p:nvSpPr>
        <p:spPr bwMode="auto">
          <a:xfrm>
            <a:off x="1219200" y="1701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69" name="Rectangle 23"/>
          <p:cNvSpPr>
            <a:spLocks noChangeArrowheads="1"/>
          </p:cNvSpPr>
          <p:nvPr/>
        </p:nvSpPr>
        <p:spPr bwMode="auto">
          <a:xfrm>
            <a:off x="1219200" y="1917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70" name="Rectangle 24"/>
          <p:cNvSpPr>
            <a:spLocks noChangeArrowheads="1"/>
          </p:cNvSpPr>
          <p:nvPr/>
        </p:nvSpPr>
        <p:spPr bwMode="auto">
          <a:xfrm>
            <a:off x="1219200" y="21336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71" name="Rectangle 25"/>
          <p:cNvSpPr>
            <a:spLocks noChangeArrowheads="1"/>
          </p:cNvSpPr>
          <p:nvPr/>
        </p:nvSpPr>
        <p:spPr bwMode="auto">
          <a:xfrm>
            <a:off x="1219200" y="23495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72" name="Rectangle 26"/>
          <p:cNvSpPr>
            <a:spLocks noChangeArrowheads="1"/>
          </p:cNvSpPr>
          <p:nvPr/>
        </p:nvSpPr>
        <p:spPr bwMode="auto">
          <a:xfrm>
            <a:off x="1219200" y="25654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73" name="Rectangle 27"/>
          <p:cNvSpPr>
            <a:spLocks noChangeArrowheads="1"/>
          </p:cNvSpPr>
          <p:nvPr/>
        </p:nvSpPr>
        <p:spPr bwMode="auto">
          <a:xfrm>
            <a:off x="1219200" y="27813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74" name="Rectangle 28"/>
          <p:cNvSpPr>
            <a:spLocks noChangeArrowheads="1"/>
          </p:cNvSpPr>
          <p:nvPr/>
        </p:nvSpPr>
        <p:spPr bwMode="auto">
          <a:xfrm>
            <a:off x="3987800" y="29972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cost2</a:t>
            </a:r>
          </a:p>
        </p:txBody>
      </p:sp>
      <p:sp>
        <p:nvSpPr>
          <p:cNvPr id="57375" name="Rectangle 29"/>
          <p:cNvSpPr>
            <a:spLocks noChangeArrowheads="1"/>
          </p:cNvSpPr>
          <p:nvPr/>
        </p:nvSpPr>
        <p:spPr bwMode="auto">
          <a:xfrm>
            <a:off x="3987800" y="32131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cost1</a:t>
            </a:r>
          </a:p>
        </p:txBody>
      </p:sp>
      <p:sp>
        <p:nvSpPr>
          <p:cNvPr id="57376" name="Rectangle 30"/>
          <p:cNvSpPr>
            <a:spLocks noChangeArrowheads="1"/>
          </p:cNvSpPr>
          <p:nvPr/>
        </p:nvSpPr>
        <p:spPr bwMode="auto">
          <a:xfrm>
            <a:off x="3987800" y="3429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77" name="Rectangle 31"/>
          <p:cNvSpPr>
            <a:spLocks noChangeArrowheads="1"/>
          </p:cNvSpPr>
          <p:nvPr/>
        </p:nvSpPr>
        <p:spPr bwMode="auto">
          <a:xfrm>
            <a:off x="3987800" y="3644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mileage</a:t>
            </a:r>
          </a:p>
        </p:txBody>
      </p:sp>
      <p:sp>
        <p:nvSpPr>
          <p:cNvPr id="57378" name="Rectangle 32"/>
          <p:cNvSpPr>
            <a:spLocks noChangeArrowheads="1"/>
          </p:cNvSpPr>
          <p:nvPr/>
        </p:nvSpPr>
        <p:spPr bwMode="auto">
          <a:xfrm>
            <a:off x="3987800" y="3860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year</a:t>
            </a:r>
          </a:p>
        </p:txBody>
      </p:sp>
      <p:sp>
        <p:nvSpPr>
          <p:cNvPr id="57379" name="Rectangle 33"/>
          <p:cNvSpPr>
            <a:spLocks noChangeArrowheads="1"/>
          </p:cNvSpPr>
          <p:nvPr/>
        </p:nvSpPr>
        <p:spPr bwMode="auto">
          <a:xfrm>
            <a:off x="3987800" y="4076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model[16-19]</a:t>
            </a:r>
          </a:p>
        </p:txBody>
      </p:sp>
      <p:sp>
        <p:nvSpPr>
          <p:cNvPr id="57380" name="Rectangle 34"/>
          <p:cNvSpPr>
            <a:spLocks noChangeArrowheads="1"/>
          </p:cNvSpPr>
          <p:nvPr/>
        </p:nvSpPr>
        <p:spPr bwMode="auto">
          <a:xfrm>
            <a:off x="3987800" y="42926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model[12-15]</a:t>
            </a:r>
          </a:p>
        </p:txBody>
      </p:sp>
      <p:sp>
        <p:nvSpPr>
          <p:cNvPr id="57381" name="Rectangle 35"/>
          <p:cNvSpPr>
            <a:spLocks noChangeArrowheads="1"/>
          </p:cNvSpPr>
          <p:nvPr/>
        </p:nvSpPr>
        <p:spPr bwMode="auto">
          <a:xfrm>
            <a:off x="3987800" y="45085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model[8-11]</a:t>
            </a:r>
          </a:p>
        </p:txBody>
      </p:sp>
      <p:sp>
        <p:nvSpPr>
          <p:cNvPr id="57382" name="Rectangle 36"/>
          <p:cNvSpPr>
            <a:spLocks noChangeArrowheads="1"/>
          </p:cNvSpPr>
          <p:nvPr/>
        </p:nvSpPr>
        <p:spPr bwMode="auto">
          <a:xfrm>
            <a:off x="3987800" y="47244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model[4-7]</a:t>
            </a:r>
          </a:p>
        </p:txBody>
      </p:sp>
      <p:sp>
        <p:nvSpPr>
          <p:cNvPr id="57383" name="Rectangle 37"/>
          <p:cNvSpPr>
            <a:spLocks noChangeArrowheads="1"/>
          </p:cNvSpPr>
          <p:nvPr/>
        </p:nvSpPr>
        <p:spPr bwMode="auto">
          <a:xfrm>
            <a:off x="3987800" y="49403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model[0-3]</a:t>
            </a:r>
          </a:p>
        </p:txBody>
      </p:sp>
      <p:sp>
        <p:nvSpPr>
          <p:cNvPr id="57384" name="Rectangle 38"/>
          <p:cNvSpPr>
            <a:spLocks noChangeArrowheads="1"/>
          </p:cNvSpPr>
          <p:nvPr/>
        </p:nvSpPr>
        <p:spPr bwMode="auto">
          <a:xfrm>
            <a:off x="3987800" y="51562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make[16-19]</a:t>
            </a:r>
          </a:p>
        </p:txBody>
      </p:sp>
      <p:sp>
        <p:nvSpPr>
          <p:cNvPr id="57385" name="Rectangle 39"/>
          <p:cNvSpPr>
            <a:spLocks noChangeArrowheads="1"/>
          </p:cNvSpPr>
          <p:nvPr/>
        </p:nvSpPr>
        <p:spPr bwMode="auto">
          <a:xfrm>
            <a:off x="3987800" y="53721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make[12-15]</a:t>
            </a:r>
          </a:p>
        </p:txBody>
      </p:sp>
      <p:sp>
        <p:nvSpPr>
          <p:cNvPr id="57386" name="Rectangle 40"/>
          <p:cNvSpPr>
            <a:spLocks noChangeArrowheads="1"/>
          </p:cNvSpPr>
          <p:nvPr/>
        </p:nvSpPr>
        <p:spPr bwMode="auto">
          <a:xfrm>
            <a:off x="3987800" y="5588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make[8-11]</a:t>
            </a:r>
          </a:p>
        </p:txBody>
      </p:sp>
      <p:sp>
        <p:nvSpPr>
          <p:cNvPr id="57387" name="Rectangle 41"/>
          <p:cNvSpPr>
            <a:spLocks noChangeArrowheads="1"/>
          </p:cNvSpPr>
          <p:nvPr/>
        </p:nvSpPr>
        <p:spPr bwMode="auto">
          <a:xfrm>
            <a:off x="3987800" y="5803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make[4-7]</a:t>
            </a:r>
          </a:p>
        </p:txBody>
      </p:sp>
      <p:sp>
        <p:nvSpPr>
          <p:cNvPr id="57388" name="Rectangle 42"/>
          <p:cNvSpPr>
            <a:spLocks noChangeArrowheads="1"/>
          </p:cNvSpPr>
          <p:nvPr/>
        </p:nvSpPr>
        <p:spPr bwMode="auto">
          <a:xfrm>
            <a:off x="3987800" y="6019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 dirty="0">
                <a:latin typeface="Calibri" charset="0"/>
              </a:rPr>
              <a:t>make[0-3]</a:t>
            </a:r>
          </a:p>
        </p:txBody>
      </p:sp>
      <p:sp>
        <p:nvSpPr>
          <p:cNvPr id="57389" name="Rectangle 43"/>
          <p:cNvSpPr>
            <a:spLocks noChangeArrowheads="1"/>
          </p:cNvSpPr>
          <p:nvPr/>
        </p:nvSpPr>
        <p:spPr bwMode="auto">
          <a:xfrm>
            <a:off x="3987800" y="1270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make[0-3]</a:t>
            </a:r>
          </a:p>
        </p:txBody>
      </p:sp>
      <p:sp>
        <p:nvSpPr>
          <p:cNvPr id="57390" name="Rectangle 44"/>
          <p:cNvSpPr>
            <a:spLocks noChangeArrowheads="1"/>
          </p:cNvSpPr>
          <p:nvPr/>
        </p:nvSpPr>
        <p:spPr bwMode="auto">
          <a:xfrm>
            <a:off x="3987800" y="1485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vehicleID</a:t>
            </a:r>
          </a:p>
        </p:txBody>
      </p:sp>
      <p:sp>
        <p:nvSpPr>
          <p:cNvPr id="57391" name="Rectangle 45"/>
          <p:cNvSpPr>
            <a:spLocks noChangeArrowheads="1"/>
          </p:cNvSpPr>
          <p:nvPr/>
        </p:nvSpPr>
        <p:spPr bwMode="auto">
          <a:xfrm>
            <a:off x="3987800" y="1701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92" name="Rectangle 46"/>
          <p:cNvSpPr>
            <a:spLocks noChangeArrowheads="1"/>
          </p:cNvSpPr>
          <p:nvPr/>
        </p:nvSpPr>
        <p:spPr bwMode="auto">
          <a:xfrm>
            <a:off x="3987800" y="1917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93" name="Rectangle 47"/>
          <p:cNvSpPr>
            <a:spLocks noChangeArrowheads="1"/>
          </p:cNvSpPr>
          <p:nvPr/>
        </p:nvSpPr>
        <p:spPr bwMode="auto">
          <a:xfrm>
            <a:off x="3987800" y="21336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94" name="Rectangle 48"/>
          <p:cNvSpPr>
            <a:spLocks noChangeArrowheads="1"/>
          </p:cNvSpPr>
          <p:nvPr/>
        </p:nvSpPr>
        <p:spPr bwMode="auto">
          <a:xfrm>
            <a:off x="3987800" y="23495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95" name="Text Box 49"/>
          <p:cNvSpPr txBox="1">
            <a:spLocks noChangeArrowheads="1"/>
          </p:cNvSpPr>
          <p:nvPr/>
        </p:nvSpPr>
        <p:spPr bwMode="auto">
          <a:xfrm>
            <a:off x="4835525" y="6200775"/>
            <a:ext cx="387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SP</a:t>
            </a:r>
          </a:p>
        </p:txBody>
      </p:sp>
      <p:sp>
        <p:nvSpPr>
          <p:cNvPr id="57396" name="Text Box 50"/>
          <p:cNvSpPr txBox="1">
            <a:spLocks noChangeArrowheads="1"/>
          </p:cNvSpPr>
          <p:nvPr/>
        </p:nvSpPr>
        <p:spPr bwMode="auto">
          <a:xfrm>
            <a:off x="3633788" y="620077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00</a:t>
            </a:r>
          </a:p>
        </p:txBody>
      </p:sp>
      <p:sp>
        <p:nvSpPr>
          <p:cNvPr id="57397" name="Text Box 51"/>
          <p:cNvSpPr txBox="1">
            <a:spLocks noChangeArrowheads="1"/>
          </p:cNvSpPr>
          <p:nvPr/>
        </p:nvSpPr>
        <p:spPr bwMode="auto">
          <a:xfrm>
            <a:off x="3633788" y="598646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04</a:t>
            </a:r>
          </a:p>
        </p:txBody>
      </p:sp>
      <p:sp>
        <p:nvSpPr>
          <p:cNvPr id="57398" name="Text Box 52"/>
          <p:cNvSpPr txBox="1">
            <a:spLocks noChangeArrowheads="1"/>
          </p:cNvSpPr>
          <p:nvPr/>
        </p:nvSpPr>
        <p:spPr bwMode="auto">
          <a:xfrm>
            <a:off x="3633788" y="577056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08</a:t>
            </a:r>
          </a:p>
        </p:txBody>
      </p:sp>
      <p:sp>
        <p:nvSpPr>
          <p:cNvPr id="57399" name="Text Box 53"/>
          <p:cNvSpPr txBox="1">
            <a:spLocks noChangeArrowheads="1"/>
          </p:cNvSpPr>
          <p:nvPr/>
        </p:nvSpPr>
        <p:spPr bwMode="auto">
          <a:xfrm>
            <a:off x="3633788" y="555466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12</a:t>
            </a:r>
          </a:p>
        </p:txBody>
      </p:sp>
      <p:sp>
        <p:nvSpPr>
          <p:cNvPr id="57400" name="Text Box 54"/>
          <p:cNvSpPr txBox="1">
            <a:spLocks noChangeArrowheads="1"/>
          </p:cNvSpPr>
          <p:nvPr/>
        </p:nvSpPr>
        <p:spPr bwMode="auto">
          <a:xfrm>
            <a:off x="3633788" y="533876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16</a:t>
            </a:r>
          </a:p>
        </p:txBody>
      </p:sp>
      <p:sp>
        <p:nvSpPr>
          <p:cNvPr id="57401" name="Text Box 55"/>
          <p:cNvSpPr txBox="1">
            <a:spLocks noChangeArrowheads="1"/>
          </p:cNvSpPr>
          <p:nvPr/>
        </p:nvSpPr>
        <p:spPr bwMode="auto">
          <a:xfrm>
            <a:off x="3633788" y="5124450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20</a:t>
            </a:r>
          </a:p>
        </p:txBody>
      </p:sp>
      <p:sp>
        <p:nvSpPr>
          <p:cNvPr id="57402" name="Text Box 56"/>
          <p:cNvSpPr txBox="1">
            <a:spLocks noChangeArrowheads="1"/>
          </p:cNvSpPr>
          <p:nvPr/>
        </p:nvSpPr>
        <p:spPr bwMode="auto">
          <a:xfrm>
            <a:off x="3633788" y="4908550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24</a:t>
            </a:r>
          </a:p>
        </p:txBody>
      </p:sp>
      <p:sp>
        <p:nvSpPr>
          <p:cNvPr id="57403" name="Text Box 57"/>
          <p:cNvSpPr txBox="1">
            <a:spLocks noChangeArrowheads="1"/>
          </p:cNvSpPr>
          <p:nvPr/>
        </p:nvSpPr>
        <p:spPr bwMode="auto">
          <a:xfrm>
            <a:off x="3633788" y="4692650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28</a:t>
            </a:r>
          </a:p>
        </p:txBody>
      </p:sp>
      <p:sp>
        <p:nvSpPr>
          <p:cNvPr id="57404" name="Text Box 58"/>
          <p:cNvSpPr txBox="1">
            <a:spLocks noChangeArrowheads="1"/>
          </p:cNvSpPr>
          <p:nvPr/>
        </p:nvSpPr>
        <p:spPr bwMode="auto">
          <a:xfrm>
            <a:off x="3633788" y="4476750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32</a:t>
            </a:r>
          </a:p>
        </p:txBody>
      </p:sp>
      <p:sp>
        <p:nvSpPr>
          <p:cNvPr id="57405" name="Text Box 59"/>
          <p:cNvSpPr txBox="1">
            <a:spLocks noChangeArrowheads="1"/>
          </p:cNvSpPr>
          <p:nvPr/>
        </p:nvSpPr>
        <p:spPr bwMode="auto">
          <a:xfrm>
            <a:off x="3633788" y="4260850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36</a:t>
            </a:r>
          </a:p>
        </p:txBody>
      </p:sp>
      <p:sp>
        <p:nvSpPr>
          <p:cNvPr id="57406" name="Text Box 60"/>
          <p:cNvSpPr txBox="1">
            <a:spLocks noChangeArrowheads="1"/>
          </p:cNvSpPr>
          <p:nvPr/>
        </p:nvSpPr>
        <p:spPr bwMode="auto">
          <a:xfrm>
            <a:off x="3633788" y="4046538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40</a:t>
            </a:r>
          </a:p>
        </p:txBody>
      </p:sp>
      <p:sp>
        <p:nvSpPr>
          <p:cNvPr id="57407" name="Text Box 61"/>
          <p:cNvSpPr txBox="1">
            <a:spLocks noChangeArrowheads="1"/>
          </p:cNvSpPr>
          <p:nvPr/>
        </p:nvSpPr>
        <p:spPr bwMode="auto">
          <a:xfrm>
            <a:off x="3633788" y="3830638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44</a:t>
            </a:r>
          </a:p>
        </p:txBody>
      </p:sp>
      <p:sp>
        <p:nvSpPr>
          <p:cNvPr id="57408" name="Text Box 62"/>
          <p:cNvSpPr txBox="1">
            <a:spLocks noChangeArrowheads="1"/>
          </p:cNvSpPr>
          <p:nvPr/>
        </p:nvSpPr>
        <p:spPr bwMode="auto">
          <a:xfrm>
            <a:off x="3633788" y="3614738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48</a:t>
            </a:r>
          </a:p>
        </p:txBody>
      </p:sp>
      <p:sp>
        <p:nvSpPr>
          <p:cNvPr id="57409" name="Text Box 63"/>
          <p:cNvSpPr txBox="1">
            <a:spLocks noChangeArrowheads="1"/>
          </p:cNvSpPr>
          <p:nvPr/>
        </p:nvSpPr>
        <p:spPr bwMode="auto">
          <a:xfrm>
            <a:off x="3633788" y="3398838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52</a:t>
            </a:r>
          </a:p>
        </p:txBody>
      </p:sp>
      <p:sp>
        <p:nvSpPr>
          <p:cNvPr id="57410" name="Text Box 64"/>
          <p:cNvSpPr txBox="1">
            <a:spLocks noChangeArrowheads="1"/>
          </p:cNvSpPr>
          <p:nvPr/>
        </p:nvSpPr>
        <p:spPr bwMode="auto">
          <a:xfrm>
            <a:off x="3633788" y="318452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56</a:t>
            </a:r>
          </a:p>
        </p:txBody>
      </p:sp>
      <p:sp>
        <p:nvSpPr>
          <p:cNvPr id="57411" name="Text Box 65"/>
          <p:cNvSpPr txBox="1">
            <a:spLocks noChangeArrowheads="1"/>
          </p:cNvSpPr>
          <p:nvPr/>
        </p:nvSpPr>
        <p:spPr bwMode="auto">
          <a:xfrm>
            <a:off x="3633788" y="296862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60</a:t>
            </a:r>
          </a:p>
        </p:txBody>
      </p:sp>
      <p:sp>
        <p:nvSpPr>
          <p:cNvPr id="57412" name="Text Box 66"/>
          <p:cNvSpPr txBox="1">
            <a:spLocks noChangeArrowheads="1"/>
          </p:cNvSpPr>
          <p:nvPr/>
        </p:nvSpPr>
        <p:spPr bwMode="auto">
          <a:xfrm>
            <a:off x="3633788" y="275272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64</a:t>
            </a:r>
          </a:p>
        </p:txBody>
      </p:sp>
      <p:sp>
        <p:nvSpPr>
          <p:cNvPr id="57413" name="Text Box 67"/>
          <p:cNvSpPr txBox="1">
            <a:spLocks noChangeArrowheads="1"/>
          </p:cNvSpPr>
          <p:nvPr/>
        </p:nvSpPr>
        <p:spPr bwMode="auto">
          <a:xfrm>
            <a:off x="3633788" y="253682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68</a:t>
            </a:r>
          </a:p>
        </p:txBody>
      </p:sp>
      <p:sp>
        <p:nvSpPr>
          <p:cNvPr id="57414" name="Text Box 68"/>
          <p:cNvSpPr txBox="1">
            <a:spLocks noChangeArrowheads="1"/>
          </p:cNvSpPr>
          <p:nvPr/>
        </p:nvSpPr>
        <p:spPr bwMode="auto">
          <a:xfrm>
            <a:off x="3633788" y="232092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72</a:t>
            </a:r>
          </a:p>
        </p:txBody>
      </p:sp>
      <p:sp>
        <p:nvSpPr>
          <p:cNvPr id="57415" name="Text Box 69"/>
          <p:cNvSpPr txBox="1">
            <a:spLocks noChangeArrowheads="1"/>
          </p:cNvSpPr>
          <p:nvPr/>
        </p:nvSpPr>
        <p:spPr bwMode="auto">
          <a:xfrm>
            <a:off x="3633788" y="210661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76</a:t>
            </a:r>
          </a:p>
        </p:txBody>
      </p:sp>
      <p:sp>
        <p:nvSpPr>
          <p:cNvPr id="57416" name="Text Box 70"/>
          <p:cNvSpPr txBox="1">
            <a:spLocks noChangeArrowheads="1"/>
          </p:cNvSpPr>
          <p:nvPr/>
        </p:nvSpPr>
        <p:spPr bwMode="auto">
          <a:xfrm>
            <a:off x="3633788" y="189071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80</a:t>
            </a:r>
          </a:p>
        </p:txBody>
      </p:sp>
      <p:sp>
        <p:nvSpPr>
          <p:cNvPr id="57417" name="Text Box 71"/>
          <p:cNvSpPr txBox="1">
            <a:spLocks noChangeArrowheads="1"/>
          </p:cNvSpPr>
          <p:nvPr/>
        </p:nvSpPr>
        <p:spPr bwMode="auto">
          <a:xfrm>
            <a:off x="3633788" y="167481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84</a:t>
            </a:r>
          </a:p>
        </p:txBody>
      </p:sp>
      <p:sp>
        <p:nvSpPr>
          <p:cNvPr id="57418" name="Text Box 72"/>
          <p:cNvSpPr txBox="1">
            <a:spLocks noChangeArrowheads="1"/>
          </p:cNvSpPr>
          <p:nvPr/>
        </p:nvSpPr>
        <p:spPr bwMode="auto">
          <a:xfrm>
            <a:off x="3633788" y="145891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88</a:t>
            </a:r>
          </a:p>
        </p:txBody>
      </p:sp>
      <p:sp>
        <p:nvSpPr>
          <p:cNvPr id="57419" name="Text Box 73"/>
          <p:cNvSpPr txBox="1">
            <a:spLocks noChangeArrowheads="1"/>
          </p:cNvSpPr>
          <p:nvPr/>
        </p:nvSpPr>
        <p:spPr bwMode="auto">
          <a:xfrm>
            <a:off x="3633788" y="124301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92</a:t>
            </a:r>
          </a:p>
        </p:txBody>
      </p:sp>
      <p:sp>
        <p:nvSpPr>
          <p:cNvPr id="57420" name="Text Box 74"/>
          <p:cNvSpPr txBox="1">
            <a:spLocks noChangeArrowheads="1"/>
          </p:cNvSpPr>
          <p:nvPr/>
        </p:nvSpPr>
        <p:spPr bwMode="auto">
          <a:xfrm>
            <a:off x="785813" y="166687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180</a:t>
            </a:r>
          </a:p>
        </p:txBody>
      </p:sp>
      <p:sp>
        <p:nvSpPr>
          <p:cNvPr id="57421" name="Text Box 75"/>
          <p:cNvSpPr txBox="1">
            <a:spLocks noChangeArrowheads="1"/>
          </p:cNvSpPr>
          <p:nvPr/>
        </p:nvSpPr>
        <p:spPr bwMode="auto">
          <a:xfrm>
            <a:off x="785813" y="1454150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184</a:t>
            </a:r>
          </a:p>
        </p:txBody>
      </p:sp>
      <p:sp>
        <p:nvSpPr>
          <p:cNvPr id="57422" name="Text Box 76"/>
          <p:cNvSpPr txBox="1">
            <a:spLocks noChangeArrowheads="1"/>
          </p:cNvSpPr>
          <p:nvPr/>
        </p:nvSpPr>
        <p:spPr bwMode="auto">
          <a:xfrm>
            <a:off x="785813" y="124142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188</a:t>
            </a:r>
          </a:p>
        </p:txBody>
      </p:sp>
      <p:sp>
        <p:nvSpPr>
          <p:cNvPr id="57423" name="Text Box 77"/>
          <p:cNvSpPr txBox="1">
            <a:spLocks noChangeArrowheads="1"/>
          </p:cNvSpPr>
          <p:nvPr/>
        </p:nvSpPr>
        <p:spPr bwMode="auto">
          <a:xfrm>
            <a:off x="869950" y="6211888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96</a:t>
            </a:r>
          </a:p>
        </p:txBody>
      </p:sp>
      <p:sp>
        <p:nvSpPr>
          <p:cNvPr id="57424" name="Text Box 78"/>
          <p:cNvSpPr txBox="1">
            <a:spLocks noChangeArrowheads="1"/>
          </p:cNvSpPr>
          <p:nvPr/>
        </p:nvSpPr>
        <p:spPr bwMode="auto">
          <a:xfrm>
            <a:off x="785813" y="598487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100</a:t>
            </a:r>
          </a:p>
        </p:txBody>
      </p:sp>
      <p:sp>
        <p:nvSpPr>
          <p:cNvPr id="57425" name="Text Box 79"/>
          <p:cNvSpPr txBox="1">
            <a:spLocks noChangeArrowheads="1"/>
          </p:cNvSpPr>
          <p:nvPr/>
        </p:nvSpPr>
        <p:spPr bwMode="auto">
          <a:xfrm>
            <a:off x="785813" y="5772150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104</a:t>
            </a:r>
          </a:p>
        </p:txBody>
      </p:sp>
      <p:sp>
        <p:nvSpPr>
          <p:cNvPr id="57426" name="Text Box 80"/>
          <p:cNvSpPr txBox="1">
            <a:spLocks noChangeArrowheads="1"/>
          </p:cNvSpPr>
          <p:nvPr/>
        </p:nvSpPr>
        <p:spPr bwMode="auto">
          <a:xfrm>
            <a:off x="785813" y="555942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108</a:t>
            </a:r>
          </a:p>
        </p:txBody>
      </p:sp>
      <p:sp>
        <p:nvSpPr>
          <p:cNvPr id="57427" name="Text Box 81"/>
          <p:cNvSpPr txBox="1">
            <a:spLocks noChangeArrowheads="1"/>
          </p:cNvSpPr>
          <p:nvPr/>
        </p:nvSpPr>
        <p:spPr bwMode="auto">
          <a:xfrm>
            <a:off x="785813" y="5345113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112</a:t>
            </a:r>
          </a:p>
        </p:txBody>
      </p:sp>
      <p:sp>
        <p:nvSpPr>
          <p:cNvPr id="57428" name="Text Box 82"/>
          <p:cNvSpPr txBox="1">
            <a:spLocks noChangeArrowheads="1"/>
          </p:cNvSpPr>
          <p:nvPr/>
        </p:nvSpPr>
        <p:spPr bwMode="auto">
          <a:xfrm>
            <a:off x="785813" y="5132388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116</a:t>
            </a:r>
          </a:p>
        </p:txBody>
      </p:sp>
      <p:sp>
        <p:nvSpPr>
          <p:cNvPr id="57429" name="Text Box 83"/>
          <p:cNvSpPr txBox="1">
            <a:spLocks noChangeArrowheads="1"/>
          </p:cNvSpPr>
          <p:nvPr/>
        </p:nvSpPr>
        <p:spPr bwMode="auto">
          <a:xfrm>
            <a:off x="785813" y="490537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120</a:t>
            </a:r>
          </a:p>
        </p:txBody>
      </p:sp>
      <p:sp>
        <p:nvSpPr>
          <p:cNvPr id="57430" name="Text Box 84"/>
          <p:cNvSpPr txBox="1">
            <a:spLocks noChangeArrowheads="1"/>
          </p:cNvSpPr>
          <p:nvPr/>
        </p:nvSpPr>
        <p:spPr bwMode="auto">
          <a:xfrm>
            <a:off x="785813" y="4692650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124</a:t>
            </a:r>
          </a:p>
        </p:txBody>
      </p:sp>
      <p:sp>
        <p:nvSpPr>
          <p:cNvPr id="57431" name="Text Box 85"/>
          <p:cNvSpPr txBox="1">
            <a:spLocks noChangeArrowheads="1"/>
          </p:cNvSpPr>
          <p:nvPr/>
        </p:nvSpPr>
        <p:spPr bwMode="auto">
          <a:xfrm>
            <a:off x="785813" y="447992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128</a:t>
            </a:r>
          </a:p>
        </p:txBody>
      </p:sp>
      <p:sp>
        <p:nvSpPr>
          <p:cNvPr id="57432" name="Text Box 86"/>
          <p:cNvSpPr txBox="1">
            <a:spLocks noChangeArrowheads="1"/>
          </p:cNvSpPr>
          <p:nvPr/>
        </p:nvSpPr>
        <p:spPr bwMode="auto">
          <a:xfrm>
            <a:off x="785813" y="4265613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132</a:t>
            </a:r>
          </a:p>
        </p:txBody>
      </p:sp>
      <p:sp>
        <p:nvSpPr>
          <p:cNvPr id="57433" name="Text Box 87"/>
          <p:cNvSpPr txBox="1">
            <a:spLocks noChangeArrowheads="1"/>
          </p:cNvSpPr>
          <p:nvPr/>
        </p:nvSpPr>
        <p:spPr bwMode="auto">
          <a:xfrm>
            <a:off x="785813" y="4052888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136</a:t>
            </a:r>
          </a:p>
        </p:txBody>
      </p:sp>
      <p:sp>
        <p:nvSpPr>
          <p:cNvPr id="57434" name="Text Box 88"/>
          <p:cNvSpPr txBox="1">
            <a:spLocks noChangeArrowheads="1"/>
          </p:cNvSpPr>
          <p:nvPr/>
        </p:nvSpPr>
        <p:spPr bwMode="auto">
          <a:xfrm>
            <a:off x="785813" y="382587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140</a:t>
            </a:r>
          </a:p>
        </p:txBody>
      </p:sp>
      <p:sp>
        <p:nvSpPr>
          <p:cNvPr id="57435" name="Text Box 89"/>
          <p:cNvSpPr txBox="1">
            <a:spLocks noChangeArrowheads="1"/>
          </p:cNvSpPr>
          <p:nvPr/>
        </p:nvSpPr>
        <p:spPr bwMode="auto">
          <a:xfrm>
            <a:off x="785813" y="3613150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144</a:t>
            </a:r>
          </a:p>
        </p:txBody>
      </p:sp>
      <p:sp>
        <p:nvSpPr>
          <p:cNvPr id="57436" name="Text Box 90"/>
          <p:cNvSpPr txBox="1">
            <a:spLocks noChangeArrowheads="1"/>
          </p:cNvSpPr>
          <p:nvPr/>
        </p:nvSpPr>
        <p:spPr bwMode="auto">
          <a:xfrm>
            <a:off x="785813" y="340042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148</a:t>
            </a:r>
          </a:p>
        </p:txBody>
      </p:sp>
      <p:sp>
        <p:nvSpPr>
          <p:cNvPr id="57437" name="Text Box 91"/>
          <p:cNvSpPr txBox="1">
            <a:spLocks noChangeArrowheads="1"/>
          </p:cNvSpPr>
          <p:nvPr/>
        </p:nvSpPr>
        <p:spPr bwMode="auto">
          <a:xfrm>
            <a:off x="785813" y="3186113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152</a:t>
            </a:r>
          </a:p>
        </p:txBody>
      </p:sp>
      <p:sp>
        <p:nvSpPr>
          <p:cNvPr id="57438" name="Text Box 92"/>
          <p:cNvSpPr txBox="1">
            <a:spLocks noChangeArrowheads="1"/>
          </p:cNvSpPr>
          <p:nvPr/>
        </p:nvSpPr>
        <p:spPr bwMode="auto">
          <a:xfrm>
            <a:off x="785813" y="2973388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156</a:t>
            </a:r>
          </a:p>
        </p:txBody>
      </p:sp>
      <p:sp>
        <p:nvSpPr>
          <p:cNvPr id="57439" name="Text Box 93"/>
          <p:cNvSpPr txBox="1">
            <a:spLocks noChangeArrowheads="1"/>
          </p:cNvSpPr>
          <p:nvPr/>
        </p:nvSpPr>
        <p:spPr bwMode="auto">
          <a:xfrm>
            <a:off x="785813" y="274637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160</a:t>
            </a:r>
          </a:p>
        </p:txBody>
      </p:sp>
      <p:sp>
        <p:nvSpPr>
          <p:cNvPr id="57440" name="Text Box 94"/>
          <p:cNvSpPr txBox="1">
            <a:spLocks noChangeArrowheads="1"/>
          </p:cNvSpPr>
          <p:nvPr/>
        </p:nvSpPr>
        <p:spPr bwMode="auto">
          <a:xfrm>
            <a:off x="785813" y="2533650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164</a:t>
            </a:r>
          </a:p>
        </p:txBody>
      </p:sp>
      <p:sp>
        <p:nvSpPr>
          <p:cNvPr id="57441" name="Text Box 95"/>
          <p:cNvSpPr txBox="1">
            <a:spLocks noChangeArrowheads="1"/>
          </p:cNvSpPr>
          <p:nvPr/>
        </p:nvSpPr>
        <p:spPr bwMode="auto">
          <a:xfrm>
            <a:off x="785813" y="232092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168</a:t>
            </a:r>
          </a:p>
        </p:txBody>
      </p:sp>
      <p:sp>
        <p:nvSpPr>
          <p:cNvPr id="57442" name="Text Box 96"/>
          <p:cNvSpPr txBox="1">
            <a:spLocks noChangeArrowheads="1"/>
          </p:cNvSpPr>
          <p:nvPr/>
        </p:nvSpPr>
        <p:spPr bwMode="auto">
          <a:xfrm>
            <a:off x="785813" y="2106613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172</a:t>
            </a:r>
          </a:p>
        </p:txBody>
      </p:sp>
      <p:sp>
        <p:nvSpPr>
          <p:cNvPr id="57443" name="Text Box 97"/>
          <p:cNvSpPr txBox="1">
            <a:spLocks noChangeArrowheads="1"/>
          </p:cNvSpPr>
          <p:nvPr/>
        </p:nvSpPr>
        <p:spPr bwMode="auto">
          <a:xfrm>
            <a:off x="785813" y="1893888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176</a:t>
            </a:r>
          </a:p>
        </p:txBody>
      </p:sp>
      <p:sp>
        <p:nvSpPr>
          <p:cNvPr id="57444" name="Rectangle 109"/>
          <p:cNvSpPr>
            <a:spLocks noChangeArrowheads="1"/>
          </p:cNvSpPr>
          <p:nvPr/>
        </p:nvSpPr>
        <p:spPr bwMode="auto">
          <a:xfrm>
            <a:off x="3987800" y="6235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vehicleID</a:t>
            </a:r>
          </a:p>
        </p:txBody>
      </p:sp>
      <p:sp>
        <p:nvSpPr>
          <p:cNvPr id="57445" name="Rectangle 118"/>
          <p:cNvSpPr>
            <a:spLocks noChangeArrowheads="1"/>
          </p:cNvSpPr>
          <p:nvPr/>
        </p:nvSpPr>
        <p:spPr bwMode="auto">
          <a:xfrm>
            <a:off x="3987800" y="27813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next</a:t>
            </a:r>
          </a:p>
        </p:txBody>
      </p:sp>
      <p:sp>
        <p:nvSpPr>
          <p:cNvPr id="57446" name="Rectangle 120"/>
          <p:cNvSpPr>
            <a:spLocks noChangeArrowheads="1"/>
          </p:cNvSpPr>
          <p:nvPr/>
        </p:nvSpPr>
        <p:spPr bwMode="auto">
          <a:xfrm>
            <a:off x="3987800" y="25654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Why so much copying?</a:t>
            </a:r>
          </a:p>
        </p:txBody>
      </p:sp>
      <p:sp>
        <p:nvSpPr>
          <p:cNvPr id="58373" name="Text Box 3"/>
          <p:cNvSpPr txBox="1">
            <a:spLocks noChangeArrowheads="1"/>
          </p:cNvSpPr>
          <p:nvPr/>
        </p:nvSpPr>
        <p:spPr bwMode="auto">
          <a:xfrm>
            <a:off x="1393825" y="1986390"/>
            <a:ext cx="67799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 charset="0"/>
              </a:rPr>
              <a:t>The program car.c passes the datastructure </a:t>
            </a:r>
            <a:r>
              <a:rPr lang="en-US" sz="2400">
                <a:solidFill>
                  <a:srgbClr val="0033CC"/>
                </a:solidFill>
                <a:latin typeface="Calibri" charset="0"/>
              </a:rPr>
              <a:t>CarNode</a:t>
            </a:r>
            <a:endParaRPr lang="en-US" sz="2400">
              <a:latin typeface="Calibri" charset="0"/>
            </a:endParaRPr>
          </a:p>
          <a:p>
            <a:r>
              <a:rPr lang="en-US" sz="2400">
                <a:latin typeface="Calibri" charset="0"/>
              </a:rPr>
              <a:t>to the </a:t>
            </a:r>
            <a:r>
              <a:rPr lang="en-US" sz="2400">
                <a:solidFill>
                  <a:srgbClr val="0033CC"/>
                </a:solidFill>
                <a:latin typeface="Calibri" charset="0"/>
              </a:rPr>
              <a:t>PrintCar </a:t>
            </a:r>
            <a:r>
              <a:rPr lang="en-US" sz="2400">
                <a:latin typeface="Calibri" charset="0"/>
              </a:rPr>
              <a:t>function </a:t>
            </a:r>
            <a:r>
              <a:rPr lang="en-US" sz="2400">
                <a:solidFill>
                  <a:srgbClr val="CC0000"/>
                </a:solidFill>
                <a:latin typeface="Calibri" charset="0"/>
              </a:rPr>
              <a:t>by value</a:t>
            </a:r>
            <a:r>
              <a:rPr lang="en-US" sz="2400">
                <a:latin typeface="Calibri" charset="0"/>
              </a:rPr>
              <a:t>.</a:t>
            </a:r>
          </a:p>
        </p:txBody>
      </p:sp>
      <p:sp>
        <p:nvSpPr>
          <p:cNvPr id="58374" name="Text Box 4"/>
          <p:cNvSpPr txBox="1">
            <a:spLocks noChangeArrowheads="1"/>
          </p:cNvSpPr>
          <p:nvPr/>
        </p:nvSpPr>
        <p:spPr bwMode="auto">
          <a:xfrm>
            <a:off x="1482725" y="3180190"/>
            <a:ext cx="678262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 charset="0"/>
              </a:rPr>
              <a:t>A copy of each byte of </a:t>
            </a:r>
            <a:r>
              <a:rPr lang="en-US" sz="2400" dirty="0" err="1">
                <a:solidFill>
                  <a:srgbClr val="0033CC"/>
                </a:solidFill>
                <a:latin typeface="Calibri" charset="0"/>
              </a:rPr>
              <a:t>CarNode</a:t>
            </a:r>
            <a:r>
              <a:rPr lang="en-US" sz="2400" dirty="0">
                <a:latin typeface="Calibri" charset="0"/>
              </a:rPr>
              <a:t> must be made in the</a:t>
            </a:r>
          </a:p>
          <a:p>
            <a:r>
              <a:rPr lang="en-US" sz="2400" dirty="0">
                <a:latin typeface="Calibri" charset="0"/>
              </a:rPr>
              <a:t>stack for each call of the function </a:t>
            </a:r>
            <a:r>
              <a:rPr lang="en-US" sz="2400" dirty="0" err="1">
                <a:solidFill>
                  <a:srgbClr val="0033CC"/>
                </a:solidFill>
                <a:latin typeface="Calibri" charset="0"/>
              </a:rPr>
              <a:t>PrintCar</a:t>
            </a:r>
            <a:r>
              <a:rPr lang="en-US" sz="2400" dirty="0">
                <a:latin typeface="Calibri" charset="0"/>
              </a:rPr>
              <a:t>.</a:t>
            </a:r>
          </a:p>
        </p:txBody>
      </p:sp>
      <p:sp>
        <p:nvSpPr>
          <p:cNvPr id="58375" name="Text Box 5"/>
          <p:cNvSpPr txBox="1">
            <a:spLocks noChangeArrowheads="1"/>
          </p:cNvSpPr>
          <p:nvPr/>
        </p:nvSpPr>
        <p:spPr bwMode="auto">
          <a:xfrm>
            <a:off x="1520825" y="4437490"/>
            <a:ext cx="704551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 charset="0"/>
              </a:rPr>
              <a:t>We could, instead have passed the address of the copy</a:t>
            </a:r>
          </a:p>
          <a:p>
            <a:r>
              <a:rPr lang="en-US" sz="2400" dirty="0">
                <a:latin typeface="Calibri" charset="0"/>
              </a:rPr>
              <a:t>of </a:t>
            </a:r>
            <a:r>
              <a:rPr lang="en-US" sz="2400" dirty="0" err="1">
                <a:solidFill>
                  <a:srgbClr val="0033CC"/>
                </a:solidFill>
                <a:latin typeface="Calibri" charset="0"/>
              </a:rPr>
              <a:t>CarNode</a:t>
            </a:r>
            <a:r>
              <a:rPr lang="en-US" sz="2400" dirty="0">
                <a:latin typeface="Calibri" charset="0"/>
              </a:rPr>
              <a:t> that we already had in the stack.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/>
      <p:bldP spid="5837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26400" cy="1143000"/>
          </a:xfrm>
        </p:spPr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dirty="0" smtClean="0"/>
              <a:t>car2.</a:t>
            </a:r>
            <a:r>
              <a:rPr lang="en-US" dirty="0"/>
              <a:t>c program</a:t>
            </a:r>
          </a:p>
        </p:txBody>
      </p:sp>
      <p:sp>
        <p:nvSpPr>
          <p:cNvPr id="51205" name="Text Box 3"/>
          <p:cNvSpPr txBox="1">
            <a:spLocks noChangeArrowheads="1"/>
          </p:cNvSpPr>
          <p:nvPr/>
        </p:nvSpPr>
        <p:spPr bwMode="auto">
          <a:xfrm>
            <a:off x="16912" y="667640"/>
            <a:ext cx="4001717" cy="5755423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3399"/>
                </a:solidFill>
                <a:latin typeface="Monaco"/>
                <a:cs typeface="Monaco"/>
              </a:rPr>
              <a:t>#include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>
                <a:solidFill>
                  <a:schemeClr val="tx2"/>
                </a:solidFill>
                <a:latin typeface="Monaco"/>
                <a:cs typeface="Monaco"/>
              </a:rPr>
              <a:t>&lt;</a:t>
            </a:r>
            <a:r>
              <a:rPr lang="en-US" sz="1600" dirty="0" err="1">
                <a:solidFill>
                  <a:schemeClr val="tx2"/>
                </a:solidFill>
                <a:latin typeface="Monaco"/>
                <a:cs typeface="Monaco"/>
              </a:rPr>
              <a:t>stdio.h</a:t>
            </a:r>
            <a:r>
              <a:rPr lang="en-US" sz="1600" dirty="0">
                <a:solidFill>
                  <a:schemeClr val="tx2"/>
                </a:solidFill>
                <a:latin typeface="Monaco"/>
                <a:cs typeface="Monaco"/>
              </a:rPr>
              <a:t>&gt;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solidFill>
                  <a:srgbClr val="003399"/>
                </a:solidFill>
                <a:latin typeface="Monaco"/>
                <a:cs typeface="Monaco"/>
              </a:rPr>
              <a:t>#define</a:t>
            </a:r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STRINGLENGTH</a:t>
            </a:r>
            <a:r>
              <a:rPr lang="en-US" sz="1600" dirty="0">
                <a:latin typeface="Monaco"/>
                <a:cs typeface="Monaco"/>
              </a:rPr>
              <a:t> 20</a:t>
            </a:r>
          </a:p>
          <a:p>
            <a:endParaRPr lang="en-US" sz="1600" dirty="0">
              <a:latin typeface="Monaco"/>
              <a:cs typeface="Monaco"/>
            </a:endParaRP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err="1">
                <a:solidFill>
                  <a:srgbClr val="0066CC"/>
                </a:solidFill>
                <a:latin typeface="Monaco"/>
                <a:cs typeface="Monaco"/>
              </a:rPr>
              <a:t>typedef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0066CC"/>
                </a:solidFill>
                <a:latin typeface="Monaco"/>
                <a:cs typeface="Monaco"/>
              </a:rPr>
              <a:t>struct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CC0000"/>
                </a:solidFill>
                <a:latin typeface="Monaco"/>
                <a:cs typeface="Monaco"/>
              </a:rPr>
              <a:t>c_node</a:t>
            </a:r>
            <a:r>
              <a:rPr lang="en-US" sz="1600" dirty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0066CC"/>
                </a:solidFill>
                <a:latin typeface="Monaco"/>
                <a:cs typeface="Monaco"/>
              </a:rPr>
              <a:t>int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 </a:t>
            </a:r>
            <a:r>
              <a:rPr lang="en-US" sz="1600" dirty="0">
                <a:latin typeface="Monaco"/>
                <a:cs typeface="Monaco"/>
              </a:rPr>
              <a:t>    </a:t>
            </a:r>
            <a:r>
              <a:rPr lang="en-US" sz="1600" dirty="0" err="1">
                <a:solidFill>
                  <a:srgbClr val="CC0099"/>
                </a:solidFill>
                <a:latin typeface="Monaco"/>
                <a:cs typeface="Monaco"/>
              </a:rPr>
              <a:t>vehicleID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char </a:t>
            </a:r>
            <a:r>
              <a:rPr lang="en-US" sz="1600" dirty="0">
                <a:latin typeface="Monaco"/>
                <a:cs typeface="Monaco"/>
              </a:rPr>
              <a:t>   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make</a:t>
            </a:r>
            <a:r>
              <a:rPr lang="en-US" sz="1600" dirty="0">
                <a:latin typeface="Monaco"/>
                <a:cs typeface="Monaco"/>
              </a:rPr>
              <a:t>[STRINGLENGTH];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char </a:t>
            </a:r>
            <a:r>
              <a:rPr lang="en-US" sz="1600" dirty="0">
                <a:latin typeface="Monaco"/>
                <a:cs typeface="Monaco"/>
              </a:rPr>
              <a:t>   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model</a:t>
            </a:r>
            <a:r>
              <a:rPr lang="en-US" sz="1600" dirty="0">
                <a:latin typeface="Monaco"/>
                <a:cs typeface="Monaco"/>
              </a:rPr>
              <a:t>[STRINGLENGTH];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0066CC"/>
                </a:solidFill>
                <a:latin typeface="Monaco"/>
                <a:cs typeface="Monaco"/>
              </a:rPr>
              <a:t>int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   </a:t>
            </a:r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year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0066CC"/>
                </a:solidFill>
                <a:latin typeface="Monaco"/>
                <a:cs typeface="Monaco"/>
              </a:rPr>
              <a:t>int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</a:t>
            </a:r>
            <a:r>
              <a:rPr lang="en-US" sz="1600" dirty="0">
                <a:latin typeface="Monaco"/>
                <a:cs typeface="Monaco"/>
              </a:rPr>
              <a:t>    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mileage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double</a:t>
            </a:r>
            <a:r>
              <a:rPr lang="en-US" sz="1600" dirty="0">
                <a:latin typeface="Monaco"/>
                <a:cs typeface="Monaco"/>
              </a:rPr>
              <a:t>  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cost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solidFill>
                  <a:srgbClr val="0066CC"/>
                </a:solidFill>
                <a:latin typeface="Monaco"/>
                <a:cs typeface="Monaco"/>
              </a:rPr>
              <a:t>struct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c_node</a:t>
            </a:r>
            <a:r>
              <a:rPr lang="en-US" sz="1600" dirty="0">
                <a:latin typeface="Monaco"/>
                <a:cs typeface="Monaco"/>
              </a:rPr>
              <a:t> *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next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} </a:t>
            </a:r>
            <a:r>
              <a:rPr lang="en-US" sz="1600" dirty="0" err="1">
                <a:solidFill>
                  <a:srgbClr val="CC0099"/>
                </a:solidFill>
                <a:latin typeface="Monaco"/>
                <a:cs typeface="Monaco"/>
              </a:rPr>
              <a:t>CarNode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void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CC0000"/>
                </a:solidFill>
                <a:latin typeface="Monaco"/>
                <a:cs typeface="Monaco"/>
              </a:rPr>
              <a:t>ReadCar</a:t>
            </a:r>
            <a:r>
              <a:rPr lang="en-US" sz="1600" dirty="0">
                <a:latin typeface="Monaco"/>
                <a:cs typeface="Monaco"/>
              </a:rPr>
              <a:t>(</a:t>
            </a:r>
            <a:r>
              <a:rPr lang="en-US" sz="1600" dirty="0" err="1">
                <a:latin typeface="Monaco"/>
                <a:cs typeface="Monaco"/>
              </a:rPr>
              <a:t>CarNode</a:t>
            </a:r>
            <a:r>
              <a:rPr lang="en-US" sz="1600" dirty="0">
                <a:latin typeface="Monaco"/>
                <a:cs typeface="Monaco"/>
              </a:rPr>
              <a:t> *car);</a:t>
            </a:r>
          </a:p>
          <a:p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void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CC0000"/>
                </a:solidFill>
                <a:latin typeface="Monaco"/>
                <a:cs typeface="Monaco"/>
              </a:rPr>
              <a:t>PrintCar</a:t>
            </a:r>
            <a:r>
              <a:rPr lang="en-US" sz="1600" dirty="0">
                <a:latin typeface="Monaco"/>
                <a:cs typeface="Monaco"/>
              </a:rPr>
              <a:t>(</a:t>
            </a:r>
            <a:r>
              <a:rPr lang="en-US" sz="1600" dirty="0" err="1">
                <a:latin typeface="Monaco"/>
                <a:cs typeface="Monaco"/>
              </a:rPr>
              <a:t>CarNode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*car</a:t>
            </a:r>
            <a:r>
              <a:rPr lang="en-US" sz="1600" dirty="0">
                <a:latin typeface="Monaco"/>
                <a:cs typeface="Monaco"/>
              </a:rPr>
              <a:t>);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solidFill>
                  <a:srgbClr val="CC0000"/>
                </a:solidFill>
                <a:latin typeface="Monaco"/>
                <a:cs typeface="Monaco"/>
              </a:rPr>
              <a:t>main</a:t>
            </a:r>
            <a:r>
              <a:rPr lang="en-US" sz="1600" dirty="0">
                <a:latin typeface="Monaco"/>
                <a:cs typeface="Monaco"/>
              </a:rPr>
              <a:t>()</a:t>
            </a:r>
          </a:p>
          <a:p>
            <a:r>
              <a:rPr lang="en-US" sz="1600" dirty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latin typeface="Monaco"/>
                <a:cs typeface="Monaco"/>
              </a:rPr>
              <a:t>CarNode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mycar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latin typeface="Monaco"/>
                <a:cs typeface="Monaco"/>
              </a:rPr>
              <a:t>ReadCar</a:t>
            </a:r>
            <a:r>
              <a:rPr lang="en-US" sz="1600" dirty="0">
                <a:latin typeface="Monaco"/>
                <a:cs typeface="Monaco"/>
              </a:rPr>
              <a:t>(&amp;</a:t>
            </a:r>
            <a:r>
              <a:rPr lang="en-US" sz="1600" dirty="0" err="1">
                <a:latin typeface="Monaco"/>
                <a:cs typeface="Monaco"/>
              </a:rPr>
              <a:t>mycar</a:t>
            </a:r>
            <a:r>
              <a:rPr lang="en-US" sz="1600" dirty="0">
                <a:latin typeface="Monaco"/>
                <a:cs typeface="Monaco"/>
              </a:rPr>
              <a:t>);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latin typeface="Monaco"/>
                <a:cs typeface="Monaco"/>
              </a:rPr>
              <a:t>PrintCar</a:t>
            </a:r>
            <a:r>
              <a:rPr lang="en-US" sz="1600" dirty="0" smtClean="0">
                <a:latin typeface="Monaco"/>
                <a:cs typeface="Monaco"/>
              </a:rPr>
              <a:t>(&amp;</a:t>
            </a:r>
            <a:r>
              <a:rPr lang="en-US" sz="1600" dirty="0" err="1" smtClean="0">
                <a:latin typeface="Monaco"/>
                <a:cs typeface="Monaco"/>
              </a:rPr>
              <a:t>mycar</a:t>
            </a:r>
            <a:r>
              <a:rPr lang="en-US" sz="1600" dirty="0">
                <a:latin typeface="Monaco"/>
                <a:cs typeface="Monaco"/>
              </a:rPr>
              <a:t>);</a:t>
            </a:r>
          </a:p>
          <a:p>
            <a:r>
              <a:rPr lang="en-US" sz="1600" dirty="0">
                <a:latin typeface="Monaco"/>
                <a:cs typeface="Monaco"/>
              </a:rPr>
              <a:t>}</a:t>
            </a:r>
          </a:p>
        </p:txBody>
      </p:sp>
      <p:sp>
        <p:nvSpPr>
          <p:cNvPr id="51206" name="Text Box 47"/>
          <p:cNvSpPr txBox="1">
            <a:spLocks noChangeArrowheads="1"/>
          </p:cNvSpPr>
          <p:nvPr/>
        </p:nvSpPr>
        <p:spPr bwMode="auto">
          <a:xfrm>
            <a:off x="3887558" y="1093405"/>
            <a:ext cx="5479285" cy="5016759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void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CC0000"/>
                </a:solidFill>
                <a:latin typeface="Monaco"/>
                <a:cs typeface="Monaco"/>
              </a:rPr>
              <a:t>ReadCar</a:t>
            </a:r>
            <a:r>
              <a:rPr lang="en-US" sz="1600" dirty="0">
                <a:latin typeface="Monaco"/>
                <a:cs typeface="Monaco"/>
              </a:rPr>
              <a:t>(</a:t>
            </a:r>
            <a:r>
              <a:rPr lang="en-US" sz="1600" dirty="0" err="1">
                <a:latin typeface="Monaco"/>
                <a:cs typeface="Monaco"/>
              </a:rPr>
              <a:t>CarNode</a:t>
            </a:r>
            <a:r>
              <a:rPr lang="en-US" sz="1600" dirty="0">
                <a:latin typeface="Monaco"/>
                <a:cs typeface="Monaco"/>
              </a:rPr>
              <a:t> *car)</a:t>
            </a:r>
          </a:p>
          <a:p>
            <a:r>
              <a:rPr lang="en-US" sz="1600" dirty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 car-&gt;</a:t>
            </a:r>
            <a:r>
              <a:rPr lang="en-US" sz="1600" dirty="0" err="1">
                <a:latin typeface="Monaco"/>
                <a:cs typeface="Monaco"/>
              </a:rPr>
              <a:t>vehicleID</a:t>
            </a:r>
            <a:r>
              <a:rPr lang="en-US" sz="1600" dirty="0">
                <a:latin typeface="Monaco"/>
                <a:cs typeface="Monaco"/>
              </a:rPr>
              <a:t> = 2;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latin typeface="Monaco"/>
                <a:cs typeface="Monaco"/>
              </a:rPr>
              <a:t>strcpy</a:t>
            </a:r>
            <a:r>
              <a:rPr lang="en-US" sz="1600" dirty="0">
                <a:latin typeface="Monaco"/>
                <a:cs typeface="Monaco"/>
              </a:rPr>
              <a:t>(car-&gt;make,</a:t>
            </a:r>
            <a:r>
              <a:rPr lang="en-US" sz="1600" dirty="0" smtClean="0">
                <a:latin typeface="Monaco"/>
                <a:cs typeface="Monaco"/>
              </a:rPr>
              <a:t>"</a:t>
            </a:r>
            <a:r>
              <a:rPr lang="en-US" sz="1600" dirty="0" err="1" smtClean="0">
                <a:solidFill>
                  <a:schemeClr val="tx2"/>
                </a:solidFill>
                <a:latin typeface="Monaco"/>
                <a:cs typeface="Monaco"/>
              </a:rPr>
              <a:t>Crysler</a:t>
            </a:r>
            <a:r>
              <a:rPr lang="en-US" sz="1600" dirty="0" smtClean="0">
                <a:latin typeface="Monaco"/>
                <a:cs typeface="Monaco"/>
              </a:rPr>
              <a:t>"</a:t>
            </a:r>
            <a:r>
              <a:rPr lang="en-US" sz="1600" dirty="0">
                <a:latin typeface="Monaco"/>
                <a:cs typeface="Monaco"/>
              </a:rPr>
              <a:t>);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latin typeface="Monaco"/>
                <a:cs typeface="Monaco"/>
              </a:rPr>
              <a:t>strcpy</a:t>
            </a:r>
            <a:r>
              <a:rPr lang="en-US" sz="1600" dirty="0">
                <a:latin typeface="Monaco"/>
                <a:cs typeface="Monaco"/>
              </a:rPr>
              <a:t>(car-&gt;</a:t>
            </a:r>
            <a:r>
              <a:rPr lang="en-US" sz="1600" dirty="0" err="1">
                <a:latin typeface="Monaco"/>
                <a:cs typeface="Monaco"/>
              </a:rPr>
              <a:t>model,</a:t>
            </a:r>
            <a:r>
              <a:rPr lang="en-US" sz="1600" dirty="0" err="1" smtClean="0">
                <a:latin typeface="Monaco"/>
                <a:cs typeface="Monaco"/>
              </a:rPr>
              <a:t>"</a:t>
            </a:r>
            <a:r>
              <a:rPr lang="en-US" sz="1600" dirty="0" err="1" smtClean="0">
                <a:solidFill>
                  <a:schemeClr val="tx2"/>
                </a:solidFill>
                <a:latin typeface="Monaco"/>
                <a:cs typeface="Monaco"/>
              </a:rPr>
              <a:t>Town</a:t>
            </a:r>
            <a:r>
              <a:rPr lang="en-US" sz="1600" dirty="0" smtClean="0">
                <a:solidFill>
                  <a:schemeClr val="tx2"/>
                </a:solidFill>
                <a:latin typeface="Monaco"/>
                <a:cs typeface="Monaco"/>
              </a:rPr>
              <a:t> and Country</a:t>
            </a:r>
            <a:r>
              <a:rPr lang="en-US" sz="1600" dirty="0" smtClean="0">
                <a:latin typeface="Monaco"/>
                <a:cs typeface="Monaco"/>
              </a:rPr>
              <a:t>"</a:t>
            </a:r>
            <a:r>
              <a:rPr lang="en-US" sz="1600" dirty="0">
                <a:latin typeface="Monaco"/>
                <a:cs typeface="Monaco"/>
              </a:rPr>
              <a:t>);</a:t>
            </a:r>
          </a:p>
          <a:p>
            <a:r>
              <a:rPr lang="en-US" sz="1600" dirty="0">
                <a:latin typeface="Monaco"/>
                <a:cs typeface="Monaco"/>
              </a:rPr>
              <a:t>  car-&gt;year = </a:t>
            </a:r>
            <a:r>
              <a:rPr lang="en-US" sz="1600" dirty="0" smtClean="0">
                <a:latin typeface="Monaco"/>
                <a:cs typeface="Monaco"/>
              </a:rPr>
              <a:t>2014;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  car-&gt;mileage = 6</a:t>
            </a:r>
            <a:r>
              <a:rPr lang="en-US" sz="1600" dirty="0" smtClean="0">
                <a:latin typeface="Monaco"/>
                <a:cs typeface="Monaco"/>
              </a:rPr>
              <a:t>000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 car-&gt;cost = </a:t>
            </a:r>
            <a:r>
              <a:rPr lang="en-US" sz="1600" dirty="0" smtClean="0">
                <a:latin typeface="Monaco"/>
                <a:cs typeface="Monaco"/>
              </a:rPr>
              <a:t>45,625.74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}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void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CC0000"/>
                </a:solidFill>
                <a:latin typeface="Monaco"/>
                <a:cs typeface="Monaco"/>
              </a:rPr>
              <a:t>PrintCar</a:t>
            </a:r>
            <a:r>
              <a:rPr lang="en-US" sz="1600" dirty="0">
                <a:latin typeface="Monaco"/>
                <a:cs typeface="Monaco"/>
              </a:rPr>
              <a:t>(</a:t>
            </a:r>
            <a:r>
              <a:rPr lang="en-US" sz="1600" dirty="0" err="1">
                <a:latin typeface="Monaco"/>
                <a:cs typeface="Monaco"/>
              </a:rPr>
              <a:t>CarNode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*car</a:t>
            </a:r>
            <a:r>
              <a:rPr lang="en-US" sz="1600" dirty="0">
                <a:latin typeface="Monaco"/>
                <a:cs typeface="Monaco"/>
              </a:rPr>
              <a:t>)</a:t>
            </a:r>
          </a:p>
          <a:p>
            <a:r>
              <a:rPr lang="en-US" sz="1600" dirty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latin typeface="Monaco"/>
                <a:cs typeface="Monaco"/>
              </a:rPr>
              <a:t>printf</a:t>
            </a:r>
            <a:r>
              <a:rPr lang="en-US" sz="1600" dirty="0">
                <a:latin typeface="Monaco"/>
                <a:cs typeface="Monaco"/>
              </a:rPr>
              <a:t>("</a:t>
            </a:r>
            <a:r>
              <a:rPr lang="en-US" sz="1600" dirty="0" err="1">
                <a:solidFill>
                  <a:schemeClr val="tx2"/>
                </a:solidFill>
                <a:latin typeface="Monaco"/>
                <a:cs typeface="Monaco"/>
              </a:rPr>
              <a:t>vehicleID</a:t>
            </a:r>
            <a:r>
              <a:rPr lang="en-US" sz="1600" dirty="0">
                <a:solidFill>
                  <a:schemeClr val="tx2"/>
                </a:solidFill>
                <a:latin typeface="Monaco"/>
                <a:cs typeface="Monaco"/>
              </a:rPr>
              <a:t>: %d\</a:t>
            </a:r>
            <a:r>
              <a:rPr lang="en-US" sz="1600" dirty="0" err="1">
                <a:solidFill>
                  <a:schemeClr val="tx2"/>
                </a:solidFill>
                <a:latin typeface="Monaco"/>
                <a:cs typeface="Monaco"/>
              </a:rPr>
              <a:t>n</a:t>
            </a:r>
            <a:r>
              <a:rPr lang="en-US" sz="1600" dirty="0" err="1">
                <a:latin typeface="Monaco"/>
                <a:cs typeface="Monaco"/>
              </a:rPr>
              <a:t>",</a:t>
            </a:r>
            <a:r>
              <a:rPr lang="en-US" sz="1600" dirty="0" err="1" smtClean="0">
                <a:latin typeface="Monaco"/>
                <a:cs typeface="Monaco"/>
              </a:rPr>
              <a:t>car</a:t>
            </a:r>
            <a:r>
              <a:rPr lang="en-US" sz="1600" dirty="0" smtClean="0">
                <a:latin typeface="Monaco"/>
                <a:cs typeface="Monaco"/>
              </a:rPr>
              <a:t>-&gt;</a:t>
            </a:r>
            <a:r>
              <a:rPr lang="en-US" sz="1600" dirty="0" err="1" smtClean="0">
                <a:latin typeface="Monaco"/>
                <a:cs typeface="Monaco"/>
              </a:rPr>
              <a:t>vehicleID</a:t>
            </a:r>
            <a:r>
              <a:rPr lang="en-US" sz="1600" dirty="0">
                <a:latin typeface="Monaco"/>
                <a:cs typeface="Monaco"/>
              </a:rPr>
              <a:t>);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latin typeface="Monaco"/>
                <a:cs typeface="Monaco"/>
              </a:rPr>
              <a:t>printf</a:t>
            </a:r>
            <a:r>
              <a:rPr lang="en-US" sz="1600" dirty="0">
                <a:latin typeface="Monaco"/>
                <a:cs typeface="Monaco"/>
              </a:rPr>
              <a:t>("</a:t>
            </a:r>
            <a:r>
              <a:rPr lang="en-US" sz="1600" dirty="0">
                <a:solidFill>
                  <a:schemeClr val="tx2"/>
                </a:solidFill>
                <a:latin typeface="Monaco"/>
                <a:cs typeface="Monaco"/>
              </a:rPr>
              <a:t>make: %s\</a:t>
            </a:r>
            <a:r>
              <a:rPr lang="en-US" sz="1600" dirty="0" err="1">
                <a:solidFill>
                  <a:schemeClr val="tx2"/>
                </a:solidFill>
                <a:latin typeface="Monaco"/>
                <a:cs typeface="Monaco"/>
              </a:rPr>
              <a:t>n</a:t>
            </a:r>
            <a:r>
              <a:rPr lang="en-US" sz="1600" dirty="0" err="1">
                <a:latin typeface="Monaco"/>
                <a:cs typeface="Monaco"/>
              </a:rPr>
              <a:t>",</a:t>
            </a:r>
            <a:r>
              <a:rPr lang="en-US" sz="1600" dirty="0" err="1" smtClean="0">
                <a:latin typeface="Monaco"/>
                <a:cs typeface="Monaco"/>
              </a:rPr>
              <a:t>car</a:t>
            </a:r>
            <a:r>
              <a:rPr lang="en-US" sz="1600" dirty="0" smtClean="0">
                <a:latin typeface="Monaco"/>
                <a:cs typeface="Monaco"/>
              </a:rPr>
              <a:t>-&gt;make</a:t>
            </a:r>
            <a:r>
              <a:rPr lang="en-US" sz="1600" dirty="0">
                <a:latin typeface="Monaco"/>
                <a:cs typeface="Monaco"/>
              </a:rPr>
              <a:t>);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latin typeface="Monaco"/>
                <a:cs typeface="Monaco"/>
              </a:rPr>
              <a:t>printf</a:t>
            </a:r>
            <a:r>
              <a:rPr lang="en-US" sz="1600" dirty="0">
                <a:latin typeface="Monaco"/>
                <a:cs typeface="Monaco"/>
              </a:rPr>
              <a:t>("</a:t>
            </a:r>
            <a:r>
              <a:rPr lang="en-US" sz="1600" dirty="0">
                <a:solidFill>
                  <a:schemeClr val="tx2"/>
                </a:solidFill>
                <a:latin typeface="Monaco"/>
                <a:cs typeface="Monaco"/>
              </a:rPr>
              <a:t>model: %s\</a:t>
            </a:r>
            <a:r>
              <a:rPr lang="en-US" sz="1600" dirty="0" err="1">
                <a:solidFill>
                  <a:schemeClr val="tx2"/>
                </a:solidFill>
                <a:latin typeface="Monaco"/>
                <a:cs typeface="Monaco"/>
              </a:rPr>
              <a:t>n</a:t>
            </a:r>
            <a:r>
              <a:rPr lang="en-US" sz="1600" dirty="0" err="1">
                <a:latin typeface="Monaco"/>
                <a:cs typeface="Monaco"/>
              </a:rPr>
              <a:t>",</a:t>
            </a:r>
            <a:r>
              <a:rPr lang="en-US" sz="1600" dirty="0" err="1" smtClean="0">
                <a:latin typeface="Monaco"/>
                <a:cs typeface="Monaco"/>
              </a:rPr>
              <a:t>car</a:t>
            </a:r>
            <a:r>
              <a:rPr lang="en-US" sz="1600" dirty="0" smtClean="0">
                <a:latin typeface="Monaco"/>
                <a:cs typeface="Monaco"/>
              </a:rPr>
              <a:t>-&gt;model</a:t>
            </a:r>
            <a:r>
              <a:rPr lang="en-US" sz="1600" dirty="0">
                <a:latin typeface="Monaco"/>
                <a:cs typeface="Monaco"/>
              </a:rPr>
              <a:t>);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latin typeface="Monaco"/>
                <a:cs typeface="Monaco"/>
              </a:rPr>
              <a:t>printf</a:t>
            </a:r>
            <a:r>
              <a:rPr lang="en-US" sz="1600" dirty="0">
                <a:latin typeface="Monaco"/>
                <a:cs typeface="Monaco"/>
              </a:rPr>
              <a:t>("</a:t>
            </a:r>
            <a:r>
              <a:rPr lang="en-US" sz="1600" dirty="0">
                <a:solidFill>
                  <a:schemeClr val="tx2"/>
                </a:solidFill>
                <a:latin typeface="Monaco"/>
                <a:cs typeface="Monaco"/>
              </a:rPr>
              <a:t>year: %d\</a:t>
            </a:r>
            <a:r>
              <a:rPr lang="en-US" sz="1600" dirty="0" err="1">
                <a:solidFill>
                  <a:schemeClr val="tx2"/>
                </a:solidFill>
                <a:latin typeface="Monaco"/>
                <a:cs typeface="Monaco"/>
              </a:rPr>
              <a:t>n</a:t>
            </a:r>
            <a:r>
              <a:rPr lang="en-US" sz="1600" dirty="0" err="1">
                <a:latin typeface="Monaco"/>
                <a:cs typeface="Monaco"/>
              </a:rPr>
              <a:t>",</a:t>
            </a:r>
            <a:r>
              <a:rPr lang="en-US" sz="1600" dirty="0" err="1" smtClean="0">
                <a:latin typeface="Monaco"/>
                <a:cs typeface="Monaco"/>
              </a:rPr>
              <a:t>car</a:t>
            </a:r>
            <a:r>
              <a:rPr lang="en-US" sz="1600" dirty="0" smtClean="0">
                <a:latin typeface="Monaco"/>
                <a:cs typeface="Monaco"/>
              </a:rPr>
              <a:t>-&gt;year</a:t>
            </a:r>
            <a:r>
              <a:rPr lang="en-US" sz="1600" dirty="0">
                <a:latin typeface="Monaco"/>
                <a:cs typeface="Monaco"/>
              </a:rPr>
              <a:t>);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latin typeface="Monaco"/>
                <a:cs typeface="Monaco"/>
              </a:rPr>
              <a:t>printf</a:t>
            </a:r>
            <a:r>
              <a:rPr lang="en-US" sz="1600" dirty="0">
                <a:latin typeface="Monaco"/>
                <a:cs typeface="Monaco"/>
              </a:rPr>
              <a:t>("</a:t>
            </a:r>
            <a:r>
              <a:rPr lang="en-US" sz="1600" dirty="0">
                <a:solidFill>
                  <a:schemeClr val="tx2"/>
                </a:solidFill>
                <a:latin typeface="Monaco"/>
                <a:cs typeface="Monaco"/>
              </a:rPr>
              <a:t>mileage: %d\</a:t>
            </a:r>
            <a:r>
              <a:rPr lang="en-US" sz="1600" dirty="0" err="1">
                <a:solidFill>
                  <a:schemeClr val="tx2"/>
                </a:solidFill>
                <a:latin typeface="Monaco"/>
                <a:cs typeface="Monaco"/>
              </a:rPr>
              <a:t>n</a:t>
            </a:r>
            <a:r>
              <a:rPr lang="en-US" sz="1600" dirty="0" err="1">
                <a:latin typeface="Monaco"/>
                <a:cs typeface="Monaco"/>
              </a:rPr>
              <a:t>",</a:t>
            </a:r>
            <a:r>
              <a:rPr lang="en-US" sz="1600" dirty="0" err="1" smtClean="0">
                <a:latin typeface="Monaco"/>
                <a:cs typeface="Monaco"/>
              </a:rPr>
              <a:t>car</a:t>
            </a:r>
            <a:r>
              <a:rPr lang="en-US" sz="1600" dirty="0" smtClean="0">
                <a:latin typeface="Monaco"/>
                <a:cs typeface="Monaco"/>
              </a:rPr>
              <a:t>-&gt;mileage</a:t>
            </a:r>
            <a:r>
              <a:rPr lang="en-US" sz="1600" dirty="0">
                <a:latin typeface="Monaco"/>
                <a:cs typeface="Monaco"/>
              </a:rPr>
              <a:t>);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latin typeface="Monaco"/>
                <a:cs typeface="Monaco"/>
              </a:rPr>
              <a:t>printf</a:t>
            </a:r>
            <a:r>
              <a:rPr lang="en-US" sz="1600" dirty="0">
                <a:latin typeface="Monaco"/>
                <a:cs typeface="Monaco"/>
              </a:rPr>
              <a:t>("</a:t>
            </a:r>
            <a:r>
              <a:rPr lang="en-US" sz="1600" dirty="0">
                <a:solidFill>
                  <a:schemeClr val="tx2"/>
                </a:solidFill>
                <a:latin typeface="Monaco"/>
                <a:cs typeface="Monaco"/>
              </a:rPr>
              <a:t>cost: %f\</a:t>
            </a:r>
            <a:r>
              <a:rPr lang="en-US" sz="1600" dirty="0" err="1">
                <a:solidFill>
                  <a:schemeClr val="tx2"/>
                </a:solidFill>
                <a:latin typeface="Monaco"/>
                <a:cs typeface="Monaco"/>
              </a:rPr>
              <a:t>n</a:t>
            </a:r>
            <a:r>
              <a:rPr lang="en-US" sz="1600" dirty="0" err="1">
                <a:latin typeface="Monaco"/>
                <a:cs typeface="Monaco"/>
              </a:rPr>
              <a:t>",</a:t>
            </a:r>
            <a:r>
              <a:rPr lang="en-US" sz="1600" dirty="0" err="1" smtClean="0">
                <a:latin typeface="Monaco"/>
                <a:cs typeface="Monaco"/>
              </a:rPr>
              <a:t>car</a:t>
            </a:r>
            <a:r>
              <a:rPr lang="en-US" sz="1600" dirty="0" smtClean="0">
                <a:latin typeface="Monaco"/>
                <a:cs typeface="Monaco"/>
              </a:rPr>
              <a:t>-&gt;cost</a:t>
            </a:r>
            <a:r>
              <a:rPr lang="en-US" sz="1600" dirty="0">
                <a:latin typeface="Monaco"/>
                <a:cs typeface="Monaco"/>
              </a:rPr>
              <a:t>);</a:t>
            </a:r>
          </a:p>
          <a:p>
            <a:r>
              <a:rPr lang="en-US" sz="1600" dirty="0">
                <a:latin typeface="Monaco"/>
                <a:cs typeface="Monaco"/>
              </a:rPr>
              <a:t>}</a:t>
            </a:r>
          </a:p>
        </p:txBody>
      </p:sp>
      <p:sp>
        <p:nvSpPr>
          <p:cNvPr id="51207" name="Text Box 48"/>
          <p:cNvSpPr txBox="1">
            <a:spLocks noChangeArrowheads="1"/>
          </p:cNvSpPr>
          <p:nvPr/>
        </p:nvSpPr>
        <p:spPr bwMode="auto">
          <a:xfrm>
            <a:off x="6305550" y="6491288"/>
            <a:ext cx="25082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Patt and Patel, pp. 419</a:t>
            </a:r>
          </a:p>
        </p:txBody>
      </p:sp>
    </p:spTree>
    <p:extLst>
      <p:ext uri="{BB962C8B-B14F-4D97-AF65-F5344CB8AC3E}">
        <p14:creationId xmlns:p14="http://schemas.microsoft.com/office/powerpoint/2010/main" val="2340665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/>
      <p:bldP spid="5120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81" name="Rectangle 53"/>
          <p:cNvSpPr>
            <a:spLocks noChangeArrowheads="1"/>
          </p:cNvSpPr>
          <p:nvPr/>
        </p:nvSpPr>
        <p:spPr bwMode="auto">
          <a:xfrm>
            <a:off x="4182533" y="0"/>
            <a:ext cx="4961467" cy="6858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400" dirty="0">
                <a:latin typeface="Monaco"/>
                <a:cs typeface="Monaco"/>
              </a:rPr>
              <a:t>main:</a:t>
            </a:r>
          </a:p>
          <a:p>
            <a:r>
              <a:rPr lang="en-US" sz="2400" dirty="0">
                <a:latin typeface="Monaco"/>
                <a:cs typeface="Monaco"/>
              </a:rPr>
              <a:t>	</a:t>
            </a:r>
            <a:r>
              <a:rPr lang="en-US" sz="2400" dirty="0" err="1" smtClean="0">
                <a:solidFill>
                  <a:srgbClr val="CC0000"/>
                </a:solidFill>
                <a:latin typeface="Monaco"/>
                <a:cs typeface="Monaco"/>
              </a:rPr>
              <a:t>subu</a:t>
            </a:r>
            <a:r>
              <a:rPr lang="en-US" sz="2400" dirty="0">
                <a:latin typeface="Monaco"/>
                <a:cs typeface="Monaco"/>
              </a:rPr>
              <a:t>	</a:t>
            </a:r>
            <a:r>
              <a:rPr lang="en-US" sz="2400" dirty="0" smtClean="0">
                <a:latin typeface="Monaco"/>
                <a:cs typeface="Monaco"/>
              </a:rPr>
              <a:t>$</a:t>
            </a:r>
            <a:r>
              <a:rPr lang="en-US" sz="2400" dirty="0" err="1">
                <a:latin typeface="Monaco"/>
                <a:cs typeface="Monaco"/>
              </a:rPr>
              <a:t>sp</a:t>
            </a:r>
            <a:r>
              <a:rPr lang="en-US" sz="2400" dirty="0">
                <a:latin typeface="Monaco"/>
                <a:cs typeface="Monaco"/>
              </a:rPr>
              <a:t>, 112</a:t>
            </a:r>
          </a:p>
          <a:p>
            <a:r>
              <a:rPr lang="en-US" sz="2400" dirty="0">
                <a:latin typeface="Monaco"/>
                <a:cs typeface="Monaco"/>
              </a:rPr>
              <a:t>	</a:t>
            </a:r>
            <a:r>
              <a:rPr lang="en-US" sz="2400" dirty="0" err="1">
                <a:solidFill>
                  <a:srgbClr val="CC0000"/>
                </a:solidFill>
                <a:latin typeface="Monaco"/>
                <a:cs typeface="Monaco"/>
              </a:rPr>
              <a:t>sw</a:t>
            </a:r>
            <a:r>
              <a:rPr lang="en-US" sz="2400" dirty="0">
                <a:latin typeface="Monaco"/>
                <a:cs typeface="Monaco"/>
              </a:rPr>
              <a:t>		</a:t>
            </a:r>
            <a:r>
              <a:rPr lang="en-US" sz="2400" dirty="0" smtClean="0">
                <a:latin typeface="Monaco"/>
                <a:cs typeface="Monaco"/>
              </a:rPr>
              <a:t>$</a:t>
            </a:r>
            <a:r>
              <a:rPr lang="en-US" sz="2400" dirty="0" err="1">
                <a:latin typeface="Monaco"/>
                <a:cs typeface="Monaco"/>
              </a:rPr>
              <a:t>ra</a:t>
            </a:r>
            <a:r>
              <a:rPr lang="en-US" sz="2400" dirty="0">
                <a:latin typeface="Monaco"/>
                <a:cs typeface="Monaco"/>
              </a:rPr>
              <a:t>, 28($</a:t>
            </a:r>
            <a:r>
              <a:rPr lang="en-US" sz="2400" dirty="0" err="1">
                <a:latin typeface="Monaco"/>
                <a:cs typeface="Monaco"/>
              </a:rPr>
              <a:t>sp</a:t>
            </a:r>
            <a:r>
              <a:rPr lang="en-US" sz="2400" dirty="0">
                <a:latin typeface="Monaco"/>
                <a:cs typeface="Monaco"/>
              </a:rPr>
              <a:t>)</a:t>
            </a:r>
          </a:p>
          <a:p>
            <a:r>
              <a:rPr lang="en-US" sz="2400" dirty="0">
                <a:latin typeface="Monaco"/>
                <a:cs typeface="Monaco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Monaco"/>
                <a:cs typeface="Monaco"/>
              </a:rPr>
              <a:t>#  23	  </a:t>
            </a:r>
            <a:r>
              <a:rPr lang="en-US" sz="2400" dirty="0" err="1">
                <a:solidFill>
                  <a:schemeClr val="tx2"/>
                </a:solidFill>
                <a:latin typeface="Monaco"/>
                <a:cs typeface="Monaco"/>
              </a:rPr>
              <a:t>CarNode</a:t>
            </a:r>
            <a:r>
              <a:rPr lang="en-US" sz="2400" dirty="0">
                <a:solidFill>
                  <a:schemeClr val="tx2"/>
                </a:solidFill>
                <a:latin typeface="Monaco"/>
                <a:cs typeface="Monaco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Monaco"/>
                <a:cs typeface="Monaco"/>
              </a:rPr>
              <a:t>mycar</a:t>
            </a:r>
            <a:r>
              <a:rPr lang="en-US" sz="2400" dirty="0">
                <a:solidFill>
                  <a:schemeClr val="tx2"/>
                </a:solidFill>
                <a:latin typeface="Monaco"/>
                <a:cs typeface="Monaco"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latin typeface="Monaco"/>
                <a:cs typeface="Monaco"/>
              </a:rPr>
              <a:t> #  25	  </a:t>
            </a:r>
            <a:r>
              <a:rPr lang="en-US" sz="2400" dirty="0" err="1">
                <a:solidFill>
                  <a:schemeClr val="tx2"/>
                </a:solidFill>
                <a:latin typeface="Monaco"/>
                <a:cs typeface="Monaco"/>
              </a:rPr>
              <a:t>ReadCar</a:t>
            </a:r>
            <a:r>
              <a:rPr lang="en-US" sz="2400" dirty="0">
                <a:solidFill>
                  <a:schemeClr val="tx2"/>
                </a:solidFill>
                <a:latin typeface="Monaco"/>
                <a:cs typeface="Monaco"/>
              </a:rPr>
              <a:t>(&amp;</a:t>
            </a:r>
            <a:r>
              <a:rPr lang="en-US" sz="2400" dirty="0" err="1">
                <a:solidFill>
                  <a:schemeClr val="tx2"/>
                </a:solidFill>
                <a:latin typeface="Monaco"/>
                <a:cs typeface="Monaco"/>
              </a:rPr>
              <a:t>mycar</a:t>
            </a:r>
            <a:r>
              <a:rPr lang="en-US" sz="2400" dirty="0">
                <a:solidFill>
                  <a:schemeClr val="tx2"/>
                </a:solidFill>
                <a:latin typeface="Monaco"/>
                <a:cs typeface="Monaco"/>
              </a:rPr>
              <a:t>);</a:t>
            </a:r>
          </a:p>
          <a:p>
            <a:r>
              <a:rPr lang="en-US" sz="2400" dirty="0">
                <a:latin typeface="Monaco"/>
                <a:cs typeface="Monaco"/>
              </a:rPr>
              <a:t>	</a:t>
            </a:r>
            <a:r>
              <a:rPr lang="en-US" sz="2400" dirty="0" err="1" smtClean="0">
                <a:solidFill>
                  <a:srgbClr val="CC0000"/>
                </a:solidFill>
                <a:latin typeface="Monaco"/>
                <a:cs typeface="Monaco"/>
              </a:rPr>
              <a:t>addu</a:t>
            </a:r>
            <a:r>
              <a:rPr lang="en-US" sz="2400" dirty="0">
                <a:latin typeface="Monaco"/>
                <a:cs typeface="Monaco"/>
              </a:rPr>
              <a:t>	</a:t>
            </a:r>
            <a:r>
              <a:rPr lang="en-US" sz="2400" dirty="0" smtClean="0">
                <a:latin typeface="Monaco"/>
                <a:cs typeface="Monaco"/>
              </a:rPr>
              <a:t>$</a:t>
            </a:r>
            <a:r>
              <a:rPr lang="en-US" sz="2400" dirty="0">
                <a:latin typeface="Monaco"/>
                <a:cs typeface="Monaco"/>
              </a:rPr>
              <a:t>a0, $</a:t>
            </a:r>
            <a:r>
              <a:rPr lang="en-US" sz="2400" dirty="0" err="1">
                <a:latin typeface="Monaco"/>
                <a:cs typeface="Monaco"/>
              </a:rPr>
              <a:t>sp</a:t>
            </a:r>
            <a:r>
              <a:rPr lang="en-US" sz="2400" dirty="0">
                <a:latin typeface="Monaco"/>
                <a:cs typeface="Monaco"/>
              </a:rPr>
              <a:t>, 32</a:t>
            </a:r>
          </a:p>
          <a:p>
            <a:r>
              <a:rPr lang="en-US" sz="2400" dirty="0">
                <a:latin typeface="Monaco"/>
                <a:cs typeface="Monaco"/>
              </a:rPr>
              <a:t>	</a:t>
            </a:r>
            <a:r>
              <a:rPr lang="en-US" sz="2400" dirty="0" err="1" smtClean="0">
                <a:solidFill>
                  <a:srgbClr val="CC0000"/>
                </a:solidFill>
                <a:latin typeface="Monaco"/>
                <a:cs typeface="Monaco"/>
              </a:rPr>
              <a:t>jal</a:t>
            </a:r>
            <a:r>
              <a:rPr lang="en-US" sz="2400" dirty="0">
                <a:latin typeface="Monaco"/>
                <a:cs typeface="Monaco"/>
              </a:rPr>
              <a:t>	</a:t>
            </a:r>
            <a:r>
              <a:rPr lang="en-US" sz="2400" dirty="0" err="1" smtClean="0">
                <a:latin typeface="Monaco"/>
                <a:cs typeface="Monaco"/>
              </a:rPr>
              <a:t>ReadCar</a:t>
            </a:r>
            <a:endParaRPr lang="en-US" sz="2400" dirty="0">
              <a:latin typeface="Monaco"/>
              <a:cs typeface="Monaco"/>
            </a:endParaRPr>
          </a:p>
          <a:p>
            <a:r>
              <a:rPr lang="en-US" sz="2400" dirty="0">
                <a:latin typeface="Monaco"/>
                <a:cs typeface="Monaco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Monaco"/>
                <a:cs typeface="Monaco"/>
              </a:rPr>
              <a:t>#  27	  </a:t>
            </a:r>
            <a:r>
              <a:rPr lang="en-US" sz="2400" dirty="0" err="1">
                <a:solidFill>
                  <a:schemeClr val="tx2"/>
                </a:solidFill>
                <a:latin typeface="Monaco"/>
                <a:cs typeface="Monaco"/>
              </a:rPr>
              <a:t>PrintCar</a:t>
            </a:r>
            <a:r>
              <a:rPr lang="en-US" sz="2400" dirty="0">
                <a:solidFill>
                  <a:schemeClr val="tx2"/>
                </a:solidFill>
                <a:latin typeface="Monaco"/>
                <a:cs typeface="Monaco"/>
              </a:rPr>
              <a:t>(&amp;</a:t>
            </a:r>
            <a:r>
              <a:rPr lang="en-US" sz="2400" dirty="0" err="1">
                <a:solidFill>
                  <a:schemeClr val="tx2"/>
                </a:solidFill>
                <a:latin typeface="Monaco"/>
                <a:cs typeface="Monaco"/>
              </a:rPr>
              <a:t>mycar</a:t>
            </a:r>
            <a:r>
              <a:rPr lang="en-US" sz="2400" dirty="0">
                <a:solidFill>
                  <a:schemeClr val="tx2"/>
                </a:solidFill>
                <a:latin typeface="Monaco"/>
                <a:cs typeface="Monaco"/>
              </a:rPr>
              <a:t>);</a:t>
            </a:r>
          </a:p>
          <a:p>
            <a:r>
              <a:rPr lang="en-US" sz="2400" dirty="0">
                <a:latin typeface="Monaco"/>
                <a:cs typeface="Monaco"/>
              </a:rPr>
              <a:t>	</a:t>
            </a:r>
            <a:r>
              <a:rPr lang="en-US" sz="2400" dirty="0" err="1">
                <a:solidFill>
                  <a:srgbClr val="CC0000"/>
                </a:solidFill>
                <a:latin typeface="Monaco"/>
                <a:cs typeface="Monaco"/>
              </a:rPr>
              <a:t>addu</a:t>
            </a:r>
            <a:r>
              <a:rPr lang="en-US" sz="2400" dirty="0">
                <a:latin typeface="Monaco"/>
                <a:cs typeface="Monaco"/>
              </a:rPr>
              <a:t>	$a0, $</a:t>
            </a:r>
            <a:r>
              <a:rPr lang="en-US" sz="2400" dirty="0" err="1">
                <a:latin typeface="Monaco"/>
                <a:cs typeface="Monaco"/>
              </a:rPr>
              <a:t>sp</a:t>
            </a:r>
            <a:r>
              <a:rPr lang="en-US" sz="2400" dirty="0">
                <a:latin typeface="Monaco"/>
                <a:cs typeface="Monaco"/>
              </a:rPr>
              <a:t>, 32</a:t>
            </a:r>
          </a:p>
          <a:p>
            <a:r>
              <a:rPr lang="en-US" sz="2400" dirty="0">
                <a:latin typeface="Monaco"/>
                <a:cs typeface="Monaco"/>
              </a:rPr>
              <a:t>	</a:t>
            </a:r>
            <a:r>
              <a:rPr lang="en-US" sz="2400" dirty="0" err="1" smtClean="0">
                <a:solidFill>
                  <a:srgbClr val="CC0000"/>
                </a:solidFill>
                <a:latin typeface="Monaco"/>
                <a:cs typeface="Monaco"/>
              </a:rPr>
              <a:t>jal</a:t>
            </a:r>
            <a:r>
              <a:rPr lang="en-US" sz="2400" dirty="0">
                <a:latin typeface="Monaco"/>
                <a:cs typeface="Monaco"/>
              </a:rPr>
              <a:t>	</a:t>
            </a:r>
            <a:r>
              <a:rPr lang="en-US" sz="2400" dirty="0" err="1" smtClean="0">
                <a:latin typeface="Monaco"/>
                <a:cs typeface="Monaco"/>
              </a:rPr>
              <a:t>PrintCar</a:t>
            </a:r>
            <a:endParaRPr lang="en-US" sz="2400" dirty="0">
              <a:latin typeface="Monaco"/>
              <a:cs typeface="Monaco"/>
            </a:endParaRPr>
          </a:p>
          <a:p>
            <a:r>
              <a:rPr lang="en-US" sz="2400" dirty="0">
                <a:latin typeface="Monaco"/>
                <a:cs typeface="Monaco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Monaco"/>
                <a:cs typeface="Monaco"/>
              </a:rPr>
              <a:t>#  28	}</a:t>
            </a:r>
          </a:p>
          <a:p>
            <a:r>
              <a:rPr lang="en-US" sz="2400" dirty="0">
                <a:latin typeface="Monaco"/>
                <a:cs typeface="Monaco"/>
              </a:rPr>
              <a:t>	</a:t>
            </a:r>
            <a:r>
              <a:rPr lang="en-US" sz="2400" dirty="0">
                <a:solidFill>
                  <a:srgbClr val="CC0000"/>
                </a:solidFill>
                <a:latin typeface="Monaco"/>
                <a:cs typeface="Monaco"/>
              </a:rPr>
              <a:t>move</a:t>
            </a:r>
            <a:r>
              <a:rPr lang="en-US" sz="2400" dirty="0">
                <a:latin typeface="Monaco"/>
                <a:cs typeface="Monaco"/>
              </a:rPr>
              <a:t>	$v0, $zero</a:t>
            </a:r>
          </a:p>
          <a:p>
            <a:r>
              <a:rPr lang="en-US" sz="2400" dirty="0">
                <a:latin typeface="Monaco"/>
                <a:cs typeface="Monaco"/>
              </a:rPr>
              <a:t>	</a:t>
            </a:r>
            <a:r>
              <a:rPr lang="en-US" sz="2400" dirty="0" err="1">
                <a:solidFill>
                  <a:srgbClr val="CC0000"/>
                </a:solidFill>
                <a:latin typeface="Monaco"/>
                <a:cs typeface="Monaco"/>
              </a:rPr>
              <a:t>lw</a:t>
            </a:r>
            <a:r>
              <a:rPr lang="en-US" sz="2400" dirty="0">
                <a:latin typeface="Monaco"/>
                <a:cs typeface="Monaco"/>
              </a:rPr>
              <a:t>	</a:t>
            </a:r>
            <a:r>
              <a:rPr lang="en-US" sz="2400" dirty="0" smtClean="0">
                <a:latin typeface="Monaco"/>
                <a:cs typeface="Monaco"/>
              </a:rPr>
              <a:t>	$</a:t>
            </a:r>
            <a:r>
              <a:rPr lang="en-US" sz="2400" dirty="0" err="1">
                <a:latin typeface="Monaco"/>
                <a:cs typeface="Monaco"/>
              </a:rPr>
              <a:t>ra</a:t>
            </a:r>
            <a:r>
              <a:rPr lang="en-US" sz="2400" dirty="0">
                <a:latin typeface="Monaco"/>
                <a:cs typeface="Monaco"/>
              </a:rPr>
              <a:t>, 28($</a:t>
            </a:r>
            <a:r>
              <a:rPr lang="en-US" sz="2400" dirty="0" err="1">
                <a:latin typeface="Monaco"/>
                <a:cs typeface="Monaco"/>
              </a:rPr>
              <a:t>sp</a:t>
            </a:r>
            <a:r>
              <a:rPr lang="en-US" sz="2400" dirty="0">
                <a:latin typeface="Monaco"/>
                <a:cs typeface="Monaco"/>
              </a:rPr>
              <a:t>)</a:t>
            </a:r>
          </a:p>
          <a:p>
            <a:r>
              <a:rPr lang="en-US" sz="2400" dirty="0">
                <a:latin typeface="Monaco"/>
                <a:cs typeface="Monaco"/>
              </a:rPr>
              <a:t>	</a:t>
            </a:r>
            <a:r>
              <a:rPr lang="en-US" sz="2400" dirty="0" err="1">
                <a:solidFill>
                  <a:srgbClr val="CC0000"/>
                </a:solidFill>
                <a:latin typeface="Monaco"/>
                <a:cs typeface="Monaco"/>
              </a:rPr>
              <a:t>addu</a:t>
            </a:r>
            <a:r>
              <a:rPr lang="en-US" sz="2400" dirty="0">
                <a:latin typeface="Monaco"/>
                <a:cs typeface="Monaco"/>
              </a:rPr>
              <a:t>	$</a:t>
            </a:r>
            <a:r>
              <a:rPr lang="en-US" sz="2400" dirty="0" err="1">
                <a:latin typeface="Monaco"/>
                <a:cs typeface="Monaco"/>
              </a:rPr>
              <a:t>sp</a:t>
            </a:r>
            <a:r>
              <a:rPr lang="en-US" sz="2400" dirty="0">
                <a:latin typeface="Monaco"/>
                <a:cs typeface="Monaco"/>
              </a:rPr>
              <a:t>, 112</a:t>
            </a:r>
          </a:p>
          <a:p>
            <a:r>
              <a:rPr lang="en-US" sz="2400" dirty="0">
                <a:latin typeface="Monaco"/>
                <a:cs typeface="Monaco"/>
              </a:rPr>
              <a:t>	j	</a:t>
            </a:r>
            <a:r>
              <a:rPr lang="en-US" sz="2400" dirty="0" smtClean="0">
                <a:latin typeface="Monaco"/>
                <a:cs typeface="Monaco"/>
              </a:rPr>
              <a:t>	$</a:t>
            </a:r>
            <a:r>
              <a:rPr lang="en-US" sz="2400" dirty="0" err="1">
                <a:latin typeface="Monaco"/>
                <a:cs typeface="Monaco"/>
              </a:rPr>
              <a:t>ra</a:t>
            </a:r>
            <a:r>
              <a:rPr lang="en-US" sz="2400" dirty="0">
                <a:latin typeface="Monaco"/>
                <a:cs typeface="Monaco"/>
              </a:rPr>
              <a:t>	</a:t>
            </a: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26400" cy="1143000"/>
          </a:xfrm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0423" name="Text Box 52"/>
          <p:cNvSpPr txBox="1">
            <a:spLocks noChangeArrowheads="1"/>
          </p:cNvSpPr>
          <p:nvPr/>
        </p:nvSpPr>
        <p:spPr bwMode="auto">
          <a:xfrm>
            <a:off x="567267" y="420091"/>
            <a:ext cx="3550196" cy="6463309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3399"/>
                </a:solidFill>
                <a:latin typeface="Times New Roman" charset="0"/>
              </a:rPr>
              <a:t>#include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&lt;</a:t>
            </a:r>
            <a:r>
              <a:rPr lang="en-US" dirty="0" err="1">
                <a:solidFill>
                  <a:schemeClr val="tx2"/>
                </a:solidFill>
                <a:latin typeface="Times New Roman" charset="0"/>
              </a:rPr>
              <a:t>stdio.h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&gt;</a:t>
            </a:r>
            <a:endParaRPr lang="en-US" dirty="0">
              <a:latin typeface="Times New Roman" charset="0"/>
            </a:endParaRPr>
          </a:p>
          <a:p>
            <a:r>
              <a:rPr lang="en-US" dirty="0">
                <a:solidFill>
                  <a:srgbClr val="003399"/>
                </a:solidFill>
                <a:latin typeface="Times New Roman" charset="0"/>
              </a:rPr>
              <a:t>#define</a:t>
            </a:r>
            <a:r>
              <a:rPr lang="en-US" dirty="0">
                <a:latin typeface="Times New Roman" charset="0"/>
              </a:rPr>
              <a:t>  </a:t>
            </a:r>
            <a:r>
              <a:rPr lang="en-US" dirty="0">
                <a:solidFill>
                  <a:srgbClr val="CC0099"/>
                </a:solidFill>
                <a:latin typeface="Times New Roman" charset="0"/>
              </a:rPr>
              <a:t>STRINGLENGTH</a:t>
            </a:r>
            <a:r>
              <a:rPr lang="en-US" dirty="0">
                <a:latin typeface="Times New Roman" charset="0"/>
              </a:rPr>
              <a:t> 20</a:t>
            </a:r>
          </a:p>
          <a:p>
            <a:endParaRPr lang="en-US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  <a:p>
            <a:r>
              <a:rPr lang="en-US" dirty="0" err="1">
                <a:solidFill>
                  <a:srgbClr val="0066CC"/>
                </a:solidFill>
                <a:latin typeface="Times New Roman" charset="0"/>
              </a:rPr>
              <a:t>typedef</a:t>
            </a:r>
            <a:r>
              <a:rPr lang="en-US" dirty="0">
                <a:solidFill>
                  <a:srgbClr val="0066CC"/>
                </a:solidFill>
                <a:latin typeface="Times New Roman" charset="0"/>
              </a:rPr>
              <a:t> </a:t>
            </a:r>
            <a:r>
              <a:rPr lang="en-US" dirty="0" err="1">
                <a:solidFill>
                  <a:srgbClr val="0066CC"/>
                </a:solidFill>
                <a:latin typeface="Times New Roman" charset="0"/>
              </a:rPr>
              <a:t>struct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err="1">
                <a:solidFill>
                  <a:srgbClr val="CC0000"/>
                </a:solidFill>
                <a:latin typeface="Times New Roman" charset="0"/>
              </a:rPr>
              <a:t>c_node</a:t>
            </a:r>
            <a:r>
              <a:rPr lang="en-US" dirty="0">
                <a:latin typeface="Times New Roman" charset="0"/>
              </a:rPr>
              <a:t>{</a:t>
            </a:r>
          </a:p>
          <a:p>
            <a:r>
              <a:rPr lang="en-US" dirty="0">
                <a:latin typeface="Times New Roman" charset="0"/>
              </a:rPr>
              <a:t> </a:t>
            </a:r>
            <a:r>
              <a:rPr lang="en-US" dirty="0">
                <a:solidFill>
                  <a:srgbClr val="0066CC"/>
                </a:solidFill>
                <a:latin typeface="Times New Roman" charset="0"/>
              </a:rPr>
              <a:t> </a:t>
            </a:r>
            <a:r>
              <a:rPr lang="en-US" dirty="0" err="1">
                <a:solidFill>
                  <a:srgbClr val="0066CC"/>
                </a:solidFill>
                <a:latin typeface="Times New Roman" charset="0"/>
              </a:rPr>
              <a:t>int</a:t>
            </a:r>
            <a:r>
              <a:rPr lang="en-US" dirty="0">
                <a:solidFill>
                  <a:srgbClr val="0066CC"/>
                </a:solidFill>
                <a:latin typeface="Times New Roman" charset="0"/>
              </a:rPr>
              <a:t>  </a:t>
            </a:r>
            <a:r>
              <a:rPr lang="en-US" dirty="0">
                <a:latin typeface="Times New Roman" charset="0"/>
              </a:rPr>
              <a:t>    </a:t>
            </a:r>
            <a:r>
              <a:rPr lang="en-US" dirty="0" err="1">
                <a:solidFill>
                  <a:srgbClr val="CC0099"/>
                </a:solidFill>
                <a:latin typeface="Times New Roman" charset="0"/>
              </a:rPr>
              <a:t>vehicleID</a:t>
            </a:r>
            <a:r>
              <a:rPr lang="en-US" dirty="0">
                <a:latin typeface="Times New Roman" charset="0"/>
              </a:rPr>
              <a:t>;</a:t>
            </a:r>
          </a:p>
          <a:p>
            <a:r>
              <a:rPr lang="en-US" dirty="0">
                <a:latin typeface="Times New Roman" charset="0"/>
              </a:rPr>
              <a:t>  </a:t>
            </a:r>
            <a:r>
              <a:rPr lang="en-US" dirty="0">
                <a:solidFill>
                  <a:srgbClr val="0066CC"/>
                </a:solidFill>
                <a:latin typeface="Times New Roman" charset="0"/>
              </a:rPr>
              <a:t>char </a:t>
            </a:r>
            <a:r>
              <a:rPr lang="en-US" dirty="0">
                <a:latin typeface="Times New Roman" charset="0"/>
              </a:rPr>
              <a:t>    </a:t>
            </a:r>
            <a:r>
              <a:rPr lang="en-US" dirty="0">
                <a:solidFill>
                  <a:srgbClr val="CC0099"/>
                </a:solidFill>
                <a:latin typeface="Times New Roman" charset="0"/>
              </a:rPr>
              <a:t>make</a:t>
            </a:r>
            <a:r>
              <a:rPr lang="en-US" dirty="0">
                <a:latin typeface="Times New Roman" charset="0"/>
              </a:rPr>
              <a:t>[STRINGLENGTH];</a:t>
            </a:r>
          </a:p>
          <a:p>
            <a:r>
              <a:rPr lang="en-US" dirty="0">
                <a:latin typeface="Times New Roman" charset="0"/>
              </a:rPr>
              <a:t>  </a:t>
            </a:r>
            <a:r>
              <a:rPr lang="en-US" dirty="0">
                <a:solidFill>
                  <a:srgbClr val="0066CC"/>
                </a:solidFill>
                <a:latin typeface="Times New Roman" charset="0"/>
              </a:rPr>
              <a:t>char </a:t>
            </a:r>
            <a:r>
              <a:rPr lang="en-US" dirty="0">
                <a:latin typeface="Times New Roman" charset="0"/>
              </a:rPr>
              <a:t>    </a:t>
            </a:r>
            <a:r>
              <a:rPr lang="en-US" dirty="0">
                <a:solidFill>
                  <a:srgbClr val="CC0099"/>
                </a:solidFill>
                <a:latin typeface="Times New Roman" charset="0"/>
              </a:rPr>
              <a:t>model</a:t>
            </a:r>
            <a:r>
              <a:rPr lang="en-US" dirty="0">
                <a:latin typeface="Times New Roman" charset="0"/>
              </a:rPr>
              <a:t>[STRINGLENGTH];</a:t>
            </a:r>
          </a:p>
          <a:p>
            <a:r>
              <a:rPr lang="en-US" dirty="0">
                <a:latin typeface="Times New Roman" charset="0"/>
              </a:rPr>
              <a:t> </a:t>
            </a:r>
            <a:r>
              <a:rPr lang="en-US" dirty="0">
                <a:solidFill>
                  <a:srgbClr val="0066CC"/>
                </a:solidFill>
                <a:latin typeface="Times New Roman" charset="0"/>
              </a:rPr>
              <a:t> </a:t>
            </a:r>
            <a:r>
              <a:rPr lang="en-US" dirty="0" err="1">
                <a:solidFill>
                  <a:srgbClr val="0066CC"/>
                </a:solidFill>
                <a:latin typeface="Times New Roman" charset="0"/>
              </a:rPr>
              <a:t>int</a:t>
            </a:r>
            <a:r>
              <a:rPr lang="en-US" dirty="0">
                <a:solidFill>
                  <a:srgbClr val="0066CC"/>
                </a:solidFill>
                <a:latin typeface="Times New Roman" charset="0"/>
              </a:rPr>
              <a:t>    </a:t>
            </a:r>
            <a:r>
              <a:rPr lang="en-US" dirty="0">
                <a:latin typeface="Times New Roman" charset="0"/>
              </a:rPr>
              <a:t>  </a:t>
            </a:r>
            <a:r>
              <a:rPr lang="en-US" dirty="0">
                <a:solidFill>
                  <a:srgbClr val="CC0099"/>
                </a:solidFill>
                <a:latin typeface="Times New Roman" charset="0"/>
              </a:rPr>
              <a:t>year</a:t>
            </a:r>
            <a:r>
              <a:rPr lang="en-US" dirty="0">
                <a:latin typeface="Times New Roman" charset="0"/>
              </a:rPr>
              <a:t>;</a:t>
            </a:r>
          </a:p>
          <a:p>
            <a:r>
              <a:rPr lang="en-US" dirty="0">
                <a:latin typeface="Times New Roman" charset="0"/>
              </a:rPr>
              <a:t> </a:t>
            </a:r>
            <a:r>
              <a:rPr lang="en-US" dirty="0">
                <a:solidFill>
                  <a:srgbClr val="0066CC"/>
                </a:solidFill>
                <a:latin typeface="Times New Roman" charset="0"/>
              </a:rPr>
              <a:t> </a:t>
            </a:r>
            <a:r>
              <a:rPr lang="en-US" dirty="0" err="1">
                <a:solidFill>
                  <a:srgbClr val="0066CC"/>
                </a:solidFill>
                <a:latin typeface="Times New Roman" charset="0"/>
              </a:rPr>
              <a:t>int</a:t>
            </a:r>
            <a:r>
              <a:rPr lang="en-US" dirty="0">
                <a:solidFill>
                  <a:srgbClr val="0066CC"/>
                </a:solidFill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     </a:t>
            </a:r>
            <a:r>
              <a:rPr lang="en-US" dirty="0">
                <a:solidFill>
                  <a:srgbClr val="CC0099"/>
                </a:solidFill>
                <a:latin typeface="Times New Roman" charset="0"/>
              </a:rPr>
              <a:t>mileage</a:t>
            </a:r>
            <a:r>
              <a:rPr lang="en-US" dirty="0">
                <a:latin typeface="Times New Roman" charset="0"/>
              </a:rPr>
              <a:t>;</a:t>
            </a:r>
          </a:p>
          <a:p>
            <a:r>
              <a:rPr lang="en-US" dirty="0">
                <a:latin typeface="Times New Roman" charset="0"/>
              </a:rPr>
              <a:t>  </a:t>
            </a:r>
            <a:r>
              <a:rPr lang="en-US" dirty="0">
                <a:solidFill>
                  <a:srgbClr val="0066CC"/>
                </a:solidFill>
                <a:latin typeface="Times New Roman" charset="0"/>
              </a:rPr>
              <a:t>double</a:t>
            </a:r>
            <a:r>
              <a:rPr lang="en-US" dirty="0">
                <a:latin typeface="Times New Roman" charset="0"/>
              </a:rPr>
              <a:t>   </a:t>
            </a:r>
            <a:r>
              <a:rPr lang="en-US" dirty="0">
                <a:solidFill>
                  <a:srgbClr val="CC0099"/>
                </a:solidFill>
                <a:latin typeface="Times New Roman" charset="0"/>
              </a:rPr>
              <a:t>cost</a:t>
            </a:r>
            <a:r>
              <a:rPr lang="en-US" dirty="0">
                <a:latin typeface="Times New Roman" charset="0"/>
              </a:rPr>
              <a:t>;</a:t>
            </a:r>
          </a:p>
          <a:p>
            <a:r>
              <a:rPr lang="en-US" dirty="0">
                <a:latin typeface="Times New Roman" charset="0"/>
              </a:rPr>
              <a:t>  </a:t>
            </a:r>
            <a:r>
              <a:rPr lang="en-US" dirty="0" err="1">
                <a:solidFill>
                  <a:srgbClr val="0066CC"/>
                </a:solidFill>
                <a:latin typeface="Times New Roman" charset="0"/>
              </a:rPr>
              <a:t>struct</a:t>
            </a:r>
            <a:r>
              <a:rPr lang="en-US" dirty="0">
                <a:solidFill>
                  <a:srgbClr val="0066CC"/>
                </a:solidFill>
                <a:latin typeface="Times New Roman" charset="0"/>
              </a:rPr>
              <a:t> </a:t>
            </a:r>
            <a:r>
              <a:rPr lang="en-US" dirty="0" err="1">
                <a:latin typeface="Times New Roman" charset="0"/>
              </a:rPr>
              <a:t>c_node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  <a:sym typeface="Symbol" charset="2"/>
              </a:rPr>
              <a:t>*</a:t>
            </a:r>
            <a:r>
              <a:rPr lang="en-US" dirty="0" smtClean="0">
                <a:solidFill>
                  <a:srgbClr val="CC0099"/>
                </a:solidFill>
                <a:latin typeface="Times New Roman" charset="0"/>
              </a:rPr>
              <a:t>next</a:t>
            </a:r>
            <a:r>
              <a:rPr lang="en-US" dirty="0">
                <a:latin typeface="Times New Roman" charset="0"/>
              </a:rPr>
              <a:t>;</a:t>
            </a:r>
          </a:p>
          <a:p>
            <a:r>
              <a:rPr lang="en-US" dirty="0">
                <a:latin typeface="Times New Roman" charset="0"/>
              </a:rPr>
              <a:t>} </a:t>
            </a:r>
            <a:r>
              <a:rPr lang="en-US" dirty="0" err="1">
                <a:solidFill>
                  <a:srgbClr val="CC0099"/>
                </a:solidFill>
                <a:latin typeface="Times New Roman" charset="0"/>
              </a:rPr>
              <a:t>CarNode</a:t>
            </a:r>
            <a:r>
              <a:rPr lang="en-US" dirty="0">
                <a:latin typeface="Times New Roman" charset="0"/>
              </a:rPr>
              <a:t>;</a:t>
            </a:r>
          </a:p>
          <a:p>
            <a:endParaRPr lang="en-US" dirty="0">
              <a:latin typeface="Times New Roman" charset="0"/>
            </a:endParaRPr>
          </a:p>
          <a:p>
            <a:r>
              <a:rPr lang="en-US" dirty="0">
                <a:solidFill>
                  <a:srgbClr val="0066CC"/>
                </a:solidFill>
                <a:latin typeface="Times New Roman" charset="0"/>
              </a:rPr>
              <a:t>void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err="1">
                <a:solidFill>
                  <a:srgbClr val="CC0000"/>
                </a:solidFill>
                <a:latin typeface="Times New Roman" charset="0"/>
              </a:rPr>
              <a:t>ReadCar</a:t>
            </a:r>
            <a:r>
              <a:rPr lang="en-US" dirty="0">
                <a:latin typeface="Times New Roman" charset="0"/>
              </a:rPr>
              <a:t>(</a:t>
            </a:r>
            <a:r>
              <a:rPr lang="en-US" dirty="0" err="1">
                <a:latin typeface="Times New Roman" charset="0"/>
              </a:rPr>
              <a:t>CarNode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  <a:sym typeface="Symbol" charset="2"/>
              </a:rPr>
              <a:t>*</a:t>
            </a:r>
            <a:r>
              <a:rPr lang="en-US" dirty="0" smtClean="0">
                <a:latin typeface="Times New Roman" charset="0"/>
              </a:rPr>
              <a:t>car</a:t>
            </a:r>
            <a:r>
              <a:rPr lang="en-US" dirty="0">
                <a:latin typeface="Times New Roman" charset="0"/>
              </a:rPr>
              <a:t>);</a:t>
            </a:r>
          </a:p>
          <a:p>
            <a:r>
              <a:rPr lang="en-US" dirty="0">
                <a:solidFill>
                  <a:srgbClr val="0066CC"/>
                </a:solidFill>
                <a:latin typeface="Times New Roman" charset="0"/>
              </a:rPr>
              <a:t>void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err="1">
                <a:solidFill>
                  <a:srgbClr val="CC0000"/>
                </a:solidFill>
                <a:latin typeface="Times New Roman" charset="0"/>
              </a:rPr>
              <a:t>PrintCar</a:t>
            </a:r>
            <a:r>
              <a:rPr lang="en-US" dirty="0">
                <a:latin typeface="Times New Roman" charset="0"/>
              </a:rPr>
              <a:t>(</a:t>
            </a:r>
            <a:r>
              <a:rPr lang="en-US" dirty="0" err="1">
                <a:latin typeface="Times New Roman" charset="0"/>
              </a:rPr>
              <a:t>CarNode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  <a:sym typeface="Symbol" charset="2"/>
              </a:rPr>
              <a:t>*</a:t>
            </a:r>
            <a:r>
              <a:rPr lang="en-US" dirty="0" smtClean="0">
                <a:latin typeface="Times New Roman" charset="0"/>
              </a:rPr>
              <a:t>car</a:t>
            </a:r>
            <a:r>
              <a:rPr lang="en-US" dirty="0">
                <a:latin typeface="Times New Roman" charset="0"/>
              </a:rPr>
              <a:t>);</a:t>
            </a:r>
          </a:p>
          <a:p>
            <a:endParaRPr lang="en-US" dirty="0">
              <a:latin typeface="Times New Roman" charset="0"/>
            </a:endParaRPr>
          </a:p>
          <a:p>
            <a:r>
              <a:rPr lang="en-US" dirty="0">
                <a:solidFill>
                  <a:srgbClr val="CC0000"/>
                </a:solidFill>
                <a:latin typeface="Times New Roman" charset="0"/>
              </a:rPr>
              <a:t>main</a:t>
            </a:r>
            <a:r>
              <a:rPr lang="en-US" dirty="0">
                <a:latin typeface="Times New Roman" charset="0"/>
              </a:rPr>
              <a:t>()</a:t>
            </a:r>
          </a:p>
          <a:p>
            <a:r>
              <a:rPr lang="en-US" dirty="0">
                <a:latin typeface="Times New Roman" charset="0"/>
              </a:rPr>
              <a:t>{</a:t>
            </a:r>
          </a:p>
          <a:p>
            <a:r>
              <a:rPr lang="en-US" dirty="0">
                <a:latin typeface="Times New Roman" charset="0"/>
              </a:rPr>
              <a:t>  </a:t>
            </a:r>
            <a:r>
              <a:rPr lang="en-US" dirty="0" err="1">
                <a:latin typeface="Times New Roman" charset="0"/>
              </a:rPr>
              <a:t>CarNode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err="1">
                <a:latin typeface="Times New Roman" charset="0"/>
              </a:rPr>
              <a:t>mycar</a:t>
            </a:r>
            <a:r>
              <a:rPr lang="en-US" dirty="0">
                <a:latin typeface="Times New Roman" charset="0"/>
              </a:rPr>
              <a:t>;</a:t>
            </a:r>
          </a:p>
          <a:p>
            <a:r>
              <a:rPr lang="en-US" dirty="0">
                <a:latin typeface="Times New Roman" charset="0"/>
              </a:rPr>
              <a:t>  </a:t>
            </a:r>
            <a:r>
              <a:rPr lang="en-US" dirty="0" err="1">
                <a:latin typeface="Times New Roman" charset="0"/>
              </a:rPr>
              <a:t>ReadCar</a:t>
            </a:r>
            <a:r>
              <a:rPr lang="en-US" dirty="0">
                <a:latin typeface="Times New Roman" charset="0"/>
              </a:rPr>
              <a:t>(&amp;</a:t>
            </a:r>
            <a:r>
              <a:rPr lang="en-US" dirty="0" err="1">
                <a:latin typeface="Times New Roman" charset="0"/>
              </a:rPr>
              <a:t>mycar</a:t>
            </a:r>
            <a:r>
              <a:rPr lang="en-US" dirty="0">
                <a:latin typeface="Times New Roman" charset="0"/>
              </a:rPr>
              <a:t>);</a:t>
            </a:r>
          </a:p>
          <a:p>
            <a:r>
              <a:rPr lang="en-US" dirty="0">
                <a:latin typeface="Times New Roman" charset="0"/>
              </a:rPr>
              <a:t>  </a:t>
            </a:r>
            <a:r>
              <a:rPr lang="en-US" dirty="0" err="1">
                <a:latin typeface="Times New Roman" charset="0"/>
              </a:rPr>
              <a:t>PrintCar</a:t>
            </a:r>
            <a:r>
              <a:rPr lang="en-US" dirty="0">
                <a:latin typeface="Times New Roman" charset="0"/>
              </a:rPr>
              <a:t>(&amp;</a:t>
            </a:r>
            <a:r>
              <a:rPr lang="en-US" dirty="0" err="1">
                <a:latin typeface="Times New Roman" charset="0"/>
              </a:rPr>
              <a:t>mycar</a:t>
            </a:r>
            <a:r>
              <a:rPr lang="en-US" dirty="0">
                <a:latin typeface="Times New Roman" charset="0"/>
              </a:rPr>
              <a:t>);</a:t>
            </a:r>
          </a:p>
          <a:p>
            <a:r>
              <a:rPr lang="en-US" dirty="0">
                <a:latin typeface="Times New Roman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81" grpId="0" build="p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963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Quiz </a:t>
            </a:r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61445" name="Text Box 3"/>
          <p:cNvSpPr txBox="1">
            <a:spLocks noChangeArrowheads="1"/>
          </p:cNvSpPr>
          <p:nvPr/>
        </p:nvSpPr>
        <p:spPr bwMode="auto">
          <a:xfrm>
            <a:off x="63500" y="1048306"/>
            <a:ext cx="8616511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3399"/>
                </a:solidFill>
                <a:latin typeface="Monaco"/>
                <a:cs typeface="Monaco"/>
              </a:rPr>
              <a:t>predecessors</a:t>
            </a:r>
            <a:r>
              <a:rPr lang="en-US" sz="2400" dirty="0">
                <a:latin typeface="Calibri" charset="0"/>
              </a:rPr>
              <a:t> and </a:t>
            </a:r>
            <a:r>
              <a:rPr lang="en-US" sz="2400" dirty="0">
                <a:solidFill>
                  <a:srgbClr val="003399"/>
                </a:solidFill>
                <a:latin typeface="Monaco"/>
                <a:cs typeface="Monaco"/>
              </a:rPr>
              <a:t>successors</a:t>
            </a:r>
            <a:r>
              <a:rPr lang="en-US" sz="2400" dirty="0">
                <a:latin typeface="Calibri" charset="0"/>
              </a:rPr>
              <a:t> are two vectors </a:t>
            </a:r>
            <a:endParaRPr lang="en-US" sz="2400" dirty="0" smtClean="0">
              <a:latin typeface="Calibri" charset="0"/>
            </a:endParaRPr>
          </a:p>
          <a:p>
            <a:r>
              <a:rPr lang="en-US" sz="2400" dirty="0" smtClean="0">
                <a:latin typeface="Calibri" charset="0"/>
              </a:rPr>
              <a:t>of </a:t>
            </a:r>
            <a:r>
              <a:rPr lang="en-US" sz="2400" dirty="0">
                <a:latin typeface="Calibri" charset="0"/>
              </a:rPr>
              <a:t>unsigned integers.</a:t>
            </a:r>
          </a:p>
          <a:p>
            <a:r>
              <a:rPr lang="en-US" sz="2400" dirty="0">
                <a:latin typeface="Calibri" charset="0"/>
              </a:rPr>
              <a:t>Assume that:</a:t>
            </a:r>
          </a:p>
          <a:p>
            <a:endParaRPr lang="en-US" sz="2400" dirty="0">
              <a:latin typeface="Calibri" charset="0"/>
            </a:endParaRPr>
          </a:p>
          <a:p>
            <a:r>
              <a:rPr lang="en-US" sz="2400" dirty="0">
                <a:latin typeface="Monaco"/>
                <a:cs typeface="Monaco"/>
              </a:rPr>
              <a:t>predecessors</a:t>
            </a:r>
            <a:r>
              <a:rPr lang="en-US" sz="2400" dirty="0">
                <a:latin typeface="Calibri" charset="0"/>
              </a:rPr>
              <a:t>’ first element is stored at </a:t>
            </a:r>
            <a:r>
              <a:rPr lang="en-US" sz="2400" dirty="0">
                <a:latin typeface="Monaco"/>
                <a:cs typeface="Monaco"/>
              </a:rPr>
              <a:t>$fp-</a:t>
            </a:r>
            <a:r>
              <a:rPr lang="en-US" sz="2400" dirty="0" smtClean="0">
                <a:latin typeface="Monaco"/>
                <a:cs typeface="Monaco"/>
              </a:rPr>
              <a:t>64</a:t>
            </a:r>
          </a:p>
          <a:p>
            <a:endParaRPr lang="en-US" sz="2400" dirty="0">
              <a:latin typeface="Monaco"/>
              <a:cs typeface="Monaco"/>
            </a:endParaRPr>
          </a:p>
          <a:p>
            <a:r>
              <a:rPr lang="en-US" sz="2400" dirty="0">
                <a:latin typeface="Monaco"/>
                <a:cs typeface="Monaco"/>
              </a:rPr>
              <a:t>successors</a:t>
            </a:r>
            <a:r>
              <a:rPr lang="en-US" sz="2400" dirty="0">
                <a:latin typeface="Calibri" charset="0"/>
              </a:rPr>
              <a:t>’ first element is stored at </a:t>
            </a:r>
            <a:r>
              <a:rPr lang="en-US" sz="2400" dirty="0">
                <a:latin typeface="Monaco"/>
                <a:cs typeface="Monaco"/>
              </a:rPr>
              <a:t>$fp-32</a:t>
            </a:r>
          </a:p>
          <a:p>
            <a:endParaRPr lang="en-US" sz="2400" dirty="0">
              <a:latin typeface="Calibri" charset="0"/>
            </a:endParaRPr>
          </a:p>
          <a:p>
            <a:r>
              <a:rPr lang="en-US" sz="2400" dirty="0" smtClean="0">
                <a:latin typeface="Monaco"/>
                <a:cs typeface="Monaco"/>
              </a:rPr>
              <a:t>$</a:t>
            </a:r>
            <a:r>
              <a:rPr lang="en-US" sz="2400" dirty="0" err="1">
                <a:latin typeface="Monaco"/>
                <a:cs typeface="Monaco"/>
              </a:rPr>
              <a:t>fp</a:t>
            </a:r>
            <a:r>
              <a:rPr lang="en-US" sz="2400" dirty="0">
                <a:latin typeface="Monaco"/>
                <a:cs typeface="Monaco"/>
              </a:rPr>
              <a:t> </a:t>
            </a:r>
            <a:r>
              <a:rPr lang="en-US" sz="2400" dirty="0">
                <a:latin typeface="Calibri" charset="0"/>
              </a:rPr>
              <a:t>points to the top of the stack frame of the current procedure.</a:t>
            </a:r>
          </a:p>
          <a:p>
            <a:endParaRPr lang="en-US" sz="2400" dirty="0">
              <a:latin typeface="Calibri" charset="0"/>
            </a:endParaRP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63500" y="5048826"/>
            <a:ext cx="890500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 charset="0"/>
              </a:rPr>
              <a:t>Write a sequence of assembly instructions that executes the following</a:t>
            </a:r>
          </a:p>
          <a:p>
            <a:r>
              <a:rPr lang="en-US" sz="2400" dirty="0">
                <a:latin typeface="Calibri" charset="0"/>
              </a:rPr>
              <a:t>C statement:</a:t>
            </a:r>
          </a:p>
          <a:p>
            <a:endParaRPr lang="en-US" sz="2400" dirty="0">
              <a:latin typeface="Calibri" charset="0"/>
            </a:endParaRPr>
          </a:p>
          <a:p>
            <a:r>
              <a:rPr lang="en-US" sz="2400" dirty="0">
                <a:latin typeface="Monaco"/>
                <a:cs typeface="Monaco"/>
              </a:rPr>
              <a:t>successors[5] = predecessors[7];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 build="p"/>
      <p:bldP spid="181252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9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Quiz </a:t>
            </a:r>
            <a:r>
              <a:rPr lang="en-US" dirty="0" smtClean="0"/>
              <a:t>#1 </a:t>
            </a:r>
            <a:r>
              <a:rPr lang="en-US" dirty="0"/>
              <a:t>- Solution</a:t>
            </a:r>
          </a:p>
        </p:txBody>
      </p:sp>
      <p:sp>
        <p:nvSpPr>
          <p:cNvPr id="62469" name="Text Box 3"/>
          <p:cNvSpPr txBox="1">
            <a:spLocks noChangeArrowheads="1"/>
          </p:cNvSpPr>
          <p:nvPr/>
        </p:nvSpPr>
        <p:spPr bwMode="auto">
          <a:xfrm>
            <a:off x="457200" y="812261"/>
            <a:ext cx="8435272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3399"/>
                </a:solidFill>
                <a:latin typeface="Calibri" charset="0"/>
              </a:rPr>
              <a:t>predecessors</a:t>
            </a:r>
            <a:r>
              <a:rPr lang="en-US" sz="2400" dirty="0">
                <a:latin typeface="Calibri" charset="0"/>
              </a:rPr>
              <a:t> and </a:t>
            </a:r>
            <a:r>
              <a:rPr lang="en-US" sz="2400" dirty="0">
                <a:solidFill>
                  <a:srgbClr val="003399"/>
                </a:solidFill>
                <a:latin typeface="Calibri" charset="0"/>
              </a:rPr>
              <a:t>successors</a:t>
            </a:r>
            <a:r>
              <a:rPr lang="en-US" sz="2400" dirty="0">
                <a:latin typeface="Calibri" charset="0"/>
              </a:rPr>
              <a:t> are two vectors of </a:t>
            </a:r>
            <a:r>
              <a:rPr lang="en-US" sz="2400" u="sng" dirty="0">
                <a:latin typeface="Calibri" charset="0"/>
              </a:rPr>
              <a:t>unsigned integers</a:t>
            </a:r>
            <a:r>
              <a:rPr lang="en-US" sz="2400" dirty="0">
                <a:latin typeface="Calibri" charset="0"/>
              </a:rPr>
              <a:t>.</a:t>
            </a:r>
          </a:p>
          <a:p>
            <a:r>
              <a:rPr lang="en-US" sz="2400" dirty="0">
                <a:latin typeface="Calibri" charset="0"/>
              </a:rPr>
              <a:t>predecessors’ first element is stored at </a:t>
            </a:r>
            <a:r>
              <a:rPr lang="en-US" sz="2400" u="sng" dirty="0">
                <a:latin typeface="Calibri" charset="0"/>
              </a:rPr>
              <a:t>$fp-64</a:t>
            </a:r>
            <a:endParaRPr lang="en-US" sz="2400" dirty="0">
              <a:latin typeface="Calibri" charset="0"/>
            </a:endParaRPr>
          </a:p>
          <a:p>
            <a:r>
              <a:rPr lang="en-US" sz="2400" dirty="0">
                <a:latin typeface="Calibri" charset="0"/>
              </a:rPr>
              <a:t>successors’ first element is stored at </a:t>
            </a:r>
            <a:r>
              <a:rPr lang="en-US" sz="2400" u="sng" dirty="0">
                <a:latin typeface="Calibri" charset="0"/>
              </a:rPr>
              <a:t>$fp-32</a:t>
            </a:r>
          </a:p>
        </p:txBody>
      </p:sp>
      <p:sp>
        <p:nvSpPr>
          <p:cNvPr id="200712" name="Rectangle 8"/>
          <p:cNvSpPr>
            <a:spLocks noChangeArrowheads="1"/>
          </p:cNvSpPr>
          <p:nvPr/>
        </p:nvSpPr>
        <p:spPr bwMode="auto">
          <a:xfrm>
            <a:off x="739774" y="2570162"/>
            <a:ext cx="7947026" cy="35004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t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rgbClr val="800000"/>
                </a:solidFill>
                <a:latin typeface="Monaco"/>
                <a:cs typeface="Monaco"/>
              </a:rPr>
              <a:t># $t0 ← M[$fp-64+7*4]</a:t>
            </a:r>
          </a:p>
          <a:p>
            <a:r>
              <a:rPr lang="en-US" sz="2800" dirty="0" smtClean="0">
                <a:solidFill>
                  <a:srgbClr val="800000"/>
                </a:solidFill>
                <a:latin typeface="Monaco"/>
                <a:cs typeface="Monaco"/>
              </a:rPr>
              <a:t># M[$fp-32+5*4]  ← $t0</a:t>
            </a:r>
          </a:p>
          <a:p>
            <a:r>
              <a:rPr lang="en-US" sz="2800" dirty="0" smtClean="0">
                <a:solidFill>
                  <a:srgbClr val="800000"/>
                </a:solidFill>
                <a:latin typeface="Monaco"/>
                <a:cs typeface="Monaco"/>
              </a:rPr>
              <a:t># ----------------</a:t>
            </a:r>
          </a:p>
          <a:p>
            <a:r>
              <a:rPr lang="en-US" sz="2800" dirty="0" smtClean="0">
                <a:solidFill>
                  <a:srgbClr val="800000"/>
                </a:solidFill>
                <a:latin typeface="Monaco"/>
                <a:cs typeface="Monaco"/>
              </a:rPr>
              <a:t># $t0 ← M[$fp-36]</a:t>
            </a:r>
          </a:p>
          <a:p>
            <a:r>
              <a:rPr lang="en-US" sz="2800" dirty="0" smtClean="0">
                <a:solidFill>
                  <a:srgbClr val="800000"/>
                </a:solidFill>
                <a:latin typeface="Monaco"/>
                <a:cs typeface="Monaco"/>
              </a:rPr>
              <a:t># M[$fp-12]  ← $t0</a:t>
            </a:r>
          </a:p>
          <a:p>
            <a:r>
              <a:rPr lang="en-US" sz="2800" dirty="0" smtClean="0">
                <a:solidFill>
                  <a:srgbClr val="800000"/>
                </a:solidFill>
                <a:latin typeface="Monaco"/>
                <a:cs typeface="Monaco"/>
              </a:rPr>
              <a:t># -------------</a:t>
            </a:r>
          </a:p>
          <a:p>
            <a:r>
              <a:rPr lang="en-US" sz="2800" dirty="0" err="1" smtClean="0">
                <a:latin typeface="Monaco"/>
                <a:cs typeface="Monaco"/>
              </a:rPr>
              <a:t>lw</a:t>
            </a:r>
            <a:r>
              <a:rPr lang="en-US" sz="2800" dirty="0" smtClean="0">
                <a:latin typeface="Monaco"/>
                <a:cs typeface="Monaco"/>
              </a:rPr>
              <a:t> $t0, -36($fp)</a:t>
            </a:r>
          </a:p>
          <a:p>
            <a:r>
              <a:rPr lang="en-US" sz="2800" dirty="0" err="1" smtClean="0">
                <a:latin typeface="Monaco"/>
                <a:cs typeface="Monaco"/>
              </a:rPr>
              <a:t>sw</a:t>
            </a:r>
            <a:r>
              <a:rPr lang="en-US" sz="2800" dirty="0" smtClean="0">
                <a:latin typeface="Monaco"/>
                <a:cs typeface="Monaco"/>
              </a:rPr>
              <a:t> $t0, -12($fp)</a:t>
            </a:r>
          </a:p>
          <a:p>
            <a:endParaRPr lang="en-US" sz="2800" dirty="0" smtClean="0">
              <a:latin typeface="Monaco"/>
              <a:cs typeface="Monaco"/>
            </a:endParaRPr>
          </a:p>
          <a:p>
            <a:endParaRPr lang="en-US" sz="2800" dirty="0" smtClean="0">
              <a:latin typeface="Monaco"/>
              <a:cs typeface="Monaco"/>
            </a:endParaRPr>
          </a:p>
          <a:p>
            <a:endParaRPr lang="en-US" sz="2800" dirty="0" smtClean="0">
              <a:latin typeface="Monaco"/>
              <a:cs typeface="Monac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9774" y="2031490"/>
            <a:ext cx="4617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successors[5] = predecessors[7];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2" grpId="0" build="p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Quiz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63493" name="Text Box 3"/>
          <p:cNvSpPr txBox="1">
            <a:spLocks noChangeArrowheads="1"/>
          </p:cNvSpPr>
          <p:nvPr/>
        </p:nvSpPr>
        <p:spPr bwMode="auto">
          <a:xfrm>
            <a:off x="1717675" y="1440633"/>
            <a:ext cx="666901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3399"/>
                </a:solidFill>
                <a:latin typeface="Monaco"/>
                <a:cs typeface="Monaco"/>
              </a:rPr>
              <a:t>names</a:t>
            </a:r>
            <a:r>
              <a:rPr lang="en-US" sz="2400" dirty="0">
                <a:latin typeface="Calibri" charset="0"/>
              </a:rPr>
              <a:t> is an array of pointers to strings. </a:t>
            </a:r>
          </a:p>
          <a:p>
            <a:endParaRPr lang="en-US" sz="2400" dirty="0">
              <a:latin typeface="Calibri" charset="0"/>
            </a:endParaRPr>
          </a:p>
          <a:p>
            <a:r>
              <a:rPr lang="en-US" sz="2400" dirty="0">
                <a:latin typeface="Calibri" charset="0"/>
              </a:rPr>
              <a:t>Each position of </a:t>
            </a:r>
            <a:r>
              <a:rPr lang="en-US" sz="2400" dirty="0">
                <a:latin typeface="Monaco"/>
                <a:cs typeface="Monaco"/>
              </a:rPr>
              <a:t>names</a:t>
            </a:r>
            <a:r>
              <a:rPr lang="en-US" sz="2400" dirty="0">
                <a:latin typeface="Calibri" charset="0"/>
              </a:rPr>
              <a:t> contains a pointer to a </a:t>
            </a:r>
          </a:p>
          <a:p>
            <a:r>
              <a:rPr lang="en-US" sz="2400" dirty="0" smtClean="0">
                <a:latin typeface="Calibri" charset="0"/>
              </a:rPr>
              <a:t>null-terminated </a:t>
            </a:r>
            <a:r>
              <a:rPr lang="en-US" sz="2400" dirty="0">
                <a:latin typeface="Calibri" charset="0"/>
              </a:rPr>
              <a:t>string.</a:t>
            </a:r>
          </a:p>
          <a:p>
            <a:endParaRPr lang="en-US" sz="2400" dirty="0">
              <a:latin typeface="Calibri" charset="0"/>
            </a:endParaRPr>
          </a:p>
          <a:p>
            <a:r>
              <a:rPr lang="en-US" sz="2400" dirty="0">
                <a:latin typeface="Calibri" charset="0"/>
              </a:rPr>
              <a:t>Assume that the first element of </a:t>
            </a:r>
            <a:r>
              <a:rPr lang="en-US" sz="2400" dirty="0">
                <a:latin typeface="Monaco"/>
                <a:cs typeface="Monaco"/>
              </a:rPr>
              <a:t>names</a:t>
            </a:r>
            <a:r>
              <a:rPr lang="en-US" sz="2400" dirty="0">
                <a:latin typeface="Calibri" charset="0"/>
              </a:rPr>
              <a:t> is stored in </a:t>
            </a:r>
          </a:p>
          <a:p>
            <a:r>
              <a:rPr lang="en-US" sz="2400" dirty="0">
                <a:latin typeface="Calibri" charset="0"/>
              </a:rPr>
              <a:t>the memory position </a:t>
            </a:r>
            <a:r>
              <a:rPr lang="en-US" sz="2400" dirty="0" smtClean="0">
                <a:latin typeface="Monaco"/>
                <a:cs typeface="Monaco"/>
              </a:rPr>
              <a:t>$fp+48</a:t>
            </a:r>
            <a:r>
              <a:rPr lang="en-US" sz="2400" dirty="0" smtClean="0">
                <a:latin typeface="Calibri" charset="0"/>
              </a:rPr>
              <a:t>.</a:t>
            </a:r>
            <a:endParaRPr lang="en-US" sz="2400" dirty="0">
              <a:latin typeface="Calibri" charset="0"/>
            </a:endParaRP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1685925" y="4364743"/>
            <a:ext cx="6429965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 charset="0"/>
              </a:rPr>
              <a:t>Write a sequence of MIPS assembly instructions</a:t>
            </a:r>
          </a:p>
          <a:p>
            <a:r>
              <a:rPr lang="en-US" sz="2400" dirty="0">
                <a:latin typeface="Calibri" charset="0"/>
              </a:rPr>
              <a:t>that counts the number of characters in the string</a:t>
            </a:r>
          </a:p>
          <a:p>
            <a:r>
              <a:rPr lang="en-US" sz="2400" dirty="0">
                <a:latin typeface="Calibri" charset="0"/>
              </a:rPr>
              <a:t>whose pointer is at </a:t>
            </a:r>
            <a:r>
              <a:rPr lang="en-US" sz="2400" dirty="0">
                <a:latin typeface="Monaco"/>
                <a:cs typeface="Monaco"/>
              </a:rPr>
              <a:t>names[7]</a:t>
            </a:r>
            <a:r>
              <a:rPr lang="en-US" sz="2400" dirty="0">
                <a:latin typeface="Calibri" charset="0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build="p"/>
      <p:bldP spid="18227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Text Box 3"/>
          <p:cNvSpPr txBox="1">
            <a:spLocks noChangeArrowheads="1"/>
          </p:cNvSpPr>
          <p:nvPr/>
        </p:nvSpPr>
        <p:spPr bwMode="auto">
          <a:xfrm>
            <a:off x="25400" y="38732"/>
            <a:ext cx="887695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Monaco"/>
                <a:cs typeface="Monaco"/>
              </a:rPr>
              <a:t>names</a:t>
            </a:r>
            <a:r>
              <a:rPr lang="en-US" sz="2000" dirty="0">
                <a:latin typeface="Calibri" charset="0"/>
              </a:rPr>
              <a:t> is an </a:t>
            </a:r>
            <a:r>
              <a:rPr lang="en-US" sz="2000" u="sng" dirty="0">
                <a:latin typeface="Calibri" charset="0"/>
              </a:rPr>
              <a:t>array of pointers</a:t>
            </a:r>
            <a:r>
              <a:rPr lang="en-US" sz="2000" dirty="0">
                <a:latin typeface="Calibri" charset="0"/>
              </a:rPr>
              <a:t> to strings. </a:t>
            </a:r>
          </a:p>
          <a:p>
            <a:r>
              <a:rPr lang="en-US" sz="2000" dirty="0">
                <a:latin typeface="Calibri" charset="0"/>
              </a:rPr>
              <a:t>Each position of </a:t>
            </a:r>
            <a:r>
              <a:rPr lang="en-US" sz="2000" dirty="0">
                <a:solidFill>
                  <a:srgbClr val="0000FF"/>
                </a:solidFill>
                <a:latin typeface="Monaco"/>
                <a:cs typeface="Monaco"/>
              </a:rPr>
              <a:t>names</a:t>
            </a:r>
            <a:r>
              <a:rPr lang="en-US" sz="2000" dirty="0">
                <a:latin typeface="Calibri" charset="0"/>
              </a:rPr>
              <a:t> contains a pointer to a </a:t>
            </a:r>
            <a:r>
              <a:rPr lang="en-US" sz="2000" u="sng" dirty="0">
                <a:latin typeface="Calibri" charset="0"/>
              </a:rPr>
              <a:t>null terminated string</a:t>
            </a:r>
            <a:r>
              <a:rPr lang="en-US" sz="2000" dirty="0">
                <a:latin typeface="Calibri" charset="0"/>
              </a:rPr>
              <a:t>.</a:t>
            </a:r>
          </a:p>
          <a:p>
            <a:r>
              <a:rPr lang="en-US" sz="2000" dirty="0">
                <a:latin typeface="Calibri" charset="0"/>
              </a:rPr>
              <a:t>Assume that the first element of </a:t>
            </a:r>
            <a:r>
              <a:rPr lang="en-US" sz="2000" dirty="0">
                <a:solidFill>
                  <a:srgbClr val="0000FF"/>
                </a:solidFill>
                <a:latin typeface="Monaco"/>
                <a:cs typeface="Monaco"/>
              </a:rPr>
              <a:t>names</a:t>
            </a:r>
            <a:r>
              <a:rPr lang="en-US" sz="2000" dirty="0">
                <a:latin typeface="Calibri" charset="0"/>
              </a:rPr>
              <a:t> is stored in the memory position </a:t>
            </a:r>
            <a:r>
              <a:rPr lang="en-US" sz="2000" u="sng" dirty="0">
                <a:latin typeface="Monaco"/>
                <a:cs typeface="Monaco"/>
              </a:rPr>
              <a:t>$fp-48</a:t>
            </a:r>
            <a:r>
              <a:rPr lang="en-US" sz="2000" dirty="0">
                <a:latin typeface="Calibri" charset="0"/>
              </a:rPr>
              <a:t>.</a:t>
            </a:r>
          </a:p>
          <a:p>
            <a:r>
              <a:rPr lang="en-US" sz="2000" dirty="0">
                <a:latin typeface="Calibri" charset="0"/>
              </a:rPr>
              <a:t>Write a sequence of MIPS assembly instructions that counts the </a:t>
            </a:r>
          </a:p>
          <a:p>
            <a:r>
              <a:rPr lang="en-US" sz="2000" u="sng" dirty="0">
                <a:latin typeface="Calibri" charset="0"/>
              </a:rPr>
              <a:t>number of characters</a:t>
            </a:r>
            <a:r>
              <a:rPr lang="en-US" sz="2000" dirty="0">
                <a:latin typeface="Calibri" charset="0"/>
              </a:rPr>
              <a:t> in the string whose pointer is at </a:t>
            </a:r>
            <a:r>
              <a:rPr lang="en-US" sz="2000" u="sng" dirty="0">
                <a:solidFill>
                  <a:srgbClr val="0000FF"/>
                </a:solidFill>
                <a:latin typeface="Monaco"/>
                <a:cs typeface="Monaco"/>
              </a:rPr>
              <a:t>names[7]</a:t>
            </a:r>
            <a:r>
              <a:rPr lang="en-US" sz="2000" u="sng" dirty="0">
                <a:latin typeface="Calibri" charset="0"/>
              </a:rPr>
              <a:t>.</a:t>
            </a:r>
            <a:endParaRPr lang="en-US" sz="2000" dirty="0">
              <a:latin typeface="Calibri" charset="0"/>
            </a:endParaRPr>
          </a:p>
        </p:txBody>
      </p:sp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1016000" y="4152175"/>
            <a:ext cx="3740026" cy="2308324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dirty="0">
                <a:latin typeface="Monaco"/>
                <a:cs typeface="Monaco"/>
              </a:rPr>
              <a:t>$t0 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←</a:t>
            </a:r>
            <a:r>
              <a:rPr lang="en-US" dirty="0" smtClean="0">
                <a:latin typeface="Monaco"/>
                <a:cs typeface="Monaco"/>
              </a:rPr>
              <a:t>  </a:t>
            </a:r>
            <a:r>
              <a:rPr lang="en-US" dirty="0">
                <a:latin typeface="Monaco"/>
                <a:cs typeface="Monaco"/>
              </a:rPr>
              <a:t>0;</a:t>
            </a:r>
          </a:p>
          <a:p>
            <a:pPr marL="457200" indent="-457200"/>
            <a:r>
              <a:rPr lang="en-US" dirty="0">
                <a:latin typeface="Monaco"/>
                <a:cs typeface="Monaco"/>
              </a:rPr>
              <a:t>$t1 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←  </a:t>
            </a:r>
            <a:r>
              <a:rPr lang="en-US" dirty="0">
                <a:latin typeface="Monaco"/>
                <a:cs typeface="Monaco"/>
                <a:sym typeface="Symbol" charset="2"/>
              </a:rPr>
              <a:t>Address(names[7]);</a:t>
            </a:r>
            <a:endParaRPr lang="en-US" dirty="0">
              <a:latin typeface="Monaco"/>
              <a:cs typeface="Monaco"/>
            </a:endParaRPr>
          </a:p>
          <a:p>
            <a:pPr marL="457200" indent="-457200">
              <a:buFont typeface="Times" charset="0"/>
              <a:buNone/>
            </a:pPr>
            <a:r>
              <a:rPr lang="en-US" dirty="0">
                <a:latin typeface="Monaco"/>
                <a:cs typeface="Monaco"/>
              </a:rPr>
              <a:t>$t2 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←</a:t>
            </a:r>
            <a:r>
              <a:rPr lang="en-US" dirty="0" smtClean="0">
                <a:latin typeface="Monaco"/>
                <a:cs typeface="Monaco"/>
              </a:rPr>
              <a:t>  M[$t1];</a:t>
            </a:r>
            <a:endParaRPr lang="en-US" dirty="0">
              <a:latin typeface="Monaco"/>
              <a:cs typeface="Monaco"/>
            </a:endParaRPr>
          </a:p>
          <a:p>
            <a:pPr marL="457200" indent="-457200">
              <a:buFont typeface="Times" charset="0"/>
              <a:buNone/>
            </a:pPr>
            <a:r>
              <a:rPr lang="en-US" dirty="0">
                <a:solidFill>
                  <a:srgbClr val="CC0000"/>
                </a:solidFill>
                <a:latin typeface="Monaco"/>
                <a:cs typeface="Monaco"/>
              </a:rPr>
              <a:t>while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(M[$t2] </a:t>
            </a:r>
            <a:r>
              <a:rPr lang="en-US" dirty="0">
                <a:latin typeface="Monaco"/>
                <a:cs typeface="Monaco"/>
              </a:rPr>
              <a:t>!= 0)</a:t>
            </a:r>
          </a:p>
          <a:p>
            <a:pPr marL="457200" indent="-457200">
              <a:buFont typeface="Times" charset="0"/>
              <a:buNone/>
            </a:pPr>
            <a:r>
              <a:rPr lang="en-US" dirty="0">
                <a:latin typeface="Monaco"/>
                <a:cs typeface="Monaco"/>
              </a:rPr>
              <a:t>         {</a:t>
            </a:r>
          </a:p>
          <a:p>
            <a:pPr marL="457200" indent="-457200">
              <a:buFont typeface="Times" charset="0"/>
              <a:buNone/>
            </a:pPr>
            <a:r>
              <a:rPr lang="en-US" dirty="0">
                <a:latin typeface="Monaco"/>
                <a:cs typeface="Monaco"/>
              </a:rPr>
              <a:t>          $t0 = $t0+1;</a:t>
            </a:r>
          </a:p>
          <a:p>
            <a:pPr marL="457200" indent="-457200">
              <a:buFont typeface="Times" charset="0"/>
              <a:buNone/>
            </a:pPr>
            <a:r>
              <a:rPr lang="en-US" dirty="0">
                <a:latin typeface="Monaco"/>
                <a:cs typeface="Monaco"/>
              </a:rPr>
              <a:t>          $t2 = $t2+1;</a:t>
            </a:r>
          </a:p>
          <a:p>
            <a:pPr marL="457200" indent="-457200">
              <a:buFont typeface="Times" charset="0"/>
              <a:buNone/>
            </a:pPr>
            <a:r>
              <a:rPr lang="en-US" dirty="0">
                <a:latin typeface="Monaco"/>
                <a:cs typeface="Monaco"/>
              </a:rPr>
              <a:t>         }</a:t>
            </a:r>
          </a:p>
        </p:txBody>
      </p:sp>
      <p:sp>
        <p:nvSpPr>
          <p:cNvPr id="201735" name="Text Box 7"/>
          <p:cNvSpPr txBox="1">
            <a:spLocks noChangeArrowheads="1"/>
          </p:cNvSpPr>
          <p:nvPr/>
        </p:nvSpPr>
        <p:spPr bwMode="auto">
          <a:xfrm>
            <a:off x="4877531" y="1888556"/>
            <a:ext cx="3232150" cy="2031325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dirty="0">
                <a:latin typeface="Monaco"/>
                <a:cs typeface="Monaco"/>
              </a:rPr>
              <a:t>$t0 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←</a:t>
            </a:r>
            <a:r>
              <a:rPr lang="en-US" dirty="0" smtClean="0">
                <a:latin typeface="Monaco"/>
                <a:cs typeface="Monaco"/>
              </a:rPr>
              <a:t>  </a:t>
            </a:r>
            <a:r>
              <a:rPr lang="en-US" dirty="0">
                <a:latin typeface="Monaco"/>
                <a:cs typeface="Monaco"/>
              </a:rPr>
              <a:t>0;</a:t>
            </a:r>
          </a:p>
          <a:p>
            <a:pPr marL="457200" indent="-457200">
              <a:buFont typeface="Times" charset="0"/>
              <a:buNone/>
            </a:pPr>
            <a:r>
              <a:rPr lang="en-US" dirty="0">
                <a:latin typeface="Monaco"/>
                <a:cs typeface="Monaco"/>
              </a:rPr>
              <a:t>$t2 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←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>
                <a:latin typeface="Monaco"/>
                <a:cs typeface="Monaco"/>
                <a:sym typeface="Symbol" charset="2"/>
              </a:rPr>
              <a:t>names[7];</a:t>
            </a:r>
            <a:endParaRPr lang="en-US" dirty="0">
              <a:latin typeface="Monaco"/>
              <a:cs typeface="Monaco"/>
            </a:endParaRPr>
          </a:p>
          <a:p>
            <a:pPr marL="457200" indent="-457200">
              <a:buFont typeface="Times" charset="0"/>
              <a:buNone/>
            </a:pPr>
            <a:r>
              <a:rPr lang="en-US" dirty="0">
                <a:solidFill>
                  <a:srgbClr val="CC0000"/>
                </a:solidFill>
                <a:latin typeface="Monaco"/>
                <a:cs typeface="Monaco"/>
              </a:rPr>
              <a:t>while</a:t>
            </a:r>
            <a:r>
              <a:rPr lang="en-US" dirty="0">
                <a:latin typeface="Monaco"/>
                <a:cs typeface="Monaco"/>
              </a:rPr>
              <a:t> (</a:t>
            </a:r>
            <a:r>
              <a:rPr lang="en-US" dirty="0" smtClean="0">
                <a:latin typeface="Monaco"/>
                <a:cs typeface="Monaco"/>
              </a:rPr>
              <a:t> M[$t2] </a:t>
            </a:r>
            <a:r>
              <a:rPr lang="en-US" dirty="0">
                <a:latin typeface="Monaco"/>
                <a:cs typeface="Monaco"/>
              </a:rPr>
              <a:t>!= 0)</a:t>
            </a:r>
          </a:p>
          <a:p>
            <a:pPr marL="457200" indent="-457200">
              <a:buFont typeface="Times" charset="0"/>
              <a:buNone/>
            </a:pPr>
            <a:r>
              <a:rPr lang="en-US" dirty="0">
                <a:latin typeface="Monaco"/>
                <a:cs typeface="Monaco"/>
              </a:rPr>
              <a:t>         {</a:t>
            </a:r>
          </a:p>
          <a:p>
            <a:pPr marL="457200" indent="-457200">
              <a:buFont typeface="Times" charset="0"/>
              <a:buNone/>
            </a:pPr>
            <a:r>
              <a:rPr lang="en-US" dirty="0">
                <a:latin typeface="Monaco"/>
                <a:cs typeface="Monaco"/>
              </a:rPr>
              <a:t>          $t0 = $t0+1;</a:t>
            </a:r>
          </a:p>
          <a:p>
            <a:pPr marL="457200" indent="-457200">
              <a:buFont typeface="Times" charset="0"/>
              <a:buNone/>
            </a:pPr>
            <a:r>
              <a:rPr lang="en-US" dirty="0">
                <a:latin typeface="Monaco"/>
                <a:cs typeface="Monaco"/>
              </a:rPr>
              <a:t>          $t2 = $t2+1;</a:t>
            </a:r>
          </a:p>
          <a:p>
            <a:pPr marL="457200" indent="-457200">
              <a:buFont typeface="Times" charset="0"/>
              <a:buNone/>
            </a:pPr>
            <a:r>
              <a:rPr lang="en-US" dirty="0">
                <a:latin typeface="Monaco"/>
                <a:cs typeface="Monaco"/>
              </a:rPr>
              <a:t>         }</a:t>
            </a:r>
          </a:p>
        </p:txBody>
      </p:sp>
      <p:sp>
        <p:nvSpPr>
          <p:cNvPr id="201736" name="Text Box 8"/>
          <p:cNvSpPr txBox="1">
            <a:spLocks noChangeArrowheads="1"/>
          </p:cNvSpPr>
          <p:nvPr/>
        </p:nvSpPr>
        <p:spPr bwMode="auto">
          <a:xfrm>
            <a:off x="4962202" y="4152175"/>
            <a:ext cx="3232150" cy="2308324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dirty="0">
                <a:latin typeface="Monaco"/>
                <a:cs typeface="Monaco"/>
              </a:rPr>
              <a:t>$t0 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←</a:t>
            </a:r>
            <a:r>
              <a:rPr lang="en-US" dirty="0" smtClean="0">
                <a:latin typeface="Monaco"/>
                <a:cs typeface="Monaco"/>
              </a:rPr>
              <a:t>  </a:t>
            </a:r>
            <a:r>
              <a:rPr lang="en-US" dirty="0">
                <a:latin typeface="Monaco"/>
                <a:cs typeface="Monaco"/>
              </a:rPr>
              <a:t>0;</a:t>
            </a:r>
          </a:p>
          <a:p>
            <a:pPr marL="457200" indent="-457200"/>
            <a:r>
              <a:rPr lang="en-US" dirty="0">
                <a:latin typeface="Monaco"/>
                <a:cs typeface="Monaco"/>
              </a:rPr>
              <a:t>$t1 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← </a:t>
            </a:r>
            <a:r>
              <a:rPr lang="en-US" dirty="0">
                <a:latin typeface="Monaco"/>
                <a:cs typeface="Monaco"/>
                <a:sym typeface="Symbol" charset="2"/>
              </a:rPr>
              <a:t>$fp-48+7*4</a:t>
            </a:r>
            <a:endParaRPr lang="en-US" dirty="0">
              <a:latin typeface="Monaco"/>
              <a:cs typeface="Monaco"/>
            </a:endParaRPr>
          </a:p>
          <a:p>
            <a:pPr marL="457200" indent="-457200">
              <a:buFont typeface="Times" charset="0"/>
              <a:buNone/>
            </a:pPr>
            <a:r>
              <a:rPr lang="en-US" dirty="0">
                <a:latin typeface="Monaco"/>
                <a:cs typeface="Monaco"/>
              </a:rPr>
              <a:t>$t2 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←</a:t>
            </a:r>
            <a:r>
              <a:rPr lang="en-US" dirty="0" smtClean="0">
                <a:latin typeface="Monaco"/>
                <a:cs typeface="Monaco"/>
              </a:rPr>
              <a:t>  M[$t1];</a:t>
            </a:r>
            <a:endParaRPr lang="en-US" dirty="0">
              <a:latin typeface="Monaco"/>
              <a:cs typeface="Monaco"/>
            </a:endParaRPr>
          </a:p>
          <a:p>
            <a:pPr marL="457200" indent="-457200">
              <a:buFont typeface="Times" charset="0"/>
              <a:buNone/>
            </a:pPr>
            <a:r>
              <a:rPr lang="en-US" dirty="0">
                <a:solidFill>
                  <a:srgbClr val="CC0000"/>
                </a:solidFill>
                <a:latin typeface="Monaco"/>
                <a:cs typeface="Monaco"/>
              </a:rPr>
              <a:t>while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(M[$t2] </a:t>
            </a:r>
            <a:r>
              <a:rPr lang="en-US" dirty="0">
                <a:latin typeface="Monaco"/>
                <a:cs typeface="Monaco"/>
              </a:rPr>
              <a:t>!= 0)</a:t>
            </a:r>
          </a:p>
          <a:p>
            <a:pPr marL="457200" indent="-457200">
              <a:buFont typeface="Times" charset="0"/>
              <a:buNone/>
            </a:pPr>
            <a:r>
              <a:rPr lang="en-US" dirty="0">
                <a:latin typeface="Monaco"/>
                <a:cs typeface="Monaco"/>
              </a:rPr>
              <a:t>         {</a:t>
            </a:r>
          </a:p>
          <a:p>
            <a:pPr marL="457200" indent="-457200">
              <a:buFont typeface="Times" charset="0"/>
              <a:buNone/>
            </a:pPr>
            <a:r>
              <a:rPr lang="en-US" dirty="0">
                <a:latin typeface="Monaco"/>
                <a:cs typeface="Monaco"/>
              </a:rPr>
              <a:t>          $t0 = $t0+1;</a:t>
            </a:r>
          </a:p>
          <a:p>
            <a:pPr marL="457200" indent="-457200">
              <a:buFont typeface="Times" charset="0"/>
              <a:buNone/>
            </a:pPr>
            <a:r>
              <a:rPr lang="en-US" dirty="0">
                <a:latin typeface="Monaco"/>
                <a:cs typeface="Monaco"/>
              </a:rPr>
              <a:t>          $t2 = $t2+1;</a:t>
            </a:r>
          </a:p>
          <a:p>
            <a:pPr marL="457200" indent="-457200">
              <a:buFont typeface="Times" charset="0"/>
              <a:buNone/>
            </a:pPr>
            <a:r>
              <a:rPr lang="en-US" dirty="0">
                <a:latin typeface="Monaco"/>
                <a:cs typeface="Monaco"/>
              </a:rPr>
              <a:t>         }</a:t>
            </a:r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990600" y="1897023"/>
            <a:ext cx="3786238" cy="2031325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dirty="0">
                <a:latin typeface="Monaco"/>
                <a:cs typeface="Monaco"/>
              </a:rPr>
              <a:t>count = 0;</a:t>
            </a:r>
          </a:p>
          <a:p>
            <a:pPr marL="457200" indent="-457200">
              <a:buFont typeface="Times" charset="0"/>
              <a:buNone/>
            </a:pPr>
            <a:r>
              <a:rPr lang="en-US" dirty="0" err="1">
                <a:latin typeface="Monaco"/>
                <a:cs typeface="Monaco"/>
              </a:rPr>
              <a:t>c</a:t>
            </a:r>
            <a:r>
              <a:rPr lang="en-US" dirty="0">
                <a:latin typeface="Monaco"/>
                <a:cs typeface="Monaco"/>
              </a:rPr>
              <a:t> = names[7];</a:t>
            </a:r>
          </a:p>
          <a:p>
            <a:pPr marL="457200" indent="-457200">
              <a:buFont typeface="Times" charset="0"/>
              <a:buNone/>
            </a:pPr>
            <a:r>
              <a:rPr lang="en-US" dirty="0">
                <a:solidFill>
                  <a:srgbClr val="CC0000"/>
                </a:solidFill>
                <a:latin typeface="Monaco"/>
                <a:cs typeface="Monaco"/>
              </a:rPr>
              <a:t>while</a:t>
            </a:r>
            <a:r>
              <a:rPr lang="en-US" dirty="0">
                <a:latin typeface="Monaco"/>
                <a:cs typeface="Monaco"/>
              </a:rPr>
              <a:t> (*</a:t>
            </a:r>
            <a:r>
              <a:rPr lang="en-US" dirty="0" err="1">
                <a:latin typeface="Monaco"/>
                <a:cs typeface="Monaco"/>
              </a:rPr>
              <a:t>c</a:t>
            </a:r>
            <a:r>
              <a:rPr lang="en-US" dirty="0">
                <a:latin typeface="Monaco"/>
                <a:cs typeface="Monaco"/>
              </a:rPr>
              <a:t> != 0)</a:t>
            </a:r>
          </a:p>
          <a:p>
            <a:pPr marL="457200" indent="-457200">
              <a:buFont typeface="Times" charset="0"/>
              <a:buNone/>
            </a:pPr>
            <a:r>
              <a:rPr lang="en-US" dirty="0">
                <a:latin typeface="Monaco"/>
                <a:cs typeface="Monaco"/>
              </a:rPr>
              <a:t>         {</a:t>
            </a:r>
          </a:p>
          <a:p>
            <a:pPr marL="457200" indent="-457200">
              <a:buFont typeface="Times" charset="0"/>
              <a:buNone/>
            </a:pPr>
            <a:r>
              <a:rPr lang="en-US" dirty="0">
                <a:latin typeface="Monaco"/>
                <a:cs typeface="Monaco"/>
              </a:rPr>
              <a:t>          count = count+1;</a:t>
            </a:r>
          </a:p>
          <a:p>
            <a:pPr marL="457200" indent="-457200">
              <a:buFont typeface="Times" charset="0"/>
              <a:buNone/>
            </a:pPr>
            <a:r>
              <a:rPr lang="en-US" dirty="0">
                <a:latin typeface="Monaco"/>
                <a:cs typeface="Monaco"/>
              </a:rPr>
              <a:t>          </a:t>
            </a:r>
            <a:r>
              <a:rPr lang="en-US" dirty="0" err="1">
                <a:latin typeface="Monaco"/>
                <a:cs typeface="Monaco"/>
              </a:rPr>
              <a:t>c</a:t>
            </a:r>
            <a:r>
              <a:rPr lang="en-US" dirty="0">
                <a:latin typeface="Monaco"/>
                <a:cs typeface="Monaco"/>
              </a:rPr>
              <a:t> = c+1;</a:t>
            </a:r>
          </a:p>
          <a:p>
            <a:pPr marL="457200" indent="-457200">
              <a:buFont typeface="Times" charset="0"/>
              <a:buNone/>
            </a:pPr>
            <a:r>
              <a:rPr lang="en-US" dirty="0">
                <a:latin typeface="Monaco"/>
                <a:cs typeface="Monaco"/>
              </a:rPr>
              <a:t>     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4" grpId="0" animBg="1" autoUpdateAnimBg="0"/>
      <p:bldP spid="201735" grpId="0" build="p" animBg="1" autoUpdateAnimBg="0"/>
      <p:bldP spid="201736" grpId="0" build="p" animBg="1" autoUpdateAnimBg="0"/>
      <p:bldP spid="201733" grpId="0" build="p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3659188" y="4967288"/>
            <a:ext cx="2281237" cy="17541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u="sng" dirty="0">
                <a:latin typeface="Calibri" charset="0"/>
              </a:rPr>
              <a:t>Intermediate code (4):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v</a:t>
            </a:r>
            <a:r>
              <a:rPr lang="en-US" dirty="0">
                <a:latin typeface="Calibri" charset="0"/>
              </a:rPr>
              <a:t> + </a:t>
            </a:r>
            <a:r>
              <a:rPr lang="en-US" dirty="0" err="1">
                <a:latin typeface="Calibri" charset="0"/>
              </a:rPr>
              <a:t>k</a:t>
            </a:r>
            <a:r>
              <a:rPr lang="en-US" dirty="0">
                <a:latin typeface="Calibri" charset="0"/>
              </a:rPr>
              <a:t>*4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 temp ← </a:t>
            </a:r>
            <a:r>
              <a:rPr lang="en-US" dirty="0" err="1">
                <a:latin typeface="Calibri" charset="0"/>
              </a:rPr>
              <a:t>M[tB</a:t>
            </a:r>
            <a:r>
              <a:rPr lang="en-US" dirty="0" smtClean="0">
                <a:latin typeface="Calibri" charset="0"/>
              </a:rPr>
              <a:t>]</a:t>
            </a:r>
            <a:br>
              <a:rPr lang="en-US" dirty="0" smtClean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M[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+ 4</a:t>
            </a:r>
            <a:r>
              <a:rPr lang="en-US" dirty="0" smtClean="0">
                <a:latin typeface="Calibri" charset="0"/>
              </a:rPr>
              <a:t>]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M[tB</a:t>
            </a:r>
            <a:r>
              <a:rPr lang="en-US" dirty="0">
                <a:latin typeface="Calibri" charset="0"/>
              </a:rPr>
              <a:t>] ←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M[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+ 4</a:t>
            </a:r>
            <a:r>
              <a:rPr lang="en-US" dirty="0">
                <a:latin typeface="Calibri" charset="0"/>
              </a:rPr>
              <a:t>] ← </a:t>
            </a:r>
            <a:r>
              <a:rPr lang="en-US" dirty="0" smtClean="0">
                <a:latin typeface="Calibri" charset="0"/>
              </a:rPr>
              <a:t>temp</a:t>
            </a:r>
            <a:endParaRPr lang="en-US" dirty="0">
              <a:latin typeface="Calibri" charset="0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3562350" y="3022600"/>
            <a:ext cx="2479675" cy="17541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u="sng" dirty="0">
                <a:latin typeface="Calibri" charset="0"/>
              </a:rPr>
              <a:t>Intermediate code (3):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alibri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←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v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+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k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*4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 temp ← </a:t>
            </a:r>
            <a:r>
              <a:rPr lang="en-US" dirty="0" err="1">
                <a:latin typeface="Calibri" charset="0"/>
              </a:rPr>
              <a:t>M[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r>
              <a:rPr lang="en-US" dirty="0" smtClean="0">
                <a:latin typeface="Calibri" charset="0"/>
              </a:rPr>
              <a:t>]</a:t>
            </a:r>
            <a:br>
              <a:rPr lang="en-US" dirty="0" smtClean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 (k+1)*4</a:t>
            </a:r>
            <a:r>
              <a:rPr lang="en-US" dirty="0" smtClean="0">
                <a:latin typeface="Calibri" charset="0"/>
              </a:rPr>
              <a:t>]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M[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] ←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+(k+1)*4] ← </a:t>
            </a:r>
            <a:r>
              <a:rPr lang="en-US" dirty="0" smtClean="0">
                <a:latin typeface="Calibri" charset="0"/>
              </a:rPr>
              <a:t>temp</a:t>
            </a:r>
            <a:endParaRPr lang="en-US" dirty="0">
              <a:latin typeface="Calibri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3560763" y="1355725"/>
            <a:ext cx="2478087" cy="14779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u="sng" dirty="0">
                <a:latin typeface="Calibri" charset="0"/>
              </a:rPr>
              <a:t>Intermediate code (2):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 temp ←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 </a:t>
            </a:r>
            <a:r>
              <a:rPr lang="en-US" dirty="0" err="1">
                <a:latin typeface="Calibri" charset="0"/>
              </a:rPr>
              <a:t>k</a:t>
            </a:r>
            <a:r>
              <a:rPr lang="en-US" dirty="0">
                <a:latin typeface="Calibri" charset="0"/>
              </a:rPr>
              <a:t>*4</a:t>
            </a:r>
            <a:r>
              <a:rPr lang="en-US" dirty="0" smtClean="0">
                <a:latin typeface="Calibri" charset="0"/>
              </a:rPr>
              <a:t>]</a:t>
            </a:r>
            <a:br>
              <a:rPr lang="en-US" dirty="0" smtClean="0">
                <a:latin typeface="Calibri" charset="0"/>
              </a:rPr>
            </a:br>
            <a:r>
              <a:rPr lang="en-US" dirty="0">
                <a:solidFill>
                  <a:srgbClr val="FF0000"/>
                </a:solidFill>
                <a:latin typeface="Calibri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tA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 (k+1)*4</a:t>
            </a:r>
            <a:r>
              <a:rPr lang="en-US" dirty="0" smtClean="0">
                <a:latin typeface="Calibri" charset="0"/>
              </a:rPr>
              <a:t>]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 </a:t>
            </a:r>
            <a:r>
              <a:rPr lang="en-US" dirty="0" err="1">
                <a:latin typeface="Calibri" charset="0"/>
              </a:rPr>
              <a:t>k</a:t>
            </a:r>
            <a:r>
              <a:rPr lang="en-US" dirty="0">
                <a:latin typeface="Calibri" charset="0"/>
              </a:rPr>
              <a:t>*4]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←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+(k+1)*4] ← </a:t>
            </a:r>
            <a:r>
              <a:rPr lang="en-US" dirty="0" smtClean="0">
                <a:latin typeface="Calibri" charset="0"/>
              </a:rPr>
              <a:t>temp</a:t>
            </a:r>
            <a:endParaRPr lang="en-US" dirty="0">
              <a:latin typeface="Calibri" charset="0"/>
            </a:endParaRPr>
          </a:p>
        </p:txBody>
      </p:sp>
      <p:sp>
        <p:nvSpPr>
          <p:cNvPr id="17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3038"/>
            <a:ext cx="6108700" cy="1143000"/>
          </a:xfrm>
        </p:spPr>
        <p:txBody>
          <a:bodyPr/>
          <a:lstStyle/>
          <a:p>
            <a:pPr eaLnBrk="1" hangingPunct="1"/>
            <a:r>
              <a:rPr lang="en-US" dirty="0"/>
              <a:t>C Sort Example</a:t>
            </a:r>
            <a:endParaRPr lang="en-AU" dirty="0"/>
          </a:p>
        </p:txBody>
      </p:sp>
      <p:sp>
        <p:nvSpPr>
          <p:cNvPr id="17418" name="Text Box 4"/>
          <p:cNvSpPr txBox="1">
            <a:spLocks noChangeArrowheads="1"/>
          </p:cNvSpPr>
          <p:nvPr/>
        </p:nvSpPr>
        <p:spPr bwMode="auto">
          <a:xfrm>
            <a:off x="282575" y="1417638"/>
            <a:ext cx="2481263" cy="23082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>
                <a:latin typeface="Calibri" charset="0"/>
              </a:rPr>
              <a:t>C code:</a:t>
            </a:r>
          </a:p>
          <a:p>
            <a:r>
              <a:rPr lang="en-US">
                <a:latin typeface="Calibri" charset="0"/>
              </a:rPr>
              <a:t>void swap(int v[], int k)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{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  int temp;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  temp = v[k];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  v[k] = v[k+1];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  v[k+1] = temp;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5563" y="4341813"/>
            <a:ext cx="3149600" cy="12001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u="sng" dirty="0">
                <a:latin typeface="Calibri" charset="0"/>
              </a:rPr>
              <a:t>Intermediate code (1):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 temp ←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 </a:t>
            </a:r>
            <a:r>
              <a:rPr lang="en-US" dirty="0" err="1">
                <a:latin typeface="Calibri" charset="0"/>
              </a:rPr>
              <a:t>k</a:t>
            </a:r>
            <a:r>
              <a:rPr lang="en-US" dirty="0">
                <a:latin typeface="Calibri" charset="0"/>
              </a:rPr>
              <a:t>*4</a:t>
            </a:r>
            <a:r>
              <a:rPr lang="en-US" dirty="0" smtClean="0">
                <a:latin typeface="Calibri" charset="0"/>
              </a:rPr>
              <a:t>]</a:t>
            </a:r>
            <a:br>
              <a:rPr lang="en-US" dirty="0" smtClean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 </a:t>
            </a:r>
            <a:r>
              <a:rPr lang="en-US" dirty="0" err="1">
                <a:latin typeface="Calibri" charset="0"/>
              </a:rPr>
              <a:t>k</a:t>
            </a:r>
            <a:r>
              <a:rPr lang="en-US" dirty="0">
                <a:latin typeface="Calibri" charset="0"/>
              </a:rPr>
              <a:t>*4] ←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 (k+1)*4</a:t>
            </a:r>
            <a:r>
              <a:rPr lang="en-US" dirty="0" smtClean="0">
                <a:latin typeface="Calibri" charset="0"/>
              </a:rPr>
              <a:t>]</a:t>
            </a:r>
            <a:br>
              <a:rPr lang="en-US" dirty="0" smtClean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+(k+1)*4] ← </a:t>
            </a:r>
            <a:r>
              <a:rPr lang="en-US" dirty="0" smtClean="0">
                <a:latin typeface="Calibri" charset="0"/>
              </a:rPr>
              <a:t>temp</a:t>
            </a:r>
            <a:endParaRPr lang="en-US" dirty="0">
              <a:latin typeface="Calibri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2863" y="4341813"/>
            <a:ext cx="3149600" cy="12001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u="sng" dirty="0">
                <a:latin typeface="Calibri" charset="0"/>
              </a:rPr>
              <a:t>Intermediate code (1):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 temp ←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 </a:t>
            </a:r>
            <a:r>
              <a:rPr lang="en-US" dirty="0" err="1">
                <a:latin typeface="Calibri" charset="0"/>
              </a:rPr>
              <a:t>k</a:t>
            </a:r>
            <a:r>
              <a:rPr lang="en-US" dirty="0">
                <a:latin typeface="Calibri" charset="0"/>
              </a:rPr>
              <a:t>*4</a:t>
            </a:r>
            <a:r>
              <a:rPr lang="en-US" dirty="0" smtClean="0">
                <a:latin typeface="Calibri" charset="0"/>
              </a:rPr>
              <a:t>]</a:t>
            </a:r>
            <a:br>
              <a:rPr lang="en-US" dirty="0" smtClean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M[v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+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k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*4] ←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M[v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+ (k+1)*4</a:t>
            </a: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]</a:t>
            </a:r>
            <a:r>
              <a:rPr lang="en-US" dirty="0" smtClean="0">
                <a:latin typeface="Calibri" charset="0"/>
              </a:rPr>
              <a:t/>
            </a:r>
            <a:br>
              <a:rPr lang="en-US" dirty="0" smtClean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+(k+1)*4] ← </a:t>
            </a:r>
            <a:r>
              <a:rPr lang="en-US" dirty="0" smtClean="0">
                <a:latin typeface="Calibri" charset="0"/>
              </a:rPr>
              <a:t>temp</a:t>
            </a:r>
            <a:endParaRPr lang="en-US" dirty="0">
              <a:latin typeface="Calibri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559175" y="1355725"/>
            <a:ext cx="2478087" cy="14779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u="sng" dirty="0">
                <a:latin typeface="Calibri" charset="0"/>
              </a:rPr>
              <a:t>Intermediate code (2):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 temp ←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M[v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+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k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*4</a:t>
            </a: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]</a:t>
            </a:r>
            <a:r>
              <a:rPr lang="en-US" dirty="0" smtClean="0">
                <a:latin typeface="Calibri" charset="0"/>
              </a:rPr>
              <a:t/>
            </a:r>
            <a:br>
              <a:rPr lang="en-US" dirty="0" smtClean="0">
                <a:latin typeface="Calibri" charset="0"/>
              </a:rPr>
            </a:br>
            <a:r>
              <a:rPr lang="en-US" dirty="0">
                <a:solidFill>
                  <a:srgbClr val="FF0000"/>
                </a:solidFill>
                <a:latin typeface="Calibri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tA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 (k+1)*4</a:t>
            </a:r>
            <a:r>
              <a:rPr lang="en-US" dirty="0" smtClean="0">
                <a:latin typeface="Calibri" charset="0"/>
              </a:rPr>
              <a:t>]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 </a:t>
            </a:r>
            <a:r>
              <a:rPr lang="en-US" dirty="0" err="1">
                <a:latin typeface="Calibri" charset="0"/>
              </a:rPr>
              <a:t>k</a:t>
            </a:r>
            <a:r>
              <a:rPr lang="en-US" dirty="0">
                <a:latin typeface="Calibri" charset="0"/>
              </a:rPr>
              <a:t>*4]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←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+(k+1)*4] ← </a:t>
            </a:r>
            <a:r>
              <a:rPr lang="en-US" dirty="0" smtClean="0">
                <a:latin typeface="Calibri" charset="0"/>
              </a:rPr>
              <a:t>temp</a:t>
            </a:r>
            <a:endParaRPr lang="en-US" dirty="0">
              <a:latin typeface="Calibri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557587" y="3022600"/>
            <a:ext cx="2479675" cy="17541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u="sng" dirty="0">
                <a:latin typeface="Calibri" charset="0"/>
              </a:rPr>
              <a:t>Intermediate code (3):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alibri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←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v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+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k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*4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 temp ← </a:t>
            </a:r>
            <a:r>
              <a:rPr lang="en-US" dirty="0" err="1">
                <a:latin typeface="Calibri" charset="0"/>
              </a:rPr>
              <a:t>M[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r>
              <a:rPr lang="en-US" dirty="0" smtClean="0">
                <a:latin typeface="Calibri" charset="0"/>
              </a:rPr>
              <a:t>]</a:t>
            </a:r>
            <a:br>
              <a:rPr lang="en-US" dirty="0" smtClean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M[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v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+ (k+1)*4</a:t>
            </a:r>
            <a:r>
              <a:rPr lang="en-US" dirty="0" smtClean="0">
                <a:latin typeface="Calibri" charset="0"/>
              </a:rPr>
              <a:t>]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M[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] ←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M[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v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+(k+1)*4</a:t>
            </a:r>
            <a:r>
              <a:rPr lang="en-US" dirty="0">
                <a:latin typeface="Calibri" charset="0"/>
              </a:rPr>
              <a:t>] ← </a:t>
            </a:r>
            <a:r>
              <a:rPr lang="en-US" dirty="0" smtClean="0">
                <a:latin typeface="Calibri" charset="0"/>
              </a:rPr>
              <a:t>temp</a:t>
            </a:r>
            <a:endParaRPr lang="en-US" dirty="0">
              <a:latin typeface="Calibri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651250" y="4967288"/>
            <a:ext cx="2281237" cy="17541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u="sng" dirty="0">
                <a:latin typeface="Calibri" charset="0"/>
              </a:rPr>
              <a:t>Intermediate code (4):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v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+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k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*4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 temp ← </a:t>
            </a:r>
            <a:r>
              <a:rPr lang="en-US" dirty="0" err="1">
                <a:latin typeface="Calibri" charset="0"/>
              </a:rPr>
              <a:t>M[tB</a:t>
            </a:r>
            <a:r>
              <a:rPr lang="en-US" dirty="0" smtClean="0">
                <a:latin typeface="Calibri" charset="0"/>
              </a:rPr>
              <a:t>]</a:t>
            </a:r>
            <a:br>
              <a:rPr lang="en-US" dirty="0" smtClean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M[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+ 4</a:t>
            </a:r>
            <a:r>
              <a:rPr lang="en-US" dirty="0" smtClean="0">
                <a:latin typeface="Calibri" charset="0"/>
              </a:rPr>
              <a:t>]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M[tB</a:t>
            </a:r>
            <a:r>
              <a:rPr lang="en-US" dirty="0">
                <a:latin typeface="Calibri" charset="0"/>
              </a:rPr>
              <a:t>] ←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M[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+ 4</a:t>
            </a:r>
            <a:r>
              <a:rPr lang="en-US" dirty="0">
                <a:latin typeface="Calibri" charset="0"/>
              </a:rPr>
              <a:t>] ← </a:t>
            </a:r>
            <a:r>
              <a:rPr lang="en-US" dirty="0" smtClean="0">
                <a:latin typeface="Calibri" charset="0"/>
              </a:rPr>
              <a:t>temp</a:t>
            </a:r>
            <a:endParaRPr lang="en-US" dirty="0">
              <a:latin typeface="Calibri" charset="0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66566" y="79286"/>
            <a:ext cx="135911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>
                <a:latin typeface="Calibri" charset="0"/>
              </a:rPr>
              <a:t>Assumption:</a:t>
            </a:r>
            <a:endParaRPr lang="en-US" dirty="0">
              <a:latin typeface="Calibri" charset="0"/>
              <a:sym typeface="Symbol" charset="2"/>
            </a:endParaRPr>
          </a:p>
          <a:p>
            <a:pPr algn="ctr"/>
            <a:r>
              <a:rPr lang="en-US" dirty="0">
                <a:latin typeface="Calibri" charset="0"/>
              </a:rPr>
              <a:t>v </a:t>
            </a:r>
            <a:r>
              <a:rPr lang="en-US" dirty="0" smtClean="0">
                <a:latin typeface="Calibri" charset="0"/>
                <a:sym typeface="Symbol" charset="2"/>
              </a:rPr>
              <a:t>⟷ $a0</a:t>
            </a:r>
          </a:p>
          <a:p>
            <a:pPr algn="ctr"/>
            <a:r>
              <a:rPr lang="en-US" dirty="0" smtClean="0">
                <a:latin typeface="Calibri" charset="0"/>
              </a:rPr>
              <a:t>k </a:t>
            </a:r>
            <a:r>
              <a:rPr lang="en-US" dirty="0" smtClean="0">
                <a:latin typeface="Calibri" charset="0"/>
                <a:sym typeface="Symbol" charset="2"/>
              </a:rPr>
              <a:t>⟷ $a1</a:t>
            </a:r>
          </a:p>
          <a:p>
            <a:pPr algn="ctr"/>
            <a:r>
              <a:rPr lang="en-US" dirty="0">
                <a:latin typeface="Calibri" charset="0"/>
                <a:sym typeface="Symbol" charset="2"/>
              </a:rPr>
              <a:t>t</a:t>
            </a:r>
            <a:r>
              <a:rPr lang="en-US" dirty="0" smtClean="0">
                <a:latin typeface="Calibri" charset="0"/>
                <a:sym typeface="Symbol" charset="2"/>
              </a:rPr>
              <a:t>emp ⟷ $t0</a:t>
            </a:r>
            <a:endParaRPr lang="en-US" dirty="0">
              <a:latin typeface="Calibri" charset="0"/>
              <a:sym typeface="Symbol" charset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7367" y="5249333"/>
            <a:ext cx="3018366" cy="2455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7367" y="4967288"/>
            <a:ext cx="3018366" cy="2455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35467" y="5177367"/>
            <a:ext cx="3340803" cy="1137406"/>
            <a:chOff x="135467" y="5177367"/>
            <a:chExt cx="3340803" cy="1137406"/>
          </a:xfrm>
        </p:grpSpPr>
        <p:sp>
          <p:nvSpPr>
            <p:cNvPr id="3" name="TextBox 2"/>
            <p:cNvSpPr txBox="1"/>
            <p:nvPr/>
          </p:nvSpPr>
          <p:spPr>
            <a:xfrm>
              <a:off x="135467" y="5668442"/>
              <a:ext cx="33408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Can’t load from and store to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memory on a single statement.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" name="Straight Connector 4"/>
            <p:cNvCxnSpPr>
              <a:stCxn id="3" idx="0"/>
            </p:cNvCxnSpPr>
            <p:nvPr/>
          </p:nvCxnSpPr>
          <p:spPr>
            <a:xfrm flipH="1" flipV="1">
              <a:off x="1363133" y="5177367"/>
              <a:ext cx="442736" cy="491075"/>
            </a:xfrm>
            <a:prstGeom prst="line">
              <a:avLst/>
            </a:prstGeom>
            <a:ln w="127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562600" y="1228289"/>
            <a:ext cx="3238500" cy="646331"/>
            <a:chOff x="457200" y="4551834"/>
            <a:chExt cx="3238500" cy="646331"/>
          </a:xfrm>
        </p:grpSpPr>
        <p:sp>
          <p:nvSpPr>
            <p:cNvPr id="30" name="TextBox 29"/>
            <p:cNvSpPr txBox="1"/>
            <p:nvPr/>
          </p:nvSpPr>
          <p:spPr>
            <a:xfrm>
              <a:off x="1239905" y="4551834"/>
              <a:ext cx="24557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Must separate </a:t>
              </a:r>
              <a:r>
                <a:rPr lang="en-US" dirty="0" err="1" smtClean="0">
                  <a:solidFill>
                    <a:srgbClr val="FF0000"/>
                  </a:solidFill>
                </a:rPr>
                <a:t>addess</a:t>
              </a:r>
              <a:endParaRPr lang="en-US" dirty="0" smtClean="0">
                <a:solidFill>
                  <a:srgbClr val="FF0000"/>
                </a:solidFill>
              </a:endParaRPr>
            </a:p>
            <a:p>
              <a:r>
                <a:rPr lang="en-US" dirty="0" smtClean="0">
                  <a:solidFill>
                    <a:srgbClr val="FF0000"/>
                  </a:solidFill>
                </a:rPr>
                <a:t>computation from load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>
              <a:stCxn id="30" idx="1"/>
            </p:cNvCxnSpPr>
            <p:nvPr/>
          </p:nvCxnSpPr>
          <p:spPr>
            <a:xfrm flipH="1">
              <a:off x="457200" y="4875000"/>
              <a:ext cx="782705" cy="226545"/>
            </a:xfrm>
            <a:prstGeom prst="line">
              <a:avLst/>
            </a:prstGeom>
            <a:ln w="127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1905000" y="6324600"/>
            <a:ext cx="13362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Section 2.13</a:t>
            </a:r>
            <a:endParaRPr lang="en-US" dirty="0">
              <a:latin typeface="Calibri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715001" y="3514289"/>
            <a:ext cx="2956358" cy="646331"/>
            <a:chOff x="457201" y="4551834"/>
            <a:chExt cx="2956358" cy="646331"/>
          </a:xfrm>
        </p:grpSpPr>
        <p:sp>
          <p:nvSpPr>
            <p:cNvPr id="33" name="TextBox 32"/>
            <p:cNvSpPr txBox="1"/>
            <p:nvPr/>
          </p:nvSpPr>
          <p:spPr>
            <a:xfrm>
              <a:off x="1239905" y="4551834"/>
              <a:ext cx="2173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Rewrite as: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v + k*4 + 4 = </a:t>
              </a:r>
              <a:r>
                <a:rPr lang="en-US" dirty="0" err="1" smtClean="0">
                  <a:solidFill>
                    <a:srgbClr val="FF0000"/>
                  </a:solidFill>
                </a:rPr>
                <a:t>tB</a:t>
              </a:r>
              <a:r>
                <a:rPr lang="en-US" dirty="0" smtClean="0">
                  <a:solidFill>
                    <a:srgbClr val="FF0000"/>
                  </a:solidFill>
                </a:rPr>
                <a:t> + 4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4" name="Straight Connector 33"/>
            <p:cNvCxnSpPr>
              <a:stCxn id="33" idx="1"/>
            </p:cNvCxnSpPr>
            <p:nvPr/>
          </p:nvCxnSpPr>
          <p:spPr>
            <a:xfrm flipH="1">
              <a:off x="457201" y="4875000"/>
              <a:ext cx="782704" cy="226545"/>
            </a:xfrm>
            <a:prstGeom prst="line">
              <a:avLst/>
            </a:prstGeom>
            <a:ln w="127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/>
          <p:cNvCxnSpPr>
            <a:stCxn id="33" idx="1"/>
          </p:cNvCxnSpPr>
          <p:nvPr/>
        </p:nvCxnSpPr>
        <p:spPr>
          <a:xfrm flipH="1">
            <a:off x="4860925" y="3837455"/>
            <a:ext cx="1636780" cy="664695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5096934" y="5212822"/>
            <a:ext cx="3959559" cy="646331"/>
            <a:chOff x="121275" y="4551834"/>
            <a:chExt cx="3959559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1239905" y="4551834"/>
              <a:ext cx="28409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multiplication and addition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should be two statements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Connector 38"/>
            <p:cNvCxnSpPr>
              <a:stCxn id="38" idx="1"/>
            </p:cNvCxnSpPr>
            <p:nvPr/>
          </p:nvCxnSpPr>
          <p:spPr>
            <a:xfrm flipH="1" flipV="1">
              <a:off x="121275" y="4774612"/>
              <a:ext cx="1118630" cy="100388"/>
            </a:xfrm>
            <a:prstGeom prst="line">
              <a:avLst/>
            </a:prstGeom>
            <a:ln w="127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19" grpId="0" animBg="1"/>
      <p:bldP spid="10" grpId="0" build="p" bldLvl="4" animBg="1"/>
      <p:bldP spid="14" grpId="0" build="allAtOnce" animBg="1"/>
      <p:bldP spid="15" grpId="0" animBg="1"/>
      <p:bldP spid="16" grpId="0" animBg="1"/>
      <p:bldP spid="17" grpId="0" animBg="1"/>
      <p:bldP spid="2" grpId="0" animBg="1"/>
      <p:bldP spid="2" grpId="1" animBg="1"/>
      <p:bldP spid="28" grpId="0" animBg="1"/>
      <p:bldP spid="28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4559300" y="2963033"/>
            <a:ext cx="3817938" cy="22304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CC0000"/>
                </a:solidFill>
                <a:latin typeface="Monaco"/>
                <a:cs typeface="Monaco"/>
              </a:rPr>
              <a:t>add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$</a:t>
            </a:r>
            <a:r>
              <a:rPr lang="en-US" dirty="0">
                <a:latin typeface="Monaco"/>
                <a:cs typeface="Monaco"/>
              </a:rPr>
              <a:t>t0, $zero, $zero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lw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$</a:t>
            </a:r>
            <a:r>
              <a:rPr lang="en-US" dirty="0">
                <a:latin typeface="Monaco"/>
                <a:cs typeface="Monaco"/>
              </a:rPr>
              <a:t>t2, -20($fp)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lb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$</a:t>
            </a:r>
            <a:r>
              <a:rPr lang="en-US" dirty="0">
                <a:latin typeface="Monaco"/>
                <a:cs typeface="Monaco"/>
              </a:rPr>
              <a:t>t3</a:t>
            </a:r>
            <a:r>
              <a:rPr lang="en-US" dirty="0" smtClean="0">
                <a:latin typeface="Monaco"/>
                <a:cs typeface="Monaco"/>
              </a:rPr>
              <a:t>, 0</a:t>
            </a:r>
            <a:r>
              <a:rPr lang="en-US" dirty="0">
                <a:latin typeface="Monaco"/>
                <a:cs typeface="Monaco"/>
              </a:rPr>
              <a:t>($t2)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beq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$</a:t>
            </a:r>
            <a:r>
              <a:rPr lang="en-US" dirty="0">
                <a:latin typeface="Monaco"/>
                <a:cs typeface="Monaco"/>
              </a:rPr>
              <a:t>t3, $zero, done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addi</a:t>
            </a:r>
            <a:r>
              <a:rPr lang="en-US" dirty="0">
                <a:latin typeface="Monaco"/>
                <a:cs typeface="Monaco"/>
              </a:rPr>
              <a:t>	$t0, $t0, 1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Monaco"/>
                <a:cs typeface="Monaco"/>
              </a:rPr>
              <a:t>addi</a:t>
            </a:r>
            <a:r>
              <a:rPr lang="en-US" dirty="0">
                <a:latin typeface="Monaco"/>
                <a:cs typeface="Monaco"/>
              </a:rPr>
              <a:t>	$t2, $t2, 1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CC0000"/>
                </a:solidFill>
                <a:latin typeface="Monaco"/>
                <a:cs typeface="Monaco"/>
              </a:rPr>
              <a:t>j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loop</a:t>
            </a:r>
            <a:r>
              <a:rPr lang="en-US" dirty="0">
                <a:latin typeface="Monaco"/>
                <a:cs typeface="Monaco"/>
              </a:rPr>
              <a:t>;</a:t>
            </a:r>
          </a:p>
          <a:p>
            <a:r>
              <a:rPr lang="en-US" dirty="0">
                <a:latin typeface="Monaco"/>
                <a:cs typeface="Monaco"/>
              </a:rPr>
              <a:t>done:</a:t>
            </a:r>
          </a:p>
        </p:txBody>
      </p:sp>
      <p:sp>
        <p:nvSpPr>
          <p:cNvPr id="202761" name="Rectangle 9"/>
          <p:cNvSpPr>
            <a:spLocks noChangeArrowheads="1"/>
          </p:cNvSpPr>
          <p:nvPr/>
        </p:nvSpPr>
        <p:spPr bwMode="auto">
          <a:xfrm>
            <a:off x="4498975" y="3459644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loop: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10067" y="4513072"/>
            <a:ext cx="3232150" cy="2031325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dirty="0">
                <a:latin typeface="Monaco"/>
                <a:cs typeface="Monaco"/>
              </a:rPr>
              <a:t>$t0 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←</a:t>
            </a:r>
            <a:r>
              <a:rPr lang="en-US" dirty="0" smtClean="0">
                <a:latin typeface="Monaco"/>
                <a:cs typeface="Monaco"/>
              </a:rPr>
              <a:t>  </a:t>
            </a:r>
            <a:r>
              <a:rPr lang="en-US" dirty="0">
                <a:latin typeface="Monaco"/>
                <a:cs typeface="Monaco"/>
              </a:rPr>
              <a:t>0;</a:t>
            </a:r>
          </a:p>
          <a:p>
            <a:pPr marL="457200" indent="-457200">
              <a:buFont typeface="Times" charset="0"/>
              <a:buNone/>
            </a:pPr>
            <a:r>
              <a:rPr lang="en-US" dirty="0">
                <a:latin typeface="Monaco"/>
                <a:cs typeface="Monaco"/>
              </a:rPr>
              <a:t>$t2 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←</a:t>
            </a:r>
            <a:r>
              <a:rPr lang="en-US" dirty="0" smtClean="0">
                <a:latin typeface="Monaco"/>
                <a:cs typeface="Monaco"/>
              </a:rPr>
              <a:t> M[$fp-20];</a:t>
            </a:r>
          </a:p>
          <a:p>
            <a:pPr marL="457200" indent="-457200">
              <a:buFont typeface="Times" charset="0"/>
              <a:buNone/>
            </a:pPr>
            <a:r>
              <a:rPr lang="en-US" dirty="0">
                <a:solidFill>
                  <a:srgbClr val="CC0000"/>
                </a:solidFill>
                <a:latin typeface="Monaco"/>
                <a:cs typeface="Monaco"/>
              </a:rPr>
              <a:t>while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(M[$t2] </a:t>
            </a:r>
            <a:r>
              <a:rPr lang="en-US" dirty="0">
                <a:latin typeface="Monaco"/>
                <a:cs typeface="Monaco"/>
              </a:rPr>
              <a:t>!= 0)</a:t>
            </a:r>
          </a:p>
          <a:p>
            <a:pPr marL="457200" indent="-457200">
              <a:buFont typeface="Times" charset="0"/>
              <a:buNone/>
            </a:pPr>
            <a:r>
              <a:rPr lang="en-US" dirty="0">
                <a:latin typeface="Monaco"/>
                <a:cs typeface="Monaco"/>
              </a:rPr>
              <a:t>         {</a:t>
            </a:r>
          </a:p>
          <a:p>
            <a:pPr marL="457200" indent="-457200">
              <a:buFont typeface="Times" charset="0"/>
              <a:buNone/>
            </a:pPr>
            <a:r>
              <a:rPr lang="en-US" dirty="0">
                <a:latin typeface="Monaco"/>
                <a:cs typeface="Monaco"/>
              </a:rPr>
              <a:t>          $t0 = $t0+1;</a:t>
            </a:r>
          </a:p>
          <a:p>
            <a:pPr marL="457200" indent="-457200">
              <a:buFont typeface="Times" charset="0"/>
              <a:buNone/>
            </a:pPr>
            <a:r>
              <a:rPr lang="en-US" dirty="0">
                <a:latin typeface="Monaco"/>
                <a:cs typeface="Monaco"/>
              </a:rPr>
              <a:t>          $t2 = $t2+1;</a:t>
            </a:r>
          </a:p>
          <a:p>
            <a:pPr marL="457200" indent="-457200">
              <a:buFont typeface="Times" charset="0"/>
              <a:buNone/>
            </a:pPr>
            <a:r>
              <a:rPr lang="en-US" dirty="0">
                <a:latin typeface="Monaco"/>
                <a:cs typeface="Monaco"/>
              </a:rPr>
              <a:t>         }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5400" y="38732"/>
            <a:ext cx="887695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Monaco"/>
                <a:cs typeface="Monaco"/>
              </a:rPr>
              <a:t>names</a:t>
            </a:r>
            <a:r>
              <a:rPr lang="en-US" sz="2000" dirty="0">
                <a:latin typeface="Calibri" charset="0"/>
              </a:rPr>
              <a:t> is an </a:t>
            </a:r>
            <a:r>
              <a:rPr lang="en-US" sz="2000" u="sng" dirty="0">
                <a:latin typeface="Calibri" charset="0"/>
              </a:rPr>
              <a:t>array of pointers</a:t>
            </a:r>
            <a:r>
              <a:rPr lang="en-US" sz="2000" dirty="0">
                <a:latin typeface="Calibri" charset="0"/>
              </a:rPr>
              <a:t> to strings. </a:t>
            </a:r>
          </a:p>
          <a:p>
            <a:r>
              <a:rPr lang="en-US" sz="2000" dirty="0">
                <a:latin typeface="Calibri" charset="0"/>
              </a:rPr>
              <a:t>Each position of </a:t>
            </a:r>
            <a:r>
              <a:rPr lang="en-US" sz="2000" dirty="0">
                <a:solidFill>
                  <a:srgbClr val="0000FF"/>
                </a:solidFill>
                <a:latin typeface="Monaco"/>
                <a:cs typeface="Monaco"/>
              </a:rPr>
              <a:t>names</a:t>
            </a:r>
            <a:r>
              <a:rPr lang="en-US" sz="2000" dirty="0">
                <a:latin typeface="Calibri" charset="0"/>
              </a:rPr>
              <a:t> contains a pointer to a </a:t>
            </a:r>
            <a:r>
              <a:rPr lang="en-US" sz="2000" u="sng" dirty="0">
                <a:latin typeface="Calibri" charset="0"/>
              </a:rPr>
              <a:t>null terminated string</a:t>
            </a:r>
            <a:r>
              <a:rPr lang="en-US" sz="2000" dirty="0">
                <a:latin typeface="Calibri" charset="0"/>
              </a:rPr>
              <a:t>.</a:t>
            </a:r>
          </a:p>
          <a:p>
            <a:r>
              <a:rPr lang="en-US" sz="2000" dirty="0">
                <a:latin typeface="Calibri" charset="0"/>
              </a:rPr>
              <a:t>Assume that the first element of </a:t>
            </a:r>
            <a:r>
              <a:rPr lang="en-US" sz="2000" dirty="0">
                <a:solidFill>
                  <a:srgbClr val="0000FF"/>
                </a:solidFill>
                <a:latin typeface="Monaco"/>
                <a:cs typeface="Monaco"/>
              </a:rPr>
              <a:t>names</a:t>
            </a:r>
            <a:r>
              <a:rPr lang="en-US" sz="2000" dirty="0">
                <a:latin typeface="Calibri" charset="0"/>
              </a:rPr>
              <a:t> is stored in the memory position </a:t>
            </a:r>
            <a:r>
              <a:rPr lang="en-US" sz="2000" u="sng" dirty="0">
                <a:latin typeface="Monaco"/>
                <a:cs typeface="Monaco"/>
              </a:rPr>
              <a:t>$fp-48</a:t>
            </a:r>
            <a:r>
              <a:rPr lang="en-US" sz="2000" dirty="0">
                <a:latin typeface="Calibri" charset="0"/>
              </a:rPr>
              <a:t>.</a:t>
            </a:r>
          </a:p>
          <a:p>
            <a:r>
              <a:rPr lang="en-US" sz="2000" dirty="0">
                <a:latin typeface="Calibri" charset="0"/>
              </a:rPr>
              <a:t>Write a sequence of MIPS assembly instructions that counts the </a:t>
            </a:r>
          </a:p>
          <a:p>
            <a:r>
              <a:rPr lang="en-US" sz="2000" u="sng" dirty="0">
                <a:latin typeface="Calibri" charset="0"/>
              </a:rPr>
              <a:t>number of characters</a:t>
            </a:r>
            <a:r>
              <a:rPr lang="en-US" sz="2000" dirty="0">
                <a:latin typeface="Calibri" charset="0"/>
              </a:rPr>
              <a:t> in the string whose pointer is at </a:t>
            </a:r>
            <a:r>
              <a:rPr lang="en-US" sz="2000" u="sng" dirty="0">
                <a:solidFill>
                  <a:srgbClr val="0000FF"/>
                </a:solidFill>
                <a:latin typeface="Monaco"/>
                <a:cs typeface="Monaco"/>
              </a:rPr>
              <a:t>names[7]</a:t>
            </a:r>
            <a:r>
              <a:rPr lang="en-US" sz="2000" u="sng" dirty="0">
                <a:latin typeface="Calibri" charset="0"/>
              </a:rPr>
              <a:t>.</a:t>
            </a:r>
            <a:endParaRPr lang="en-US" sz="2000" dirty="0">
              <a:latin typeface="Calibri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10067" y="1769928"/>
            <a:ext cx="3232150" cy="2308324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dirty="0">
                <a:latin typeface="Monaco"/>
                <a:cs typeface="Monaco"/>
              </a:rPr>
              <a:t>$t0 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←</a:t>
            </a:r>
            <a:r>
              <a:rPr lang="en-US" dirty="0" smtClean="0">
                <a:latin typeface="Monaco"/>
                <a:cs typeface="Monaco"/>
              </a:rPr>
              <a:t>  </a:t>
            </a:r>
            <a:r>
              <a:rPr lang="en-US" dirty="0">
                <a:latin typeface="Monaco"/>
                <a:cs typeface="Monaco"/>
              </a:rPr>
              <a:t>0;</a:t>
            </a:r>
          </a:p>
          <a:p>
            <a:pPr marL="457200" indent="-457200"/>
            <a:r>
              <a:rPr lang="en-US" dirty="0">
                <a:latin typeface="Monaco"/>
                <a:cs typeface="Monaco"/>
              </a:rPr>
              <a:t>$t1 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← </a:t>
            </a:r>
            <a:r>
              <a:rPr lang="en-US" dirty="0">
                <a:latin typeface="Monaco"/>
                <a:cs typeface="Monaco"/>
                <a:sym typeface="Symbol" charset="2"/>
              </a:rPr>
              <a:t>$fp-48+7*4</a:t>
            </a:r>
            <a:endParaRPr lang="en-US" dirty="0">
              <a:latin typeface="Monaco"/>
              <a:cs typeface="Monaco"/>
            </a:endParaRPr>
          </a:p>
          <a:p>
            <a:pPr marL="457200" indent="-457200">
              <a:buFont typeface="Times" charset="0"/>
              <a:buNone/>
            </a:pPr>
            <a:r>
              <a:rPr lang="en-US" dirty="0">
                <a:latin typeface="Monaco"/>
                <a:cs typeface="Monaco"/>
              </a:rPr>
              <a:t>$t2 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←</a:t>
            </a:r>
            <a:r>
              <a:rPr lang="en-US" dirty="0" smtClean="0">
                <a:latin typeface="Monaco"/>
                <a:cs typeface="Monaco"/>
              </a:rPr>
              <a:t>  M[$t1];</a:t>
            </a:r>
            <a:endParaRPr lang="en-US" dirty="0">
              <a:latin typeface="Monaco"/>
              <a:cs typeface="Monaco"/>
            </a:endParaRPr>
          </a:p>
          <a:p>
            <a:pPr marL="457200" indent="-457200">
              <a:buFont typeface="Times" charset="0"/>
              <a:buNone/>
            </a:pPr>
            <a:r>
              <a:rPr lang="en-US" dirty="0">
                <a:solidFill>
                  <a:srgbClr val="CC0000"/>
                </a:solidFill>
                <a:latin typeface="Monaco"/>
                <a:cs typeface="Monaco"/>
              </a:rPr>
              <a:t>while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(M[$t2] </a:t>
            </a:r>
            <a:r>
              <a:rPr lang="en-US" dirty="0">
                <a:latin typeface="Monaco"/>
                <a:cs typeface="Monaco"/>
              </a:rPr>
              <a:t>!= 0)</a:t>
            </a:r>
          </a:p>
          <a:p>
            <a:pPr marL="457200" indent="-457200">
              <a:buFont typeface="Times" charset="0"/>
              <a:buNone/>
            </a:pPr>
            <a:r>
              <a:rPr lang="en-US" dirty="0">
                <a:latin typeface="Monaco"/>
                <a:cs typeface="Monaco"/>
              </a:rPr>
              <a:t>         {</a:t>
            </a:r>
          </a:p>
          <a:p>
            <a:pPr marL="457200" indent="-457200">
              <a:buFont typeface="Times" charset="0"/>
              <a:buNone/>
            </a:pPr>
            <a:r>
              <a:rPr lang="en-US" dirty="0">
                <a:latin typeface="Monaco"/>
                <a:cs typeface="Monaco"/>
              </a:rPr>
              <a:t>          $t0 = $t0+1;</a:t>
            </a:r>
          </a:p>
          <a:p>
            <a:pPr marL="457200" indent="-457200">
              <a:buFont typeface="Times" charset="0"/>
              <a:buNone/>
            </a:pPr>
            <a:r>
              <a:rPr lang="en-US" dirty="0">
                <a:latin typeface="Monaco"/>
                <a:cs typeface="Monaco"/>
              </a:rPr>
              <a:t>          $t2 = $t2+1;</a:t>
            </a:r>
          </a:p>
          <a:p>
            <a:pPr marL="457200" indent="-457200">
              <a:buFont typeface="Times" charset="0"/>
              <a:buNone/>
            </a:pPr>
            <a:r>
              <a:rPr lang="en-US" dirty="0">
                <a:latin typeface="Monaco"/>
                <a:cs typeface="Monaco"/>
              </a:rPr>
              <a:t>     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0" grpId="0" build="p" animBg="1" autoUpdateAnimBg="0"/>
      <p:bldP spid="202761" grpId="0" build="p" autoUpdateAnimBg="0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31762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Quiz </a:t>
            </a:r>
            <a:r>
              <a:rPr lang="en-US" dirty="0" smtClean="0"/>
              <a:t>#2 – Alternative Solution</a:t>
            </a:r>
            <a:endParaRPr lang="en-US" dirty="0"/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457200" y="3648542"/>
            <a:ext cx="2523798" cy="2246769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2000" dirty="0">
                <a:latin typeface="Calibri" charset="0"/>
              </a:rPr>
              <a:t>count = 0;</a:t>
            </a:r>
          </a:p>
          <a:p>
            <a:pPr marL="457200" indent="-457200">
              <a:buFont typeface="Times" charset="0"/>
              <a:buNone/>
            </a:pPr>
            <a:r>
              <a:rPr lang="en-US" sz="2000" dirty="0" err="1">
                <a:latin typeface="Calibri" charset="0"/>
              </a:rPr>
              <a:t>c</a:t>
            </a:r>
            <a:r>
              <a:rPr lang="en-US" sz="2000" dirty="0">
                <a:latin typeface="Calibri" charset="0"/>
              </a:rPr>
              <a:t> = names[7]</a:t>
            </a:r>
            <a:r>
              <a:rPr lang="en-US" sz="2000" dirty="0" smtClean="0">
                <a:latin typeface="Calibri" charset="0"/>
              </a:rPr>
              <a:t>;</a:t>
            </a: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solidFill>
                  <a:srgbClr val="CC0000"/>
                </a:solidFill>
                <a:latin typeface="Calibri" charset="0"/>
              </a:rPr>
              <a:t>while</a:t>
            </a:r>
            <a:r>
              <a:rPr lang="en-US" sz="2000" dirty="0">
                <a:latin typeface="Calibri" charset="0"/>
              </a:rPr>
              <a:t> (*</a:t>
            </a:r>
            <a:r>
              <a:rPr lang="en-US" sz="2000" dirty="0" err="1">
                <a:latin typeface="Calibri" charset="0"/>
              </a:rPr>
              <a:t>c</a:t>
            </a:r>
            <a:r>
              <a:rPr lang="en-US" sz="2000" dirty="0">
                <a:latin typeface="Calibri" charset="0"/>
              </a:rPr>
              <a:t> != 0)</a:t>
            </a: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latin typeface="Calibri" charset="0"/>
              </a:rPr>
              <a:t>         {</a:t>
            </a: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latin typeface="Calibri" charset="0"/>
              </a:rPr>
              <a:t>          count = count+1;</a:t>
            </a: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latin typeface="Calibri" charset="0"/>
              </a:rPr>
              <a:t>          </a:t>
            </a:r>
            <a:r>
              <a:rPr lang="en-US" sz="2000" dirty="0" err="1">
                <a:latin typeface="Calibri" charset="0"/>
              </a:rPr>
              <a:t>c</a:t>
            </a:r>
            <a:r>
              <a:rPr lang="en-US" sz="2000" dirty="0">
                <a:latin typeface="Calibri" charset="0"/>
              </a:rPr>
              <a:t> = c+1;</a:t>
            </a: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latin typeface="Calibri" charset="0"/>
              </a:rPr>
              <a:t>         }</a:t>
            </a:r>
            <a:endParaRPr lang="en-US" sz="2000" dirty="0">
              <a:latin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3213100"/>
            <a:ext cx="204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Previous Solution: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679996" y="3180834"/>
            <a:ext cx="2250523" cy="2868365"/>
            <a:chOff x="4679996" y="3180834"/>
            <a:chExt cx="2250523" cy="2868365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4679996" y="3802430"/>
              <a:ext cx="1882221" cy="224676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457200" indent="-457200">
                <a:buFont typeface="Times" charset="0"/>
                <a:buNone/>
              </a:pPr>
              <a:r>
                <a:rPr lang="en-US" sz="2000" dirty="0" smtClean="0">
                  <a:latin typeface="Calibri" charset="0"/>
                </a:rPr>
                <a:t>c </a:t>
              </a:r>
              <a:r>
                <a:rPr lang="en-US" sz="2000" dirty="0">
                  <a:latin typeface="Calibri" charset="0"/>
                </a:rPr>
                <a:t>= names[7]</a:t>
              </a:r>
              <a:r>
                <a:rPr lang="en-US" sz="2000" dirty="0" smtClean="0">
                  <a:latin typeface="Calibri" charset="0"/>
                </a:rPr>
                <a:t>;</a:t>
              </a:r>
            </a:p>
            <a:p>
              <a:pPr marL="457200" indent="-457200">
                <a:buFont typeface="Times" charset="0"/>
                <a:buNone/>
              </a:pPr>
              <a:r>
                <a:rPr lang="en-US" sz="2000" dirty="0" smtClean="0">
                  <a:latin typeface="Calibri" charset="0"/>
                </a:rPr>
                <a:t>count = </a:t>
              </a:r>
              <a:r>
                <a:rPr lang="en-US" sz="2000" dirty="0" err="1" smtClean="0">
                  <a:latin typeface="Calibri" charset="0"/>
                </a:rPr>
                <a:t>c</a:t>
              </a:r>
              <a:r>
                <a:rPr lang="en-US" sz="2000" dirty="0" smtClean="0">
                  <a:latin typeface="Calibri" charset="0"/>
                </a:rPr>
                <a:t>;</a:t>
              </a:r>
            </a:p>
            <a:p>
              <a:pPr marL="457200" indent="-457200">
                <a:buFont typeface="Times" charset="0"/>
                <a:buNone/>
              </a:pPr>
              <a:r>
                <a:rPr lang="en-US" sz="2000" dirty="0">
                  <a:solidFill>
                    <a:srgbClr val="CC0000"/>
                  </a:solidFill>
                  <a:latin typeface="Calibri" charset="0"/>
                </a:rPr>
                <a:t>while</a:t>
              </a:r>
              <a:r>
                <a:rPr lang="en-US" sz="2000" dirty="0">
                  <a:latin typeface="Calibri" charset="0"/>
                </a:rPr>
                <a:t> (*</a:t>
              </a:r>
              <a:r>
                <a:rPr lang="en-US" sz="2000" dirty="0" err="1">
                  <a:latin typeface="Calibri" charset="0"/>
                </a:rPr>
                <a:t>c</a:t>
              </a:r>
              <a:r>
                <a:rPr lang="en-US" sz="2000" dirty="0">
                  <a:latin typeface="Calibri" charset="0"/>
                </a:rPr>
                <a:t> != 0)</a:t>
              </a:r>
            </a:p>
            <a:p>
              <a:pPr marL="457200" indent="-457200">
                <a:buFont typeface="Times" charset="0"/>
                <a:buNone/>
              </a:pPr>
              <a:r>
                <a:rPr lang="en-US" sz="2000" dirty="0">
                  <a:latin typeface="Calibri" charset="0"/>
                </a:rPr>
                <a:t>         </a:t>
              </a:r>
              <a:r>
                <a:rPr lang="en-US" sz="2000" dirty="0" smtClean="0">
                  <a:latin typeface="Calibri" charset="0"/>
                </a:rPr>
                <a:t>{</a:t>
              </a:r>
            </a:p>
            <a:p>
              <a:pPr marL="457200" indent="-457200">
                <a:buFont typeface="Times" charset="0"/>
                <a:buNone/>
              </a:pPr>
              <a:r>
                <a:rPr lang="en-US" sz="2000" dirty="0">
                  <a:latin typeface="Calibri" charset="0"/>
                </a:rPr>
                <a:t>          </a:t>
              </a:r>
              <a:r>
                <a:rPr lang="en-US" sz="2000" dirty="0" err="1">
                  <a:latin typeface="Calibri" charset="0"/>
                </a:rPr>
                <a:t>c</a:t>
              </a:r>
              <a:r>
                <a:rPr lang="en-US" sz="2000" dirty="0">
                  <a:latin typeface="Calibri" charset="0"/>
                </a:rPr>
                <a:t> = c+1;</a:t>
              </a:r>
            </a:p>
            <a:p>
              <a:pPr marL="457200" indent="-457200">
                <a:buFont typeface="Times" charset="0"/>
                <a:buNone/>
              </a:pPr>
              <a:r>
                <a:rPr lang="en-US" sz="2000" dirty="0">
                  <a:latin typeface="Calibri" charset="0"/>
                </a:rPr>
                <a:t>         </a:t>
              </a:r>
              <a:r>
                <a:rPr lang="en-US" sz="2000" dirty="0" smtClean="0">
                  <a:latin typeface="Calibri" charset="0"/>
                </a:rPr>
                <a:t>}</a:t>
              </a:r>
            </a:p>
            <a:p>
              <a:pPr marL="457200" indent="-457200">
                <a:buFont typeface="Times" charset="0"/>
                <a:buNone/>
              </a:pPr>
              <a:r>
                <a:rPr lang="en-US" sz="2000" dirty="0" smtClean="0">
                  <a:latin typeface="Calibri" charset="0"/>
                </a:rPr>
                <a:t>count = </a:t>
              </a:r>
              <a:r>
                <a:rPr lang="en-US" sz="2000" dirty="0" err="1" smtClean="0">
                  <a:latin typeface="Calibri" charset="0"/>
                </a:rPr>
                <a:t>c</a:t>
              </a:r>
              <a:r>
                <a:rPr lang="en-US" sz="2000" dirty="0" smtClean="0">
                  <a:latin typeface="Calibri" charset="0"/>
                </a:rPr>
                <a:t>-count;</a:t>
              </a:r>
              <a:endParaRPr lang="en-US" sz="2000" dirty="0">
                <a:latin typeface="Times New Roman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79996" y="3180834"/>
              <a:ext cx="2250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Alternative Solution:</a:t>
              </a:r>
              <a:endParaRPr lang="en-US" dirty="0"/>
            </a:p>
          </p:txBody>
        </p:sp>
      </p:grp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70943" y="919300"/>
            <a:ext cx="887695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Monaco"/>
                <a:cs typeface="Monaco"/>
              </a:rPr>
              <a:t>names</a:t>
            </a:r>
            <a:r>
              <a:rPr lang="en-US" sz="2000" dirty="0">
                <a:latin typeface="Calibri" charset="0"/>
              </a:rPr>
              <a:t> is an </a:t>
            </a:r>
            <a:r>
              <a:rPr lang="en-US" sz="2000" u="sng" dirty="0">
                <a:latin typeface="Calibri" charset="0"/>
              </a:rPr>
              <a:t>array of pointers</a:t>
            </a:r>
            <a:r>
              <a:rPr lang="en-US" sz="2000" dirty="0">
                <a:latin typeface="Calibri" charset="0"/>
              </a:rPr>
              <a:t> to strings. </a:t>
            </a:r>
          </a:p>
          <a:p>
            <a:r>
              <a:rPr lang="en-US" sz="2000" dirty="0">
                <a:latin typeface="Calibri" charset="0"/>
              </a:rPr>
              <a:t>Each position of </a:t>
            </a:r>
            <a:r>
              <a:rPr lang="en-US" sz="2000" dirty="0">
                <a:solidFill>
                  <a:srgbClr val="0000FF"/>
                </a:solidFill>
                <a:latin typeface="Monaco"/>
                <a:cs typeface="Monaco"/>
              </a:rPr>
              <a:t>names</a:t>
            </a:r>
            <a:r>
              <a:rPr lang="en-US" sz="2000" dirty="0">
                <a:latin typeface="Calibri" charset="0"/>
              </a:rPr>
              <a:t> contains a pointer to a </a:t>
            </a:r>
            <a:r>
              <a:rPr lang="en-US" sz="2000" u="sng" dirty="0">
                <a:latin typeface="Calibri" charset="0"/>
              </a:rPr>
              <a:t>null terminated string</a:t>
            </a:r>
            <a:r>
              <a:rPr lang="en-US" sz="2000" dirty="0">
                <a:latin typeface="Calibri" charset="0"/>
              </a:rPr>
              <a:t>.</a:t>
            </a:r>
          </a:p>
          <a:p>
            <a:r>
              <a:rPr lang="en-US" sz="2000" dirty="0">
                <a:latin typeface="Calibri" charset="0"/>
              </a:rPr>
              <a:t>Assume that the first element of </a:t>
            </a:r>
            <a:r>
              <a:rPr lang="en-US" sz="2000" dirty="0">
                <a:solidFill>
                  <a:srgbClr val="0000FF"/>
                </a:solidFill>
                <a:latin typeface="Monaco"/>
                <a:cs typeface="Monaco"/>
              </a:rPr>
              <a:t>names</a:t>
            </a:r>
            <a:r>
              <a:rPr lang="en-US" sz="2000" dirty="0">
                <a:latin typeface="Calibri" charset="0"/>
              </a:rPr>
              <a:t> is stored in the memory position </a:t>
            </a:r>
            <a:r>
              <a:rPr lang="en-US" sz="2000" u="sng" dirty="0">
                <a:latin typeface="Monaco"/>
                <a:cs typeface="Monaco"/>
              </a:rPr>
              <a:t>$fp-48</a:t>
            </a:r>
            <a:r>
              <a:rPr lang="en-US" sz="2000" dirty="0">
                <a:latin typeface="Calibri" charset="0"/>
              </a:rPr>
              <a:t>.</a:t>
            </a:r>
          </a:p>
          <a:p>
            <a:r>
              <a:rPr lang="en-US" sz="2000" dirty="0">
                <a:latin typeface="Calibri" charset="0"/>
              </a:rPr>
              <a:t>Write a sequence of MIPS assembly instructions that counts the </a:t>
            </a:r>
          </a:p>
          <a:p>
            <a:r>
              <a:rPr lang="en-US" sz="2000" u="sng" dirty="0">
                <a:latin typeface="Calibri" charset="0"/>
              </a:rPr>
              <a:t>number of characters</a:t>
            </a:r>
            <a:r>
              <a:rPr lang="en-US" sz="2000" dirty="0">
                <a:latin typeface="Calibri" charset="0"/>
              </a:rPr>
              <a:t> in the string whose pointer is at </a:t>
            </a:r>
            <a:r>
              <a:rPr lang="en-US" sz="2000" u="sng" dirty="0">
                <a:solidFill>
                  <a:srgbClr val="0000FF"/>
                </a:solidFill>
                <a:latin typeface="Monaco"/>
                <a:cs typeface="Monaco"/>
              </a:rPr>
              <a:t>names[7]</a:t>
            </a:r>
            <a:r>
              <a:rPr lang="en-US" sz="2000" u="sng" dirty="0">
                <a:latin typeface="Calibri" charset="0"/>
              </a:rPr>
              <a:t>.</a:t>
            </a:r>
            <a:endParaRPr lang="en-US" sz="2000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meaning of *</a:t>
            </a:r>
            <a:r>
              <a:rPr lang="en-US" dirty="0" err="1" smtClean="0"/>
              <a:t>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0366" y="1658034"/>
            <a:ext cx="2609534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1   void </a:t>
            </a:r>
            <a:r>
              <a:rPr lang="en-US" dirty="0" err="1" smtClean="0"/>
              <a:t>foo(int</a:t>
            </a:r>
            <a:r>
              <a:rPr lang="en-US" dirty="0" smtClean="0"/>
              <a:t> *</a:t>
            </a:r>
            <a:r>
              <a:rPr lang="en-US" dirty="0" err="1" smtClean="0"/>
              <a:t>p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)</a:t>
            </a:r>
          </a:p>
          <a:p>
            <a:r>
              <a:rPr lang="en-US" dirty="0" smtClean="0"/>
              <a:t> 2   {</a:t>
            </a:r>
          </a:p>
          <a:p>
            <a:r>
              <a:rPr lang="en-US" dirty="0" smtClean="0"/>
              <a:t>        …</a:t>
            </a:r>
          </a:p>
          <a:p>
            <a:r>
              <a:rPr lang="en-US" dirty="0" smtClean="0"/>
              <a:t>25    *</a:t>
            </a:r>
            <a:r>
              <a:rPr lang="en-US" dirty="0" err="1" smtClean="0"/>
              <a:t>p</a:t>
            </a:r>
            <a:r>
              <a:rPr lang="en-US" dirty="0" smtClean="0"/>
              <a:t> = </a:t>
            </a:r>
            <a:r>
              <a:rPr lang="en-US" dirty="0" err="1" smtClean="0"/>
              <a:t>x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…</a:t>
            </a:r>
          </a:p>
          <a:p>
            <a:pPr marL="342900" indent="-342900">
              <a:buAutoNum type="arabicPlain" startAt="30"/>
            </a:pPr>
            <a:r>
              <a:rPr lang="en-US" dirty="0" smtClean="0"/>
              <a:t>   </a:t>
            </a:r>
            <a:r>
              <a:rPr lang="en-US" dirty="0" err="1" smtClean="0"/>
              <a:t>x</a:t>
            </a:r>
            <a:r>
              <a:rPr lang="en-US" dirty="0" smtClean="0"/>
              <a:t> = *</a:t>
            </a:r>
            <a:r>
              <a:rPr lang="en-US" dirty="0" err="1" smtClean="0"/>
              <a:t>p</a:t>
            </a:r>
            <a:r>
              <a:rPr lang="en-US" dirty="0" smtClean="0"/>
              <a:t>;</a:t>
            </a:r>
          </a:p>
          <a:p>
            <a:pPr marL="342900" indent="-342900">
              <a:buAutoNum type="arabicPlain" startAt="30"/>
            </a:pP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12583" y="1658034"/>
            <a:ext cx="4996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meaning of the statement in line 25 </a:t>
            </a:r>
          </a:p>
          <a:p>
            <a:r>
              <a:rPr lang="en-US" dirty="0" smtClean="0"/>
              <a:t>of this C program?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5726113" y="4250631"/>
            <a:ext cx="2008187" cy="1600002"/>
            <a:chOff x="5726113" y="4250631"/>
            <a:chExt cx="2008187" cy="1600002"/>
          </a:xfrm>
        </p:grpSpPr>
        <p:sp>
          <p:nvSpPr>
            <p:cNvPr id="6" name="Rectangle 61"/>
            <p:cNvSpPr>
              <a:spLocks noChangeArrowheads="1"/>
            </p:cNvSpPr>
            <p:nvPr/>
          </p:nvSpPr>
          <p:spPr bwMode="auto">
            <a:xfrm>
              <a:off x="6845300" y="4295775"/>
              <a:ext cx="889000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" name="Rectangle 62"/>
            <p:cNvSpPr>
              <a:spLocks noChangeArrowheads="1"/>
            </p:cNvSpPr>
            <p:nvPr/>
          </p:nvSpPr>
          <p:spPr bwMode="auto">
            <a:xfrm>
              <a:off x="6845300" y="4511675"/>
              <a:ext cx="889000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" name="Rectangle 64"/>
            <p:cNvSpPr>
              <a:spLocks noChangeArrowheads="1"/>
            </p:cNvSpPr>
            <p:nvPr/>
          </p:nvSpPr>
          <p:spPr bwMode="auto">
            <a:xfrm>
              <a:off x="6845300" y="4727575"/>
              <a:ext cx="889000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" name="Rectangle 65"/>
            <p:cNvSpPr>
              <a:spLocks noChangeArrowheads="1"/>
            </p:cNvSpPr>
            <p:nvPr/>
          </p:nvSpPr>
          <p:spPr bwMode="auto">
            <a:xfrm>
              <a:off x="6845300" y="4943475"/>
              <a:ext cx="889000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0" name="Rectangle 67"/>
            <p:cNvSpPr>
              <a:spLocks noChangeArrowheads="1"/>
            </p:cNvSpPr>
            <p:nvPr/>
          </p:nvSpPr>
          <p:spPr bwMode="auto">
            <a:xfrm>
              <a:off x="6845300" y="5159375"/>
              <a:ext cx="889000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1" name="Rectangle 68"/>
            <p:cNvSpPr>
              <a:spLocks noChangeArrowheads="1"/>
            </p:cNvSpPr>
            <p:nvPr/>
          </p:nvSpPr>
          <p:spPr bwMode="auto">
            <a:xfrm>
              <a:off x="6845300" y="5375275"/>
              <a:ext cx="889000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2" name="Rectangle 70"/>
            <p:cNvSpPr>
              <a:spLocks noChangeArrowheads="1"/>
            </p:cNvSpPr>
            <p:nvPr/>
          </p:nvSpPr>
          <p:spPr bwMode="auto">
            <a:xfrm>
              <a:off x="6845300" y="5591175"/>
              <a:ext cx="889000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3" name="Text Box 132"/>
            <p:cNvSpPr txBox="1">
              <a:spLocks noChangeArrowheads="1"/>
            </p:cNvSpPr>
            <p:nvPr/>
          </p:nvSpPr>
          <p:spPr bwMode="auto">
            <a:xfrm>
              <a:off x="5726113" y="4676081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0x10001010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4" name="Text Box 133"/>
            <p:cNvSpPr txBox="1">
              <a:spLocks noChangeArrowheads="1"/>
            </p:cNvSpPr>
            <p:nvPr/>
          </p:nvSpPr>
          <p:spPr bwMode="auto">
            <a:xfrm>
              <a:off x="5726113" y="4463356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0x10001014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5" name="Text Box 134"/>
            <p:cNvSpPr txBox="1">
              <a:spLocks noChangeArrowheads="1"/>
            </p:cNvSpPr>
            <p:nvPr/>
          </p:nvSpPr>
          <p:spPr bwMode="auto">
            <a:xfrm>
              <a:off x="5726113" y="4250631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0x10001018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6" name="Text Box 157"/>
            <p:cNvSpPr txBox="1">
              <a:spLocks noChangeArrowheads="1"/>
            </p:cNvSpPr>
            <p:nvPr/>
          </p:nvSpPr>
          <p:spPr bwMode="auto">
            <a:xfrm>
              <a:off x="5726113" y="5542856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0x10001000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7" name="Text Box 158"/>
            <p:cNvSpPr txBox="1">
              <a:spLocks noChangeArrowheads="1"/>
            </p:cNvSpPr>
            <p:nvPr/>
          </p:nvSpPr>
          <p:spPr bwMode="auto">
            <a:xfrm>
              <a:off x="5726113" y="5330131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0x10001004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8" name="Text Box 159"/>
            <p:cNvSpPr txBox="1">
              <a:spLocks noChangeArrowheads="1"/>
            </p:cNvSpPr>
            <p:nvPr/>
          </p:nvSpPr>
          <p:spPr bwMode="auto">
            <a:xfrm>
              <a:off x="5726113" y="5115818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0x10001008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9" name="Text Box 160"/>
            <p:cNvSpPr txBox="1">
              <a:spLocks noChangeArrowheads="1"/>
            </p:cNvSpPr>
            <p:nvPr/>
          </p:nvSpPr>
          <p:spPr bwMode="auto">
            <a:xfrm>
              <a:off x="5726113" y="4903093"/>
              <a:ext cx="1086117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0x1000100C</a:t>
              </a:r>
              <a:endParaRPr lang="en-US" sz="1400" dirty="0">
                <a:latin typeface="Calibri" charset="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2933700" y="4183956"/>
            <a:ext cx="1066800" cy="264219"/>
          </a:xfrm>
          <a:prstGeom prst="rect">
            <a:avLst/>
          </a:prstGeom>
          <a:solidFill>
            <a:srgbClr val="EAEC9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28900" y="409257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929244" y="4183956"/>
            <a:ext cx="1066800" cy="264219"/>
          </a:xfrm>
          <a:prstGeom prst="rect">
            <a:avLst/>
          </a:prstGeom>
          <a:solidFill>
            <a:srgbClr val="EAEC9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0x10001008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46400" y="4780856"/>
            <a:ext cx="1066800" cy="264219"/>
          </a:xfrm>
          <a:prstGeom prst="rect">
            <a:avLst/>
          </a:prstGeom>
          <a:solidFill>
            <a:srgbClr val="EAEC9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41600" y="46894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941944" y="4780856"/>
            <a:ext cx="1066800" cy="264219"/>
          </a:xfrm>
          <a:prstGeom prst="rect">
            <a:avLst/>
          </a:prstGeom>
          <a:solidFill>
            <a:srgbClr val="EAEC9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74707" y="2456765"/>
            <a:ext cx="241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does </a:t>
            </a:r>
            <a:r>
              <a:rPr lang="en-US" dirty="0" err="1" smtClean="0"/>
              <a:t>p</a:t>
            </a:r>
            <a:r>
              <a:rPr lang="en-US" dirty="0" smtClean="0"/>
              <a:t> contain?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587407" y="2889597"/>
            <a:ext cx="240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does </a:t>
            </a:r>
            <a:r>
              <a:rPr lang="en-US" dirty="0" err="1" smtClean="0"/>
              <a:t>x</a:t>
            </a:r>
            <a:r>
              <a:rPr lang="en-US" dirty="0" smtClean="0"/>
              <a:t> contain?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017319" y="2469465"/>
            <a:ext cx="212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 memory address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91919" y="2889597"/>
            <a:ext cx="186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An integer value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12807" y="3335129"/>
            <a:ext cx="4906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action the program should do to execute</a:t>
            </a:r>
          </a:p>
          <a:p>
            <a:r>
              <a:rPr lang="en-US" dirty="0" smtClean="0"/>
              <a:t>line 25?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3249" y="3612128"/>
            <a:ext cx="3700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Store the value of </a:t>
            </a:r>
            <a:r>
              <a:rPr lang="en-US" dirty="0" err="1" smtClean="0">
                <a:solidFill>
                  <a:srgbClr val="0000FF"/>
                </a:solidFill>
              </a:rPr>
              <a:t>x</a:t>
            </a:r>
            <a:r>
              <a:rPr lang="en-US" dirty="0" smtClean="0">
                <a:solidFill>
                  <a:srgbClr val="0000FF"/>
                </a:solidFill>
              </a:rPr>
              <a:t> in the memory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location whose address is in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40" name="Curved Connector 39"/>
          <p:cNvCxnSpPr>
            <a:stCxn id="27" idx="3"/>
            <a:endCxn id="41" idx="1"/>
          </p:cNvCxnSpPr>
          <p:nvPr/>
        </p:nvCxnSpPr>
        <p:spPr>
          <a:xfrm>
            <a:off x="4008744" y="4912966"/>
            <a:ext cx="2836556" cy="354359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67"/>
          <p:cNvSpPr>
            <a:spLocks noChangeArrowheads="1"/>
          </p:cNvSpPr>
          <p:nvPr/>
        </p:nvSpPr>
        <p:spPr bwMode="auto">
          <a:xfrm>
            <a:off x="6845300" y="5159375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Calibri" charset="0"/>
              </a:rPr>
              <a:t>42</a:t>
            </a:r>
            <a:endParaRPr lang="en-US" sz="1400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0366" y="5375275"/>
            <a:ext cx="3776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MIPS assembly </a:t>
            </a:r>
            <a:r>
              <a:rPr lang="en-US" dirty="0" err="1" smtClean="0"/>
              <a:t>instruction(s</a:t>
            </a:r>
            <a:r>
              <a:rPr lang="en-US" dirty="0" smtClean="0"/>
              <a:t>) </a:t>
            </a:r>
          </a:p>
          <a:p>
            <a:r>
              <a:rPr lang="en-US" dirty="0" smtClean="0"/>
              <a:t>are needed to execute line 25?</a:t>
            </a:r>
            <a:endParaRPr lang="en-US" dirty="0"/>
          </a:p>
        </p:txBody>
      </p: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400366" y="6021606"/>
            <a:ext cx="3817938" cy="51889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	</a:t>
            </a:r>
            <a:r>
              <a:rPr lang="en-US" dirty="0" err="1">
                <a:solidFill>
                  <a:srgbClr val="CC0000"/>
                </a:solidFill>
                <a:latin typeface="Calibri" charset="0"/>
              </a:rPr>
              <a:t>s</a:t>
            </a:r>
            <a:r>
              <a:rPr lang="en-US" dirty="0" err="1" smtClean="0">
                <a:solidFill>
                  <a:srgbClr val="CC0000"/>
                </a:solidFill>
                <a:latin typeface="Calibri" charset="0"/>
              </a:rPr>
              <a:t>w</a:t>
            </a:r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$a1, </a:t>
            </a:r>
            <a:r>
              <a:rPr lang="en-US" dirty="0">
                <a:latin typeface="Calibri" charset="0"/>
              </a:rPr>
              <a:t>0($</a:t>
            </a:r>
            <a:r>
              <a:rPr lang="en-US" dirty="0" smtClean="0">
                <a:latin typeface="Calibri" charset="0"/>
              </a:rPr>
              <a:t>a0)      # 0($a0) </a:t>
            </a:r>
            <a:r>
              <a:rPr lang="en-US" dirty="0" err="1" smtClean="0">
                <a:latin typeface="Calibri" charset="0"/>
                <a:sym typeface="Wingdings"/>
              </a:rPr>
              <a:t></a:t>
            </a:r>
            <a:r>
              <a:rPr lang="en-US" dirty="0" smtClean="0">
                <a:latin typeface="Calibri" charset="0"/>
              </a:rPr>
              <a:t> $a1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21" grpId="0" animBg="1"/>
      <p:bldP spid="22" grpId="0"/>
      <p:bldP spid="23" grpId="0" animBg="1"/>
      <p:bldP spid="25" grpId="0" animBg="1"/>
      <p:bldP spid="26" grpId="0"/>
      <p:bldP spid="27" grpId="0" animBg="1"/>
      <p:bldP spid="28" grpId="0"/>
      <p:bldP spid="29" grpId="0"/>
      <p:bldP spid="30" grpId="0"/>
      <p:bldP spid="31" grpId="0"/>
      <p:bldP spid="33" grpId="0"/>
      <p:bldP spid="34" grpId="0"/>
      <p:bldP spid="41" grpId="0" animBg="1"/>
      <p:bldP spid="42" grpId="0"/>
      <p:bldP spid="43" grpId="0" build="p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meaning of *</a:t>
            </a:r>
            <a:r>
              <a:rPr lang="en-US" dirty="0" err="1" smtClean="0"/>
              <a:t>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0366" y="1658034"/>
            <a:ext cx="2609534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1   void </a:t>
            </a:r>
            <a:r>
              <a:rPr lang="en-US" dirty="0" err="1" smtClean="0"/>
              <a:t>foo(int</a:t>
            </a:r>
            <a:r>
              <a:rPr lang="en-US" dirty="0" smtClean="0"/>
              <a:t> *</a:t>
            </a:r>
            <a:r>
              <a:rPr lang="en-US" dirty="0" err="1" smtClean="0"/>
              <a:t>p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)</a:t>
            </a:r>
          </a:p>
          <a:p>
            <a:r>
              <a:rPr lang="en-US" dirty="0" smtClean="0"/>
              <a:t> 2   {</a:t>
            </a:r>
          </a:p>
          <a:p>
            <a:r>
              <a:rPr lang="en-US" dirty="0" smtClean="0"/>
              <a:t>        …</a:t>
            </a:r>
          </a:p>
          <a:p>
            <a:r>
              <a:rPr lang="en-US" dirty="0" smtClean="0"/>
              <a:t>25    *</a:t>
            </a:r>
            <a:r>
              <a:rPr lang="en-US" dirty="0" err="1" smtClean="0"/>
              <a:t>p</a:t>
            </a:r>
            <a:r>
              <a:rPr lang="en-US" dirty="0" smtClean="0"/>
              <a:t> = </a:t>
            </a:r>
            <a:r>
              <a:rPr lang="en-US" dirty="0" err="1" smtClean="0"/>
              <a:t>x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…</a:t>
            </a:r>
          </a:p>
          <a:p>
            <a:pPr marL="342900" indent="-342900">
              <a:buAutoNum type="arabicPlain" startAt="30"/>
            </a:pPr>
            <a:r>
              <a:rPr lang="en-US" dirty="0" smtClean="0"/>
              <a:t>   </a:t>
            </a:r>
            <a:r>
              <a:rPr lang="en-US" dirty="0" err="1" smtClean="0"/>
              <a:t>x</a:t>
            </a:r>
            <a:r>
              <a:rPr lang="en-US" dirty="0" smtClean="0"/>
              <a:t> = *</a:t>
            </a:r>
            <a:r>
              <a:rPr lang="en-US" dirty="0" err="1" smtClean="0"/>
              <a:t>p</a:t>
            </a:r>
            <a:r>
              <a:rPr lang="en-US" dirty="0" smtClean="0"/>
              <a:t>;</a:t>
            </a:r>
          </a:p>
          <a:p>
            <a:pPr marL="342900" indent="-342900">
              <a:buAutoNum type="arabicPlain" startAt="30"/>
            </a:pPr>
            <a:r>
              <a:rPr lang="en-US" dirty="0" smtClean="0"/>
              <a:t> }</a:t>
            </a:r>
            <a:endParaRPr lang="en-US" dirty="0"/>
          </a:p>
        </p:txBody>
      </p:sp>
      <p:grpSp>
        <p:nvGrpSpPr>
          <p:cNvPr id="3" name="Group 31"/>
          <p:cNvGrpSpPr/>
          <p:nvPr/>
        </p:nvGrpSpPr>
        <p:grpSpPr>
          <a:xfrm>
            <a:off x="5726113" y="4250631"/>
            <a:ext cx="2008187" cy="1600002"/>
            <a:chOff x="5726113" y="4250631"/>
            <a:chExt cx="2008187" cy="1600002"/>
          </a:xfrm>
        </p:grpSpPr>
        <p:sp>
          <p:nvSpPr>
            <p:cNvPr id="6" name="Rectangle 61"/>
            <p:cNvSpPr>
              <a:spLocks noChangeArrowheads="1"/>
            </p:cNvSpPr>
            <p:nvPr/>
          </p:nvSpPr>
          <p:spPr bwMode="auto">
            <a:xfrm>
              <a:off x="6845300" y="4295775"/>
              <a:ext cx="889000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" name="Rectangle 62"/>
            <p:cNvSpPr>
              <a:spLocks noChangeArrowheads="1"/>
            </p:cNvSpPr>
            <p:nvPr/>
          </p:nvSpPr>
          <p:spPr bwMode="auto">
            <a:xfrm>
              <a:off x="6845300" y="4511675"/>
              <a:ext cx="889000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" name="Rectangle 64"/>
            <p:cNvSpPr>
              <a:spLocks noChangeArrowheads="1"/>
            </p:cNvSpPr>
            <p:nvPr/>
          </p:nvSpPr>
          <p:spPr bwMode="auto">
            <a:xfrm>
              <a:off x="6845300" y="4727575"/>
              <a:ext cx="889000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" name="Rectangle 65"/>
            <p:cNvSpPr>
              <a:spLocks noChangeArrowheads="1"/>
            </p:cNvSpPr>
            <p:nvPr/>
          </p:nvSpPr>
          <p:spPr bwMode="auto">
            <a:xfrm>
              <a:off x="6845300" y="4943475"/>
              <a:ext cx="889000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0" name="Rectangle 67"/>
            <p:cNvSpPr>
              <a:spLocks noChangeArrowheads="1"/>
            </p:cNvSpPr>
            <p:nvPr/>
          </p:nvSpPr>
          <p:spPr bwMode="auto">
            <a:xfrm>
              <a:off x="6845300" y="5159375"/>
              <a:ext cx="889000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1" name="Rectangle 68"/>
            <p:cNvSpPr>
              <a:spLocks noChangeArrowheads="1"/>
            </p:cNvSpPr>
            <p:nvPr/>
          </p:nvSpPr>
          <p:spPr bwMode="auto">
            <a:xfrm>
              <a:off x="6845300" y="5375275"/>
              <a:ext cx="889000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2" name="Rectangle 70"/>
            <p:cNvSpPr>
              <a:spLocks noChangeArrowheads="1"/>
            </p:cNvSpPr>
            <p:nvPr/>
          </p:nvSpPr>
          <p:spPr bwMode="auto">
            <a:xfrm>
              <a:off x="6845300" y="5591175"/>
              <a:ext cx="889000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3" name="Text Box 132"/>
            <p:cNvSpPr txBox="1">
              <a:spLocks noChangeArrowheads="1"/>
            </p:cNvSpPr>
            <p:nvPr/>
          </p:nvSpPr>
          <p:spPr bwMode="auto">
            <a:xfrm>
              <a:off x="5726113" y="4676081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0x10001010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4" name="Text Box 133"/>
            <p:cNvSpPr txBox="1">
              <a:spLocks noChangeArrowheads="1"/>
            </p:cNvSpPr>
            <p:nvPr/>
          </p:nvSpPr>
          <p:spPr bwMode="auto">
            <a:xfrm>
              <a:off x="5726113" y="4463356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0x10001014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5" name="Text Box 134"/>
            <p:cNvSpPr txBox="1">
              <a:spLocks noChangeArrowheads="1"/>
            </p:cNvSpPr>
            <p:nvPr/>
          </p:nvSpPr>
          <p:spPr bwMode="auto">
            <a:xfrm>
              <a:off x="5726113" y="4250631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0x10001018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6" name="Text Box 157"/>
            <p:cNvSpPr txBox="1">
              <a:spLocks noChangeArrowheads="1"/>
            </p:cNvSpPr>
            <p:nvPr/>
          </p:nvSpPr>
          <p:spPr bwMode="auto">
            <a:xfrm>
              <a:off x="5726113" y="5542856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0x10001000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7" name="Text Box 158"/>
            <p:cNvSpPr txBox="1">
              <a:spLocks noChangeArrowheads="1"/>
            </p:cNvSpPr>
            <p:nvPr/>
          </p:nvSpPr>
          <p:spPr bwMode="auto">
            <a:xfrm>
              <a:off x="5726113" y="5330131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0x10001004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8" name="Text Box 159"/>
            <p:cNvSpPr txBox="1">
              <a:spLocks noChangeArrowheads="1"/>
            </p:cNvSpPr>
            <p:nvPr/>
          </p:nvSpPr>
          <p:spPr bwMode="auto">
            <a:xfrm>
              <a:off x="5726113" y="5115818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0x10001008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9" name="Text Box 160"/>
            <p:cNvSpPr txBox="1">
              <a:spLocks noChangeArrowheads="1"/>
            </p:cNvSpPr>
            <p:nvPr/>
          </p:nvSpPr>
          <p:spPr bwMode="auto">
            <a:xfrm>
              <a:off x="5726113" y="4903093"/>
              <a:ext cx="1086117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0x1000100C</a:t>
              </a:r>
              <a:endParaRPr lang="en-US" sz="1400" dirty="0">
                <a:latin typeface="Calibri" charset="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2933700" y="4183956"/>
            <a:ext cx="1066800" cy="264219"/>
          </a:xfrm>
          <a:prstGeom prst="rect">
            <a:avLst/>
          </a:prstGeom>
          <a:solidFill>
            <a:srgbClr val="EAEC9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28900" y="409257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929244" y="4183956"/>
            <a:ext cx="1066800" cy="264219"/>
          </a:xfrm>
          <a:prstGeom prst="rect">
            <a:avLst/>
          </a:prstGeom>
          <a:solidFill>
            <a:srgbClr val="EAEC9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0x10001008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46400" y="4780856"/>
            <a:ext cx="1066800" cy="264219"/>
          </a:xfrm>
          <a:prstGeom prst="rect">
            <a:avLst/>
          </a:prstGeom>
          <a:solidFill>
            <a:srgbClr val="EAEC9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41600" y="46894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941944" y="4780856"/>
            <a:ext cx="1066800" cy="264219"/>
          </a:xfrm>
          <a:prstGeom prst="rect">
            <a:avLst/>
          </a:prstGeom>
          <a:solidFill>
            <a:srgbClr val="EAEC9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12807" y="1658034"/>
            <a:ext cx="4906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action the program should do to execute</a:t>
            </a:r>
          </a:p>
          <a:p>
            <a:r>
              <a:rPr lang="en-US" dirty="0" smtClean="0"/>
              <a:t>line 30?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3249" y="1935033"/>
            <a:ext cx="3507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Load the value from the memory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location whose address is in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1" name="Rectangle 67"/>
          <p:cNvSpPr>
            <a:spLocks noChangeArrowheads="1"/>
          </p:cNvSpPr>
          <p:nvPr/>
        </p:nvSpPr>
        <p:spPr bwMode="auto">
          <a:xfrm>
            <a:off x="6845300" y="5159375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>
                <a:latin typeface="Calibri" charset="0"/>
              </a:rPr>
              <a:t>74</a:t>
            </a:r>
            <a:endParaRPr lang="en-US" sz="1400" dirty="0">
              <a:latin typeface="Calibri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89007" y="2524134"/>
            <a:ext cx="3776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MIPS assembly </a:t>
            </a:r>
            <a:r>
              <a:rPr lang="en-US" dirty="0" err="1" smtClean="0"/>
              <a:t>instruction(s</a:t>
            </a:r>
            <a:r>
              <a:rPr lang="en-US" dirty="0" smtClean="0"/>
              <a:t>) </a:t>
            </a:r>
          </a:p>
          <a:p>
            <a:r>
              <a:rPr lang="en-US" dirty="0" smtClean="0"/>
              <a:t>is(are) needed to execute line 30?</a:t>
            </a:r>
            <a:endParaRPr lang="en-US" dirty="0"/>
          </a:p>
        </p:txBody>
      </p: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3689007" y="3170465"/>
            <a:ext cx="3817938" cy="51889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$a1, </a:t>
            </a:r>
            <a:r>
              <a:rPr lang="en-US" dirty="0">
                <a:latin typeface="Calibri" charset="0"/>
              </a:rPr>
              <a:t>0($</a:t>
            </a:r>
            <a:r>
              <a:rPr lang="en-US" dirty="0" smtClean="0">
                <a:latin typeface="Calibri" charset="0"/>
              </a:rPr>
              <a:t>a0)      # $a1 </a:t>
            </a:r>
            <a:r>
              <a:rPr lang="en-US" dirty="0" err="1" smtClean="0">
                <a:latin typeface="Calibri" charset="0"/>
                <a:sym typeface="Wingdings"/>
              </a:rPr>
              <a:t></a:t>
            </a:r>
            <a:r>
              <a:rPr lang="en-US" dirty="0" smtClean="0">
                <a:latin typeface="Calibri" charset="0"/>
              </a:rPr>
              <a:t> 0($a0)</a:t>
            </a:r>
          </a:p>
        </p:txBody>
      </p:sp>
      <p:cxnSp>
        <p:nvCxnSpPr>
          <p:cNvPr id="37" name="Curved Connector 36"/>
          <p:cNvCxnSpPr>
            <a:stCxn id="41" idx="1"/>
            <a:endCxn id="27" idx="3"/>
          </p:cNvCxnSpPr>
          <p:nvPr/>
        </p:nvCxnSpPr>
        <p:spPr>
          <a:xfrm rot="10800000">
            <a:off x="4008744" y="4912967"/>
            <a:ext cx="2836556" cy="3543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941944" y="4783833"/>
            <a:ext cx="1066800" cy="264219"/>
          </a:xfrm>
          <a:prstGeom prst="rect">
            <a:avLst/>
          </a:prstGeom>
          <a:solidFill>
            <a:srgbClr val="EAEC9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74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42" grpId="0"/>
      <p:bldP spid="43" grpId="0" build="p" animBg="1" autoUpdateAnimBg="0"/>
      <p:bldP spid="3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4162"/>
            <a:ext cx="8229600" cy="1143000"/>
          </a:xfrm>
        </p:spPr>
        <p:txBody>
          <a:bodyPr/>
          <a:lstStyle/>
          <a:p>
            <a:r>
              <a:rPr lang="en-US" dirty="0" smtClean="0"/>
              <a:t>The meaning of *</a:t>
            </a:r>
            <a:r>
              <a:rPr lang="en-US" dirty="0" err="1" smtClean="0"/>
              <a:t>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0366" y="1658034"/>
            <a:ext cx="1762622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1   void </a:t>
            </a:r>
            <a:r>
              <a:rPr lang="en-US" dirty="0" err="1" smtClean="0"/>
              <a:t>foo</a:t>
            </a:r>
            <a:r>
              <a:rPr lang="en-US" dirty="0" smtClean="0"/>
              <a:t>(…)</a:t>
            </a:r>
          </a:p>
          <a:p>
            <a:r>
              <a:rPr lang="en-US" dirty="0" smtClean="0"/>
              <a:t> 2   {</a:t>
            </a:r>
          </a:p>
          <a:p>
            <a:r>
              <a:rPr lang="en-US" dirty="0" smtClean="0"/>
              <a:t> 3     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</a:t>
            </a:r>
            <a:r>
              <a:rPr lang="en-US" dirty="0" smtClean="0"/>
              <a:t>;</a:t>
            </a:r>
          </a:p>
          <a:p>
            <a:r>
              <a:rPr lang="en-US" dirty="0" smtClean="0"/>
              <a:t> 4    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x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….</a:t>
            </a:r>
          </a:p>
          <a:p>
            <a:r>
              <a:rPr lang="en-US" dirty="0" smtClean="0"/>
              <a:t>25    *</a:t>
            </a:r>
            <a:r>
              <a:rPr lang="en-US" dirty="0" err="1" smtClean="0"/>
              <a:t>p</a:t>
            </a:r>
            <a:r>
              <a:rPr lang="en-US" dirty="0" smtClean="0"/>
              <a:t> = </a:t>
            </a:r>
            <a:r>
              <a:rPr lang="en-US" dirty="0" err="1" smtClean="0"/>
              <a:t>x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…</a:t>
            </a:r>
          </a:p>
          <a:p>
            <a:pPr marL="342900" indent="-342900">
              <a:buAutoNum type="arabicPlain" startAt="30"/>
            </a:pPr>
            <a:r>
              <a:rPr lang="en-US" dirty="0" smtClean="0"/>
              <a:t>   </a:t>
            </a:r>
            <a:r>
              <a:rPr lang="en-US" dirty="0" err="1" smtClean="0"/>
              <a:t>x</a:t>
            </a:r>
            <a:r>
              <a:rPr lang="en-US" dirty="0" smtClean="0"/>
              <a:t> = *</a:t>
            </a:r>
            <a:r>
              <a:rPr lang="en-US" dirty="0" err="1" smtClean="0"/>
              <a:t>p</a:t>
            </a:r>
            <a:r>
              <a:rPr lang="en-US" dirty="0" smtClean="0"/>
              <a:t>;</a:t>
            </a:r>
          </a:p>
          <a:p>
            <a:pPr marL="342900" indent="-342900">
              <a:buAutoNum type="arabicPlain" startAt="30"/>
            </a:pPr>
            <a:r>
              <a:rPr lang="en-US" dirty="0" smtClean="0"/>
              <a:t> }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2400300" y="4092575"/>
            <a:ext cx="1600200" cy="369332"/>
            <a:chOff x="2400300" y="4092575"/>
            <a:chExt cx="1600200" cy="369332"/>
          </a:xfrm>
        </p:grpSpPr>
        <p:sp>
          <p:nvSpPr>
            <p:cNvPr id="21" name="Rectangle 20"/>
            <p:cNvSpPr/>
            <p:nvPr/>
          </p:nvSpPr>
          <p:spPr>
            <a:xfrm>
              <a:off x="2933700" y="4183956"/>
              <a:ext cx="1066800" cy="264219"/>
            </a:xfrm>
            <a:prstGeom prst="rect">
              <a:avLst/>
            </a:prstGeom>
            <a:solidFill>
              <a:srgbClr val="EAEC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0x1000004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00300" y="4092575"/>
              <a:ext cx="556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$sp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438400" y="4689475"/>
            <a:ext cx="1562100" cy="369332"/>
            <a:chOff x="2451100" y="4689475"/>
            <a:chExt cx="1562100" cy="369332"/>
          </a:xfrm>
        </p:grpSpPr>
        <p:sp>
          <p:nvSpPr>
            <p:cNvPr id="25" name="Rectangle 24"/>
            <p:cNvSpPr/>
            <p:nvPr/>
          </p:nvSpPr>
          <p:spPr>
            <a:xfrm>
              <a:off x="2946400" y="4780856"/>
              <a:ext cx="1066800" cy="264219"/>
            </a:xfrm>
            <a:prstGeom prst="rect">
              <a:avLst/>
            </a:prstGeom>
            <a:solidFill>
              <a:srgbClr val="EAEC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0x10000010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51100" y="4689475"/>
              <a:ext cx="50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$</a:t>
              </a:r>
              <a:r>
                <a:rPr lang="en-US" dirty="0" err="1" smtClean="0"/>
                <a:t>fp</a:t>
              </a:r>
              <a:endParaRPr 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957138" y="604838"/>
            <a:ext cx="47776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</a:t>
            </a:r>
            <a:r>
              <a:rPr lang="en-US" dirty="0" err="1" smtClean="0"/>
              <a:t>p</a:t>
            </a:r>
            <a:r>
              <a:rPr lang="en-US" dirty="0" smtClean="0"/>
              <a:t> and </a:t>
            </a:r>
            <a:r>
              <a:rPr lang="en-US" dirty="0" err="1" smtClean="0"/>
              <a:t>x</a:t>
            </a:r>
            <a:r>
              <a:rPr lang="en-US" dirty="0" smtClean="0"/>
              <a:t> are in memory in the local stack</a:t>
            </a:r>
          </a:p>
          <a:p>
            <a:r>
              <a:rPr lang="en-US" dirty="0" smtClean="0"/>
              <a:t>frame. Assume that: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p</a:t>
            </a:r>
            <a:r>
              <a:rPr lang="en-US" dirty="0" smtClean="0"/>
              <a:t> ↔ $fp-4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x</a:t>
            </a:r>
            <a:r>
              <a:rPr lang="en-US" dirty="0" smtClean="0"/>
              <a:t> ↔ $fp-12 </a:t>
            </a:r>
          </a:p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584590" y="2090232"/>
            <a:ext cx="588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1. Load the address that is in p into a register (say $s0).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57138" y="1759000"/>
            <a:ext cx="534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Now, what actions are needed to execute line 25?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6440161" y="3330773"/>
            <a:ext cx="2246639" cy="3330953"/>
            <a:chOff x="6440161" y="3330773"/>
            <a:chExt cx="2246639" cy="3330953"/>
          </a:xfrm>
        </p:grpSpPr>
        <p:sp>
          <p:nvSpPr>
            <p:cNvPr id="6" name="Rectangle 61"/>
            <p:cNvSpPr>
              <a:spLocks noChangeArrowheads="1"/>
            </p:cNvSpPr>
            <p:nvPr/>
          </p:nvSpPr>
          <p:spPr bwMode="auto">
            <a:xfrm>
              <a:off x="7559348" y="3375917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" name="Rectangle 62"/>
            <p:cNvSpPr>
              <a:spLocks noChangeArrowheads="1"/>
            </p:cNvSpPr>
            <p:nvPr/>
          </p:nvSpPr>
          <p:spPr bwMode="auto">
            <a:xfrm>
              <a:off x="7559348" y="3591817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" name="Rectangle 64"/>
            <p:cNvSpPr>
              <a:spLocks noChangeArrowheads="1"/>
            </p:cNvSpPr>
            <p:nvPr/>
          </p:nvSpPr>
          <p:spPr bwMode="auto">
            <a:xfrm>
              <a:off x="7559348" y="3807717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" name="Rectangle 65"/>
            <p:cNvSpPr>
              <a:spLocks noChangeArrowheads="1"/>
            </p:cNvSpPr>
            <p:nvPr/>
          </p:nvSpPr>
          <p:spPr bwMode="auto">
            <a:xfrm>
              <a:off x="7559348" y="4023617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0" name="Rectangle 67"/>
            <p:cNvSpPr>
              <a:spLocks noChangeArrowheads="1"/>
            </p:cNvSpPr>
            <p:nvPr/>
          </p:nvSpPr>
          <p:spPr bwMode="auto">
            <a:xfrm>
              <a:off x="7559348" y="4239517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1" name="Rectangle 68"/>
            <p:cNvSpPr>
              <a:spLocks noChangeArrowheads="1"/>
            </p:cNvSpPr>
            <p:nvPr/>
          </p:nvSpPr>
          <p:spPr bwMode="auto">
            <a:xfrm>
              <a:off x="7559348" y="4455417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2" name="Rectangle 70"/>
            <p:cNvSpPr>
              <a:spLocks noChangeArrowheads="1"/>
            </p:cNvSpPr>
            <p:nvPr/>
          </p:nvSpPr>
          <p:spPr bwMode="auto">
            <a:xfrm>
              <a:off x="7559348" y="4671317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3" name="Text Box 132"/>
            <p:cNvSpPr txBox="1">
              <a:spLocks noChangeArrowheads="1"/>
            </p:cNvSpPr>
            <p:nvPr/>
          </p:nvSpPr>
          <p:spPr bwMode="auto">
            <a:xfrm>
              <a:off x="6440161" y="3756223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0x10001010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4" name="Text Box 133"/>
            <p:cNvSpPr txBox="1">
              <a:spLocks noChangeArrowheads="1"/>
            </p:cNvSpPr>
            <p:nvPr/>
          </p:nvSpPr>
          <p:spPr bwMode="auto">
            <a:xfrm>
              <a:off x="6440161" y="3543498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0x10001014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5" name="Text Box 134"/>
            <p:cNvSpPr txBox="1">
              <a:spLocks noChangeArrowheads="1"/>
            </p:cNvSpPr>
            <p:nvPr/>
          </p:nvSpPr>
          <p:spPr bwMode="auto">
            <a:xfrm>
              <a:off x="6440161" y="3330773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0x10001018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6" name="Text Box 157"/>
            <p:cNvSpPr txBox="1">
              <a:spLocks noChangeArrowheads="1"/>
            </p:cNvSpPr>
            <p:nvPr/>
          </p:nvSpPr>
          <p:spPr bwMode="auto">
            <a:xfrm>
              <a:off x="6440161" y="4622998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0x10001000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7" name="Text Box 158"/>
            <p:cNvSpPr txBox="1">
              <a:spLocks noChangeArrowheads="1"/>
            </p:cNvSpPr>
            <p:nvPr/>
          </p:nvSpPr>
          <p:spPr bwMode="auto">
            <a:xfrm>
              <a:off x="6440161" y="4410273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0x10001004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8" name="Text Box 159"/>
            <p:cNvSpPr txBox="1">
              <a:spLocks noChangeArrowheads="1"/>
            </p:cNvSpPr>
            <p:nvPr/>
          </p:nvSpPr>
          <p:spPr bwMode="auto">
            <a:xfrm>
              <a:off x="6440161" y="4195960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0x10001008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9" name="Text Box 160"/>
            <p:cNvSpPr txBox="1">
              <a:spLocks noChangeArrowheads="1"/>
            </p:cNvSpPr>
            <p:nvPr/>
          </p:nvSpPr>
          <p:spPr bwMode="auto">
            <a:xfrm>
              <a:off x="6440161" y="3983235"/>
              <a:ext cx="1086117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0x1000100C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41" name="Rectangle 67"/>
            <p:cNvSpPr>
              <a:spLocks noChangeArrowheads="1"/>
            </p:cNvSpPr>
            <p:nvPr/>
          </p:nvSpPr>
          <p:spPr bwMode="auto">
            <a:xfrm>
              <a:off x="7559348" y="4239517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 dirty="0">
                <a:latin typeface="Calibri" charset="0"/>
              </a:endParaRPr>
            </a:p>
          </p:txBody>
        </p:sp>
        <p:sp>
          <p:nvSpPr>
            <p:cNvPr id="35" name="Rectangle 61"/>
            <p:cNvSpPr>
              <a:spLocks noChangeArrowheads="1"/>
            </p:cNvSpPr>
            <p:nvPr/>
          </p:nvSpPr>
          <p:spPr bwMode="auto">
            <a:xfrm>
              <a:off x="7559348" y="5106868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6" name="Rectangle 62"/>
            <p:cNvSpPr>
              <a:spLocks noChangeArrowheads="1"/>
            </p:cNvSpPr>
            <p:nvPr/>
          </p:nvSpPr>
          <p:spPr bwMode="auto">
            <a:xfrm>
              <a:off x="7559348" y="5322768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9" name="Rectangle 64"/>
            <p:cNvSpPr>
              <a:spLocks noChangeArrowheads="1"/>
            </p:cNvSpPr>
            <p:nvPr/>
          </p:nvSpPr>
          <p:spPr bwMode="auto">
            <a:xfrm>
              <a:off x="7559348" y="5538668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0" name="Rectangle 65"/>
            <p:cNvSpPr>
              <a:spLocks noChangeArrowheads="1"/>
            </p:cNvSpPr>
            <p:nvPr/>
          </p:nvSpPr>
          <p:spPr bwMode="auto">
            <a:xfrm>
              <a:off x="7559348" y="5754568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4" name="Rectangle 67"/>
            <p:cNvSpPr>
              <a:spLocks noChangeArrowheads="1"/>
            </p:cNvSpPr>
            <p:nvPr/>
          </p:nvSpPr>
          <p:spPr bwMode="auto">
            <a:xfrm>
              <a:off x="7559348" y="5970468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5" name="Rectangle 68"/>
            <p:cNvSpPr>
              <a:spLocks noChangeArrowheads="1"/>
            </p:cNvSpPr>
            <p:nvPr/>
          </p:nvSpPr>
          <p:spPr bwMode="auto">
            <a:xfrm>
              <a:off x="7559348" y="6186368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6" name="Rectangle 70"/>
            <p:cNvSpPr>
              <a:spLocks noChangeArrowheads="1"/>
            </p:cNvSpPr>
            <p:nvPr/>
          </p:nvSpPr>
          <p:spPr bwMode="auto">
            <a:xfrm>
              <a:off x="7559348" y="6402268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7" name="Text Box 132"/>
            <p:cNvSpPr txBox="1">
              <a:spLocks noChangeArrowheads="1"/>
            </p:cNvSpPr>
            <p:nvPr/>
          </p:nvSpPr>
          <p:spPr bwMode="auto">
            <a:xfrm>
              <a:off x="6440161" y="5487174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0x10000010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48" name="Text Box 133"/>
            <p:cNvSpPr txBox="1">
              <a:spLocks noChangeArrowheads="1"/>
            </p:cNvSpPr>
            <p:nvPr/>
          </p:nvSpPr>
          <p:spPr bwMode="auto">
            <a:xfrm>
              <a:off x="6440161" y="5274449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0x10000014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49" name="Text Box 134"/>
            <p:cNvSpPr txBox="1">
              <a:spLocks noChangeArrowheads="1"/>
            </p:cNvSpPr>
            <p:nvPr/>
          </p:nvSpPr>
          <p:spPr bwMode="auto">
            <a:xfrm>
              <a:off x="6440161" y="5061724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0x10000018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50" name="Text Box 157"/>
            <p:cNvSpPr txBox="1">
              <a:spLocks noChangeArrowheads="1"/>
            </p:cNvSpPr>
            <p:nvPr/>
          </p:nvSpPr>
          <p:spPr bwMode="auto">
            <a:xfrm>
              <a:off x="6440161" y="6353949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0x10000000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51" name="Text Box 158"/>
            <p:cNvSpPr txBox="1">
              <a:spLocks noChangeArrowheads="1"/>
            </p:cNvSpPr>
            <p:nvPr/>
          </p:nvSpPr>
          <p:spPr bwMode="auto">
            <a:xfrm>
              <a:off x="6440161" y="6141224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0x10000004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52" name="Text Box 159"/>
            <p:cNvSpPr txBox="1">
              <a:spLocks noChangeArrowheads="1"/>
            </p:cNvSpPr>
            <p:nvPr/>
          </p:nvSpPr>
          <p:spPr bwMode="auto">
            <a:xfrm>
              <a:off x="6440161" y="5926911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0x10000008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53" name="Text Box 160"/>
            <p:cNvSpPr txBox="1">
              <a:spLocks noChangeArrowheads="1"/>
            </p:cNvSpPr>
            <p:nvPr/>
          </p:nvSpPr>
          <p:spPr bwMode="auto">
            <a:xfrm>
              <a:off x="6440161" y="5714186"/>
              <a:ext cx="1086117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0x1000000C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54" name="Rectangle 61"/>
            <p:cNvSpPr>
              <a:spLocks noChangeArrowheads="1"/>
            </p:cNvSpPr>
            <p:nvPr/>
          </p:nvSpPr>
          <p:spPr bwMode="auto">
            <a:xfrm>
              <a:off x="7559348" y="4887217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5" name="Text Box 157"/>
            <p:cNvSpPr txBox="1">
              <a:spLocks noChangeArrowheads="1"/>
            </p:cNvSpPr>
            <p:nvPr/>
          </p:nvSpPr>
          <p:spPr bwMode="auto">
            <a:xfrm>
              <a:off x="6843386" y="4792741"/>
              <a:ext cx="30862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…</a:t>
              </a:r>
              <a:endParaRPr lang="en-US" sz="1400" dirty="0">
                <a:latin typeface="Calibri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747365" y="5476419"/>
            <a:ext cx="692796" cy="369332"/>
            <a:chOff x="5747365" y="5476419"/>
            <a:chExt cx="692796" cy="369332"/>
          </a:xfrm>
        </p:grpSpPr>
        <p:sp>
          <p:nvSpPr>
            <p:cNvPr id="57" name="TextBox 56"/>
            <p:cNvSpPr txBox="1"/>
            <p:nvPr/>
          </p:nvSpPr>
          <p:spPr>
            <a:xfrm>
              <a:off x="5747365" y="5476419"/>
              <a:ext cx="37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fp</a:t>
              </a:r>
              <a:endParaRPr lang="en-US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6124542" y="5660291"/>
              <a:ext cx="315619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5747365" y="6130111"/>
            <a:ext cx="692796" cy="369332"/>
            <a:chOff x="5747365" y="5476419"/>
            <a:chExt cx="692796" cy="369332"/>
          </a:xfrm>
        </p:grpSpPr>
        <p:sp>
          <p:nvSpPr>
            <p:cNvPr id="62" name="TextBox 61"/>
            <p:cNvSpPr txBox="1"/>
            <p:nvPr/>
          </p:nvSpPr>
          <p:spPr>
            <a:xfrm>
              <a:off x="5747365" y="547641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6124542" y="5660291"/>
              <a:ext cx="315619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8708078" y="56125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720778" y="60316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0" name="Rectangle 65"/>
          <p:cNvSpPr>
            <a:spLocks noChangeArrowheads="1"/>
          </p:cNvSpPr>
          <p:nvPr/>
        </p:nvSpPr>
        <p:spPr bwMode="auto">
          <a:xfrm>
            <a:off x="7559348" y="5753318"/>
            <a:ext cx="1127452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>
                <a:latin typeface="Calibri" charset="0"/>
              </a:rPr>
              <a:t>0x10001008</a:t>
            </a:r>
            <a:endParaRPr lang="en-US" sz="1400" dirty="0">
              <a:latin typeface="Calibri" charset="0"/>
            </a:endParaRPr>
          </a:p>
        </p:txBody>
      </p:sp>
      <p:sp>
        <p:nvSpPr>
          <p:cNvPr id="72" name="Rectangle 68"/>
          <p:cNvSpPr>
            <a:spLocks noChangeArrowheads="1"/>
          </p:cNvSpPr>
          <p:nvPr/>
        </p:nvSpPr>
        <p:spPr bwMode="auto">
          <a:xfrm>
            <a:off x="7559348" y="6185118"/>
            <a:ext cx="1127452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>
                <a:latin typeface="Calibri" charset="0"/>
              </a:rPr>
              <a:t>42</a:t>
            </a:r>
            <a:endParaRPr lang="en-US" sz="1400" dirty="0">
              <a:latin typeface="Calibri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335156" y="4106346"/>
            <a:ext cx="1600200" cy="369332"/>
            <a:chOff x="2400300" y="4092575"/>
            <a:chExt cx="1600200" cy="369332"/>
          </a:xfrm>
        </p:grpSpPr>
        <p:sp>
          <p:nvSpPr>
            <p:cNvPr id="74" name="Rectangle 73"/>
            <p:cNvSpPr/>
            <p:nvPr/>
          </p:nvSpPr>
          <p:spPr>
            <a:xfrm>
              <a:off x="2933700" y="4183956"/>
              <a:ext cx="1066800" cy="264219"/>
            </a:xfrm>
            <a:prstGeom prst="rect">
              <a:avLst/>
            </a:prstGeom>
            <a:solidFill>
              <a:srgbClr val="EAEC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400300" y="4092575"/>
              <a:ext cx="556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$s0</a:t>
              </a:r>
              <a:endParaRPr lang="en-US" dirty="0"/>
            </a:p>
          </p:txBody>
        </p:sp>
      </p:grpSp>
      <p:cxnSp>
        <p:nvCxnSpPr>
          <p:cNvPr id="77" name="Curved Connector 76"/>
          <p:cNvCxnSpPr>
            <a:stCxn id="70" idx="1"/>
          </p:cNvCxnSpPr>
          <p:nvPr/>
        </p:nvCxnSpPr>
        <p:spPr>
          <a:xfrm rot="10800000">
            <a:off x="5935356" y="4291012"/>
            <a:ext cx="1623992" cy="1570256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868555" y="4203898"/>
            <a:ext cx="1066800" cy="264219"/>
          </a:xfrm>
          <a:prstGeom prst="rect">
            <a:avLst/>
          </a:prstGeom>
          <a:solidFill>
            <a:srgbClr val="EAEC9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0x10001008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84590" y="2469203"/>
            <a:ext cx="493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2. Load the value of </a:t>
            </a:r>
            <a:r>
              <a:rPr lang="en-US" dirty="0" err="1" smtClean="0">
                <a:solidFill>
                  <a:srgbClr val="0000FF"/>
                </a:solidFill>
              </a:rPr>
              <a:t>x</a:t>
            </a:r>
            <a:r>
              <a:rPr lang="en-US" dirty="0" smtClean="0">
                <a:solidFill>
                  <a:srgbClr val="0000FF"/>
                </a:solidFill>
              </a:rPr>
              <a:t> into a register (say $s1).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335156" y="4718050"/>
            <a:ext cx="1600200" cy="369332"/>
            <a:chOff x="2400300" y="4092575"/>
            <a:chExt cx="1600200" cy="369332"/>
          </a:xfrm>
        </p:grpSpPr>
        <p:sp>
          <p:nvSpPr>
            <p:cNvPr id="81" name="Rectangle 80"/>
            <p:cNvSpPr/>
            <p:nvPr/>
          </p:nvSpPr>
          <p:spPr>
            <a:xfrm>
              <a:off x="2933700" y="4183956"/>
              <a:ext cx="1066800" cy="264219"/>
            </a:xfrm>
            <a:prstGeom prst="rect">
              <a:avLst/>
            </a:prstGeom>
            <a:solidFill>
              <a:srgbClr val="EAEC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400300" y="4092575"/>
              <a:ext cx="556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$s1</a:t>
              </a:r>
              <a:endParaRPr lang="en-US" dirty="0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4868555" y="4815602"/>
            <a:ext cx="1066800" cy="264219"/>
          </a:xfrm>
          <a:prstGeom prst="rect">
            <a:avLst/>
          </a:prstGeom>
          <a:solidFill>
            <a:srgbClr val="EAEC9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42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84" name="Curved Connector 83"/>
          <p:cNvCxnSpPr>
            <a:stCxn id="72" idx="1"/>
            <a:endCxn id="83" idx="3"/>
          </p:cNvCxnSpPr>
          <p:nvPr/>
        </p:nvCxnSpPr>
        <p:spPr>
          <a:xfrm rot="10800000">
            <a:off x="5935356" y="4947712"/>
            <a:ext cx="1623993" cy="1345356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584590" y="2848173"/>
            <a:ext cx="5612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3. Store the value now in $s1 into the address in $s0.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88" name="Curved Connector 87"/>
          <p:cNvCxnSpPr>
            <a:endCxn id="18" idx="3"/>
          </p:cNvCxnSpPr>
          <p:nvPr/>
        </p:nvCxnSpPr>
        <p:spPr>
          <a:xfrm flipV="1">
            <a:off x="5935356" y="4349849"/>
            <a:ext cx="1587153" cy="580926"/>
          </a:xfrm>
          <a:prstGeom prst="curvedConnector3">
            <a:avLst>
              <a:gd name="adj1" fmla="val 71994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67"/>
          <p:cNvSpPr>
            <a:spLocks noChangeArrowheads="1"/>
          </p:cNvSpPr>
          <p:nvPr/>
        </p:nvSpPr>
        <p:spPr bwMode="auto">
          <a:xfrm>
            <a:off x="7556976" y="4241899"/>
            <a:ext cx="1127452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Calibri" charset="0"/>
              </a:rPr>
              <a:t>42</a:t>
            </a:r>
            <a:endParaRPr lang="en-US" sz="1400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00366" y="5153253"/>
            <a:ext cx="3776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MIPS assembly </a:t>
            </a:r>
            <a:r>
              <a:rPr lang="en-US" dirty="0" err="1" smtClean="0"/>
              <a:t>instruction(s</a:t>
            </a:r>
            <a:r>
              <a:rPr lang="en-US" dirty="0" smtClean="0"/>
              <a:t>) </a:t>
            </a:r>
          </a:p>
          <a:p>
            <a:r>
              <a:rPr lang="en-US" dirty="0" smtClean="0"/>
              <a:t>is(are) needed to execute line 25?</a:t>
            </a:r>
            <a:endParaRPr lang="en-US" dirty="0"/>
          </a:p>
        </p:txBody>
      </p:sp>
      <p:sp>
        <p:nvSpPr>
          <p:cNvPr id="94" name="Rectangle 8"/>
          <p:cNvSpPr>
            <a:spLocks noChangeArrowheads="1"/>
          </p:cNvSpPr>
          <p:nvPr/>
        </p:nvSpPr>
        <p:spPr bwMode="auto">
          <a:xfrm>
            <a:off x="254019" y="5845751"/>
            <a:ext cx="3817938" cy="101224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dirty="0" smtClean="0">
                <a:latin typeface="Calibri" charset="0"/>
              </a:rPr>
              <a:t>	$s0, -4($fp)       # $s0 </a:t>
            </a:r>
            <a:r>
              <a:rPr lang="en-US" dirty="0" err="1" smtClean="0">
                <a:latin typeface="Calibri" charset="0"/>
                <a:sym typeface="Wingdings"/>
              </a:rPr>
              <a:t></a:t>
            </a:r>
            <a:r>
              <a:rPr lang="en-US" dirty="0" smtClean="0">
                <a:latin typeface="Calibri" charset="0"/>
                <a:sym typeface="Wingdings"/>
              </a:rPr>
              <a:t> </a:t>
            </a:r>
            <a:r>
              <a:rPr lang="en-US" dirty="0" err="1" smtClean="0">
                <a:latin typeface="Calibri" charset="0"/>
                <a:sym typeface="Wingdings"/>
              </a:rPr>
              <a:t>p</a:t>
            </a:r>
            <a:r>
              <a:rPr lang="en-US" dirty="0" smtClean="0">
                <a:latin typeface="Calibri" charset="0"/>
              </a:rPr>
              <a:t> 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$s1, -12($fp)     # $s1 </a:t>
            </a:r>
            <a:r>
              <a:rPr lang="en-US" dirty="0" err="1" smtClean="0">
                <a:latin typeface="Calibri" charset="0"/>
                <a:sym typeface="Wingdings"/>
              </a:rPr>
              <a:t></a:t>
            </a:r>
            <a:r>
              <a:rPr lang="en-US" dirty="0" smtClean="0">
                <a:latin typeface="Calibri" charset="0"/>
                <a:sym typeface="Wingdings"/>
              </a:rPr>
              <a:t> </a:t>
            </a:r>
            <a:r>
              <a:rPr lang="en-US" dirty="0" err="1" smtClean="0">
                <a:latin typeface="Calibri" charset="0"/>
                <a:sym typeface="Wingdings"/>
              </a:rPr>
              <a:t>x</a:t>
            </a:r>
            <a:endParaRPr lang="en-US" dirty="0" smtClean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dirty="0" smtClean="0">
                <a:solidFill>
                  <a:srgbClr val="CC0000"/>
                </a:solidFill>
                <a:latin typeface="Calibri" charset="0"/>
              </a:rPr>
              <a:t>    </a:t>
            </a:r>
            <a:r>
              <a:rPr lang="en-US" dirty="0" smtClean="0">
                <a:latin typeface="Calibri" charset="0"/>
              </a:rPr>
              <a:t>$s1, 0($s0)        # *</a:t>
            </a:r>
            <a:r>
              <a:rPr lang="en-US" dirty="0" err="1" smtClean="0">
                <a:latin typeface="Calibri" charset="0"/>
              </a:rPr>
              <a:t>p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  <a:sym typeface="Wingdings"/>
              </a:rPr>
              <a:t></a:t>
            </a:r>
            <a:r>
              <a:rPr lang="en-US" dirty="0" smtClean="0">
                <a:latin typeface="Calibri" charset="0"/>
                <a:sym typeface="Wingdings"/>
              </a:rPr>
              <a:t> </a:t>
            </a:r>
            <a:r>
              <a:rPr lang="en-US" dirty="0" err="1" smtClean="0">
                <a:latin typeface="Calibri" charset="0"/>
                <a:sym typeface="Wingdings"/>
              </a:rPr>
              <a:t>x</a:t>
            </a:r>
            <a:endParaRPr lang="en-US" dirty="0" smtClean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	</a:t>
            </a:r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42" grpId="0"/>
      <p:bldP spid="64" grpId="0"/>
      <p:bldP spid="65" grpId="0"/>
      <p:bldP spid="70" grpId="0" animBg="1"/>
      <p:bldP spid="72" grpId="0" animBg="1"/>
      <p:bldP spid="78" grpId="0" animBg="1"/>
      <p:bldP spid="79" grpId="0"/>
      <p:bldP spid="83" grpId="0" animBg="1"/>
      <p:bldP spid="87" grpId="0"/>
      <p:bldP spid="92" grpId="0" animBg="1"/>
      <p:bldP spid="93" grpId="0"/>
      <p:bldP spid="94" grpId="0" build="p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4162"/>
            <a:ext cx="8229600" cy="1143000"/>
          </a:xfrm>
        </p:spPr>
        <p:txBody>
          <a:bodyPr/>
          <a:lstStyle/>
          <a:p>
            <a:r>
              <a:rPr lang="en-US" dirty="0" smtClean="0"/>
              <a:t>The meaning of *</a:t>
            </a:r>
            <a:r>
              <a:rPr lang="en-US" dirty="0" err="1" smtClean="0"/>
              <a:t>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0366" y="1658034"/>
            <a:ext cx="1762622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1   void </a:t>
            </a:r>
            <a:r>
              <a:rPr lang="en-US" dirty="0" err="1" smtClean="0"/>
              <a:t>foo</a:t>
            </a:r>
            <a:r>
              <a:rPr lang="en-US" dirty="0" smtClean="0"/>
              <a:t>(…)</a:t>
            </a:r>
          </a:p>
          <a:p>
            <a:r>
              <a:rPr lang="en-US" dirty="0" smtClean="0"/>
              <a:t> 2   {</a:t>
            </a:r>
          </a:p>
          <a:p>
            <a:r>
              <a:rPr lang="en-US" dirty="0" smtClean="0"/>
              <a:t> 3     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</a:t>
            </a:r>
            <a:r>
              <a:rPr lang="en-US" dirty="0" smtClean="0"/>
              <a:t>;</a:t>
            </a:r>
          </a:p>
          <a:p>
            <a:r>
              <a:rPr lang="en-US" dirty="0" smtClean="0"/>
              <a:t> 4    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x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…</a:t>
            </a:r>
          </a:p>
          <a:p>
            <a:r>
              <a:rPr lang="en-US" dirty="0" smtClean="0"/>
              <a:t>25    *</a:t>
            </a:r>
            <a:r>
              <a:rPr lang="en-US" dirty="0" err="1" smtClean="0"/>
              <a:t>p</a:t>
            </a:r>
            <a:r>
              <a:rPr lang="en-US" dirty="0" smtClean="0"/>
              <a:t> = </a:t>
            </a:r>
            <a:r>
              <a:rPr lang="en-US" dirty="0" err="1" smtClean="0"/>
              <a:t>x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…</a:t>
            </a:r>
          </a:p>
          <a:p>
            <a:pPr marL="342900" indent="-342900">
              <a:buAutoNum type="arabicPlain" startAt="30"/>
            </a:pPr>
            <a:r>
              <a:rPr lang="en-US" dirty="0" smtClean="0"/>
              <a:t>   </a:t>
            </a:r>
            <a:r>
              <a:rPr lang="en-US" dirty="0" err="1" smtClean="0"/>
              <a:t>x</a:t>
            </a:r>
            <a:r>
              <a:rPr lang="en-US" dirty="0" smtClean="0"/>
              <a:t> = *</a:t>
            </a:r>
            <a:r>
              <a:rPr lang="en-US" dirty="0" err="1" smtClean="0"/>
              <a:t>p</a:t>
            </a:r>
            <a:r>
              <a:rPr lang="en-US" dirty="0" smtClean="0"/>
              <a:t>;</a:t>
            </a:r>
          </a:p>
          <a:p>
            <a:pPr marL="342900" indent="-342900">
              <a:buAutoNum type="arabicPlain" startAt="30"/>
            </a:pPr>
            <a:r>
              <a:rPr lang="en-US" dirty="0" smtClean="0"/>
              <a:t> }</a:t>
            </a:r>
            <a:endParaRPr lang="en-US" dirty="0"/>
          </a:p>
        </p:txBody>
      </p:sp>
      <p:grpSp>
        <p:nvGrpSpPr>
          <p:cNvPr id="3" name="Group 65"/>
          <p:cNvGrpSpPr/>
          <p:nvPr/>
        </p:nvGrpSpPr>
        <p:grpSpPr>
          <a:xfrm>
            <a:off x="2400300" y="4092575"/>
            <a:ext cx="1600200" cy="369332"/>
            <a:chOff x="2400300" y="4092575"/>
            <a:chExt cx="1600200" cy="369332"/>
          </a:xfrm>
        </p:grpSpPr>
        <p:sp>
          <p:nvSpPr>
            <p:cNvPr id="21" name="Rectangle 20"/>
            <p:cNvSpPr/>
            <p:nvPr/>
          </p:nvSpPr>
          <p:spPr>
            <a:xfrm>
              <a:off x="2933700" y="4183956"/>
              <a:ext cx="1066800" cy="264219"/>
            </a:xfrm>
            <a:prstGeom prst="rect">
              <a:avLst/>
            </a:prstGeom>
            <a:solidFill>
              <a:srgbClr val="EAEC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0x1000004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00300" y="4092575"/>
              <a:ext cx="556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$sp</a:t>
              </a:r>
              <a:endParaRPr lang="en-US" dirty="0"/>
            </a:p>
          </p:txBody>
        </p:sp>
      </p:grpSp>
      <p:grpSp>
        <p:nvGrpSpPr>
          <p:cNvPr id="5" name="Group 66"/>
          <p:cNvGrpSpPr/>
          <p:nvPr/>
        </p:nvGrpSpPr>
        <p:grpSpPr>
          <a:xfrm>
            <a:off x="2438400" y="4689475"/>
            <a:ext cx="1562100" cy="369332"/>
            <a:chOff x="2451100" y="4689475"/>
            <a:chExt cx="1562100" cy="369332"/>
          </a:xfrm>
        </p:grpSpPr>
        <p:sp>
          <p:nvSpPr>
            <p:cNvPr id="25" name="Rectangle 24"/>
            <p:cNvSpPr/>
            <p:nvPr/>
          </p:nvSpPr>
          <p:spPr>
            <a:xfrm>
              <a:off x="2946400" y="4780856"/>
              <a:ext cx="1066800" cy="264219"/>
            </a:xfrm>
            <a:prstGeom prst="rect">
              <a:avLst/>
            </a:prstGeom>
            <a:solidFill>
              <a:srgbClr val="EAEC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0x10000010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51100" y="4689475"/>
              <a:ext cx="50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$</a:t>
              </a:r>
              <a:r>
                <a:rPr lang="en-US" dirty="0" err="1" smtClean="0"/>
                <a:t>fp</a:t>
              </a:r>
              <a:endParaRPr 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957138" y="604838"/>
            <a:ext cx="47776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</a:t>
            </a:r>
            <a:r>
              <a:rPr lang="en-US" dirty="0" err="1" smtClean="0"/>
              <a:t>p</a:t>
            </a:r>
            <a:r>
              <a:rPr lang="en-US" dirty="0" smtClean="0"/>
              <a:t> and </a:t>
            </a:r>
            <a:r>
              <a:rPr lang="en-US" dirty="0" err="1" smtClean="0"/>
              <a:t>x</a:t>
            </a:r>
            <a:r>
              <a:rPr lang="en-US" dirty="0" smtClean="0"/>
              <a:t> are in memory in the local stack</a:t>
            </a:r>
          </a:p>
          <a:p>
            <a:r>
              <a:rPr lang="en-US" dirty="0" smtClean="0"/>
              <a:t>frame. Assume that: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p</a:t>
            </a:r>
            <a:r>
              <a:rPr lang="en-US" dirty="0" smtClean="0"/>
              <a:t> ↔ $fp-4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x</a:t>
            </a:r>
            <a:r>
              <a:rPr lang="en-US" dirty="0" smtClean="0"/>
              <a:t> ↔ $fp-12 </a:t>
            </a:r>
          </a:p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609991" y="2090232"/>
            <a:ext cx="588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1. Load the address that is in p into a register (say $s0).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57138" y="1759000"/>
            <a:ext cx="534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Now, what actions are needed to execute line 30?</a:t>
            </a:r>
            <a:endParaRPr lang="en-US" dirty="0"/>
          </a:p>
        </p:txBody>
      </p:sp>
      <p:grpSp>
        <p:nvGrpSpPr>
          <p:cNvPr id="20" name="Group 70"/>
          <p:cNvGrpSpPr/>
          <p:nvPr/>
        </p:nvGrpSpPr>
        <p:grpSpPr>
          <a:xfrm>
            <a:off x="6440161" y="3330773"/>
            <a:ext cx="2246639" cy="3330953"/>
            <a:chOff x="6440161" y="3330773"/>
            <a:chExt cx="2246639" cy="3330953"/>
          </a:xfrm>
        </p:grpSpPr>
        <p:sp>
          <p:nvSpPr>
            <p:cNvPr id="6" name="Rectangle 61"/>
            <p:cNvSpPr>
              <a:spLocks noChangeArrowheads="1"/>
            </p:cNvSpPr>
            <p:nvPr/>
          </p:nvSpPr>
          <p:spPr bwMode="auto">
            <a:xfrm>
              <a:off x="7559348" y="3375917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" name="Rectangle 62"/>
            <p:cNvSpPr>
              <a:spLocks noChangeArrowheads="1"/>
            </p:cNvSpPr>
            <p:nvPr/>
          </p:nvSpPr>
          <p:spPr bwMode="auto">
            <a:xfrm>
              <a:off x="7559348" y="3591817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" name="Rectangle 64"/>
            <p:cNvSpPr>
              <a:spLocks noChangeArrowheads="1"/>
            </p:cNvSpPr>
            <p:nvPr/>
          </p:nvSpPr>
          <p:spPr bwMode="auto">
            <a:xfrm>
              <a:off x="7559348" y="3807717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" name="Rectangle 65"/>
            <p:cNvSpPr>
              <a:spLocks noChangeArrowheads="1"/>
            </p:cNvSpPr>
            <p:nvPr/>
          </p:nvSpPr>
          <p:spPr bwMode="auto">
            <a:xfrm>
              <a:off x="7559348" y="4023617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0" name="Rectangle 67"/>
            <p:cNvSpPr>
              <a:spLocks noChangeArrowheads="1"/>
            </p:cNvSpPr>
            <p:nvPr/>
          </p:nvSpPr>
          <p:spPr bwMode="auto">
            <a:xfrm>
              <a:off x="7559348" y="4239517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1" name="Rectangle 68"/>
            <p:cNvSpPr>
              <a:spLocks noChangeArrowheads="1"/>
            </p:cNvSpPr>
            <p:nvPr/>
          </p:nvSpPr>
          <p:spPr bwMode="auto">
            <a:xfrm>
              <a:off x="7559348" y="4455417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2" name="Rectangle 70"/>
            <p:cNvSpPr>
              <a:spLocks noChangeArrowheads="1"/>
            </p:cNvSpPr>
            <p:nvPr/>
          </p:nvSpPr>
          <p:spPr bwMode="auto">
            <a:xfrm>
              <a:off x="7559348" y="4671317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3" name="Text Box 132"/>
            <p:cNvSpPr txBox="1">
              <a:spLocks noChangeArrowheads="1"/>
            </p:cNvSpPr>
            <p:nvPr/>
          </p:nvSpPr>
          <p:spPr bwMode="auto">
            <a:xfrm>
              <a:off x="6440161" y="3756223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0x10001010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4" name="Text Box 133"/>
            <p:cNvSpPr txBox="1">
              <a:spLocks noChangeArrowheads="1"/>
            </p:cNvSpPr>
            <p:nvPr/>
          </p:nvSpPr>
          <p:spPr bwMode="auto">
            <a:xfrm>
              <a:off x="6440161" y="3543498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0x10001014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5" name="Text Box 134"/>
            <p:cNvSpPr txBox="1">
              <a:spLocks noChangeArrowheads="1"/>
            </p:cNvSpPr>
            <p:nvPr/>
          </p:nvSpPr>
          <p:spPr bwMode="auto">
            <a:xfrm>
              <a:off x="6440161" y="3330773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0x10001018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6" name="Text Box 157"/>
            <p:cNvSpPr txBox="1">
              <a:spLocks noChangeArrowheads="1"/>
            </p:cNvSpPr>
            <p:nvPr/>
          </p:nvSpPr>
          <p:spPr bwMode="auto">
            <a:xfrm>
              <a:off x="6440161" y="4622998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0x10001000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7" name="Text Box 158"/>
            <p:cNvSpPr txBox="1">
              <a:spLocks noChangeArrowheads="1"/>
            </p:cNvSpPr>
            <p:nvPr/>
          </p:nvSpPr>
          <p:spPr bwMode="auto">
            <a:xfrm>
              <a:off x="6440161" y="4410273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0x10001004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8" name="Text Box 159"/>
            <p:cNvSpPr txBox="1">
              <a:spLocks noChangeArrowheads="1"/>
            </p:cNvSpPr>
            <p:nvPr/>
          </p:nvSpPr>
          <p:spPr bwMode="auto">
            <a:xfrm>
              <a:off x="6440161" y="4195960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0x10001008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9" name="Text Box 160"/>
            <p:cNvSpPr txBox="1">
              <a:spLocks noChangeArrowheads="1"/>
            </p:cNvSpPr>
            <p:nvPr/>
          </p:nvSpPr>
          <p:spPr bwMode="auto">
            <a:xfrm>
              <a:off x="6440161" y="3983235"/>
              <a:ext cx="1086117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0x1000100C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41" name="Rectangle 67"/>
            <p:cNvSpPr>
              <a:spLocks noChangeArrowheads="1"/>
            </p:cNvSpPr>
            <p:nvPr/>
          </p:nvSpPr>
          <p:spPr bwMode="auto">
            <a:xfrm>
              <a:off x="7559348" y="4239517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 dirty="0">
                <a:latin typeface="Calibri" charset="0"/>
              </a:endParaRPr>
            </a:p>
          </p:txBody>
        </p:sp>
        <p:sp>
          <p:nvSpPr>
            <p:cNvPr id="35" name="Rectangle 61"/>
            <p:cNvSpPr>
              <a:spLocks noChangeArrowheads="1"/>
            </p:cNvSpPr>
            <p:nvPr/>
          </p:nvSpPr>
          <p:spPr bwMode="auto">
            <a:xfrm>
              <a:off x="7559348" y="5106868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6" name="Rectangle 62"/>
            <p:cNvSpPr>
              <a:spLocks noChangeArrowheads="1"/>
            </p:cNvSpPr>
            <p:nvPr/>
          </p:nvSpPr>
          <p:spPr bwMode="auto">
            <a:xfrm>
              <a:off x="7559348" y="5322768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9" name="Rectangle 64"/>
            <p:cNvSpPr>
              <a:spLocks noChangeArrowheads="1"/>
            </p:cNvSpPr>
            <p:nvPr/>
          </p:nvSpPr>
          <p:spPr bwMode="auto">
            <a:xfrm>
              <a:off x="7559348" y="5538668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0" name="Rectangle 65"/>
            <p:cNvSpPr>
              <a:spLocks noChangeArrowheads="1"/>
            </p:cNvSpPr>
            <p:nvPr/>
          </p:nvSpPr>
          <p:spPr bwMode="auto">
            <a:xfrm>
              <a:off x="7559348" y="5754568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4" name="Rectangle 67"/>
            <p:cNvSpPr>
              <a:spLocks noChangeArrowheads="1"/>
            </p:cNvSpPr>
            <p:nvPr/>
          </p:nvSpPr>
          <p:spPr bwMode="auto">
            <a:xfrm>
              <a:off x="7559348" y="5970468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5" name="Rectangle 68"/>
            <p:cNvSpPr>
              <a:spLocks noChangeArrowheads="1"/>
            </p:cNvSpPr>
            <p:nvPr/>
          </p:nvSpPr>
          <p:spPr bwMode="auto">
            <a:xfrm>
              <a:off x="7559348" y="6186368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6" name="Rectangle 70"/>
            <p:cNvSpPr>
              <a:spLocks noChangeArrowheads="1"/>
            </p:cNvSpPr>
            <p:nvPr/>
          </p:nvSpPr>
          <p:spPr bwMode="auto">
            <a:xfrm>
              <a:off x="7559348" y="6402268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7" name="Text Box 132"/>
            <p:cNvSpPr txBox="1">
              <a:spLocks noChangeArrowheads="1"/>
            </p:cNvSpPr>
            <p:nvPr/>
          </p:nvSpPr>
          <p:spPr bwMode="auto">
            <a:xfrm>
              <a:off x="6440161" y="5487174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0x10000010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48" name="Text Box 133"/>
            <p:cNvSpPr txBox="1">
              <a:spLocks noChangeArrowheads="1"/>
            </p:cNvSpPr>
            <p:nvPr/>
          </p:nvSpPr>
          <p:spPr bwMode="auto">
            <a:xfrm>
              <a:off x="6440161" y="5274449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0x10000014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49" name="Text Box 134"/>
            <p:cNvSpPr txBox="1">
              <a:spLocks noChangeArrowheads="1"/>
            </p:cNvSpPr>
            <p:nvPr/>
          </p:nvSpPr>
          <p:spPr bwMode="auto">
            <a:xfrm>
              <a:off x="6440161" y="5061724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0x10000018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50" name="Text Box 157"/>
            <p:cNvSpPr txBox="1">
              <a:spLocks noChangeArrowheads="1"/>
            </p:cNvSpPr>
            <p:nvPr/>
          </p:nvSpPr>
          <p:spPr bwMode="auto">
            <a:xfrm>
              <a:off x="6440161" y="6353949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0x10000000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51" name="Text Box 158"/>
            <p:cNvSpPr txBox="1">
              <a:spLocks noChangeArrowheads="1"/>
            </p:cNvSpPr>
            <p:nvPr/>
          </p:nvSpPr>
          <p:spPr bwMode="auto">
            <a:xfrm>
              <a:off x="6440161" y="6141224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0x10000004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52" name="Text Box 159"/>
            <p:cNvSpPr txBox="1">
              <a:spLocks noChangeArrowheads="1"/>
            </p:cNvSpPr>
            <p:nvPr/>
          </p:nvSpPr>
          <p:spPr bwMode="auto">
            <a:xfrm>
              <a:off x="6440161" y="5926911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0x10000008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53" name="Text Box 160"/>
            <p:cNvSpPr txBox="1">
              <a:spLocks noChangeArrowheads="1"/>
            </p:cNvSpPr>
            <p:nvPr/>
          </p:nvSpPr>
          <p:spPr bwMode="auto">
            <a:xfrm>
              <a:off x="6440161" y="5714186"/>
              <a:ext cx="1086117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0x1000000C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54" name="Rectangle 61"/>
            <p:cNvSpPr>
              <a:spLocks noChangeArrowheads="1"/>
            </p:cNvSpPr>
            <p:nvPr/>
          </p:nvSpPr>
          <p:spPr bwMode="auto">
            <a:xfrm>
              <a:off x="7559348" y="4887217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5" name="Text Box 157"/>
            <p:cNvSpPr txBox="1">
              <a:spLocks noChangeArrowheads="1"/>
            </p:cNvSpPr>
            <p:nvPr/>
          </p:nvSpPr>
          <p:spPr bwMode="auto">
            <a:xfrm>
              <a:off x="6843386" y="4792741"/>
              <a:ext cx="30862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…</a:t>
              </a:r>
              <a:endParaRPr lang="en-US" sz="1400" dirty="0">
                <a:latin typeface="Calibri" charset="0"/>
              </a:endParaRPr>
            </a:p>
          </p:txBody>
        </p:sp>
      </p:grpSp>
      <p:grpSp>
        <p:nvGrpSpPr>
          <p:cNvPr id="23" name="Group 59"/>
          <p:cNvGrpSpPr/>
          <p:nvPr/>
        </p:nvGrpSpPr>
        <p:grpSpPr>
          <a:xfrm>
            <a:off x="5747365" y="5476419"/>
            <a:ext cx="692796" cy="369332"/>
            <a:chOff x="5747365" y="5476419"/>
            <a:chExt cx="692796" cy="369332"/>
          </a:xfrm>
        </p:grpSpPr>
        <p:sp>
          <p:nvSpPr>
            <p:cNvPr id="57" name="TextBox 56"/>
            <p:cNvSpPr txBox="1"/>
            <p:nvPr/>
          </p:nvSpPr>
          <p:spPr>
            <a:xfrm>
              <a:off x="5747365" y="5476419"/>
              <a:ext cx="37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fp</a:t>
              </a:r>
              <a:endParaRPr lang="en-US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6124542" y="5660291"/>
              <a:ext cx="315619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60"/>
          <p:cNvGrpSpPr/>
          <p:nvPr/>
        </p:nvGrpSpPr>
        <p:grpSpPr>
          <a:xfrm>
            <a:off x="5747365" y="6130111"/>
            <a:ext cx="692796" cy="369332"/>
            <a:chOff x="5747365" y="5476419"/>
            <a:chExt cx="692796" cy="369332"/>
          </a:xfrm>
        </p:grpSpPr>
        <p:sp>
          <p:nvSpPr>
            <p:cNvPr id="62" name="TextBox 61"/>
            <p:cNvSpPr txBox="1"/>
            <p:nvPr/>
          </p:nvSpPr>
          <p:spPr>
            <a:xfrm>
              <a:off x="5747365" y="547641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6124542" y="5660291"/>
              <a:ext cx="315619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8708078" y="56125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720778" y="60316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0" name="Rectangle 65"/>
          <p:cNvSpPr>
            <a:spLocks noChangeArrowheads="1"/>
          </p:cNvSpPr>
          <p:nvPr/>
        </p:nvSpPr>
        <p:spPr bwMode="auto">
          <a:xfrm>
            <a:off x="7559348" y="5753318"/>
            <a:ext cx="1127452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>
                <a:latin typeface="Calibri" charset="0"/>
              </a:rPr>
              <a:t>0x10001008</a:t>
            </a:r>
            <a:endParaRPr lang="en-US" sz="1400" dirty="0">
              <a:latin typeface="Calibri" charset="0"/>
            </a:endParaRPr>
          </a:p>
        </p:txBody>
      </p:sp>
      <p:sp>
        <p:nvSpPr>
          <p:cNvPr id="72" name="Rectangle 68"/>
          <p:cNvSpPr>
            <a:spLocks noChangeArrowheads="1"/>
          </p:cNvSpPr>
          <p:nvPr/>
        </p:nvSpPr>
        <p:spPr bwMode="auto">
          <a:xfrm>
            <a:off x="7559348" y="6185118"/>
            <a:ext cx="1127452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>
                <a:latin typeface="Calibri" charset="0"/>
              </a:rPr>
              <a:t>42</a:t>
            </a:r>
            <a:endParaRPr lang="en-US" sz="1400" dirty="0">
              <a:latin typeface="Calibri" charset="0"/>
            </a:endParaRPr>
          </a:p>
        </p:txBody>
      </p:sp>
      <p:grpSp>
        <p:nvGrpSpPr>
          <p:cNvPr id="27" name="Group 72"/>
          <p:cNvGrpSpPr/>
          <p:nvPr/>
        </p:nvGrpSpPr>
        <p:grpSpPr>
          <a:xfrm>
            <a:off x="4335156" y="4106346"/>
            <a:ext cx="1600200" cy="369332"/>
            <a:chOff x="2400300" y="4092575"/>
            <a:chExt cx="1600200" cy="369332"/>
          </a:xfrm>
        </p:grpSpPr>
        <p:sp>
          <p:nvSpPr>
            <p:cNvPr id="74" name="Rectangle 73"/>
            <p:cNvSpPr/>
            <p:nvPr/>
          </p:nvSpPr>
          <p:spPr>
            <a:xfrm>
              <a:off x="2933700" y="4183956"/>
              <a:ext cx="1066800" cy="264219"/>
            </a:xfrm>
            <a:prstGeom prst="rect">
              <a:avLst/>
            </a:prstGeom>
            <a:solidFill>
              <a:srgbClr val="EAEC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400300" y="4092575"/>
              <a:ext cx="556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$s0</a:t>
              </a:r>
              <a:endParaRPr lang="en-US" dirty="0"/>
            </a:p>
          </p:txBody>
        </p:sp>
      </p:grpSp>
      <p:cxnSp>
        <p:nvCxnSpPr>
          <p:cNvPr id="77" name="Curved Connector 76"/>
          <p:cNvCxnSpPr>
            <a:stCxn id="70" idx="1"/>
          </p:cNvCxnSpPr>
          <p:nvPr/>
        </p:nvCxnSpPr>
        <p:spPr>
          <a:xfrm rot="10800000">
            <a:off x="5935356" y="4291012"/>
            <a:ext cx="1623992" cy="1570256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868555" y="4203898"/>
            <a:ext cx="1066800" cy="264219"/>
          </a:xfrm>
          <a:prstGeom prst="rect">
            <a:avLst/>
          </a:prstGeom>
          <a:solidFill>
            <a:srgbClr val="EAEC9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0x10001008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609508" y="2459564"/>
            <a:ext cx="6022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2. Load the value of the memory whose address is in $s0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  into a register (say $t1).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28" name="Group 79"/>
          <p:cNvGrpSpPr/>
          <p:nvPr/>
        </p:nvGrpSpPr>
        <p:grpSpPr>
          <a:xfrm>
            <a:off x="4335156" y="5099050"/>
            <a:ext cx="1600200" cy="369332"/>
            <a:chOff x="2400300" y="4092575"/>
            <a:chExt cx="1600200" cy="369332"/>
          </a:xfrm>
        </p:grpSpPr>
        <p:sp>
          <p:nvSpPr>
            <p:cNvPr id="81" name="Rectangle 80"/>
            <p:cNvSpPr/>
            <p:nvPr/>
          </p:nvSpPr>
          <p:spPr>
            <a:xfrm>
              <a:off x="2933700" y="4183956"/>
              <a:ext cx="1066800" cy="264219"/>
            </a:xfrm>
            <a:prstGeom prst="rect">
              <a:avLst/>
            </a:prstGeom>
            <a:solidFill>
              <a:srgbClr val="EAEC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400300" y="4092575"/>
              <a:ext cx="50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$t1</a:t>
              </a:r>
              <a:endParaRPr lang="en-US" dirty="0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4868556" y="5186441"/>
            <a:ext cx="1066800" cy="264219"/>
          </a:xfrm>
          <a:prstGeom prst="rect">
            <a:avLst/>
          </a:prstGeom>
          <a:solidFill>
            <a:srgbClr val="EAEC9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74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84" name="Curved Connector 83"/>
          <p:cNvCxnSpPr>
            <a:stCxn id="83" idx="3"/>
            <a:endCxn id="51" idx="3"/>
          </p:cNvCxnSpPr>
          <p:nvPr/>
        </p:nvCxnSpPr>
        <p:spPr>
          <a:xfrm>
            <a:off x="5935356" y="5318551"/>
            <a:ext cx="1587153" cy="976562"/>
          </a:xfrm>
          <a:prstGeom prst="curvedConnector3">
            <a:avLst>
              <a:gd name="adj1" fmla="val 5679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609991" y="3025973"/>
            <a:ext cx="484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3. Store the value in $t1 into the address of </a:t>
            </a:r>
            <a:r>
              <a:rPr lang="en-US" dirty="0" err="1" smtClean="0">
                <a:solidFill>
                  <a:srgbClr val="0000FF"/>
                </a:solidFill>
              </a:rPr>
              <a:t>x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88" name="Curved Connector 87"/>
          <p:cNvCxnSpPr>
            <a:stCxn id="18" idx="3"/>
            <a:endCxn id="83" idx="3"/>
          </p:cNvCxnSpPr>
          <p:nvPr/>
        </p:nvCxnSpPr>
        <p:spPr>
          <a:xfrm flipH="1">
            <a:off x="5935356" y="4349849"/>
            <a:ext cx="1587153" cy="968702"/>
          </a:xfrm>
          <a:prstGeom prst="curvedConnector3">
            <a:avLst>
              <a:gd name="adj1" fmla="val 20805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67"/>
          <p:cNvSpPr>
            <a:spLocks noChangeArrowheads="1"/>
          </p:cNvSpPr>
          <p:nvPr/>
        </p:nvSpPr>
        <p:spPr bwMode="auto">
          <a:xfrm>
            <a:off x="7556976" y="4241899"/>
            <a:ext cx="1127452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Calibri" charset="0"/>
              </a:rPr>
              <a:t>74</a:t>
            </a:r>
            <a:endParaRPr lang="en-US" sz="1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00366" y="5153253"/>
            <a:ext cx="3776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MIPS assembly </a:t>
            </a:r>
            <a:r>
              <a:rPr lang="en-US" dirty="0" err="1" smtClean="0"/>
              <a:t>instruction(s</a:t>
            </a:r>
            <a:r>
              <a:rPr lang="en-US" dirty="0" smtClean="0"/>
              <a:t>) </a:t>
            </a:r>
          </a:p>
          <a:p>
            <a:r>
              <a:rPr lang="en-US" dirty="0" smtClean="0"/>
              <a:t>are needed to execute line 30?</a:t>
            </a:r>
            <a:endParaRPr lang="en-US" dirty="0"/>
          </a:p>
        </p:txBody>
      </p:sp>
      <p:sp>
        <p:nvSpPr>
          <p:cNvPr id="94" name="Rectangle 8"/>
          <p:cNvSpPr>
            <a:spLocks noChangeArrowheads="1"/>
          </p:cNvSpPr>
          <p:nvPr/>
        </p:nvSpPr>
        <p:spPr bwMode="auto">
          <a:xfrm>
            <a:off x="254019" y="5845751"/>
            <a:ext cx="3817938" cy="101224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dirty="0" smtClean="0">
                <a:latin typeface="Calibri" charset="0"/>
              </a:rPr>
              <a:t>	$s0, -4($fp)       # $s0 </a:t>
            </a:r>
            <a:r>
              <a:rPr lang="en-US" dirty="0" err="1" smtClean="0">
                <a:latin typeface="Calibri" charset="0"/>
                <a:sym typeface="Wingdings"/>
              </a:rPr>
              <a:t></a:t>
            </a:r>
            <a:r>
              <a:rPr lang="en-US" dirty="0" smtClean="0">
                <a:latin typeface="Calibri" charset="0"/>
                <a:sym typeface="Wingdings"/>
              </a:rPr>
              <a:t> </a:t>
            </a:r>
            <a:r>
              <a:rPr lang="en-US" dirty="0" err="1" smtClean="0">
                <a:latin typeface="Calibri" charset="0"/>
                <a:sym typeface="Wingdings"/>
              </a:rPr>
              <a:t>p</a:t>
            </a:r>
            <a:r>
              <a:rPr lang="en-US" dirty="0" smtClean="0">
                <a:latin typeface="Calibri" charset="0"/>
              </a:rPr>
              <a:t> 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$t1, 0($s0)        # $s1 </a:t>
            </a:r>
            <a:r>
              <a:rPr lang="en-US" dirty="0" err="1" smtClean="0">
                <a:latin typeface="Calibri" charset="0"/>
                <a:sym typeface="Wingdings"/>
              </a:rPr>
              <a:t></a:t>
            </a:r>
            <a:r>
              <a:rPr lang="en-US" dirty="0" smtClean="0">
                <a:latin typeface="Calibri" charset="0"/>
                <a:sym typeface="Wingdings"/>
              </a:rPr>
              <a:t> </a:t>
            </a:r>
            <a:r>
              <a:rPr lang="en-US" dirty="0" err="1" smtClean="0">
                <a:latin typeface="Calibri" charset="0"/>
                <a:sym typeface="Wingdings"/>
              </a:rPr>
              <a:t>x</a:t>
            </a:r>
            <a:endParaRPr lang="en-US" dirty="0" smtClean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dirty="0" smtClean="0">
                <a:solidFill>
                  <a:srgbClr val="CC0000"/>
                </a:solidFill>
                <a:latin typeface="Calibri" charset="0"/>
              </a:rPr>
              <a:t>    </a:t>
            </a:r>
            <a:r>
              <a:rPr lang="en-US" dirty="0" smtClean="0">
                <a:latin typeface="Calibri" charset="0"/>
              </a:rPr>
              <a:t>$t1, -12($fp)     # </a:t>
            </a:r>
            <a:r>
              <a:rPr lang="en-US" dirty="0">
                <a:latin typeface="Calibri" charset="0"/>
              </a:rPr>
              <a:t>x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  <a:sym typeface="Wingdings"/>
              </a:rPr>
              <a:t> *p</a:t>
            </a:r>
            <a:endParaRPr lang="en-US" dirty="0" smtClean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	</a:t>
            </a:r>
            <a:endParaRPr lang="en-US" dirty="0">
              <a:latin typeface="Calibri" charset="0"/>
            </a:endParaRPr>
          </a:p>
        </p:txBody>
      </p:sp>
      <p:sp>
        <p:nvSpPr>
          <p:cNvPr id="99" name="Rectangle 68"/>
          <p:cNvSpPr>
            <a:spLocks noChangeArrowheads="1"/>
          </p:cNvSpPr>
          <p:nvPr/>
        </p:nvSpPr>
        <p:spPr bwMode="auto">
          <a:xfrm>
            <a:off x="7551678" y="6193333"/>
            <a:ext cx="1127452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Calibri" charset="0"/>
              </a:rPr>
              <a:t>74</a:t>
            </a:r>
            <a:endParaRPr lang="en-US" sz="1400" dirty="0">
              <a:solidFill>
                <a:srgbClr val="FF0000"/>
              </a:solidFill>
              <a:latin typeface="Calibri" charset="0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4335156" y="4718050"/>
            <a:ext cx="1600200" cy="369332"/>
            <a:chOff x="2400300" y="4092575"/>
            <a:chExt cx="1600200" cy="369332"/>
          </a:xfrm>
        </p:grpSpPr>
        <p:sp>
          <p:nvSpPr>
            <p:cNvPr id="105" name="Rectangle 104"/>
            <p:cNvSpPr/>
            <p:nvPr/>
          </p:nvSpPr>
          <p:spPr>
            <a:xfrm>
              <a:off x="2933700" y="4183956"/>
              <a:ext cx="1066800" cy="264219"/>
            </a:xfrm>
            <a:prstGeom prst="rect">
              <a:avLst/>
            </a:prstGeom>
            <a:solidFill>
              <a:srgbClr val="EAEC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400300" y="4092575"/>
              <a:ext cx="556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$s1</a:t>
              </a:r>
              <a:endParaRPr lang="en-US" dirty="0"/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4868555" y="4815602"/>
            <a:ext cx="1066800" cy="264219"/>
          </a:xfrm>
          <a:prstGeom prst="rect">
            <a:avLst/>
          </a:prstGeom>
          <a:solidFill>
            <a:srgbClr val="EAEC9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0" y="604838"/>
            <a:ext cx="29177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is the difference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between the address “in </a:t>
            </a:r>
            <a:r>
              <a:rPr lang="en-US" dirty="0" err="1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and the address “of </a:t>
            </a:r>
            <a:r>
              <a:rPr lang="en-US" dirty="0" err="1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”?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78" grpId="0" animBg="1"/>
      <p:bldP spid="79" grpId="0"/>
      <p:bldP spid="83" grpId="0" animBg="1"/>
      <p:bldP spid="87" grpId="0"/>
      <p:bldP spid="93" grpId="0"/>
      <p:bldP spid="94" grpId="0" build="p" animBg="1" autoUpdateAnimBg="0"/>
      <p:bldP spid="99" grpId="0" animBg="1"/>
      <p:bldP spid="1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Quiz </a:t>
            </a:r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66565" name="Text Box 3"/>
          <p:cNvSpPr txBox="1">
            <a:spLocks noChangeArrowheads="1"/>
          </p:cNvSpPr>
          <p:nvPr/>
        </p:nvSpPr>
        <p:spPr bwMode="auto">
          <a:xfrm>
            <a:off x="1031875" y="1550988"/>
            <a:ext cx="3587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Consider the following C function:</a:t>
            </a:r>
          </a:p>
        </p:txBody>
      </p:sp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511175" y="5067211"/>
            <a:ext cx="85779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Write the MIPS assembly code for the statement immediately before the call to </a:t>
            </a:r>
            <a:r>
              <a:rPr lang="en-US" dirty="0" err="1">
                <a:latin typeface="Monaco"/>
                <a:cs typeface="Monaco"/>
              </a:rPr>
              <a:t>printf</a:t>
            </a:r>
            <a:r>
              <a:rPr lang="en-US" dirty="0">
                <a:latin typeface="Calibri" charset="0"/>
              </a:rPr>
              <a:t>.</a:t>
            </a:r>
          </a:p>
          <a:p>
            <a:r>
              <a:rPr lang="en-US" dirty="0">
                <a:latin typeface="Calibri" charset="0"/>
              </a:rPr>
              <a:t>Assume: </a:t>
            </a:r>
          </a:p>
          <a:p>
            <a:r>
              <a:rPr lang="en-US" dirty="0">
                <a:latin typeface="Monaco"/>
                <a:cs typeface="Monaco"/>
              </a:rPr>
              <a:t>      </a:t>
            </a:r>
            <a:r>
              <a:rPr lang="en-US" dirty="0" smtClean="0">
                <a:latin typeface="Monaco"/>
                <a:cs typeface="Monaco"/>
              </a:rPr>
              <a:t>temp 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⟷</a:t>
            </a:r>
            <a:r>
              <a:rPr lang="en-US" dirty="0" smtClean="0">
                <a:latin typeface="Monaco"/>
                <a:cs typeface="Monaco"/>
              </a:rPr>
              <a:t> $s0</a:t>
            </a:r>
          </a:p>
          <a:p>
            <a:r>
              <a:rPr lang="en-US" dirty="0" smtClean="0">
                <a:latin typeface="Monaco"/>
                <a:cs typeface="Monaco"/>
              </a:rPr>
              <a:t>      node 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⟷</a:t>
            </a:r>
            <a:r>
              <a:rPr lang="en-US" dirty="0" smtClean="0">
                <a:latin typeface="Monaco"/>
                <a:cs typeface="Monaco"/>
              </a:rPr>
              <a:t> $s1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6567" name="Text Box 8"/>
          <p:cNvSpPr txBox="1">
            <a:spLocks noChangeArrowheads="1"/>
          </p:cNvSpPr>
          <p:nvPr/>
        </p:nvSpPr>
        <p:spPr bwMode="auto">
          <a:xfrm>
            <a:off x="0" y="2241156"/>
            <a:ext cx="917320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solidFill>
                  <a:srgbClr val="CC0099"/>
                </a:solidFill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0033CC"/>
                </a:solidFill>
                <a:latin typeface="Monaco"/>
                <a:cs typeface="Monaco"/>
              </a:rPr>
              <a:t>ReadGraph</a:t>
            </a:r>
            <a:r>
              <a:rPr lang="en-US" sz="1600" dirty="0">
                <a:latin typeface="Monaco"/>
                <a:cs typeface="Monaco"/>
              </a:rPr>
              <a:t>(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FILE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>
                <a:latin typeface="Monaco"/>
                <a:cs typeface="Monaco"/>
                <a:sym typeface="Symbol" charset="2"/>
              </a:rPr>
              <a:t>*</a:t>
            </a:r>
            <a:r>
              <a:rPr lang="en-US" sz="1600" dirty="0" err="1" smtClean="0">
                <a:latin typeface="Monaco"/>
                <a:cs typeface="Monaco"/>
              </a:rPr>
              <a:t>input_file</a:t>
            </a:r>
            <a:r>
              <a:rPr lang="en-US" sz="1600" dirty="0">
                <a:latin typeface="Monaco"/>
                <a:cs typeface="Monaco"/>
              </a:rPr>
              <a:t>,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unsigned </a:t>
            </a:r>
            <a:r>
              <a:rPr lang="en-US" sz="1600" dirty="0" err="1">
                <a:solidFill>
                  <a:srgbClr val="CC0099"/>
                </a:solidFill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  <a:sym typeface="Symbol" charset="2"/>
              </a:rPr>
              <a:t>**</a:t>
            </a:r>
            <a:r>
              <a:rPr lang="en-US" sz="1600" dirty="0" smtClean="0">
                <a:latin typeface="Monaco"/>
                <a:cs typeface="Monaco"/>
              </a:rPr>
              <a:t>successors</a:t>
            </a:r>
            <a:r>
              <a:rPr lang="en-US" sz="1600" dirty="0">
                <a:latin typeface="Monaco"/>
                <a:cs typeface="Monaco"/>
              </a:rPr>
              <a:t>, char ***names)</a:t>
            </a:r>
          </a:p>
          <a:p>
            <a:r>
              <a:rPr lang="en-US" sz="1600" dirty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 unsigned </a:t>
            </a:r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temp = 0;</a:t>
            </a:r>
          </a:p>
          <a:p>
            <a:r>
              <a:rPr lang="en-US" sz="1600" dirty="0">
                <a:latin typeface="Monaco"/>
                <a:cs typeface="Monaco"/>
              </a:rPr>
              <a:t>  unsigned </a:t>
            </a:r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node = 0;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>
                <a:solidFill>
                  <a:srgbClr val="800000"/>
                </a:solidFill>
                <a:latin typeface="Monaco"/>
                <a:cs typeface="Monaco"/>
              </a:rPr>
              <a:t> /* Input code that uses </a:t>
            </a:r>
            <a:r>
              <a:rPr lang="en-US" sz="1600" dirty="0" err="1">
                <a:solidFill>
                  <a:srgbClr val="800000"/>
                </a:solidFill>
                <a:latin typeface="Monaco"/>
                <a:cs typeface="Monaco"/>
              </a:rPr>
              <a:t>input_file</a:t>
            </a:r>
            <a:r>
              <a:rPr lang="en-US" sz="1600" dirty="0">
                <a:solidFill>
                  <a:srgbClr val="800000"/>
                </a:solidFill>
                <a:latin typeface="Monaco"/>
                <a:cs typeface="Monaco"/>
              </a:rPr>
              <a:t> removed for clarity */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  (*successors)[node] = temp;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latin typeface="Monaco"/>
                <a:cs typeface="Monaco"/>
              </a:rPr>
              <a:t>printf</a:t>
            </a:r>
            <a:r>
              <a:rPr lang="en-US" sz="1600" dirty="0">
                <a:solidFill>
                  <a:schemeClr val="tx2"/>
                </a:solidFill>
                <a:latin typeface="Monaco"/>
                <a:cs typeface="Monaco"/>
              </a:rPr>
              <a:t>(“name = %d\n”</a:t>
            </a:r>
            <a:r>
              <a:rPr lang="en-US" sz="1600" dirty="0">
                <a:latin typeface="Monaco"/>
                <a:cs typeface="Monaco"/>
              </a:rPr>
              <a:t>,*names[node]);</a:t>
            </a:r>
          </a:p>
          <a:p>
            <a:r>
              <a:rPr lang="en-US" sz="1600" dirty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1209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4" grpId="0" autoUpdateAnimBg="0"/>
      <p:bldP spid="6656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Quiz </a:t>
            </a:r>
            <a:r>
              <a:rPr lang="en-US" dirty="0" smtClean="0"/>
              <a:t>#4 </a:t>
            </a:r>
            <a:r>
              <a:rPr lang="en-US" dirty="0"/>
              <a:t>- Solution</a:t>
            </a:r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4763" y="1711603"/>
            <a:ext cx="40170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(*successors)[node] 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←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>
                <a:latin typeface="Monaco"/>
                <a:cs typeface="Monaco"/>
              </a:rPr>
              <a:t>temp;</a:t>
            </a:r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4763" y="2172431"/>
            <a:ext cx="2631850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$t0 ← *successors</a:t>
            </a:r>
          </a:p>
          <a:p>
            <a:r>
              <a:rPr lang="en-US" dirty="0" smtClean="0">
                <a:latin typeface="Monaco"/>
                <a:cs typeface="Monaco"/>
              </a:rPr>
              <a:t>$t0[</a:t>
            </a:r>
            <a:r>
              <a:rPr lang="en-US" dirty="0">
                <a:latin typeface="Monaco"/>
                <a:cs typeface="Monaco"/>
              </a:rPr>
              <a:t>node] 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←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>
                <a:latin typeface="Monaco"/>
                <a:cs typeface="Monaco"/>
              </a:rPr>
              <a:t>temp;</a:t>
            </a:r>
          </a:p>
        </p:txBody>
      </p:sp>
      <p:sp>
        <p:nvSpPr>
          <p:cNvPr id="203784" name="Rectangle 8"/>
          <p:cNvSpPr>
            <a:spLocks noChangeArrowheads="1"/>
          </p:cNvSpPr>
          <p:nvPr/>
        </p:nvSpPr>
        <p:spPr bwMode="auto">
          <a:xfrm>
            <a:off x="4763" y="3704729"/>
            <a:ext cx="3601504" cy="9233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$t0 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← </a:t>
            </a:r>
            <a:r>
              <a:rPr lang="en-US" dirty="0" err="1" smtClean="0">
                <a:latin typeface="Monaco"/>
                <a:cs typeface="Monaco"/>
                <a:sym typeface="Symbol" charset="2"/>
              </a:rPr>
              <a:t>Mem</a:t>
            </a:r>
            <a:r>
              <a:rPr lang="en-US" dirty="0">
                <a:latin typeface="Monaco"/>
                <a:cs typeface="Monaco"/>
                <a:sym typeface="Symbol" charset="2"/>
              </a:rPr>
              <a:t>[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$a1]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$t1 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←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>
                <a:latin typeface="Monaco"/>
                <a:cs typeface="Monaco"/>
              </a:rPr>
              <a:t>Address($t0[node]) </a:t>
            </a:r>
          </a:p>
          <a:p>
            <a:r>
              <a:rPr lang="en-US" dirty="0" err="1" smtClean="0">
                <a:latin typeface="Monaco"/>
                <a:cs typeface="Monaco"/>
              </a:rPr>
              <a:t>Mem</a:t>
            </a:r>
            <a:r>
              <a:rPr lang="en-US" dirty="0" smtClean="0">
                <a:latin typeface="Monaco"/>
                <a:cs typeface="Monaco"/>
              </a:rPr>
              <a:t>[$t1] 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←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>
                <a:latin typeface="Monaco"/>
                <a:cs typeface="Monaco"/>
              </a:rPr>
              <a:t>temp;</a:t>
            </a:r>
          </a:p>
        </p:txBody>
      </p:sp>
      <p:sp>
        <p:nvSpPr>
          <p:cNvPr id="203785" name="Rectangle 9"/>
          <p:cNvSpPr>
            <a:spLocks noChangeArrowheads="1"/>
          </p:cNvSpPr>
          <p:nvPr/>
        </p:nvSpPr>
        <p:spPr bwMode="auto">
          <a:xfrm>
            <a:off x="4763" y="2856597"/>
            <a:ext cx="2631850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$t0 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← </a:t>
            </a:r>
            <a:r>
              <a:rPr lang="en-US" dirty="0" err="1" smtClean="0">
                <a:latin typeface="Monaco"/>
                <a:cs typeface="Monaco"/>
                <a:sym typeface="Symbol" charset="2"/>
              </a:rPr>
              <a:t>Mem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[$a1]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$t0[node] 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←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>
                <a:latin typeface="Monaco"/>
                <a:cs typeface="Monaco"/>
              </a:rPr>
              <a:t>temp;</a:t>
            </a:r>
          </a:p>
        </p:txBody>
      </p:sp>
      <p:sp>
        <p:nvSpPr>
          <p:cNvPr id="203786" name="Rectangle 10"/>
          <p:cNvSpPr>
            <a:spLocks noChangeArrowheads="1"/>
          </p:cNvSpPr>
          <p:nvPr/>
        </p:nvSpPr>
        <p:spPr bwMode="auto">
          <a:xfrm>
            <a:off x="5317236" y="1199940"/>
            <a:ext cx="277037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$t0 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← </a:t>
            </a:r>
            <a:r>
              <a:rPr lang="en-US" dirty="0" err="1" smtClean="0">
                <a:latin typeface="Monaco"/>
                <a:cs typeface="Monaco"/>
                <a:sym typeface="Symbol" charset="2"/>
              </a:rPr>
              <a:t>Mem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[$a1]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$t1 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←</a:t>
            </a:r>
            <a:r>
              <a:rPr lang="en-US" dirty="0" smtClean="0">
                <a:latin typeface="Monaco"/>
                <a:cs typeface="Monaco"/>
              </a:rPr>
              <a:t> $t0 + 4*node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Mem</a:t>
            </a:r>
            <a:r>
              <a:rPr lang="en-US" dirty="0" smtClean="0">
                <a:latin typeface="Monaco"/>
                <a:cs typeface="Monaco"/>
              </a:rPr>
              <a:t>[$t1] 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←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>
                <a:latin typeface="Monaco"/>
                <a:cs typeface="Monaco"/>
              </a:rPr>
              <a:t>temp;</a:t>
            </a:r>
          </a:p>
        </p:txBody>
      </p:sp>
      <p:sp>
        <p:nvSpPr>
          <p:cNvPr id="203787" name="Rectangle 11"/>
          <p:cNvSpPr>
            <a:spLocks noChangeArrowheads="1"/>
          </p:cNvSpPr>
          <p:nvPr/>
        </p:nvSpPr>
        <p:spPr bwMode="auto">
          <a:xfrm>
            <a:off x="4826000" y="3488270"/>
            <a:ext cx="3817938" cy="13033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solidFill>
                  <a:srgbClr val="CC0000"/>
                </a:solidFill>
                <a:latin typeface="Monaco"/>
                <a:cs typeface="Monaco"/>
              </a:rPr>
              <a:t>lw</a:t>
            </a:r>
            <a:r>
              <a:rPr lang="en-US" dirty="0">
                <a:latin typeface="Monaco"/>
                <a:cs typeface="Monaco"/>
              </a:rPr>
              <a:t>	$t0, 0($a1)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solidFill>
                  <a:srgbClr val="CC0000"/>
                </a:solidFill>
                <a:latin typeface="Monaco"/>
                <a:cs typeface="Monaco"/>
              </a:rPr>
              <a:t>sll</a:t>
            </a:r>
            <a:r>
              <a:rPr lang="en-US" dirty="0">
                <a:latin typeface="Monaco"/>
                <a:cs typeface="Monaco"/>
              </a:rPr>
              <a:t>	$t2, $s1, 2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rgbClr val="CC0000"/>
                </a:solidFill>
                <a:latin typeface="Monaco"/>
                <a:cs typeface="Monaco"/>
              </a:rPr>
              <a:t>add</a:t>
            </a:r>
            <a:r>
              <a:rPr lang="en-US" dirty="0">
                <a:latin typeface="Monaco"/>
                <a:cs typeface="Monaco"/>
              </a:rPr>
              <a:t>	$t1, $t0, $t2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solidFill>
                  <a:srgbClr val="CC0000"/>
                </a:solidFill>
                <a:latin typeface="Monaco"/>
                <a:cs typeface="Monaco"/>
              </a:rPr>
              <a:t>sw</a:t>
            </a:r>
            <a:r>
              <a:rPr lang="en-US" dirty="0">
                <a:latin typeface="Monaco"/>
                <a:cs typeface="Monaco"/>
              </a:rPr>
              <a:t>	$s0, 0($t1)</a:t>
            </a: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7044267" y="415925"/>
            <a:ext cx="20997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 temp 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←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>
                <a:latin typeface="Monaco"/>
                <a:cs typeface="Monaco"/>
              </a:rPr>
              <a:t>$s0</a:t>
            </a:r>
          </a:p>
          <a:p>
            <a:r>
              <a:rPr lang="en-US" dirty="0">
                <a:latin typeface="Monaco"/>
                <a:cs typeface="Monaco"/>
              </a:rPr>
              <a:t> node 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←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>
                <a:latin typeface="Monaco"/>
                <a:cs typeface="Monaco"/>
              </a:rPr>
              <a:t>$s1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291835" y="2188876"/>
            <a:ext cx="249332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$t0 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← </a:t>
            </a:r>
            <a:r>
              <a:rPr lang="en-US" dirty="0" err="1" smtClean="0">
                <a:latin typeface="Monaco"/>
                <a:cs typeface="Monaco"/>
                <a:sym typeface="Symbol" charset="2"/>
              </a:rPr>
              <a:t>Mem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[$a1]</a:t>
            </a:r>
            <a:endParaRPr lang="en-US" dirty="0">
              <a:latin typeface="Monaco"/>
              <a:cs typeface="Monaco"/>
              <a:sym typeface="Symbol" charset="2"/>
            </a:endParaRPr>
          </a:p>
          <a:p>
            <a:r>
              <a:rPr lang="en-US" dirty="0">
                <a:latin typeface="Monaco"/>
                <a:cs typeface="Monaco"/>
                <a:sym typeface="Symbol" charset="2"/>
              </a:rPr>
              <a:t>$t2 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← </a:t>
            </a:r>
            <a:r>
              <a:rPr lang="en-US" dirty="0">
                <a:latin typeface="Monaco"/>
                <a:cs typeface="Monaco"/>
                <a:sym typeface="Symbol" charset="2"/>
              </a:rPr>
              <a:t>4*node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$t1 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←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>
                <a:latin typeface="Monaco"/>
                <a:cs typeface="Monaco"/>
              </a:rPr>
              <a:t>$t0 + $t2</a:t>
            </a:r>
          </a:p>
          <a:p>
            <a:r>
              <a:rPr lang="en-US" dirty="0" err="1" smtClean="0">
                <a:latin typeface="Monaco"/>
                <a:cs typeface="Monaco"/>
              </a:rPr>
              <a:t>Mem</a:t>
            </a:r>
            <a:r>
              <a:rPr lang="en-US" dirty="0" smtClean="0">
                <a:latin typeface="Monaco"/>
                <a:cs typeface="Monaco"/>
              </a:rPr>
              <a:t>[$t1] 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←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>
                <a:latin typeface="Monaco"/>
                <a:cs typeface="Monaco"/>
              </a:rPr>
              <a:t>temp;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-21932" y="274638"/>
            <a:ext cx="3580237" cy="2581959"/>
            <a:chOff x="4763" y="179376"/>
            <a:chExt cx="3580237" cy="2581959"/>
          </a:xfrm>
        </p:grpSpPr>
        <p:sp>
          <p:nvSpPr>
            <p:cNvPr id="20" name="TextBox 19"/>
            <p:cNvSpPr txBox="1"/>
            <p:nvPr/>
          </p:nvSpPr>
          <p:spPr>
            <a:xfrm>
              <a:off x="53264" y="179376"/>
              <a:ext cx="35317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$t0 contains the base address of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an array of pointers.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4763" y="2327948"/>
              <a:ext cx="1424787" cy="43338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717157" y="825707"/>
              <a:ext cx="1101975" cy="1502241"/>
            </a:xfrm>
            <a:prstGeom prst="straightConnector1">
              <a:avLst/>
            </a:prstGeom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-29205" y="4851425"/>
            <a:ext cx="917320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solidFill>
                  <a:srgbClr val="CC0099"/>
                </a:solidFill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0033CC"/>
                </a:solidFill>
                <a:latin typeface="Monaco"/>
                <a:cs typeface="Monaco"/>
              </a:rPr>
              <a:t>ReadGraph</a:t>
            </a:r>
            <a:r>
              <a:rPr lang="en-US" sz="1600" dirty="0">
                <a:latin typeface="Monaco"/>
                <a:cs typeface="Monaco"/>
              </a:rPr>
              <a:t>(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FILE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>
                <a:latin typeface="Monaco"/>
                <a:cs typeface="Monaco"/>
                <a:sym typeface="Symbol" charset="2"/>
              </a:rPr>
              <a:t>*</a:t>
            </a:r>
            <a:r>
              <a:rPr lang="en-US" sz="1600" dirty="0" err="1" smtClean="0">
                <a:latin typeface="Monaco"/>
                <a:cs typeface="Monaco"/>
              </a:rPr>
              <a:t>input_file</a:t>
            </a:r>
            <a:r>
              <a:rPr lang="en-US" sz="1600" dirty="0">
                <a:latin typeface="Monaco"/>
                <a:cs typeface="Monaco"/>
              </a:rPr>
              <a:t>,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unsigned </a:t>
            </a:r>
            <a:r>
              <a:rPr lang="en-US" sz="1600" dirty="0" err="1">
                <a:solidFill>
                  <a:srgbClr val="CC0099"/>
                </a:solidFill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  <a:sym typeface="Symbol" charset="2"/>
              </a:rPr>
              <a:t>**</a:t>
            </a:r>
            <a:r>
              <a:rPr lang="en-US" sz="1600" dirty="0" smtClean="0">
                <a:latin typeface="Monaco"/>
                <a:cs typeface="Monaco"/>
              </a:rPr>
              <a:t>successors</a:t>
            </a:r>
            <a:r>
              <a:rPr lang="en-US" sz="1600" dirty="0">
                <a:latin typeface="Monaco"/>
                <a:cs typeface="Monaco"/>
              </a:rPr>
              <a:t>, char ***names)</a:t>
            </a:r>
          </a:p>
          <a:p>
            <a:r>
              <a:rPr lang="en-US" sz="1600" dirty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 unsigned </a:t>
            </a:r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temp = 0;</a:t>
            </a:r>
          </a:p>
          <a:p>
            <a:r>
              <a:rPr lang="en-US" sz="1600" dirty="0">
                <a:latin typeface="Monaco"/>
                <a:cs typeface="Monaco"/>
              </a:rPr>
              <a:t>  unsigned </a:t>
            </a:r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node = 0</a:t>
            </a:r>
            <a:r>
              <a:rPr lang="en-US" sz="1600" dirty="0" smtClean="0">
                <a:latin typeface="Monaco"/>
                <a:cs typeface="Monaco"/>
              </a:rPr>
              <a:t>;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>
                <a:solidFill>
                  <a:srgbClr val="800000"/>
                </a:solidFill>
                <a:latin typeface="Monaco"/>
                <a:cs typeface="Monaco"/>
              </a:rPr>
              <a:t> /* Input code that uses </a:t>
            </a:r>
            <a:r>
              <a:rPr lang="en-US" sz="1600" dirty="0" err="1">
                <a:solidFill>
                  <a:srgbClr val="800000"/>
                </a:solidFill>
                <a:latin typeface="Monaco"/>
                <a:cs typeface="Monaco"/>
              </a:rPr>
              <a:t>input_file</a:t>
            </a:r>
            <a:r>
              <a:rPr lang="en-US" sz="1600" dirty="0">
                <a:solidFill>
                  <a:srgbClr val="800000"/>
                </a:solidFill>
                <a:latin typeface="Monaco"/>
                <a:cs typeface="Monaco"/>
              </a:rPr>
              <a:t> removed for clarity *</a:t>
            </a:r>
            <a:r>
              <a:rPr lang="en-US" sz="1600" dirty="0" smtClean="0">
                <a:solidFill>
                  <a:srgbClr val="800000"/>
                </a:solidFill>
                <a:latin typeface="Monaco"/>
                <a:cs typeface="Monaco"/>
              </a:rPr>
              <a:t>/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b="1" dirty="0">
                <a:latin typeface="Monaco"/>
                <a:cs typeface="Monaco"/>
              </a:rPr>
              <a:t>(*successors)[node] = temp;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latin typeface="Monaco"/>
                <a:cs typeface="Monaco"/>
              </a:rPr>
              <a:t>printf</a:t>
            </a:r>
            <a:r>
              <a:rPr lang="en-US" sz="1600" dirty="0">
                <a:solidFill>
                  <a:schemeClr val="tx2"/>
                </a:solidFill>
                <a:latin typeface="Monaco"/>
                <a:cs typeface="Monaco"/>
              </a:rPr>
              <a:t>(“name = %d\n”</a:t>
            </a:r>
            <a:r>
              <a:rPr lang="en-US" sz="1600" dirty="0">
                <a:latin typeface="Monaco"/>
                <a:cs typeface="Monaco"/>
              </a:rPr>
              <a:t>,*names[node]);</a:t>
            </a:r>
          </a:p>
          <a:p>
            <a:r>
              <a:rPr lang="en-US" sz="1600" dirty="0">
                <a:latin typeface="Monaco"/>
                <a:cs typeface="Monaco"/>
              </a:rPr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" y="2172431"/>
            <a:ext cx="2793999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-29205" y="2856597"/>
            <a:ext cx="2793999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-21932" y="3601663"/>
            <a:ext cx="2793999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318000" y="1199940"/>
            <a:ext cx="0" cy="3591669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991164" y="2145168"/>
            <a:ext cx="2793999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991164" y="3488270"/>
            <a:ext cx="2793999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-29204" y="4868362"/>
            <a:ext cx="9173204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50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2" grpId="0"/>
      <p:bldP spid="203783" grpId="0" build="p" animBg="1" autoUpdateAnimBg="0"/>
      <p:bldP spid="203784" grpId="0" build="p" animBg="1" autoUpdateAnimBg="0"/>
      <p:bldP spid="203785" grpId="0" build="p" animBg="1" autoUpdateAnimBg="0"/>
      <p:bldP spid="203786" grpId="0" build="p"/>
      <p:bldP spid="203787" grpId="0" build="p" animBg="1"/>
      <p:bldP spid="1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-131762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Quiz #3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ext Box 52"/>
          <p:cNvSpPr txBox="1">
            <a:spLocks noChangeArrowheads="1"/>
          </p:cNvSpPr>
          <p:nvPr/>
        </p:nvSpPr>
        <p:spPr bwMode="auto">
          <a:xfrm>
            <a:off x="457200" y="774035"/>
            <a:ext cx="4124847" cy="575542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3399"/>
                </a:solidFill>
                <a:latin typeface="Monaco"/>
                <a:cs typeface="Monaco"/>
              </a:rPr>
              <a:t>#include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>
                <a:solidFill>
                  <a:schemeClr val="tx2"/>
                </a:solidFill>
                <a:latin typeface="Monaco"/>
                <a:cs typeface="Monaco"/>
              </a:rPr>
              <a:t>&lt;</a:t>
            </a:r>
            <a:r>
              <a:rPr lang="en-US" sz="1600" dirty="0" err="1">
                <a:solidFill>
                  <a:schemeClr val="tx2"/>
                </a:solidFill>
                <a:latin typeface="Monaco"/>
                <a:cs typeface="Monaco"/>
              </a:rPr>
              <a:t>stdio.h</a:t>
            </a:r>
            <a:r>
              <a:rPr lang="en-US" sz="1600" dirty="0">
                <a:solidFill>
                  <a:schemeClr val="tx2"/>
                </a:solidFill>
                <a:latin typeface="Monaco"/>
                <a:cs typeface="Monaco"/>
              </a:rPr>
              <a:t>&gt;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solidFill>
                  <a:srgbClr val="003399"/>
                </a:solidFill>
                <a:latin typeface="Monaco"/>
                <a:cs typeface="Monaco"/>
              </a:rPr>
              <a:t>#define</a:t>
            </a:r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STRINGLENGTH</a:t>
            </a:r>
            <a:r>
              <a:rPr lang="en-US" sz="1600" dirty="0">
                <a:latin typeface="Monaco"/>
                <a:cs typeface="Monaco"/>
              </a:rPr>
              <a:t> 20</a:t>
            </a:r>
          </a:p>
          <a:p>
            <a:endParaRPr lang="en-US" sz="1600" dirty="0">
              <a:latin typeface="Monaco"/>
              <a:cs typeface="Monaco"/>
            </a:endParaRP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err="1">
                <a:solidFill>
                  <a:srgbClr val="0066CC"/>
                </a:solidFill>
                <a:latin typeface="Monaco"/>
                <a:cs typeface="Monaco"/>
              </a:rPr>
              <a:t>typedef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0066CC"/>
                </a:solidFill>
                <a:latin typeface="Monaco"/>
                <a:cs typeface="Monaco"/>
              </a:rPr>
              <a:t>struct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CC0000"/>
                </a:solidFill>
                <a:latin typeface="Monaco"/>
                <a:cs typeface="Monaco"/>
              </a:rPr>
              <a:t>c_node</a:t>
            </a:r>
            <a:r>
              <a:rPr lang="en-US" sz="1600" dirty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0066CC"/>
                </a:solidFill>
                <a:latin typeface="Monaco"/>
                <a:cs typeface="Monaco"/>
              </a:rPr>
              <a:t>int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 </a:t>
            </a:r>
            <a:r>
              <a:rPr lang="en-US" sz="1600" dirty="0">
                <a:latin typeface="Monaco"/>
                <a:cs typeface="Monaco"/>
              </a:rPr>
              <a:t>    </a:t>
            </a:r>
            <a:r>
              <a:rPr lang="en-US" sz="1600" dirty="0" err="1">
                <a:solidFill>
                  <a:srgbClr val="CC0099"/>
                </a:solidFill>
                <a:latin typeface="Monaco"/>
                <a:cs typeface="Monaco"/>
              </a:rPr>
              <a:t>vehicleID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char </a:t>
            </a:r>
            <a:r>
              <a:rPr lang="en-US" sz="1600" dirty="0">
                <a:latin typeface="Monaco"/>
                <a:cs typeface="Monaco"/>
              </a:rPr>
              <a:t>   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make</a:t>
            </a:r>
            <a:r>
              <a:rPr lang="en-US" sz="1600" dirty="0">
                <a:latin typeface="Monaco"/>
                <a:cs typeface="Monaco"/>
              </a:rPr>
              <a:t>[STRINGLENGTH];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char </a:t>
            </a:r>
            <a:r>
              <a:rPr lang="en-US" sz="1600" dirty="0">
                <a:latin typeface="Monaco"/>
                <a:cs typeface="Monaco"/>
              </a:rPr>
              <a:t>   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model</a:t>
            </a:r>
            <a:r>
              <a:rPr lang="en-US" sz="1600" dirty="0">
                <a:latin typeface="Monaco"/>
                <a:cs typeface="Monaco"/>
              </a:rPr>
              <a:t>[STRINGLENGTH];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0066CC"/>
                </a:solidFill>
                <a:latin typeface="Monaco"/>
                <a:cs typeface="Monaco"/>
              </a:rPr>
              <a:t>int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   </a:t>
            </a:r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year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0066CC"/>
                </a:solidFill>
                <a:latin typeface="Monaco"/>
                <a:cs typeface="Monaco"/>
              </a:rPr>
              <a:t>int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</a:t>
            </a:r>
            <a:r>
              <a:rPr lang="en-US" sz="1600" dirty="0">
                <a:latin typeface="Monaco"/>
                <a:cs typeface="Monaco"/>
              </a:rPr>
              <a:t>    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mileage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double</a:t>
            </a:r>
            <a:r>
              <a:rPr lang="en-US" sz="1600" dirty="0">
                <a:latin typeface="Monaco"/>
                <a:cs typeface="Monaco"/>
              </a:rPr>
              <a:t>  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cost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solidFill>
                  <a:srgbClr val="0066CC"/>
                </a:solidFill>
                <a:latin typeface="Monaco"/>
                <a:cs typeface="Monaco"/>
              </a:rPr>
              <a:t>struct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c_node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>
                <a:latin typeface="Monaco"/>
                <a:cs typeface="Monaco"/>
                <a:sym typeface="Symbol" charset="2"/>
              </a:rPr>
              <a:t>*</a:t>
            </a:r>
            <a:r>
              <a:rPr lang="en-US" sz="1600" dirty="0" smtClean="0">
                <a:solidFill>
                  <a:srgbClr val="CC0099"/>
                </a:solidFill>
                <a:latin typeface="Monaco"/>
                <a:cs typeface="Monaco"/>
              </a:rPr>
              <a:t>next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} </a:t>
            </a:r>
            <a:r>
              <a:rPr lang="en-US" sz="1600" dirty="0" err="1">
                <a:solidFill>
                  <a:srgbClr val="CC0099"/>
                </a:solidFill>
                <a:latin typeface="Monaco"/>
                <a:cs typeface="Monaco"/>
              </a:rPr>
              <a:t>CarNode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err="1" smtClean="0">
                <a:solidFill>
                  <a:srgbClr val="CC0099"/>
                </a:solidFill>
                <a:latin typeface="Monaco"/>
                <a:cs typeface="Monaco"/>
              </a:rPr>
              <a:t>CarNode</a:t>
            </a:r>
            <a:r>
              <a:rPr lang="en-US" sz="1600" dirty="0" smtClean="0">
                <a:latin typeface="Monaco"/>
                <a:cs typeface="Monaco"/>
              </a:rPr>
              <a:t>  </a:t>
            </a:r>
            <a:r>
              <a:rPr lang="en-US" sz="1600" dirty="0" err="1" smtClean="0">
                <a:latin typeface="Monaco"/>
                <a:cs typeface="Monaco"/>
              </a:rPr>
              <a:t>ParkingLot</a:t>
            </a:r>
            <a:r>
              <a:rPr lang="en-US" sz="1600" dirty="0" smtClean="0">
                <a:latin typeface="Monaco"/>
                <a:cs typeface="Monaco"/>
              </a:rPr>
              <a:t>[80];</a:t>
            </a:r>
          </a:p>
          <a:p>
            <a:r>
              <a:rPr lang="en-US" sz="1600" dirty="0" smtClean="0">
                <a:latin typeface="Monaco"/>
                <a:cs typeface="Monaco"/>
              </a:rPr>
              <a:t>…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err="1" smtClean="0">
                <a:solidFill>
                  <a:srgbClr val="CC0000"/>
                </a:solidFill>
                <a:latin typeface="Monaco"/>
                <a:cs typeface="Monaco"/>
              </a:rPr>
              <a:t>RegisterCar</a:t>
            </a:r>
            <a:r>
              <a:rPr lang="en-US" sz="1600" dirty="0" smtClean="0">
                <a:latin typeface="Monaco"/>
                <a:cs typeface="Monaco"/>
              </a:rPr>
              <a:t>(</a:t>
            </a:r>
            <a:r>
              <a:rPr lang="en-US" sz="1600" dirty="0" err="1" smtClean="0">
                <a:latin typeface="Monaco"/>
                <a:cs typeface="Monaco"/>
              </a:rPr>
              <a:t>CarNode</a:t>
            </a:r>
            <a:r>
              <a:rPr lang="en-US" sz="1600" dirty="0" smtClean="0">
                <a:latin typeface="Monaco"/>
                <a:cs typeface="Monaco"/>
              </a:rPr>
              <a:t>* </a:t>
            </a:r>
            <a:r>
              <a:rPr lang="en-US" sz="1600" dirty="0" err="1" smtClean="0">
                <a:latin typeface="Monaco"/>
                <a:cs typeface="Monaco"/>
              </a:rPr>
              <a:t>CarArray</a:t>
            </a:r>
            <a:r>
              <a:rPr lang="en-US" sz="1600" dirty="0" smtClean="0">
                <a:latin typeface="Monaco"/>
                <a:cs typeface="Monaco"/>
              </a:rPr>
              <a:t>,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k)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solidFill>
                  <a:srgbClr val="CC0099"/>
                </a:solidFill>
                <a:latin typeface="Monaco"/>
                <a:cs typeface="Monaco"/>
              </a:rPr>
              <a:t>CarNode</a:t>
            </a:r>
            <a:r>
              <a:rPr lang="en-US" sz="1600" dirty="0" smtClean="0">
                <a:latin typeface="Monaco"/>
                <a:cs typeface="Monaco"/>
              </a:rPr>
              <a:t> *</a:t>
            </a:r>
            <a:r>
              <a:rPr lang="en-US" sz="1600" dirty="0" err="1" smtClean="0">
                <a:latin typeface="Monaco"/>
                <a:cs typeface="Monaco"/>
              </a:rPr>
              <a:t>tmpCar</a:t>
            </a:r>
            <a:r>
              <a:rPr lang="en-US" sz="1600" dirty="0" smtClean="0">
                <a:latin typeface="Monaco"/>
                <a:cs typeface="Monaco"/>
              </a:rPr>
              <a:t>;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…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tmpCar</a:t>
            </a:r>
            <a:r>
              <a:rPr lang="en-US" sz="1600" dirty="0" smtClean="0">
                <a:latin typeface="Monaco"/>
                <a:cs typeface="Monaco"/>
              </a:rPr>
              <a:t>-&gt;next = &amp;(</a:t>
            </a:r>
            <a:r>
              <a:rPr lang="en-US" sz="1600" dirty="0" err="1" smtClean="0">
                <a:latin typeface="Monaco"/>
                <a:cs typeface="Monaco"/>
              </a:rPr>
              <a:t>CarArray</a:t>
            </a:r>
            <a:r>
              <a:rPr lang="en-US" sz="1600" dirty="0" smtClean="0">
                <a:latin typeface="Monaco"/>
                <a:cs typeface="Monaco"/>
              </a:rPr>
              <a:t>[k]);</a:t>
            </a: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1117600"/>
            <a:ext cx="4531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MIPS assembly code for the</a:t>
            </a:r>
          </a:p>
          <a:p>
            <a:r>
              <a:rPr lang="en-US" dirty="0" smtClean="0"/>
              <a:t>assignment in the </a:t>
            </a:r>
            <a:r>
              <a:rPr lang="en-US" dirty="0" err="1" smtClean="0">
                <a:latin typeface="Monaco"/>
                <a:cs typeface="Monaco"/>
              </a:rPr>
              <a:t>RegisterCar</a:t>
            </a:r>
            <a:r>
              <a:rPr lang="en-US" dirty="0" smtClean="0"/>
              <a:t> function.</a:t>
            </a:r>
          </a:p>
          <a:p>
            <a:r>
              <a:rPr lang="en-US" dirty="0" smtClean="0"/>
              <a:t>Assume that </a:t>
            </a:r>
            <a:r>
              <a:rPr lang="en-US" dirty="0" err="1" smtClean="0">
                <a:latin typeface="Monaco"/>
                <a:cs typeface="Monaco"/>
              </a:rPr>
              <a:t>tmpCar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/>
              <a:t>is stored in </a:t>
            </a:r>
          </a:p>
          <a:p>
            <a:r>
              <a:rPr lang="en-US" dirty="0" smtClean="0">
                <a:latin typeface="Monaco"/>
                <a:cs typeface="Monaco"/>
              </a:rPr>
              <a:t>$fp-16</a:t>
            </a:r>
            <a:endParaRPr lang="en-US" dirty="0">
              <a:latin typeface="Monaco"/>
              <a:cs typeface="Monaco"/>
            </a:endParaRPr>
          </a:p>
        </p:txBody>
      </p:sp>
      <p:grpSp>
        <p:nvGrpSpPr>
          <p:cNvPr id="65" name="Group 66"/>
          <p:cNvGrpSpPr/>
          <p:nvPr/>
        </p:nvGrpSpPr>
        <p:grpSpPr>
          <a:xfrm>
            <a:off x="4724400" y="2424344"/>
            <a:ext cx="1993900" cy="369332"/>
            <a:chOff x="2451100" y="4689475"/>
            <a:chExt cx="1993900" cy="369332"/>
          </a:xfrm>
        </p:grpSpPr>
        <p:sp>
          <p:nvSpPr>
            <p:cNvPr id="66" name="Rectangle 65"/>
            <p:cNvSpPr/>
            <p:nvPr/>
          </p:nvSpPr>
          <p:spPr>
            <a:xfrm>
              <a:off x="2946399" y="4780856"/>
              <a:ext cx="1498601" cy="264219"/>
            </a:xfrm>
            <a:prstGeom prst="rect">
              <a:avLst/>
            </a:prstGeom>
            <a:solidFill>
              <a:srgbClr val="EAEC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451100" y="4689475"/>
              <a:ext cx="569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$a0</a:t>
              </a:r>
              <a:endParaRPr lang="en-US" dirty="0"/>
            </a:p>
          </p:txBody>
        </p:sp>
      </p:grpSp>
      <p:grpSp>
        <p:nvGrpSpPr>
          <p:cNvPr id="68" name="Group 66"/>
          <p:cNvGrpSpPr/>
          <p:nvPr/>
        </p:nvGrpSpPr>
        <p:grpSpPr>
          <a:xfrm>
            <a:off x="4724400" y="2946076"/>
            <a:ext cx="1993900" cy="369332"/>
            <a:chOff x="2451100" y="4689475"/>
            <a:chExt cx="1993900" cy="369332"/>
          </a:xfrm>
        </p:grpSpPr>
        <p:sp>
          <p:nvSpPr>
            <p:cNvPr id="69" name="Rectangle 68"/>
            <p:cNvSpPr/>
            <p:nvPr/>
          </p:nvSpPr>
          <p:spPr>
            <a:xfrm>
              <a:off x="2946399" y="4780856"/>
              <a:ext cx="1498601" cy="264219"/>
            </a:xfrm>
            <a:prstGeom prst="rect">
              <a:avLst/>
            </a:prstGeom>
            <a:solidFill>
              <a:srgbClr val="EAEC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451100" y="4689475"/>
              <a:ext cx="569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$a1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2107876"/>
            <a:ext cx="1371600" cy="1689424"/>
            <a:chOff x="0" y="2107876"/>
            <a:chExt cx="1371600" cy="1689424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0" y="3784600"/>
              <a:ext cx="1371600" cy="127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0" y="2108200"/>
              <a:ext cx="1371600" cy="127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692150" y="2107876"/>
              <a:ext cx="12700" cy="1676724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-38100" y="2679469"/>
            <a:ext cx="800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68</a:t>
            </a:r>
          </a:p>
          <a:p>
            <a:pPr algn="ctr"/>
            <a:r>
              <a:rPr lang="en-US" dirty="0" smtClean="0"/>
              <a:t> bytes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1350" y="5959197"/>
            <a:ext cx="3889897" cy="26668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218000" y="3035857"/>
            <a:ext cx="1498601" cy="264219"/>
          </a:xfrm>
          <a:prstGeom prst="rect">
            <a:avLst/>
          </a:prstGeom>
          <a:solidFill>
            <a:srgbClr val="EAEC9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Monaco"/>
                <a:cs typeface="Monaco"/>
              </a:rPr>
              <a:t>15</a:t>
            </a:r>
            <a:endParaRPr lang="en-US" sz="1400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218000" y="2511416"/>
            <a:ext cx="1498601" cy="264219"/>
          </a:xfrm>
          <a:prstGeom prst="rect">
            <a:avLst/>
          </a:prstGeom>
          <a:solidFill>
            <a:srgbClr val="EAEC9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Monaco"/>
                <a:cs typeface="Monaco"/>
              </a:rPr>
              <a:t>0x4000 0000</a:t>
            </a:r>
            <a:endParaRPr lang="en-US" sz="1400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42001" y="245222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CarArray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56301" y="299424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k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448447" y="5837238"/>
            <a:ext cx="2133600" cy="525462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4694715" y="3415268"/>
            <a:ext cx="2034586" cy="369332"/>
            <a:chOff x="2399473" y="2909240"/>
            <a:chExt cx="2034586" cy="369332"/>
          </a:xfrm>
          <a:solidFill>
            <a:srgbClr val="EAEC9B"/>
          </a:solidFill>
        </p:grpSpPr>
        <p:sp>
          <p:nvSpPr>
            <p:cNvPr id="48" name="Rectangle 13"/>
            <p:cNvSpPr>
              <a:spLocks noChangeArrowheads="1"/>
            </p:cNvSpPr>
            <p:nvPr/>
          </p:nvSpPr>
          <p:spPr bwMode="auto">
            <a:xfrm>
              <a:off x="2943126" y="2982487"/>
              <a:ext cx="1490933" cy="2667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600" dirty="0">
                <a:latin typeface="Monaco"/>
                <a:cs typeface="Monaco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399473" y="2909240"/>
              <a:ext cx="50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$t0</a:t>
              </a:r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846776" y="4074636"/>
            <a:ext cx="318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$t0 ← </a:t>
            </a:r>
            <a:r>
              <a:rPr lang="en-US" dirty="0" err="1" smtClean="0">
                <a:solidFill>
                  <a:srgbClr val="800000"/>
                </a:solidFill>
                <a:latin typeface="Monaco"/>
                <a:cs typeface="Monaco"/>
              </a:rPr>
              <a:t>CarArray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 + 68×k</a:t>
            </a:r>
            <a:endParaRPr lang="en-US" dirty="0">
              <a:solidFill>
                <a:srgbClr val="800000"/>
              </a:solidFill>
              <a:latin typeface="Monaco"/>
              <a:cs typeface="Monaco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6776" y="4531836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$t0 ← </a:t>
            </a:r>
            <a:r>
              <a:rPr lang="en-US" dirty="0" err="1" smtClean="0">
                <a:solidFill>
                  <a:srgbClr val="800000"/>
                </a:solidFill>
                <a:latin typeface="Monaco"/>
                <a:cs typeface="Monaco"/>
              </a:rPr>
              <a:t>CarArray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 + 64×k + 4×k</a:t>
            </a:r>
            <a:endParaRPr lang="en-US" dirty="0">
              <a:solidFill>
                <a:srgbClr val="800000"/>
              </a:solidFill>
              <a:latin typeface="Monaco"/>
              <a:cs typeface="Monaco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85966" y="5319236"/>
            <a:ext cx="4571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sll</a:t>
            </a:r>
            <a:r>
              <a:rPr lang="en-US" dirty="0" smtClean="0">
                <a:latin typeface="Monaco"/>
                <a:cs typeface="Monaco"/>
              </a:rPr>
              <a:t> $t0, $a1, 6   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# $t0 ← 64×k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sll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$t1, $a1, 2   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# $t0 </a:t>
            </a:r>
            <a:r>
              <a:rPr lang="en-US" dirty="0">
                <a:solidFill>
                  <a:srgbClr val="800000"/>
                </a:solidFill>
                <a:latin typeface="Monaco"/>
                <a:cs typeface="Monaco"/>
              </a:rPr>
              <a:t>← 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4</a:t>
            </a:r>
            <a:r>
              <a:rPr lang="en-US" dirty="0">
                <a:solidFill>
                  <a:srgbClr val="800000"/>
                </a:solidFill>
                <a:latin typeface="Monaco"/>
                <a:cs typeface="Monaco"/>
              </a:rPr>
              <a:t>×k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add $t0, $t0, $t1 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# $t0 ← 68</a:t>
            </a:r>
            <a:r>
              <a:rPr lang="en-US" dirty="0">
                <a:solidFill>
                  <a:srgbClr val="800000"/>
                </a:solidFill>
                <a:latin typeface="Monaco"/>
                <a:cs typeface="Monaco"/>
              </a:rPr>
              <a:t>×k</a:t>
            </a:r>
            <a:endParaRPr lang="en-US" dirty="0" smtClean="0">
              <a:solidFill>
                <a:srgbClr val="8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add $t0, $a0, $t0 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871545" y="3427968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&amp;(</a:t>
            </a:r>
            <a:r>
              <a:rPr lang="en-US" dirty="0" err="1" smtClean="0">
                <a:solidFill>
                  <a:srgbClr val="800000"/>
                </a:solidFill>
                <a:latin typeface="Monaco"/>
                <a:cs typeface="Monaco"/>
              </a:rPr>
              <a:t>CarArray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[k])</a:t>
            </a:r>
            <a:endParaRPr lang="en-US" dirty="0">
              <a:solidFill>
                <a:srgbClr val="800000"/>
              </a:solidFill>
              <a:latin typeface="Monaco"/>
              <a:cs typeface="Monaco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30700" y="3483405"/>
            <a:ext cx="1498601" cy="264219"/>
          </a:xfrm>
          <a:prstGeom prst="rect">
            <a:avLst/>
          </a:prstGeom>
          <a:solidFill>
            <a:srgbClr val="EAEC9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Monaco"/>
                <a:cs typeface="Monaco"/>
              </a:rPr>
              <a:t>0x4000 01E0</a:t>
            </a:r>
            <a:endParaRPr lang="en-US" sz="1400" dirty="0">
              <a:solidFill>
                <a:schemeClr val="tx1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980770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 animBg="1"/>
      <p:bldP spid="12" grpId="1" animBg="1"/>
      <p:bldP spid="53" grpId="0" animBg="1"/>
      <p:bldP spid="54" grpId="0" animBg="1"/>
      <p:bldP spid="55" grpId="0"/>
      <p:bldP spid="56" grpId="0"/>
      <p:bldP spid="56" grpId="1"/>
      <p:bldP spid="46" grpId="0" animBg="1"/>
      <p:bldP spid="2" grpId="0"/>
      <p:bldP spid="52" grpId="0"/>
      <p:bldP spid="59" grpId="0"/>
      <p:bldP spid="60" grpId="0"/>
      <p:bldP spid="2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-131762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Quiz #3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ext Box 52"/>
          <p:cNvSpPr txBox="1">
            <a:spLocks noChangeArrowheads="1"/>
          </p:cNvSpPr>
          <p:nvPr/>
        </p:nvSpPr>
        <p:spPr bwMode="auto">
          <a:xfrm>
            <a:off x="457200" y="774035"/>
            <a:ext cx="4124847" cy="575542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3399"/>
                </a:solidFill>
                <a:latin typeface="Monaco"/>
                <a:cs typeface="Monaco"/>
              </a:rPr>
              <a:t>#include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>
                <a:solidFill>
                  <a:schemeClr val="tx2"/>
                </a:solidFill>
                <a:latin typeface="Monaco"/>
                <a:cs typeface="Monaco"/>
              </a:rPr>
              <a:t>&lt;</a:t>
            </a:r>
            <a:r>
              <a:rPr lang="en-US" sz="1600" dirty="0" err="1">
                <a:solidFill>
                  <a:schemeClr val="tx2"/>
                </a:solidFill>
                <a:latin typeface="Monaco"/>
                <a:cs typeface="Monaco"/>
              </a:rPr>
              <a:t>stdio.h</a:t>
            </a:r>
            <a:r>
              <a:rPr lang="en-US" sz="1600" dirty="0">
                <a:solidFill>
                  <a:schemeClr val="tx2"/>
                </a:solidFill>
                <a:latin typeface="Monaco"/>
                <a:cs typeface="Monaco"/>
              </a:rPr>
              <a:t>&gt;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solidFill>
                  <a:srgbClr val="003399"/>
                </a:solidFill>
                <a:latin typeface="Monaco"/>
                <a:cs typeface="Monaco"/>
              </a:rPr>
              <a:t>#define</a:t>
            </a:r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STRINGLENGTH</a:t>
            </a:r>
            <a:r>
              <a:rPr lang="en-US" sz="1600" dirty="0">
                <a:latin typeface="Monaco"/>
                <a:cs typeface="Monaco"/>
              </a:rPr>
              <a:t> 20</a:t>
            </a:r>
          </a:p>
          <a:p>
            <a:endParaRPr lang="en-US" sz="1600" dirty="0">
              <a:latin typeface="Monaco"/>
              <a:cs typeface="Monaco"/>
            </a:endParaRP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err="1">
                <a:solidFill>
                  <a:srgbClr val="0066CC"/>
                </a:solidFill>
                <a:latin typeface="Monaco"/>
                <a:cs typeface="Monaco"/>
              </a:rPr>
              <a:t>typedef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0066CC"/>
                </a:solidFill>
                <a:latin typeface="Monaco"/>
                <a:cs typeface="Monaco"/>
              </a:rPr>
              <a:t>struct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CC0000"/>
                </a:solidFill>
                <a:latin typeface="Monaco"/>
                <a:cs typeface="Monaco"/>
              </a:rPr>
              <a:t>c_node</a:t>
            </a:r>
            <a:r>
              <a:rPr lang="en-US" sz="1600" dirty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0066CC"/>
                </a:solidFill>
                <a:latin typeface="Monaco"/>
                <a:cs typeface="Monaco"/>
              </a:rPr>
              <a:t>int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 </a:t>
            </a:r>
            <a:r>
              <a:rPr lang="en-US" sz="1600" dirty="0">
                <a:latin typeface="Monaco"/>
                <a:cs typeface="Monaco"/>
              </a:rPr>
              <a:t>    </a:t>
            </a:r>
            <a:r>
              <a:rPr lang="en-US" sz="1600" dirty="0" err="1">
                <a:solidFill>
                  <a:srgbClr val="CC0099"/>
                </a:solidFill>
                <a:latin typeface="Monaco"/>
                <a:cs typeface="Monaco"/>
              </a:rPr>
              <a:t>vehicleID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char </a:t>
            </a:r>
            <a:r>
              <a:rPr lang="en-US" sz="1600" dirty="0">
                <a:latin typeface="Monaco"/>
                <a:cs typeface="Monaco"/>
              </a:rPr>
              <a:t>   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make</a:t>
            </a:r>
            <a:r>
              <a:rPr lang="en-US" sz="1600" dirty="0">
                <a:latin typeface="Monaco"/>
                <a:cs typeface="Monaco"/>
              </a:rPr>
              <a:t>[STRINGLENGTH];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char </a:t>
            </a:r>
            <a:r>
              <a:rPr lang="en-US" sz="1600" dirty="0">
                <a:latin typeface="Monaco"/>
                <a:cs typeface="Monaco"/>
              </a:rPr>
              <a:t>   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model</a:t>
            </a:r>
            <a:r>
              <a:rPr lang="en-US" sz="1600" dirty="0">
                <a:latin typeface="Monaco"/>
                <a:cs typeface="Monaco"/>
              </a:rPr>
              <a:t>[STRINGLENGTH];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0066CC"/>
                </a:solidFill>
                <a:latin typeface="Monaco"/>
                <a:cs typeface="Monaco"/>
              </a:rPr>
              <a:t>int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   </a:t>
            </a:r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year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0066CC"/>
                </a:solidFill>
                <a:latin typeface="Monaco"/>
                <a:cs typeface="Monaco"/>
              </a:rPr>
              <a:t>int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</a:t>
            </a:r>
            <a:r>
              <a:rPr lang="en-US" sz="1600" dirty="0">
                <a:latin typeface="Monaco"/>
                <a:cs typeface="Monaco"/>
              </a:rPr>
              <a:t>    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mileage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double</a:t>
            </a:r>
            <a:r>
              <a:rPr lang="en-US" sz="1600" dirty="0">
                <a:latin typeface="Monaco"/>
                <a:cs typeface="Monaco"/>
              </a:rPr>
              <a:t>  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cost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solidFill>
                  <a:srgbClr val="0066CC"/>
                </a:solidFill>
                <a:latin typeface="Monaco"/>
                <a:cs typeface="Monaco"/>
              </a:rPr>
              <a:t>struct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c_node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>
                <a:latin typeface="Monaco"/>
                <a:cs typeface="Monaco"/>
                <a:sym typeface="Symbol" charset="2"/>
              </a:rPr>
              <a:t>*</a:t>
            </a:r>
            <a:r>
              <a:rPr lang="en-US" sz="1600" dirty="0" smtClean="0">
                <a:solidFill>
                  <a:srgbClr val="CC0099"/>
                </a:solidFill>
                <a:latin typeface="Monaco"/>
                <a:cs typeface="Monaco"/>
              </a:rPr>
              <a:t>next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} </a:t>
            </a:r>
            <a:r>
              <a:rPr lang="en-US" sz="1600" dirty="0" err="1">
                <a:solidFill>
                  <a:srgbClr val="CC0099"/>
                </a:solidFill>
                <a:latin typeface="Monaco"/>
                <a:cs typeface="Monaco"/>
              </a:rPr>
              <a:t>CarNode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err="1" smtClean="0">
                <a:solidFill>
                  <a:srgbClr val="CC0099"/>
                </a:solidFill>
                <a:latin typeface="Monaco"/>
                <a:cs typeface="Monaco"/>
              </a:rPr>
              <a:t>CarNode</a:t>
            </a:r>
            <a:r>
              <a:rPr lang="en-US" sz="1600" dirty="0" smtClean="0">
                <a:latin typeface="Monaco"/>
                <a:cs typeface="Monaco"/>
              </a:rPr>
              <a:t>  </a:t>
            </a:r>
            <a:r>
              <a:rPr lang="en-US" sz="1600" dirty="0" err="1" smtClean="0">
                <a:latin typeface="Monaco"/>
                <a:cs typeface="Monaco"/>
              </a:rPr>
              <a:t>ParkingLot</a:t>
            </a:r>
            <a:r>
              <a:rPr lang="en-US" sz="1600" dirty="0" smtClean="0">
                <a:latin typeface="Monaco"/>
                <a:cs typeface="Monaco"/>
              </a:rPr>
              <a:t>[80];</a:t>
            </a:r>
          </a:p>
          <a:p>
            <a:r>
              <a:rPr lang="en-US" sz="1600" dirty="0" smtClean="0">
                <a:latin typeface="Monaco"/>
                <a:cs typeface="Monaco"/>
              </a:rPr>
              <a:t>…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err="1" smtClean="0">
                <a:solidFill>
                  <a:srgbClr val="CC0000"/>
                </a:solidFill>
                <a:latin typeface="Monaco"/>
                <a:cs typeface="Monaco"/>
              </a:rPr>
              <a:t>RegisterCar</a:t>
            </a:r>
            <a:r>
              <a:rPr lang="en-US" sz="1600" dirty="0" smtClean="0">
                <a:latin typeface="Monaco"/>
                <a:cs typeface="Monaco"/>
              </a:rPr>
              <a:t>(</a:t>
            </a:r>
            <a:r>
              <a:rPr lang="en-US" sz="1600" dirty="0" err="1" smtClean="0">
                <a:latin typeface="Monaco"/>
                <a:cs typeface="Monaco"/>
              </a:rPr>
              <a:t>CarNode</a:t>
            </a:r>
            <a:r>
              <a:rPr lang="en-US" sz="1600" dirty="0" smtClean="0">
                <a:latin typeface="Monaco"/>
                <a:cs typeface="Monaco"/>
              </a:rPr>
              <a:t>* </a:t>
            </a:r>
            <a:r>
              <a:rPr lang="en-US" sz="1600" dirty="0" err="1" smtClean="0">
                <a:latin typeface="Monaco"/>
                <a:cs typeface="Monaco"/>
              </a:rPr>
              <a:t>CarArray</a:t>
            </a:r>
            <a:r>
              <a:rPr lang="en-US" sz="1600" dirty="0" smtClean="0">
                <a:latin typeface="Monaco"/>
                <a:cs typeface="Monaco"/>
              </a:rPr>
              <a:t>,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k)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solidFill>
                  <a:srgbClr val="CC0099"/>
                </a:solidFill>
                <a:latin typeface="Monaco"/>
                <a:cs typeface="Monaco"/>
              </a:rPr>
              <a:t>CarNode</a:t>
            </a:r>
            <a:r>
              <a:rPr lang="en-US" sz="1600" dirty="0" smtClean="0">
                <a:latin typeface="Monaco"/>
                <a:cs typeface="Monaco"/>
              </a:rPr>
              <a:t> *</a:t>
            </a:r>
            <a:r>
              <a:rPr lang="en-US" sz="1600" dirty="0" err="1" smtClean="0">
                <a:latin typeface="Monaco"/>
                <a:cs typeface="Monaco"/>
              </a:rPr>
              <a:t>tmpCar</a:t>
            </a:r>
            <a:r>
              <a:rPr lang="en-US" sz="1600" dirty="0" smtClean="0">
                <a:latin typeface="Monaco"/>
                <a:cs typeface="Monaco"/>
              </a:rPr>
              <a:t>;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…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tmpCar</a:t>
            </a:r>
            <a:r>
              <a:rPr lang="en-US" sz="1600" dirty="0" smtClean="0">
                <a:latin typeface="Monaco"/>
                <a:cs typeface="Monaco"/>
              </a:rPr>
              <a:t>-&gt;next = &amp;(</a:t>
            </a:r>
            <a:r>
              <a:rPr lang="en-US" sz="1600" dirty="0" err="1" smtClean="0">
                <a:latin typeface="Monaco"/>
                <a:cs typeface="Monaco"/>
              </a:rPr>
              <a:t>CarArray</a:t>
            </a:r>
            <a:r>
              <a:rPr lang="en-US" sz="1600" dirty="0" smtClean="0">
                <a:latin typeface="Monaco"/>
                <a:cs typeface="Monaco"/>
              </a:rPr>
              <a:t>[k]);</a:t>
            </a: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1117600"/>
            <a:ext cx="4531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MIPS assembly code for the</a:t>
            </a:r>
          </a:p>
          <a:p>
            <a:r>
              <a:rPr lang="en-US" dirty="0" smtClean="0"/>
              <a:t>assignment in the </a:t>
            </a:r>
            <a:r>
              <a:rPr lang="en-US" dirty="0" err="1" smtClean="0">
                <a:latin typeface="Monaco"/>
                <a:cs typeface="Monaco"/>
              </a:rPr>
              <a:t>RegisterCar</a:t>
            </a:r>
            <a:r>
              <a:rPr lang="en-US" dirty="0" smtClean="0"/>
              <a:t> function.</a:t>
            </a:r>
          </a:p>
          <a:p>
            <a:r>
              <a:rPr lang="en-US" dirty="0" smtClean="0"/>
              <a:t>Assume that </a:t>
            </a:r>
            <a:r>
              <a:rPr lang="en-US" dirty="0" err="1" smtClean="0">
                <a:latin typeface="Monaco"/>
                <a:cs typeface="Monaco"/>
              </a:rPr>
              <a:t>tmpCar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/>
              <a:t>is stored in </a:t>
            </a:r>
          </a:p>
          <a:p>
            <a:r>
              <a:rPr lang="en-US" dirty="0" smtClean="0">
                <a:latin typeface="Monaco"/>
                <a:cs typeface="Monaco"/>
              </a:rPr>
              <a:t>$fp-16</a:t>
            </a:r>
            <a:endParaRPr lang="en-US" dirty="0">
              <a:latin typeface="Monaco"/>
              <a:cs typeface="Monaco"/>
            </a:endParaRPr>
          </a:p>
        </p:txBody>
      </p:sp>
      <p:grpSp>
        <p:nvGrpSpPr>
          <p:cNvPr id="61" name="Group 66"/>
          <p:cNvGrpSpPr/>
          <p:nvPr/>
        </p:nvGrpSpPr>
        <p:grpSpPr>
          <a:xfrm>
            <a:off x="4654781" y="3859444"/>
            <a:ext cx="1711128" cy="369332"/>
            <a:chOff x="2451100" y="4689475"/>
            <a:chExt cx="1711128" cy="369332"/>
          </a:xfrm>
        </p:grpSpPr>
        <p:sp>
          <p:nvSpPr>
            <p:cNvPr id="62" name="Rectangle 61"/>
            <p:cNvSpPr/>
            <p:nvPr/>
          </p:nvSpPr>
          <p:spPr>
            <a:xfrm>
              <a:off x="2946399" y="4780856"/>
              <a:ext cx="1215829" cy="264219"/>
            </a:xfrm>
            <a:prstGeom prst="rect">
              <a:avLst/>
            </a:prstGeom>
            <a:solidFill>
              <a:srgbClr val="EAEC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0x3000 1020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51100" y="4689475"/>
              <a:ext cx="50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$</a:t>
              </a:r>
              <a:r>
                <a:rPr lang="en-US" dirty="0" err="1" smtClean="0"/>
                <a:t>fp</a:t>
              </a:r>
              <a:endParaRPr lang="en-US" dirty="0"/>
            </a:p>
          </p:txBody>
        </p:sp>
      </p:grpSp>
      <p:cxnSp>
        <p:nvCxnSpPr>
          <p:cNvPr id="64" name="Curved Connector 63"/>
          <p:cNvCxnSpPr>
            <a:stCxn id="62" idx="2"/>
            <a:endCxn id="28" idx="1"/>
          </p:cNvCxnSpPr>
          <p:nvPr/>
        </p:nvCxnSpPr>
        <p:spPr>
          <a:xfrm rot="16200000" flipH="1">
            <a:off x="5337866" y="4635173"/>
            <a:ext cx="1309776" cy="469518"/>
          </a:xfrm>
          <a:prstGeom prst="curvedConnector2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6"/>
          <p:cNvGrpSpPr/>
          <p:nvPr/>
        </p:nvGrpSpPr>
        <p:grpSpPr>
          <a:xfrm>
            <a:off x="4724400" y="2424344"/>
            <a:ext cx="1993900" cy="369332"/>
            <a:chOff x="2451100" y="4689475"/>
            <a:chExt cx="1993900" cy="369332"/>
          </a:xfrm>
        </p:grpSpPr>
        <p:sp>
          <p:nvSpPr>
            <p:cNvPr id="66" name="Rectangle 65"/>
            <p:cNvSpPr/>
            <p:nvPr/>
          </p:nvSpPr>
          <p:spPr>
            <a:xfrm>
              <a:off x="2946399" y="4780856"/>
              <a:ext cx="1498601" cy="264219"/>
            </a:xfrm>
            <a:prstGeom prst="rect">
              <a:avLst/>
            </a:prstGeom>
            <a:solidFill>
              <a:srgbClr val="EAEC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451100" y="4689475"/>
              <a:ext cx="569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$a0</a:t>
              </a:r>
              <a:endParaRPr lang="en-US" dirty="0"/>
            </a:p>
          </p:txBody>
        </p:sp>
      </p:grpSp>
      <p:grpSp>
        <p:nvGrpSpPr>
          <p:cNvPr id="68" name="Group 66"/>
          <p:cNvGrpSpPr/>
          <p:nvPr/>
        </p:nvGrpSpPr>
        <p:grpSpPr>
          <a:xfrm>
            <a:off x="4724400" y="2946076"/>
            <a:ext cx="1993900" cy="369332"/>
            <a:chOff x="2451100" y="4689475"/>
            <a:chExt cx="1993900" cy="369332"/>
          </a:xfrm>
        </p:grpSpPr>
        <p:sp>
          <p:nvSpPr>
            <p:cNvPr id="69" name="Rectangle 68"/>
            <p:cNvSpPr/>
            <p:nvPr/>
          </p:nvSpPr>
          <p:spPr>
            <a:xfrm>
              <a:off x="2946399" y="4780856"/>
              <a:ext cx="1498601" cy="264219"/>
            </a:xfrm>
            <a:prstGeom prst="rect">
              <a:avLst/>
            </a:prstGeom>
            <a:solidFill>
              <a:srgbClr val="EAEC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451100" y="4689475"/>
              <a:ext cx="569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$a1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10481" y="4228776"/>
            <a:ext cx="2755717" cy="2527309"/>
            <a:chOff x="6210481" y="4228776"/>
            <a:chExt cx="2755717" cy="2527309"/>
          </a:xfrm>
        </p:grpSpPr>
        <p:sp>
          <p:nvSpPr>
            <p:cNvPr id="57" name="Text Box 20"/>
            <p:cNvSpPr txBox="1">
              <a:spLocks noChangeArrowheads="1"/>
            </p:cNvSpPr>
            <p:nvPr/>
          </p:nvSpPr>
          <p:spPr bwMode="auto">
            <a:xfrm>
              <a:off x="6376542" y="4228776"/>
              <a:ext cx="1005114" cy="338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1" dirty="0"/>
                <a:t>Address</a:t>
              </a:r>
            </a:p>
          </p:txBody>
        </p:sp>
        <p:sp>
          <p:nvSpPr>
            <p:cNvPr id="58" name="Text Box 21"/>
            <p:cNvSpPr txBox="1">
              <a:spLocks noChangeArrowheads="1"/>
            </p:cNvSpPr>
            <p:nvPr/>
          </p:nvSpPr>
          <p:spPr bwMode="auto">
            <a:xfrm>
              <a:off x="7921528" y="4228776"/>
              <a:ext cx="733591" cy="338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1" dirty="0"/>
                <a:t>Value</a:t>
              </a:r>
            </a:p>
          </p:txBody>
        </p:sp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6210481" y="4557066"/>
              <a:ext cx="13483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 smtClean="0"/>
                <a:t>0x3000102C</a:t>
              </a:r>
              <a:endParaRPr lang="en-US" sz="1600" dirty="0"/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6227513" y="4823754"/>
              <a:ext cx="131428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 smtClean="0"/>
                <a:t>0x30001028</a:t>
              </a:r>
              <a:endParaRPr lang="en-US" sz="1600" dirty="0"/>
            </a:p>
          </p:txBody>
        </p:sp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6227513" y="5088855"/>
              <a:ext cx="131428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 smtClean="0"/>
                <a:t>0x30001024</a:t>
              </a:r>
              <a:endParaRPr lang="en-US" sz="1600" dirty="0"/>
            </a:p>
          </p:txBody>
        </p:sp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6227513" y="5355543"/>
              <a:ext cx="131428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 smtClean="0"/>
                <a:t>0x30001020</a:t>
              </a:r>
              <a:endParaRPr lang="en-US" sz="1600" dirty="0"/>
            </a:p>
          </p:txBody>
        </p:sp>
        <p:sp>
          <p:nvSpPr>
            <p:cNvPr id="29" name="Text Box 8"/>
            <p:cNvSpPr txBox="1">
              <a:spLocks noChangeArrowheads="1"/>
            </p:cNvSpPr>
            <p:nvPr/>
          </p:nvSpPr>
          <p:spPr bwMode="auto">
            <a:xfrm>
              <a:off x="6210481" y="5620643"/>
              <a:ext cx="13483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 smtClean="0"/>
                <a:t>0x3000101C</a:t>
              </a:r>
              <a:endParaRPr lang="en-US" sz="1600" dirty="0"/>
            </a:p>
          </p:txBody>
        </p: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6227513" y="5887331"/>
              <a:ext cx="131428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 smtClean="0"/>
                <a:t>0x30001018</a:t>
              </a:r>
              <a:endParaRPr lang="en-US" sz="1600" dirty="0"/>
            </a:p>
          </p:txBody>
        </p:sp>
        <p:sp>
          <p:nvSpPr>
            <p:cNvPr id="31" name="Text Box 10"/>
            <p:cNvSpPr txBox="1">
              <a:spLocks noChangeArrowheads="1"/>
            </p:cNvSpPr>
            <p:nvPr/>
          </p:nvSpPr>
          <p:spPr bwMode="auto">
            <a:xfrm>
              <a:off x="6227513" y="6152431"/>
              <a:ext cx="131428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 smtClean="0"/>
                <a:t>0x30001014</a:t>
              </a:r>
              <a:endParaRPr lang="en-US" sz="1600" dirty="0"/>
            </a:p>
          </p:txBody>
        </p:sp>
        <p:sp>
          <p:nvSpPr>
            <p:cNvPr id="32" name="Text Box 11"/>
            <p:cNvSpPr txBox="1">
              <a:spLocks noChangeArrowheads="1"/>
            </p:cNvSpPr>
            <p:nvPr/>
          </p:nvSpPr>
          <p:spPr bwMode="auto">
            <a:xfrm>
              <a:off x="6227513" y="6417531"/>
              <a:ext cx="131428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 smtClean="0"/>
                <a:t>0x30001010</a:t>
              </a:r>
              <a:endParaRPr lang="en-US" sz="1600" dirty="0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7475265" y="4592314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600" dirty="0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7475265" y="4855839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600" dirty="0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7475265" y="5122539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600" dirty="0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7475265" y="5389239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600" dirty="0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7475265" y="5655939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600" dirty="0"/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7475265" y="5922639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600" dirty="0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7475265" y="6189339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600" dirty="0"/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7475265" y="6456039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600" dirty="0"/>
            </a:p>
          </p:txBody>
        </p:sp>
      </p:grp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7475265" y="6459662"/>
            <a:ext cx="1490933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dirty="0" smtClean="0">
                <a:latin typeface="Monaco"/>
                <a:cs typeface="Monaco"/>
              </a:rPr>
              <a:t>0x5000 1008 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49236" y="6392131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tmpCar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218000" y="3035857"/>
            <a:ext cx="1498601" cy="264219"/>
          </a:xfrm>
          <a:prstGeom prst="rect">
            <a:avLst/>
          </a:prstGeom>
          <a:solidFill>
            <a:srgbClr val="EAEC9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Monaco"/>
                <a:cs typeface="Monaco"/>
              </a:rPr>
              <a:t>15</a:t>
            </a:r>
            <a:endParaRPr lang="en-US" sz="1400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218000" y="2511416"/>
            <a:ext cx="1498601" cy="264219"/>
          </a:xfrm>
          <a:prstGeom prst="rect">
            <a:avLst/>
          </a:prstGeom>
          <a:solidFill>
            <a:srgbClr val="EAEC9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Monaco"/>
                <a:cs typeface="Monaco"/>
              </a:rPr>
              <a:t>0x4000 0000</a:t>
            </a:r>
            <a:endParaRPr lang="en-US" sz="1400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42001" y="245222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CarArray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56301" y="299424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k</a:t>
            </a:r>
            <a:endParaRPr lang="en-US" dirty="0">
              <a:latin typeface="Monaco"/>
              <a:cs typeface="Monaco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4694715" y="3415268"/>
            <a:ext cx="2034586" cy="369332"/>
            <a:chOff x="2399473" y="2909240"/>
            <a:chExt cx="2034586" cy="369332"/>
          </a:xfrm>
          <a:solidFill>
            <a:srgbClr val="EAEC9B"/>
          </a:solidFill>
        </p:grpSpPr>
        <p:sp>
          <p:nvSpPr>
            <p:cNvPr id="60" name="Rectangle 13"/>
            <p:cNvSpPr>
              <a:spLocks noChangeArrowheads="1"/>
            </p:cNvSpPr>
            <p:nvPr/>
          </p:nvSpPr>
          <p:spPr bwMode="auto">
            <a:xfrm>
              <a:off x="2943126" y="2982487"/>
              <a:ext cx="1490933" cy="2667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600" dirty="0">
                <a:latin typeface="Monaco"/>
                <a:cs typeface="Monaco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399473" y="2909240"/>
              <a:ext cx="50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$t0</a:t>
              </a:r>
              <a:endParaRPr lang="en-US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871545" y="3427968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&amp;(</a:t>
            </a:r>
            <a:r>
              <a:rPr lang="en-US" dirty="0" err="1" smtClean="0">
                <a:solidFill>
                  <a:srgbClr val="800000"/>
                </a:solidFill>
                <a:latin typeface="Monaco"/>
                <a:cs typeface="Monaco"/>
              </a:rPr>
              <a:t>CarArray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[k])</a:t>
            </a:r>
            <a:endParaRPr lang="en-US" dirty="0">
              <a:solidFill>
                <a:srgbClr val="800000"/>
              </a:solidFill>
              <a:latin typeface="Monaco"/>
              <a:cs typeface="Monaco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314847" y="5866669"/>
            <a:ext cx="2133600" cy="525462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-38100" y="2107876"/>
            <a:ext cx="1409700" cy="1435424"/>
            <a:chOff x="-38100" y="2107876"/>
            <a:chExt cx="1409700" cy="1435424"/>
          </a:xfrm>
        </p:grpSpPr>
        <p:grpSp>
          <p:nvGrpSpPr>
            <p:cNvPr id="75" name="Group 74"/>
            <p:cNvGrpSpPr/>
            <p:nvPr/>
          </p:nvGrpSpPr>
          <p:grpSpPr>
            <a:xfrm>
              <a:off x="0" y="2107876"/>
              <a:ext cx="1371600" cy="1435424"/>
              <a:chOff x="0" y="2107876"/>
              <a:chExt cx="1371600" cy="1435424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 flipV="1">
                <a:off x="0" y="3530600"/>
                <a:ext cx="1371600" cy="1270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V="1">
                <a:off x="0" y="2108200"/>
                <a:ext cx="1371600" cy="1270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 flipV="1">
                <a:off x="692150" y="2107876"/>
                <a:ext cx="12700" cy="1422724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/>
            <p:cNvSpPr txBox="1"/>
            <p:nvPr/>
          </p:nvSpPr>
          <p:spPr>
            <a:xfrm>
              <a:off x="-38100" y="2463569"/>
              <a:ext cx="8005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64</a:t>
              </a:r>
            </a:p>
            <a:p>
              <a:pPr algn="ctr"/>
              <a:r>
                <a:rPr lang="en-US" dirty="0" smtClean="0"/>
                <a:t> bytes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3652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3" grpId="0"/>
      <p:bldP spid="7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6521450" y="2422525"/>
            <a:ext cx="2279650" cy="20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u="sng" dirty="0">
                <a:latin typeface="Calibri" charset="0"/>
              </a:rPr>
              <a:t>Intermediate code (6):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 ←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$a1 &lt;&lt; 2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$a0 </a:t>
            </a:r>
            <a:r>
              <a:rPr lang="en-US" dirty="0">
                <a:latin typeface="Calibri" charset="0"/>
              </a:rPr>
              <a:t>+ </a:t>
            </a:r>
            <a:r>
              <a:rPr lang="en-US" dirty="0" err="1">
                <a:latin typeface="Calibri" charset="0"/>
              </a:rPr>
              <a:t>tB</a:t>
            </a:r>
            <a:endParaRPr lang="en-US" dirty="0">
              <a:latin typeface="Calibri" charset="0"/>
            </a:endParaRP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alibri" charset="0"/>
              </a:rPr>
              <a:t>  $t0 </a:t>
            </a:r>
            <a:r>
              <a:rPr lang="en-US" dirty="0">
                <a:latin typeface="Calibri" charset="0"/>
              </a:rPr>
              <a:t>← </a:t>
            </a:r>
            <a:r>
              <a:rPr lang="en-US" dirty="0" err="1">
                <a:latin typeface="Calibri" charset="0"/>
              </a:rPr>
              <a:t>M[tB</a:t>
            </a:r>
            <a:r>
              <a:rPr lang="en-US" dirty="0" smtClean="0">
                <a:latin typeface="Calibri" charset="0"/>
              </a:rPr>
              <a:t>]</a:t>
            </a:r>
            <a:br>
              <a:rPr lang="en-US" dirty="0" smtClean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 ← M[tB+4</a:t>
            </a:r>
            <a:r>
              <a:rPr lang="en-US" dirty="0" smtClean="0">
                <a:latin typeface="Calibri" charset="0"/>
              </a:rPr>
              <a:t>]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M[tB</a:t>
            </a:r>
            <a:r>
              <a:rPr lang="en-US" dirty="0">
                <a:latin typeface="Calibri" charset="0"/>
              </a:rPr>
              <a:t>] ←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M[tB+4] ←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$</a:t>
            </a:r>
            <a:r>
              <a:rPr lang="en-US" dirty="0" smtClean="0">
                <a:solidFill>
                  <a:srgbClr val="FF0000"/>
                </a:solidFill>
                <a:latin typeface="Calibri" charset="0"/>
              </a:rPr>
              <a:t>t0</a:t>
            </a:r>
            <a:endParaRPr lang="en-US" dirty="0">
              <a:latin typeface="Calibri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6521450" y="4689475"/>
            <a:ext cx="2279650" cy="20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u="sng" dirty="0">
                <a:latin typeface="Calibri" charset="0"/>
              </a:rPr>
              <a:t>Intermediate code (7):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$t1  </a:t>
            </a:r>
            <a:r>
              <a:rPr lang="en-US" dirty="0">
                <a:latin typeface="Calibri" charset="0"/>
              </a:rPr>
              <a:t>← $a1 &lt;&lt; 2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$t1 </a:t>
            </a:r>
            <a:r>
              <a:rPr lang="en-US" dirty="0">
                <a:latin typeface="Calibri" charset="0"/>
              </a:rPr>
              <a:t>← $a0 +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$t1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 $t0 ← M[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$t1</a:t>
            </a:r>
            <a:r>
              <a:rPr lang="en-US" dirty="0" smtClean="0">
                <a:latin typeface="Calibri" charset="0"/>
              </a:rPr>
              <a:t>]</a:t>
            </a:r>
            <a:br>
              <a:rPr lang="en-US" dirty="0" smtClean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$t2 </a:t>
            </a:r>
            <a:r>
              <a:rPr lang="en-US" dirty="0">
                <a:latin typeface="Calibri" charset="0"/>
              </a:rPr>
              <a:t>← M[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$t1</a:t>
            </a:r>
            <a:r>
              <a:rPr lang="en-US" dirty="0">
                <a:latin typeface="Calibri" charset="0"/>
              </a:rPr>
              <a:t>+4</a:t>
            </a:r>
            <a:r>
              <a:rPr lang="en-US" dirty="0" smtClean="0">
                <a:latin typeface="Calibri" charset="0"/>
              </a:rPr>
              <a:t>]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M[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$t1</a:t>
            </a:r>
            <a:r>
              <a:rPr lang="en-US" dirty="0">
                <a:latin typeface="Calibri" charset="0"/>
              </a:rPr>
              <a:t>] ← 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$t2</a:t>
            </a:r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M[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$t1</a:t>
            </a:r>
            <a:r>
              <a:rPr lang="en-US" dirty="0">
                <a:latin typeface="Calibri" charset="0"/>
              </a:rPr>
              <a:t>+4] ← $</a:t>
            </a:r>
            <a:r>
              <a:rPr lang="en-US" dirty="0" smtClean="0">
                <a:latin typeface="Calibri" charset="0"/>
              </a:rPr>
              <a:t>t0</a:t>
            </a:r>
            <a:endParaRPr lang="en-US" dirty="0">
              <a:latin typeface="Calibri" charset="0"/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6521450" y="155575"/>
            <a:ext cx="2279650" cy="20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u="sng" dirty="0">
                <a:latin typeface="Calibri" charset="0"/>
              </a:rPr>
              <a:t>Intermediate code (5):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alibri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 ←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k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*4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alibri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←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v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+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endParaRPr lang="en-US" dirty="0">
              <a:solidFill>
                <a:srgbClr val="FF0000"/>
              </a:solidFill>
              <a:latin typeface="Calibri" charset="0"/>
            </a:endParaRPr>
          </a:p>
          <a:p>
            <a:pPr>
              <a:defRPr/>
            </a:pPr>
            <a:r>
              <a:rPr lang="en-US" dirty="0">
                <a:latin typeface="Calibri" charset="0"/>
              </a:rPr>
              <a:t>  temp ← </a:t>
            </a:r>
            <a:r>
              <a:rPr lang="en-US" dirty="0" err="1">
                <a:latin typeface="Calibri" charset="0"/>
              </a:rPr>
              <a:t>M[tB</a:t>
            </a:r>
            <a:r>
              <a:rPr lang="en-US" dirty="0" smtClean="0">
                <a:latin typeface="Calibri" charset="0"/>
              </a:rPr>
              <a:t>]</a:t>
            </a:r>
            <a:br>
              <a:rPr lang="en-US" dirty="0" smtClean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 ← M[tB+4</a:t>
            </a:r>
            <a:r>
              <a:rPr lang="en-US" dirty="0" smtClean="0">
                <a:latin typeface="Calibri" charset="0"/>
              </a:rPr>
              <a:t>]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M[tB</a:t>
            </a:r>
            <a:r>
              <a:rPr lang="en-US" dirty="0">
                <a:latin typeface="Calibri" charset="0"/>
              </a:rPr>
              <a:t>] ←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M[tB+4] ← </a:t>
            </a:r>
            <a:r>
              <a:rPr lang="en-US" dirty="0" smtClean="0">
                <a:latin typeface="Calibri" charset="0"/>
              </a:rPr>
              <a:t>temp</a:t>
            </a:r>
            <a:endParaRPr lang="en-US" dirty="0">
              <a:latin typeface="Calibri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3659188" y="4967288"/>
            <a:ext cx="2281237" cy="17541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u="sng" dirty="0">
                <a:latin typeface="Calibri" charset="0"/>
              </a:rPr>
              <a:t>Intermediate code (4):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v</a:t>
            </a:r>
            <a:r>
              <a:rPr lang="en-US" dirty="0">
                <a:latin typeface="Calibri" charset="0"/>
              </a:rPr>
              <a:t> + </a:t>
            </a:r>
            <a:r>
              <a:rPr lang="en-US" dirty="0" err="1">
                <a:latin typeface="Calibri" charset="0"/>
              </a:rPr>
              <a:t>k</a:t>
            </a:r>
            <a:r>
              <a:rPr lang="en-US" dirty="0">
                <a:latin typeface="Calibri" charset="0"/>
              </a:rPr>
              <a:t>*4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 temp ← </a:t>
            </a:r>
            <a:r>
              <a:rPr lang="en-US" dirty="0" err="1">
                <a:latin typeface="Calibri" charset="0"/>
              </a:rPr>
              <a:t>M[tB</a:t>
            </a:r>
            <a:r>
              <a:rPr lang="en-US" dirty="0" smtClean="0">
                <a:latin typeface="Calibri" charset="0"/>
              </a:rPr>
              <a:t>]</a:t>
            </a:r>
            <a:br>
              <a:rPr lang="en-US" dirty="0" smtClean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M[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+ 4</a:t>
            </a:r>
            <a:r>
              <a:rPr lang="en-US" dirty="0" smtClean="0">
                <a:latin typeface="Calibri" charset="0"/>
              </a:rPr>
              <a:t>]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M[tB</a:t>
            </a:r>
            <a:r>
              <a:rPr lang="en-US" dirty="0">
                <a:latin typeface="Calibri" charset="0"/>
              </a:rPr>
              <a:t>] ←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M[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+ 4</a:t>
            </a:r>
            <a:r>
              <a:rPr lang="en-US" dirty="0">
                <a:latin typeface="Calibri" charset="0"/>
              </a:rPr>
              <a:t>] ← </a:t>
            </a:r>
            <a:r>
              <a:rPr lang="en-US" dirty="0" smtClean="0">
                <a:latin typeface="Calibri" charset="0"/>
              </a:rPr>
              <a:t>temp</a:t>
            </a:r>
            <a:endParaRPr lang="en-US" dirty="0">
              <a:latin typeface="Calibri" charset="0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3562350" y="3022600"/>
            <a:ext cx="2479675" cy="17541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u="sng" dirty="0">
                <a:latin typeface="Calibri" charset="0"/>
              </a:rPr>
              <a:t>Intermediate code (3):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alibri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←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v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+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k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*4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 temp ← </a:t>
            </a:r>
            <a:r>
              <a:rPr lang="en-US" dirty="0" err="1">
                <a:latin typeface="Calibri" charset="0"/>
              </a:rPr>
              <a:t>M[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r>
              <a:rPr lang="en-US" dirty="0" smtClean="0">
                <a:latin typeface="Calibri" charset="0"/>
              </a:rPr>
              <a:t>]</a:t>
            </a:r>
            <a:br>
              <a:rPr lang="en-US" dirty="0" smtClean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 (k+1)*4</a:t>
            </a:r>
            <a:r>
              <a:rPr lang="en-US" dirty="0" smtClean="0">
                <a:latin typeface="Calibri" charset="0"/>
              </a:rPr>
              <a:t>]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M[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] ←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+(k+1)*4] ← </a:t>
            </a:r>
            <a:r>
              <a:rPr lang="en-US" dirty="0" smtClean="0">
                <a:latin typeface="Calibri" charset="0"/>
              </a:rPr>
              <a:t>temp</a:t>
            </a:r>
            <a:endParaRPr lang="en-US" dirty="0">
              <a:latin typeface="Calibri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3560763" y="1355725"/>
            <a:ext cx="2478087" cy="14779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u="sng" dirty="0">
                <a:latin typeface="Calibri" charset="0"/>
              </a:rPr>
              <a:t>Intermediate code (2):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 temp ←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 </a:t>
            </a:r>
            <a:r>
              <a:rPr lang="en-US" dirty="0" err="1">
                <a:latin typeface="Calibri" charset="0"/>
              </a:rPr>
              <a:t>k</a:t>
            </a:r>
            <a:r>
              <a:rPr lang="en-US" dirty="0">
                <a:latin typeface="Calibri" charset="0"/>
              </a:rPr>
              <a:t>*4</a:t>
            </a:r>
            <a:r>
              <a:rPr lang="en-US" dirty="0" smtClean="0">
                <a:latin typeface="Calibri" charset="0"/>
              </a:rPr>
              <a:t>]</a:t>
            </a:r>
            <a:br>
              <a:rPr lang="en-US" dirty="0" smtClean="0">
                <a:latin typeface="Calibri" charset="0"/>
              </a:rPr>
            </a:br>
            <a:r>
              <a:rPr lang="en-US" dirty="0">
                <a:solidFill>
                  <a:srgbClr val="FF0000"/>
                </a:solidFill>
                <a:latin typeface="Calibri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tA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 (k+1)*4</a:t>
            </a:r>
            <a:r>
              <a:rPr lang="en-US" dirty="0" smtClean="0">
                <a:latin typeface="Calibri" charset="0"/>
              </a:rPr>
              <a:t>]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 </a:t>
            </a:r>
            <a:r>
              <a:rPr lang="en-US" dirty="0" err="1">
                <a:latin typeface="Calibri" charset="0"/>
              </a:rPr>
              <a:t>k</a:t>
            </a:r>
            <a:r>
              <a:rPr lang="en-US" dirty="0">
                <a:latin typeface="Calibri" charset="0"/>
              </a:rPr>
              <a:t>*4]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←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+(k+1)*4] ← </a:t>
            </a:r>
            <a:r>
              <a:rPr lang="en-US" dirty="0" smtClean="0">
                <a:latin typeface="Calibri" charset="0"/>
              </a:rPr>
              <a:t>temp</a:t>
            </a:r>
            <a:endParaRPr lang="en-US" dirty="0">
              <a:latin typeface="Calibri" charset="0"/>
            </a:endParaRPr>
          </a:p>
        </p:txBody>
      </p:sp>
      <p:sp>
        <p:nvSpPr>
          <p:cNvPr id="17418" name="Text Box 4"/>
          <p:cNvSpPr txBox="1">
            <a:spLocks noChangeArrowheads="1"/>
          </p:cNvSpPr>
          <p:nvPr/>
        </p:nvSpPr>
        <p:spPr bwMode="auto">
          <a:xfrm>
            <a:off x="282575" y="1417638"/>
            <a:ext cx="2481263" cy="23082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>
                <a:latin typeface="Calibri" charset="0"/>
              </a:rPr>
              <a:t>C code:</a:t>
            </a:r>
          </a:p>
          <a:p>
            <a:r>
              <a:rPr lang="en-US">
                <a:latin typeface="Calibri" charset="0"/>
              </a:rPr>
              <a:t>void swap(int v[], int k)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{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  int temp;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  temp = v[k];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  v[k] = v[k+1];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  v[k+1] = temp;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5563" y="4341813"/>
            <a:ext cx="3149600" cy="12001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u="sng" dirty="0">
                <a:latin typeface="Calibri" charset="0"/>
              </a:rPr>
              <a:t>Intermediate code (1):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 temp ←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 </a:t>
            </a:r>
            <a:r>
              <a:rPr lang="en-US" dirty="0" err="1">
                <a:latin typeface="Calibri" charset="0"/>
              </a:rPr>
              <a:t>k</a:t>
            </a:r>
            <a:r>
              <a:rPr lang="en-US" dirty="0">
                <a:latin typeface="Calibri" charset="0"/>
              </a:rPr>
              <a:t>*4</a:t>
            </a:r>
            <a:r>
              <a:rPr lang="en-US" dirty="0" smtClean="0">
                <a:latin typeface="Calibri" charset="0"/>
              </a:rPr>
              <a:t>]</a:t>
            </a:r>
            <a:br>
              <a:rPr lang="en-US" dirty="0" smtClean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 </a:t>
            </a:r>
            <a:r>
              <a:rPr lang="en-US" dirty="0" err="1">
                <a:latin typeface="Calibri" charset="0"/>
              </a:rPr>
              <a:t>k</a:t>
            </a:r>
            <a:r>
              <a:rPr lang="en-US" dirty="0">
                <a:latin typeface="Calibri" charset="0"/>
              </a:rPr>
              <a:t>*4] ←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 (k+1)*4</a:t>
            </a:r>
            <a:r>
              <a:rPr lang="en-US" dirty="0" smtClean="0">
                <a:latin typeface="Calibri" charset="0"/>
              </a:rPr>
              <a:t>]</a:t>
            </a:r>
            <a:br>
              <a:rPr lang="en-US" dirty="0" smtClean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+(k+1)*4] ← </a:t>
            </a:r>
            <a:r>
              <a:rPr lang="en-US" dirty="0" smtClean="0">
                <a:latin typeface="Calibri" charset="0"/>
              </a:rPr>
              <a:t>temp</a:t>
            </a:r>
            <a:endParaRPr lang="en-US" dirty="0">
              <a:latin typeface="Calibri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2863" y="4341813"/>
            <a:ext cx="3149600" cy="12001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u="sng" dirty="0">
                <a:latin typeface="Calibri" charset="0"/>
              </a:rPr>
              <a:t>Intermediate code (1):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 temp ←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 </a:t>
            </a:r>
            <a:r>
              <a:rPr lang="en-US" dirty="0" err="1">
                <a:latin typeface="Calibri" charset="0"/>
              </a:rPr>
              <a:t>k</a:t>
            </a:r>
            <a:r>
              <a:rPr lang="en-US" dirty="0">
                <a:latin typeface="Calibri" charset="0"/>
              </a:rPr>
              <a:t>*4</a:t>
            </a:r>
            <a:r>
              <a:rPr lang="en-US" dirty="0" smtClean="0">
                <a:latin typeface="Calibri" charset="0"/>
              </a:rPr>
              <a:t>]</a:t>
            </a:r>
            <a:br>
              <a:rPr lang="en-US" dirty="0" smtClean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M[v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+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k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*4] ←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M[v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+ (k+1)*4</a:t>
            </a: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]</a:t>
            </a:r>
            <a:r>
              <a:rPr lang="en-US" dirty="0" smtClean="0">
                <a:latin typeface="Calibri" charset="0"/>
              </a:rPr>
              <a:t/>
            </a:r>
            <a:br>
              <a:rPr lang="en-US" dirty="0" smtClean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+(k+1)*4] ← </a:t>
            </a:r>
            <a:r>
              <a:rPr lang="en-US" dirty="0" smtClean="0">
                <a:latin typeface="Calibri" charset="0"/>
              </a:rPr>
              <a:t>temp</a:t>
            </a:r>
            <a:endParaRPr lang="en-US" dirty="0">
              <a:latin typeface="Calibri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559175" y="1355725"/>
            <a:ext cx="2478087" cy="14779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u="sng" dirty="0">
                <a:latin typeface="Calibri" charset="0"/>
              </a:rPr>
              <a:t>Intermediate code (2):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 temp ←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M[v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+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k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*4</a:t>
            </a: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]</a:t>
            </a:r>
            <a:r>
              <a:rPr lang="en-US" dirty="0" smtClean="0">
                <a:latin typeface="Calibri" charset="0"/>
              </a:rPr>
              <a:t/>
            </a:r>
            <a:br>
              <a:rPr lang="en-US" dirty="0" smtClean="0">
                <a:latin typeface="Calibri" charset="0"/>
              </a:rPr>
            </a:br>
            <a:r>
              <a:rPr lang="en-US" dirty="0">
                <a:solidFill>
                  <a:srgbClr val="FF0000"/>
                </a:solidFill>
                <a:latin typeface="Calibri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tA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 (k+1)*4</a:t>
            </a:r>
            <a:r>
              <a:rPr lang="en-US" dirty="0" smtClean="0">
                <a:latin typeface="Calibri" charset="0"/>
              </a:rPr>
              <a:t>]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 </a:t>
            </a:r>
            <a:r>
              <a:rPr lang="en-US" dirty="0" err="1">
                <a:latin typeface="Calibri" charset="0"/>
              </a:rPr>
              <a:t>k</a:t>
            </a:r>
            <a:r>
              <a:rPr lang="en-US" dirty="0">
                <a:latin typeface="Calibri" charset="0"/>
              </a:rPr>
              <a:t>*4]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←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+(k+1)*4] ← </a:t>
            </a:r>
            <a:r>
              <a:rPr lang="en-US" dirty="0" smtClean="0">
                <a:latin typeface="Calibri" charset="0"/>
              </a:rPr>
              <a:t>temp</a:t>
            </a:r>
            <a:endParaRPr lang="en-US" dirty="0">
              <a:latin typeface="Calibri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557587" y="3022600"/>
            <a:ext cx="2479675" cy="17541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u="sng" dirty="0">
                <a:latin typeface="Calibri" charset="0"/>
              </a:rPr>
              <a:t>Intermediate code (3):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alibri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←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v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+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k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*4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 temp ← </a:t>
            </a:r>
            <a:r>
              <a:rPr lang="en-US" dirty="0" err="1">
                <a:latin typeface="Calibri" charset="0"/>
              </a:rPr>
              <a:t>M[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r>
              <a:rPr lang="en-US" dirty="0" smtClean="0">
                <a:latin typeface="Calibri" charset="0"/>
              </a:rPr>
              <a:t>]</a:t>
            </a:r>
            <a:br>
              <a:rPr lang="en-US" dirty="0" smtClean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M[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v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+ (k+1)*4</a:t>
            </a:r>
            <a:r>
              <a:rPr lang="en-US" dirty="0" smtClean="0">
                <a:latin typeface="Calibri" charset="0"/>
              </a:rPr>
              <a:t>]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M[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] ←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M[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v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+(k+1)*4</a:t>
            </a:r>
            <a:r>
              <a:rPr lang="en-US" dirty="0">
                <a:latin typeface="Calibri" charset="0"/>
              </a:rPr>
              <a:t>] ← </a:t>
            </a:r>
            <a:r>
              <a:rPr lang="en-US" dirty="0" smtClean="0">
                <a:latin typeface="Calibri" charset="0"/>
              </a:rPr>
              <a:t>temp</a:t>
            </a:r>
            <a:endParaRPr lang="en-US" dirty="0">
              <a:latin typeface="Calibri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651250" y="4967288"/>
            <a:ext cx="2281237" cy="17541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u="sng" dirty="0">
                <a:latin typeface="Calibri" charset="0"/>
              </a:rPr>
              <a:t>Intermediate code (4):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v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+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k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*4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 temp ← </a:t>
            </a:r>
            <a:r>
              <a:rPr lang="en-US" dirty="0" err="1">
                <a:latin typeface="Calibri" charset="0"/>
              </a:rPr>
              <a:t>M[tB</a:t>
            </a:r>
            <a:r>
              <a:rPr lang="en-US" dirty="0" smtClean="0">
                <a:latin typeface="Calibri" charset="0"/>
              </a:rPr>
              <a:t>]</a:t>
            </a:r>
            <a:br>
              <a:rPr lang="en-US" dirty="0" smtClean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M[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+ 4</a:t>
            </a:r>
            <a:r>
              <a:rPr lang="en-US" dirty="0" smtClean="0">
                <a:latin typeface="Calibri" charset="0"/>
              </a:rPr>
              <a:t>]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M[tB</a:t>
            </a:r>
            <a:r>
              <a:rPr lang="en-US" dirty="0">
                <a:latin typeface="Calibri" charset="0"/>
              </a:rPr>
              <a:t>] ←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M[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+ 4</a:t>
            </a:r>
            <a:r>
              <a:rPr lang="en-US" dirty="0">
                <a:latin typeface="Calibri" charset="0"/>
              </a:rPr>
              <a:t>] ← </a:t>
            </a:r>
            <a:r>
              <a:rPr lang="en-US" dirty="0" smtClean="0">
                <a:latin typeface="Calibri" charset="0"/>
              </a:rPr>
              <a:t>temp</a:t>
            </a:r>
            <a:endParaRPr lang="en-US" dirty="0">
              <a:latin typeface="Calibri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6521450" y="160338"/>
            <a:ext cx="2279650" cy="20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u="sng" dirty="0">
                <a:latin typeface="Calibri" charset="0"/>
              </a:rPr>
              <a:t>Intermediate code (5):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alibri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 ←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k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*4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alibri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←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v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+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endParaRPr lang="en-US" dirty="0">
              <a:solidFill>
                <a:srgbClr val="FF0000"/>
              </a:solidFill>
              <a:latin typeface="Calibri" charset="0"/>
            </a:endParaRPr>
          </a:p>
          <a:p>
            <a:pPr>
              <a:defRPr/>
            </a:pP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temp </a:t>
            </a:r>
            <a:r>
              <a:rPr lang="en-US" dirty="0">
                <a:latin typeface="Calibri" charset="0"/>
              </a:rPr>
              <a:t>← </a:t>
            </a:r>
            <a:r>
              <a:rPr lang="en-US" dirty="0" err="1">
                <a:latin typeface="Calibri" charset="0"/>
              </a:rPr>
              <a:t>M[tB</a:t>
            </a:r>
            <a:r>
              <a:rPr lang="en-US" dirty="0" smtClean="0">
                <a:latin typeface="Calibri" charset="0"/>
              </a:rPr>
              <a:t>]</a:t>
            </a:r>
            <a:br>
              <a:rPr lang="en-US" dirty="0" smtClean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 ← M[tB+4</a:t>
            </a:r>
            <a:r>
              <a:rPr lang="en-US" dirty="0" smtClean="0">
                <a:latin typeface="Calibri" charset="0"/>
              </a:rPr>
              <a:t>]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M[tB</a:t>
            </a:r>
            <a:r>
              <a:rPr lang="en-US" dirty="0">
                <a:latin typeface="Calibri" charset="0"/>
              </a:rPr>
              <a:t>] ←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M[tB+4] ← </a:t>
            </a: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temp</a:t>
            </a:r>
            <a:endParaRPr lang="en-US" dirty="0">
              <a:latin typeface="Calibri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6521450" y="2422525"/>
            <a:ext cx="2279650" cy="20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u="sng" dirty="0">
                <a:latin typeface="Calibri" charset="0"/>
              </a:rPr>
              <a:t>Intermediate code (6):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 ←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$a1 &lt;&lt; 2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Calibri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tB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←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$a0 </a:t>
            </a:r>
            <a:r>
              <a:rPr lang="en-US" dirty="0">
                <a:latin typeface="Calibri" charset="0"/>
              </a:rPr>
              <a:t>+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tB</a:t>
            </a:r>
            <a:endParaRPr lang="en-US" dirty="0">
              <a:solidFill>
                <a:srgbClr val="0000FF"/>
              </a:solidFill>
              <a:latin typeface="Calibri" charset="0"/>
            </a:endParaRP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alibri" charset="0"/>
              </a:rPr>
              <a:t>  $t0 </a:t>
            </a:r>
            <a:r>
              <a:rPr lang="en-US" dirty="0">
                <a:latin typeface="Calibri" charset="0"/>
              </a:rPr>
              <a:t>← </a:t>
            </a:r>
            <a:r>
              <a:rPr lang="en-US" dirty="0" err="1">
                <a:latin typeface="Calibri" charset="0"/>
              </a:rPr>
              <a:t>M[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tB</a:t>
            </a:r>
            <a:r>
              <a:rPr lang="en-US" dirty="0" smtClean="0">
                <a:latin typeface="Calibri" charset="0"/>
              </a:rPr>
              <a:t>]</a:t>
            </a:r>
            <a:br>
              <a:rPr lang="en-US" dirty="0" smtClean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 ← M[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+4</a:t>
            </a:r>
            <a:r>
              <a:rPr lang="en-US" dirty="0" smtClean="0">
                <a:latin typeface="Calibri" charset="0"/>
              </a:rPr>
              <a:t>]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M[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] ←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M[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+4] ←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$</a:t>
            </a:r>
            <a:r>
              <a:rPr lang="en-US" dirty="0" smtClean="0">
                <a:solidFill>
                  <a:srgbClr val="FF0000"/>
                </a:solidFill>
                <a:latin typeface="Calibri" charset="0"/>
              </a:rPr>
              <a:t>t0</a:t>
            </a:r>
            <a:endParaRPr lang="en-US" dirty="0">
              <a:latin typeface="Calibri" charset="0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66566" y="79286"/>
            <a:ext cx="135911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>
                <a:latin typeface="Calibri" charset="0"/>
              </a:rPr>
              <a:t>Assumption:</a:t>
            </a:r>
            <a:endParaRPr lang="en-US" dirty="0">
              <a:latin typeface="Calibri" charset="0"/>
              <a:sym typeface="Symbol" charset="2"/>
            </a:endParaRPr>
          </a:p>
          <a:p>
            <a:pPr algn="ctr"/>
            <a:r>
              <a:rPr lang="en-US" dirty="0">
                <a:latin typeface="Calibri" charset="0"/>
              </a:rPr>
              <a:t>v </a:t>
            </a:r>
            <a:r>
              <a:rPr lang="en-US" dirty="0" smtClean="0">
                <a:latin typeface="Calibri" charset="0"/>
                <a:sym typeface="Symbol" charset="2"/>
              </a:rPr>
              <a:t>⟷ $a0</a:t>
            </a:r>
          </a:p>
          <a:p>
            <a:pPr algn="ctr"/>
            <a:r>
              <a:rPr lang="en-US" dirty="0" smtClean="0">
                <a:latin typeface="Calibri" charset="0"/>
              </a:rPr>
              <a:t>k </a:t>
            </a:r>
            <a:r>
              <a:rPr lang="en-US" dirty="0" smtClean="0">
                <a:latin typeface="Calibri" charset="0"/>
                <a:sym typeface="Symbol" charset="2"/>
              </a:rPr>
              <a:t>⟷ $a1</a:t>
            </a:r>
          </a:p>
          <a:p>
            <a:pPr algn="ctr"/>
            <a:r>
              <a:rPr lang="en-US" dirty="0">
                <a:latin typeface="Calibri" charset="0"/>
                <a:sym typeface="Symbol" charset="2"/>
              </a:rPr>
              <a:t>t</a:t>
            </a:r>
            <a:r>
              <a:rPr lang="en-US" dirty="0" smtClean="0">
                <a:latin typeface="Calibri" charset="0"/>
                <a:sym typeface="Symbol" charset="2"/>
              </a:rPr>
              <a:t>emp ⟷ $t0</a:t>
            </a:r>
            <a:endParaRPr lang="en-US" dirty="0">
              <a:latin typeface="Calibri" charset="0"/>
              <a:sym typeface="Symbol" charset="2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1905000" y="6324600"/>
            <a:ext cx="13362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Section 2.13</a:t>
            </a:r>
            <a:endParaRPr lang="en-US" dirty="0">
              <a:latin typeface="Calibri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79133" y="736600"/>
            <a:ext cx="4868334" cy="1041400"/>
            <a:chOff x="2379133" y="736600"/>
            <a:chExt cx="4868334" cy="1041400"/>
          </a:xfrm>
        </p:grpSpPr>
        <p:cxnSp>
          <p:nvCxnSpPr>
            <p:cNvPr id="27" name="Straight Connector 26"/>
            <p:cNvCxnSpPr/>
            <p:nvPr/>
          </p:nvCxnSpPr>
          <p:spPr>
            <a:xfrm flipH="1">
              <a:off x="2379133" y="736600"/>
              <a:ext cx="4868334" cy="1041400"/>
            </a:xfrm>
            <a:prstGeom prst="line">
              <a:avLst/>
            </a:prstGeom>
            <a:ln w="127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4330142" y="903329"/>
              <a:ext cx="5292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 charset="0"/>
                  <a:sym typeface="Symbol" charset="2"/>
                </a:rPr>
                <a:t>$</a:t>
              </a:r>
              <a:r>
                <a:rPr lang="en-US" dirty="0" smtClean="0">
                  <a:solidFill>
                    <a:srgbClr val="FF0000"/>
                  </a:solidFill>
                  <a:latin typeface="Calibri" charset="0"/>
                  <a:sym typeface="Symbol" charset="2"/>
                </a:rPr>
                <a:t>a1</a:t>
              </a:r>
              <a:endParaRPr lang="en-US" dirty="0">
                <a:solidFill>
                  <a:srgbClr val="FF0000"/>
                </a:solidFill>
                <a:latin typeface="Calibri" charset="0"/>
                <a:sym typeface="Symbol" charset="2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778001" y="903329"/>
            <a:ext cx="5469466" cy="874671"/>
            <a:chOff x="1778001" y="903329"/>
            <a:chExt cx="5469466" cy="874671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1778001" y="990600"/>
              <a:ext cx="5469466" cy="787400"/>
            </a:xfrm>
            <a:prstGeom prst="line">
              <a:avLst/>
            </a:prstGeom>
            <a:ln w="127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5065627" y="903329"/>
              <a:ext cx="5292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 charset="0"/>
                  <a:sym typeface="Symbol" charset="2"/>
                </a:rPr>
                <a:t>$a0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2532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2" grpId="0" animBg="1"/>
      <p:bldP spid="18" grpId="0" animBg="1"/>
      <p:bldP spid="2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4962"/>
            <a:ext cx="8229600" cy="1143000"/>
          </a:xfrm>
        </p:spPr>
        <p:txBody>
          <a:bodyPr/>
          <a:lstStyle/>
          <a:p>
            <a:r>
              <a:rPr lang="en-US" dirty="0" smtClean="0"/>
              <a:t>The Meaning of -&gt;</a:t>
            </a:r>
            <a:endParaRPr lang="en-US" dirty="0"/>
          </a:p>
        </p:txBody>
      </p:sp>
      <p:sp>
        <p:nvSpPr>
          <p:cNvPr id="3" name="Text Box 52"/>
          <p:cNvSpPr txBox="1">
            <a:spLocks noChangeArrowheads="1"/>
          </p:cNvSpPr>
          <p:nvPr/>
        </p:nvSpPr>
        <p:spPr bwMode="auto">
          <a:xfrm>
            <a:off x="216283" y="640657"/>
            <a:ext cx="3976859" cy="83099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tmpCar</a:t>
            </a:r>
            <a:r>
              <a:rPr lang="en-US" sz="1600" dirty="0" smtClean="0">
                <a:latin typeface="Monaco"/>
                <a:cs typeface="Monaco"/>
              </a:rPr>
              <a:t>-&gt;next = &amp;(</a:t>
            </a:r>
            <a:r>
              <a:rPr lang="en-US" sz="1600" dirty="0" err="1" smtClean="0">
                <a:latin typeface="Monaco"/>
                <a:cs typeface="Monaco"/>
              </a:rPr>
              <a:t>CarArray</a:t>
            </a:r>
            <a:r>
              <a:rPr lang="en-US" sz="1600" dirty="0" smtClean="0">
                <a:latin typeface="Monaco"/>
                <a:cs typeface="Monaco"/>
              </a:rPr>
              <a:t>[k])  </a:t>
            </a:r>
          </a:p>
          <a:p>
            <a:endParaRPr lang="en-US" sz="1600" dirty="0">
              <a:latin typeface="Monaco"/>
              <a:cs typeface="Monaco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93981" y="4195022"/>
            <a:ext cx="2755717" cy="2527309"/>
            <a:chOff x="6210481" y="4228776"/>
            <a:chExt cx="2755717" cy="2527309"/>
          </a:xfrm>
        </p:grpSpPr>
        <p:sp>
          <p:nvSpPr>
            <p:cNvPr id="5" name="Text Box 20"/>
            <p:cNvSpPr txBox="1">
              <a:spLocks noChangeArrowheads="1"/>
            </p:cNvSpPr>
            <p:nvPr/>
          </p:nvSpPr>
          <p:spPr bwMode="auto">
            <a:xfrm>
              <a:off x="6376542" y="4228776"/>
              <a:ext cx="1005114" cy="338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1" dirty="0"/>
                <a:t>Address</a:t>
              </a:r>
            </a:p>
          </p:txBody>
        </p:sp>
        <p:sp>
          <p:nvSpPr>
            <p:cNvPr id="6" name="Text Box 21"/>
            <p:cNvSpPr txBox="1">
              <a:spLocks noChangeArrowheads="1"/>
            </p:cNvSpPr>
            <p:nvPr/>
          </p:nvSpPr>
          <p:spPr bwMode="auto">
            <a:xfrm>
              <a:off x="7921528" y="4228776"/>
              <a:ext cx="733591" cy="338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1" dirty="0"/>
                <a:t>Value</a:t>
              </a:r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6210481" y="4557066"/>
              <a:ext cx="13483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 smtClean="0"/>
                <a:t>0x3000102C</a:t>
              </a:r>
              <a:endParaRPr lang="en-US" sz="1600" dirty="0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6227513" y="4823754"/>
              <a:ext cx="131428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 smtClean="0"/>
                <a:t>0x30001028</a:t>
              </a:r>
              <a:endParaRPr lang="en-US" sz="1600" dirty="0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6227513" y="5088855"/>
              <a:ext cx="131428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 smtClean="0"/>
                <a:t>0x30001024</a:t>
              </a:r>
              <a:endParaRPr lang="en-US" sz="1600" dirty="0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227513" y="5355543"/>
              <a:ext cx="131428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 smtClean="0"/>
                <a:t>0x30001020</a:t>
              </a:r>
              <a:endParaRPr lang="en-US" sz="1600" dirty="0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6210481" y="5620643"/>
              <a:ext cx="13483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 smtClean="0"/>
                <a:t>0x3000101C</a:t>
              </a:r>
              <a:endParaRPr lang="en-US" sz="1600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6227513" y="5887331"/>
              <a:ext cx="131428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 smtClean="0"/>
                <a:t>0x30001018</a:t>
              </a:r>
              <a:endParaRPr lang="en-US" sz="1600" dirty="0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6227513" y="6152431"/>
              <a:ext cx="131428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 smtClean="0"/>
                <a:t>0x30001014</a:t>
              </a:r>
              <a:endParaRPr lang="en-US" sz="1600" dirty="0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6227513" y="6417531"/>
              <a:ext cx="131428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 smtClean="0"/>
                <a:t>0x30001010</a:t>
              </a:r>
              <a:endParaRPr lang="en-US" sz="1600" dirty="0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7475265" y="4592314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600" dirty="0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7475265" y="4855839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600" dirty="0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7475265" y="5122539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600" dirty="0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7475265" y="5389239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600" dirty="0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7475265" y="5655939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600" dirty="0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7475265" y="5922639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600" dirty="0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7475265" y="6189339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600" dirty="0"/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7475265" y="6456039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600" dirty="0"/>
            </a:p>
          </p:txBody>
        </p:sp>
      </p:grp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2458765" y="6421877"/>
            <a:ext cx="1490933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dirty="0" smtClean="0">
                <a:latin typeface="Monaco"/>
                <a:cs typeface="Monaco"/>
              </a:rPr>
              <a:t>0x5000 1008</a:t>
            </a:r>
            <a:endParaRPr lang="en-US" sz="1600" dirty="0">
              <a:latin typeface="Monaco"/>
              <a:cs typeface="Monaco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384981" y="718034"/>
            <a:ext cx="2772749" cy="6019809"/>
            <a:chOff x="5384981" y="718034"/>
            <a:chExt cx="2772749" cy="6019809"/>
          </a:xfrm>
        </p:grpSpPr>
        <p:grpSp>
          <p:nvGrpSpPr>
            <p:cNvPr id="62" name="Group 61"/>
            <p:cNvGrpSpPr/>
            <p:nvPr/>
          </p:nvGrpSpPr>
          <p:grpSpPr>
            <a:xfrm>
              <a:off x="5563742" y="718034"/>
              <a:ext cx="2278577" cy="338122"/>
              <a:chOff x="5563742" y="2013434"/>
              <a:chExt cx="2278577" cy="338122"/>
            </a:xfrm>
          </p:grpSpPr>
          <p:sp>
            <p:nvSpPr>
              <p:cNvPr id="25" name="Text Box 20"/>
              <p:cNvSpPr txBox="1">
                <a:spLocks noChangeArrowheads="1"/>
              </p:cNvSpPr>
              <p:nvPr/>
            </p:nvSpPr>
            <p:spPr bwMode="auto">
              <a:xfrm>
                <a:off x="5563742" y="2013434"/>
                <a:ext cx="1005114" cy="338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b="1" dirty="0"/>
                  <a:t>Address</a:t>
                </a:r>
              </a:p>
            </p:txBody>
          </p:sp>
          <p:sp>
            <p:nvSpPr>
              <p:cNvPr id="26" name="Text Box 21"/>
              <p:cNvSpPr txBox="1">
                <a:spLocks noChangeArrowheads="1"/>
              </p:cNvSpPr>
              <p:nvPr/>
            </p:nvSpPr>
            <p:spPr bwMode="auto">
              <a:xfrm>
                <a:off x="7108728" y="2013434"/>
                <a:ext cx="733591" cy="338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b="1" dirty="0"/>
                  <a:t>Value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5384981" y="4538824"/>
              <a:ext cx="2768417" cy="2199019"/>
              <a:chOff x="5384981" y="4538824"/>
              <a:chExt cx="2768417" cy="2199019"/>
            </a:xfrm>
          </p:grpSpPr>
          <p:sp>
            <p:nvSpPr>
              <p:cNvPr id="27" name="Text Box 4"/>
              <p:cNvSpPr txBox="1">
                <a:spLocks noChangeArrowheads="1"/>
              </p:cNvSpPr>
              <p:nvPr/>
            </p:nvSpPr>
            <p:spPr bwMode="auto">
              <a:xfrm>
                <a:off x="5384981" y="4538824"/>
                <a:ext cx="134834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 smtClean="0"/>
                  <a:t>0x5000101C</a:t>
                </a:r>
                <a:endParaRPr lang="en-US" sz="1600" dirty="0"/>
              </a:p>
            </p:txBody>
          </p:sp>
          <p:sp>
            <p:nvSpPr>
              <p:cNvPr id="28" name="Text Box 5"/>
              <p:cNvSpPr txBox="1">
                <a:spLocks noChangeArrowheads="1"/>
              </p:cNvSpPr>
              <p:nvPr/>
            </p:nvSpPr>
            <p:spPr bwMode="auto">
              <a:xfrm>
                <a:off x="5402013" y="4805512"/>
                <a:ext cx="131428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 smtClean="0"/>
                  <a:t>0x50001018</a:t>
                </a:r>
                <a:endParaRPr lang="en-US" sz="1600" dirty="0"/>
              </a:p>
            </p:txBody>
          </p:sp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5402013" y="5070613"/>
                <a:ext cx="131428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 smtClean="0"/>
                  <a:t>0x50001014</a:t>
                </a:r>
                <a:endParaRPr lang="en-US" sz="1600" dirty="0"/>
              </a:p>
            </p:txBody>
          </p:sp>
          <p:sp>
            <p:nvSpPr>
              <p:cNvPr id="30" name="Text Box 7"/>
              <p:cNvSpPr txBox="1">
                <a:spLocks noChangeArrowheads="1"/>
              </p:cNvSpPr>
              <p:nvPr/>
            </p:nvSpPr>
            <p:spPr bwMode="auto">
              <a:xfrm>
                <a:off x="5402013" y="5337301"/>
                <a:ext cx="131428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 smtClean="0"/>
                  <a:t>0x50001010</a:t>
                </a:r>
                <a:endParaRPr lang="en-US" sz="1600" dirty="0"/>
              </a:p>
            </p:txBody>
          </p:sp>
          <p:sp>
            <p:nvSpPr>
              <p:cNvPr id="31" name="Text Box 8"/>
              <p:cNvSpPr txBox="1">
                <a:spLocks noChangeArrowheads="1"/>
              </p:cNvSpPr>
              <p:nvPr/>
            </p:nvSpPr>
            <p:spPr bwMode="auto">
              <a:xfrm>
                <a:off x="5384981" y="5602401"/>
                <a:ext cx="134834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 smtClean="0"/>
                  <a:t>0x5000100C</a:t>
                </a:r>
                <a:endParaRPr lang="en-US" sz="1600" dirty="0"/>
              </a:p>
            </p:txBody>
          </p:sp>
          <p:sp>
            <p:nvSpPr>
              <p:cNvPr id="32" name="Text Box 9"/>
              <p:cNvSpPr txBox="1">
                <a:spLocks noChangeArrowheads="1"/>
              </p:cNvSpPr>
              <p:nvPr/>
            </p:nvSpPr>
            <p:spPr bwMode="auto">
              <a:xfrm>
                <a:off x="5402013" y="5869089"/>
                <a:ext cx="131428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 smtClean="0"/>
                  <a:t>0x50001008</a:t>
                </a:r>
                <a:endParaRPr lang="en-US" sz="1600" dirty="0"/>
              </a:p>
            </p:txBody>
          </p:sp>
          <p:sp>
            <p:nvSpPr>
              <p:cNvPr id="33" name="Text Box 10"/>
              <p:cNvSpPr txBox="1">
                <a:spLocks noChangeArrowheads="1"/>
              </p:cNvSpPr>
              <p:nvPr/>
            </p:nvSpPr>
            <p:spPr bwMode="auto">
              <a:xfrm>
                <a:off x="5402013" y="6134189"/>
                <a:ext cx="131428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 smtClean="0"/>
                  <a:t>0x50001004</a:t>
                </a:r>
                <a:endParaRPr lang="en-US" sz="1600" dirty="0"/>
              </a:p>
            </p:txBody>
          </p:sp>
          <p:sp>
            <p:nvSpPr>
              <p:cNvPr id="34" name="Text Box 11"/>
              <p:cNvSpPr txBox="1">
                <a:spLocks noChangeArrowheads="1"/>
              </p:cNvSpPr>
              <p:nvPr/>
            </p:nvSpPr>
            <p:spPr bwMode="auto">
              <a:xfrm>
                <a:off x="5402013" y="6399289"/>
                <a:ext cx="131428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 smtClean="0"/>
                  <a:t>0x50001000</a:t>
                </a:r>
                <a:endParaRPr lang="en-US" sz="1600" dirty="0"/>
              </a:p>
            </p:txBody>
          </p:sp>
          <p:sp>
            <p:nvSpPr>
              <p:cNvPr id="35" name="Rectangle 12"/>
              <p:cNvSpPr>
                <a:spLocks noChangeArrowheads="1"/>
              </p:cNvSpPr>
              <p:nvPr/>
            </p:nvSpPr>
            <p:spPr bwMode="auto">
              <a:xfrm>
                <a:off x="6662465" y="4574072"/>
                <a:ext cx="1490933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 dirty="0"/>
              </a:p>
            </p:txBody>
          </p:sp>
          <p:sp>
            <p:nvSpPr>
              <p:cNvPr id="36" name="Rectangle 13"/>
              <p:cNvSpPr>
                <a:spLocks noChangeArrowheads="1"/>
              </p:cNvSpPr>
              <p:nvPr/>
            </p:nvSpPr>
            <p:spPr bwMode="auto">
              <a:xfrm>
                <a:off x="6662465" y="4837597"/>
                <a:ext cx="1490933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 dirty="0"/>
              </a:p>
            </p:txBody>
          </p:sp>
          <p:sp>
            <p:nvSpPr>
              <p:cNvPr id="37" name="Rectangle 14"/>
              <p:cNvSpPr>
                <a:spLocks noChangeArrowheads="1"/>
              </p:cNvSpPr>
              <p:nvPr/>
            </p:nvSpPr>
            <p:spPr bwMode="auto">
              <a:xfrm>
                <a:off x="6662465" y="5104297"/>
                <a:ext cx="1490933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 dirty="0"/>
              </a:p>
            </p:txBody>
          </p:sp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6662465" y="5370997"/>
                <a:ext cx="1490933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 dirty="0"/>
              </a:p>
            </p:txBody>
          </p:sp>
          <p:sp>
            <p:nvSpPr>
              <p:cNvPr id="39" name="Rectangle 16"/>
              <p:cNvSpPr>
                <a:spLocks noChangeArrowheads="1"/>
              </p:cNvSpPr>
              <p:nvPr/>
            </p:nvSpPr>
            <p:spPr bwMode="auto">
              <a:xfrm>
                <a:off x="6662465" y="5637697"/>
                <a:ext cx="1490933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 dirty="0"/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6662465" y="5904397"/>
                <a:ext cx="1490933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 dirty="0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6662465" y="6171097"/>
                <a:ext cx="1490933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 dirty="0"/>
              </a:p>
            </p:txBody>
          </p:sp>
          <p:sp>
            <p:nvSpPr>
              <p:cNvPr id="42" name="Rectangle 18"/>
              <p:cNvSpPr>
                <a:spLocks noChangeArrowheads="1"/>
              </p:cNvSpPr>
              <p:nvPr/>
            </p:nvSpPr>
            <p:spPr bwMode="auto">
              <a:xfrm>
                <a:off x="6662465" y="6437797"/>
                <a:ext cx="1490933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 dirty="0"/>
              </a:p>
            </p:txBody>
          </p:sp>
        </p:grpSp>
        <p:sp>
          <p:nvSpPr>
            <p:cNvPr id="46" name="Text Box 4"/>
            <p:cNvSpPr txBox="1">
              <a:spLocks noChangeArrowheads="1"/>
            </p:cNvSpPr>
            <p:nvPr/>
          </p:nvSpPr>
          <p:spPr bwMode="auto">
            <a:xfrm>
              <a:off x="5389313" y="2408229"/>
              <a:ext cx="13483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 smtClean="0"/>
                <a:t>0x5000102C</a:t>
              </a:r>
              <a:endParaRPr lang="en-US" sz="1600" dirty="0"/>
            </a:p>
          </p:txBody>
        </p:sp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5406345" y="2674917"/>
              <a:ext cx="131428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 smtClean="0"/>
                <a:t>0x50001028</a:t>
              </a:r>
              <a:endParaRPr lang="en-US" sz="1600" dirty="0"/>
            </a:p>
          </p:txBody>
        </p:sp>
        <p:sp>
          <p:nvSpPr>
            <p:cNvPr id="48" name="Text Box 6"/>
            <p:cNvSpPr txBox="1">
              <a:spLocks noChangeArrowheads="1"/>
            </p:cNvSpPr>
            <p:nvPr/>
          </p:nvSpPr>
          <p:spPr bwMode="auto">
            <a:xfrm>
              <a:off x="5406345" y="2940018"/>
              <a:ext cx="131428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 smtClean="0"/>
                <a:t>0x50001024</a:t>
              </a:r>
              <a:endParaRPr lang="en-US" sz="1600" dirty="0"/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406345" y="3206706"/>
              <a:ext cx="131428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 smtClean="0"/>
                <a:t>0x50001020</a:t>
              </a:r>
              <a:endParaRPr lang="en-US" sz="1600" dirty="0"/>
            </a:p>
          </p:txBody>
        </p:sp>
        <p:sp>
          <p:nvSpPr>
            <p:cNvPr id="50" name="Text Box 8"/>
            <p:cNvSpPr txBox="1">
              <a:spLocks noChangeArrowheads="1"/>
            </p:cNvSpPr>
            <p:nvPr/>
          </p:nvSpPr>
          <p:spPr bwMode="auto">
            <a:xfrm>
              <a:off x="5389313" y="3471806"/>
              <a:ext cx="13483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 smtClean="0"/>
                <a:t>0x5000102C</a:t>
              </a:r>
              <a:endParaRPr lang="en-US" sz="1600" dirty="0"/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5406345" y="3738494"/>
              <a:ext cx="131428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 smtClean="0"/>
                <a:t>0x50001028</a:t>
              </a:r>
              <a:endParaRPr lang="en-US" sz="1600" dirty="0"/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5406345" y="4003594"/>
              <a:ext cx="131428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 smtClean="0"/>
                <a:t>0x50001024</a:t>
              </a:r>
              <a:endParaRPr lang="en-US" sz="1600" dirty="0"/>
            </a:p>
          </p:txBody>
        </p:sp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5406345" y="4268694"/>
              <a:ext cx="131428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 smtClean="0"/>
                <a:t>0x50001020</a:t>
              </a:r>
              <a:endParaRPr lang="en-US" sz="1600" dirty="0"/>
            </a:p>
          </p:txBody>
        </p:sp>
        <p:sp>
          <p:nvSpPr>
            <p:cNvPr id="54" name="Rectangle 12"/>
            <p:cNvSpPr>
              <a:spLocks noChangeArrowheads="1"/>
            </p:cNvSpPr>
            <p:nvPr/>
          </p:nvSpPr>
          <p:spPr bwMode="auto">
            <a:xfrm>
              <a:off x="6666797" y="2443477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600" dirty="0"/>
            </a:p>
          </p:txBody>
        </p:sp>
        <p:sp>
          <p:nvSpPr>
            <p:cNvPr id="55" name="Rectangle 13"/>
            <p:cNvSpPr>
              <a:spLocks noChangeArrowheads="1"/>
            </p:cNvSpPr>
            <p:nvPr/>
          </p:nvSpPr>
          <p:spPr bwMode="auto">
            <a:xfrm>
              <a:off x="6666797" y="2707002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600" dirty="0"/>
            </a:p>
          </p:txBody>
        </p:sp>
        <p:sp>
          <p:nvSpPr>
            <p:cNvPr id="56" name="Rectangle 14"/>
            <p:cNvSpPr>
              <a:spLocks noChangeArrowheads="1"/>
            </p:cNvSpPr>
            <p:nvPr/>
          </p:nvSpPr>
          <p:spPr bwMode="auto">
            <a:xfrm>
              <a:off x="6666797" y="2973702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600" dirty="0"/>
            </a:p>
          </p:txBody>
        </p:sp>
        <p:sp>
          <p:nvSpPr>
            <p:cNvPr id="57" name="Rectangle 15"/>
            <p:cNvSpPr>
              <a:spLocks noChangeArrowheads="1"/>
            </p:cNvSpPr>
            <p:nvPr/>
          </p:nvSpPr>
          <p:spPr bwMode="auto">
            <a:xfrm>
              <a:off x="6666797" y="3240402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600" dirty="0"/>
            </a:p>
          </p:txBody>
        </p:sp>
        <p:sp>
          <p:nvSpPr>
            <p:cNvPr id="58" name="Rectangle 16"/>
            <p:cNvSpPr>
              <a:spLocks noChangeArrowheads="1"/>
            </p:cNvSpPr>
            <p:nvPr/>
          </p:nvSpPr>
          <p:spPr bwMode="auto">
            <a:xfrm>
              <a:off x="6666797" y="3507102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600" dirty="0"/>
            </a:p>
          </p:txBody>
        </p:sp>
        <p:sp>
          <p:nvSpPr>
            <p:cNvPr id="59" name="Rectangle 17"/>
            <p:cNvSpPr>
              <a:spLocks noChangeArrowheads="1"/>
            </p:cNvSpPr>
            <p:nvPr/>
          </p:nvSpPr>
          <p:spPr bwMode="auto">
            <a:xfrm>
              <a:off x="6666797" y="3773802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600" dirty="0"/>
            </a:p>
          </p:txBody>
        </p:sp>
        <p:sp>
          <p:nvSpPr>
            <p:cNvPr id="60" name="Rectangle 18"/>
            <p:cNvSpPr>
              <a:spLocks noChangeArrowheads="1"/>
            </p:cNvSpPr>
            <p:nvPr/>
          </p:nvSpPr>
          <p:spPr bwMode="auto">
            <a:xfrm>
              <a:off x="6666797" y="4040502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600" dirty="0"/>
            </a:p>
          </p:txBody>
        </p:sp>
        <p:sp>
          <p:nvSpPr>
            <p:cNvPr id="61" name="Rectangle 18"/>
            <p:cNvSpPr>
              <a:spLocks noChangeArrowheads="1"/>
            </p:cNvSpPr>
            <p:nvPr/>
          </p:nvSpPr>
          <p:spPr bwMode="auto">
            <a:xfrm>
              <a:off x="6666797" y="4307202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600" dirty="0"/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5384981" y="1349623"/>
              <a:ext cx="13483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 smtClean="0"/>
                <a:t>0x5000103C</a:t>
              </a:r>
              <a:endParaRPr lang="en-US" sz="1600" dirty="0"/>
            </a:p>
          </p:txBody>
        </p:sp>
        <p:sp>
          <p:nvSpPr>
            <p:cNvPr id="64" name="Text Box 5"/>
            <p:cNvSpPr txBox="1">
              <a:spLocks noChangeArrowheads="1"/>
            </p:cNvSpPr>
            <p:nvPr/>
          </p:nvSpPr>
          <p:spPr bwMode="auto">
            <a:xfrm>
              <a:off x="5402013" y="1616311"/>
              <a:ext cx="131428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 smtClean="0"/>
                <a:t>0x50001038</a:t>
              </a:r>
              <a:endParaRPr lang="en-US" sz="1600" dirty="0"/>
            </a:p>
          </p:txBody>
        </p:sp>
        <p:sp>
          <p:nvSpPr>
            <p:cNvPr id="65" name="Text Box 6"/>
            <p:cNvSpPr txBox="1">
              <a:spLocks noChangeArrowheads="1"/>
            </p:cNvSpPr>
            <p:nvPr/>
          </p:nvSpPr>
          <p:spPr bwMode="auto">
            <a:xfrm>
              <a:off x="5402013" y="1881412"/>
              <a:ext cx="131428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 smtClean="0"/>
                <a:t>0x50001034</a:t>
              </a:r>
              <a:endParaRPr lang="en-US" sz="1600" dirty="0"/>
            </a:p>
          </p:txBody>
        </p:sp>
        <p:sp>
          <p:nvSpPr>
            <p:cNvPr id="66" name="Text Box 7"/>
            <p:cNvSpPr txBox="1">
              <a:spLocks noChangeArrowheads="1"/>
            </p:cNvSpPr>
            <p:nvPr/>
          </p:nvSpPr>
          <p:spPr bwMode="auto">
            <a:xfrm>
              <a:off x="5402013" y="2148100"/>
              <a:ext cx="131428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 smtClean="0"/>
                <a:t>0x50001030</a:t>
              </a:r>
              <a:endParaRPr lang="en-US" sz="1600" dirty="0"/>
            </a:p>
          </p:txBody>
        </p:sp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>
              <a:off x="6662465" y="1384871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600" dirty="0"/>
            </a:p>
          </p:txBody>
        </p:sp>
        <p:sp>
          <p:nvSpPr>
            <p:cNvPr id="68" name="Rectangle 13"/>
            <p:cNvSpPr>
              <a:spLocks noChangeArrowheads="1"/>
            </p:cNvSpPr>
            <p:nvPr/>
          </p:nvSpPr>
          <p:spPr bwMode="auto">
            <a:xfrm>
              <a:off x="6662465" y="1648396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600" dirty="0"/>
            </a:p>
          </p:txBody>
        </p:sp>
        <p:sp>
          <p:nvSpPr>
            <p:cNvPr id="69" name="Rectangle 14"/>
            <p:cNvSpPr>
              <a:spLocks noChangeArrowheads="1"/>
            </p:cNvSpPr>
            <p:nvPr/>
          </p:nvSpPr>
          <p:spPr bwMode="auto">
            <a:xfrm>
              <a:off x="6662465" y="1915096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600" dirty="0"/>
            </a:p>
          </p:txBody>
        </p:sp>
        <p:sp>
          <p:nvSpPr>
            <p:cNvPr id="70" name="Rectangle 15"/>
            <p:cNvSpPr>
              <a:spLocks noChangeArrowheads="1"/>
            </p:cNvSpPr>
            <p:nvPr/>
          </p:nvSpPr>
          <p:spPr bwMode="auto">
            <a:xfrm>
              <a:off x="6662465" y="2181796"/>
              <a:ext cx="1490933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600" dirty="0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216283" y="6345677"/>
            <a:ext cx="1015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Monaco"/>
                <a:cs typeface="Monaco"/>
              </a:rPr>
              <a:t>tmpCar</a:t>
            </a:r>
            <a:endParaRPr lang="en-US" dirty="0"/>
          </a:p>
        </p:txBody>
      </p:sp>
      <p:cxnSp>
        <p:nvCxnSpPr>
          <p:cNvPr id="73" name="Curved Connector 72"/>
          <p:cNvCxnSpPr>
            <a:stCxn id="23" idx="3"/>
            <a:endCxn id="32" idx="1"/>
          </p:cNvCxnSpPr>
          <p:nvPr/>
        </p:nvCxnSpPr>
        <p:spPr>
          <a:xfrm flipV="1">
            <a:off x="3949698" y="6038366"/>
            <a:ext cx="1452315" cy="516861"/>
          </a:xfrm>
          <a:prstGeom prst="curvedConnector3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13"/>
          <p:cNvSpPr>
            <a:spLocks noChangeArrowheads="1"/>
          </p:cNvSpPr>
          <p:nvPr/>
        </p:nvSpPr>
        <p:spPr bwMode="auto">
          <a:xfrm>
            <a:off x="6662465" y="1648880"/>
            <a:ext cx="1490933" cy="266700"/>
          </a:xfrm>
          <a:prstGeom prst="rect">
            <a:avLst/>
          </a:prstGeom>
          <a:solidFill>
            <a:srgbClr val="FFFF99"/>
          </a:solidFill>
          <a:ln w="19050" cmpd="sng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8153398" y="1560133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next</a:t>
            </a:r>
            <a:endParaRPr lang="en-US" dirty="0">
              <a:latin typeface="Monaco"/>
              <a:cs typeface="Monaco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8166100" y="1915096"/>
            <a:ext cx="1062812" cy="4240489"/>
            <a:chOff x="8166100" y="1915096"/>
            <a:chExt cx="1062812" cy="4240489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8166100" y="6155585"/>
              <a:ext cx="876300" cy="0"/>
            </a:xfrm>
            <a:prstGeom prst="line">
              <a:avLst/>
            </a:prstGeom>
            <a:ln w="127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8168252" y="1925550"/>
              <a:ext cx="876300" cy="0"/>
            </a:xfrm>
            <a:prstGeom prst="line">
              <a:avLst/>
            </a:prstGeom>
            <a:ln w="127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8396852" y="1915096"/>
              <a:ext cx="0" cy="4219093"/>
            </a:xfrm>
            <a:prstGeom prst="line">
              <a:avLst/>
            </a:prstGeom>
            <a:ln w="12700" cmpd="sng">
              <a:solidFill>
                <a:srgbClr val="FF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8428392" y="3394171"/>
              <a:ext cx="8005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64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 bytes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-76200" y="3322436"/>
            <a:ext cx="1711128" cy="2168630"/>
            <a:chOff x="-76200" y="3322436"/>
            <a:chExt cx="1711128" cy="2168630"/>
          </a:xfrm>
        </p:grpSpPr>
        <p:grpSp>
          <p:nvGrpSpPr>
            <p:cNvPr id="84" name="Group 66"/>
            <p:cNvGrpSpPr/>
            <p:nvPr/>
          </p:nvGrpSpPr>
          <p:grpSpPr>
            <a:xfrm>
              <a:off x="-76200" y="3322436"/>
              <a:ext cx="1711128" cy="369332"/>
              <a:chOff x="2451100" y="4689475"/>
              <a:chExt cx="1711128" cy="369332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2946399" y="4780856"/>
                <a:ext cx="1215829" cy="264219"/>
              </a:xfrm>
              <a:prstGeom prst="rect">
                <a:avLst/>
              </a:prstGeom>
              <a:solidFill>
                <a:srgbClr val="EAEC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0x3000 1020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451100" y="4689475"/>
                <a:ext cx="50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$</a:t>
                </a:r>
                <a:r>
                  <a:rPr lang="en-US" dirty="0" err="1" smtClean="0"/>
                  <a:t>fp</a:t>
                </a:r>
                <a:endParaRPr lang="en-US" dirty="0"/>
              </a:p>
            </p:txBody>
          </p:sp>
        </p:grpSp>
        <p:cxnSp>
          <p:nvCxnSpPr>
            <p:cNvPr id="87" name="Curved Connector 86"/>
            <p:cNvCxnSpPr>
              <a:stCxn id="85" idx="2"/>
              <a:endCxn id="10" idx="1"/>
            </p:cNvCxnSpPr>
            <p:nvPr/>
          </p:nvCxnSpPr>
          <p:spPr>
            <a:xfrm rot="16200000" flipH="1">
              <a:off x="212498" y="4492551"/>
              <a:ext cx="1813030" cy="183999"/>
            </a:xfrm>
            <a:prstGeom prst="curvedConnector2">
              <a:avLst/>
            </a:prstGeom>
            <a:ln w="127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13"/>
          <p:cNvSpPr>
            <a:spLocks noChangeArrowheads="1"/>
          </p:cNvSpPr>
          <p:nvPr/>
        </p:nvSpPr>
        <p:spPr bwMode="auto">
          <a:xfrm>
            <a:off x="6662467" y="1648880"/>
            <a:ext cx="1490933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dirty="0" smtClean="0">
                <a:latin typeface="Monaco"/>
                <a:cs typeface="Monaco"/>
              </a:rPr>
              <a:t>0x4000 01E0</a:t>
            </a:r>
            <a:endParaRPr lang="en-US" sz="1600" dirty="0">
              <a:latin typeface="Monaco"/>
              <a:cs typeface="Monaco"/>
            </a:endParaRPr>
          </a:p>
        </p:txBody>
      </p:sp>
      <p:cxnSp>
        <p:nvCxnSpPr>
          <p:cNvPr id="99" name="Curved Connector 98"/>
          <p:cNvCxnSpPr>
            <a:stCxn id="98" idx="3"/>
            <a:endCxn id="74" idx="1"/>
          </p:cNvCxnSpPr>
          <p:nvPr/>
        </p:nvCxnSpPr>
        <p:spPr>
          <a:xfrm flipV="1">
            <a:off x="2408958" y="1782230"/>
            <a:ext cx="4253507" cy="1119720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405573" y="1688177"/>
            <a:ext cx="3317957" cy="939232"/>
            <a:chOff x="405573" y="1688177"/>
            <a:chExt cx="3317957" cy="939232"/>
          </a:xfrm>
        </p:grpSpPr>
        <p:grpSp>
          <p:nvGrpSpPr>
            <p:cNvPr id="103" name="Group 66"/>
            <p:cNvGrpSpPr/>
            <p:nvPr/>
          </p:nvGrpSpPr>
          <p:grpSpPr>
            <a:xfrm>
              <a:off x="405573" y="1688177"/>
              <a:ext cx="1993900" cy="369332"/>
              <a:chOff x="2451100" y="4689475"/>
              <a:chExt cx="1993900" cy="369332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2946399" y="4780856"/>
                <a:ext cx="1498601" cy="264219"/>
              </a:xfrm>
              <a:prstGeom prst="rect">
                <a:avLst/>
              </a:prstGeom>
              <a:solidFill>
                <a:srgbClr val="EAEC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Monaco"/>
                  <a:cs typeface="Monaco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2451100" y="4689475"/>
                <a:ext cx="569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$a0</a:t>
                </a:r>
                <a:endParaRPr lang="en-US" dirty="0"/>
              </a:p>
            </p:txBody>
          </p:sp>
        </p:grpSp>
        <p:grpSp>
          <p:nvGrpSpPr>
            <p:cNvPr id="106" name="Group 66"/>
            <p:cNvGrpSpPr/>
            <p:nvPr/>
          </p:nvGrpSpPr>
          <p:grpSpPr>
            <a:xfrm>
              <a:off x="405573" y="2209909"/>
              <a:ext cx="1993900" cy="369332"/>
              <a:chOff x="2451100" y="4689475"/>
              <a:chExt cx="1993900" cy="369332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2946399" y="4780856"/>
                <a:ext cx="1498601" cy="264219"/>
              </a:xfrm>
              <a:prstGeom prst="rect">
                <a:avLst/>
              </a:prstGeom>
              <a:solidFill>
                <a:srgbClr val="EAEC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Monaco"/>
                  <a:cs typeface="Monaco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2451100" y="4689475"/>
                <a:ext cx="569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$a1</a:t>
                </a:r>
                <a:endParaRPr lang="en-US" dirty="0"/>
              </a:p>
            </p:txBody>
          </p:sp>
        </p:grpSp>
        <p:sp>
          <p:nvSpPr>
            <p:cNvPr id="109" name="Rectangle 108"/>
            <p:cNvSpPr/>
            <p:nvPr/>
          </p:nvSpPr>
          <p:spPr>
            <a:xfrm>
              <a:off x="899173" y="2299690"/>
              <a:ext cx="1498601" cy="264219"/>
            </a:xfrm>
            <a:prstGeom prst="rect">
              <a:avLst/>
            </a:prstGeom>
            <a:solidFill>
              <a:srgbClr val="EAEC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Monaco"/>
                  <a:cs typeface="Monaco"/>
                </a:rPr>
                <a:t>15</a:t>
              </a:r>
              <a:endParaRPr lang="en-US" sz="1400" dirty="0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899173" y="1775249"/>
              <a:ext cx="1498601" cy="264219"/>
            </a:xfrm>
            <a:prstGeom prst="rect">
              <a:avLst/>
            </a:prstGeom>
            <a:solidFill>
              <a:srgbClr val="EAEC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Monaco"/>
                  <a:cs typeface="Monaco"/>
                </a:rPr>
                <a:t>0x4000 0000</a:t>
              </a:r>
              <a:endParaRPr lang="en-US" sz="1400" dirty="0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423174" y="1716058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Monaco"/>
                  <a:cs typeface="Monaco"/>
                </a:rPr>
                <a:t>CarArray</a:t>
              </a:r>
              <a:endParaRPr lang="en-US" dirty="0">
                <a:latin typeface="Monaco"/>
                <a:cs typeface="Monaco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537474" y="225807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onaco"/>
                  <a:cs typeface="Monaco"/>
                </a:rPr>
                <a:t>k</a:t>
              </a:r>
              <a:endParaRPr lang="en-US" dirty="0">
                <a:latin typeface="Monaco"/>
                <a:cs typeface="Monaco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74372" y="2695353"/>
            <a:ext cx="4300804" cy="382032"/>
            <a:chOff x="4694715" y="3415268"/>
            <a:chExt cx="4300804" cy="382032"/>
          </a:xfrm>
        </p:grpSpPr>
        <p:grpSp>
          <p:nvGrpSpPr>
            <p:cNvPr id="97" name="Group 96"/>
            <p:cNvGrpSpPr/>
            <p:nvPr/>
          </p:nvGrpSpPr>
          <p:grpSpPr>
            <a:xfrm>
              <a:off x="4694715" y="3415268"/>
              <a:ext cx="2034586" cy="369332"/>
              <a:chOff x="2399473" y="2909240"/>
              <a:chExt cx="2034586" cy="369332"/>
            </a:xfrm>
            <a:solidFill>
              <a:srgbClr val="EAEC9B"/>
            </a:solidFill>
          </p:grpSpPr>
          <p:sp>
            <p:nvSpPr>
              <p:cNvPr id="98" name="Rectangle 13"/>
              <p:cNvSpPr>
                <a:spLocks noChangeArrowheads="1"/>
              </p:cNvSpPr>
              <p:nvPr/>
            </p:nvSpPr>
            <p:spPr bwMode="auto">
              <a:xfrm>
                <a:off x="2943126" y="2982487"/>
                <a:ext cx="1490933" cy="2667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 dirty="0">
                  <a:latin typeface="Monaco"/>
                  <a:cs typeface="Monaco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2399473" y="2909240"/>
                <a:ext cx="50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$t0</a:t>
                </a:r>
                <a:endParaRPr lang="en-US" dirty="0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6871545" y="3427968"/>
              <a:ext cx="2123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800000"/>
                  </a:solidFill>
                  <a:latin typeface="Monaco"/>
                  <a:cs typeface="Monaco"/>
                </a:rPr>
                <a:t>&amp;(</a:t>
              </a:r>
              <a:r>
                <a:rPr lang="en-US" dirty="0" err="1" smtClean="0">
                  <a:solidFill>
                    <a:srgbClr val="800000"/>
                  </a:solidFill>
                  <a:latin typeface="Monaco"/>
                  <a:cs typeface="Monaco"/>
                </a:rPr>
                <a:t>CarArray</a:t>
              </a:r>
              <a:r>
                <a:rPr lang="en-US" dirty="0" smtClean="0">
                  <a:solidFill>
                    <a:srgbClr val="800000"/>
                  </a:solidFill>
                  <a:latin typeface="Monaco"/>
                  <a:cs typeface="Monaco"/>
                </a:rPr>
                <a:t>[k])</a:t>
              </a:r>
              <a:endParaRPr lang="en-US" dirty="0">
                <a:solidFill>
                  <a:srgbClr val="800000"/>
                </a:solidFill>
                <a:latin typeface="Monaco"/>
                <a:cs typeface="Monaco"/>
              </a:endParaRPr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911499" y="2767149"/>
            <a:ext cx="1498601" cy="264219"/>
          </a:xfrm>
          <a:prstGeom prst="rect">
            <a:avLst/>
          </a:prstGeom>
          <a:solidFill>
            <a:srgbClr val="EAEC9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Monaco"/>
                <a:cs typeface="Monaco"/>
              </a:rPr>
              <a:t>0x4000 01E0</a:t>
            </a:r>
            <a:endParaRPr lang="en-US" sz="1400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175000" y="3206706"/>
            <a:ext cx="5717152" cy="9883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5639384" y="3397566"/>
            <a:ext cx="3324460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#       </a:t>
            </a:r>
            <a:r>
              <a:rPr lang="en-US" dirty="0" err="1" smtClean="0">
                <a:solidFill>
                  <a:srgbClr val="800000"/>
                </a:solidFill>
                <a:latin typeface="Monaco"/>
                <a:cs typeface="Monaco"/>
              </a:rPr>
              <a:t>tA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 ← M[$fp-16]</a:t>
            </a:r>
          </a:p>
          <a:p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# M[tA+64] ← $t0</a:t>
            </a:r>
            <a:endParaRPr lang="en-US" dirty="0">
              <a:solidFill>
                <a:srgbClr val="800000"/>
              </a:solidFill>
              <a:latin typeface="Monaco"/>
              <a:cs typeface="Monaco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715589" y="3397566"/>
            <a:ext cx="2955106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    </a:t>
            </a:r>
            <a:r>
              <a:rPr lang="en-US" dirty="0" err="1" smtClean="0">
                <a:latin typeface="Monaco"/>
                <a:cs typeface="Monaco"/>
              </a:rPr>
              <a:t>lw</a:t>
            </a:r>
            <a:r>
              <a:rPr lang="en-US" dirty="0" smtClean="0">
                <a:latin typeface="Monaco"/>
                <a:cs typeface="Monaco"/>
              </a:rPr>
              <a:t> $t4, -16($</a:t>
            </a:r>
            <a:r>
              <a:rPr lang="en-US" dirty="0" err="1" smtClean="0">
                <a:latin typeface="Monaco"/>
                <a:cs typeface="Monaco"/>
              </a:rPr>
              <a:t>fp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sw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$t0, 64($t4)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95232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/>
      <p:bldP spid="93" grpId="0" animBg="1"/>
      <p:bldP spid="82" grpId="0" animBg="1"/>
      <p:bldP spid="114" grpId="1" build="p" animBg="1"/>
      <p:bldP spid="115" grpId="1" build="p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908942" y="5061266"/>
            <a:ext cx="2493328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# </a:t>
            </a:r>
            <a:r>
              <a:rPr lang="en-US" dirty="0" err="1" smtClean="0">
                <a:solidFill>
                  <a:srgbClr val="800000"/>
                </a:solidFill>
                <a:latin typeface="Monaco"/>
                <a:cs typeface="Monaco"/>
              </a:rPr>
              <a:t>tA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 ← M[$fp-16]</a:t>
            </a:r>
          </a:p>
          <a:p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# M[tA+64] ← $t0</a:t>
            </a:r>
            <a:endParaRPr lang="en-US" dirty="0">
              <a:solidFill>
                <a:srgbClr val="800000"/>
              </a:solidFill>
              <a:latin typeface="Monaco"/>
              <a:cs typeface="Monaco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85147" y="5061266"/>
            <a:ext cx="2955106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    </a:t>
            </a:r>
            <a:r>
              <a:rPr lang="en-US" dirty="0" err="1" smtClean="0">
                <a:latin typeface="Monaco"/>
                <a:cs typeface="Monaco"/>
              </a:rPr>
              <a:t>lw</a:t>
            </a:r>
            <a:r>
              <a:rPr lang="en-US" dirty="0" smtClean="0">
                <a:latin typeface="Monaco"/>
                <a:cs typeface="Monaco"/>
              </a:rPr>
              <a:t> $t4, -16($</a:t>
            </a:r>
            <a:r>
              <a:rPr lang="en-US" dirty="0" err="1" smtClean="0">
                <a:latin typeface="Monaco"/>
                <a:cs typeface="Monaco"/>
              </a:rPr>
              <a:t>fp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sw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$t0, 64($t4)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-131762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Quiz #3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ext Box 52"/>
          <p:cNvSpPr txBox="1">
            <a:spLocks noChangeArrowheads="1"/>
          </p:cNvSpPr>
          <p:nvPr/>
        </p:nvSpPr>
        <p:spPr bwMode="auto">
          <a:xfrm>
            <a:off x="457200" y="774035"/>
            <a:ext cx="4124847" cy="575542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3399"/>
                </a:solidFill>
                <a:latin typeface="Monaco"/>
                <a:cs typeface="Monaco"/>
              </a:rPr>
              <a:t>#include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>
                <a:solidFill>
                  <a:schemeClr val="tx2"/>
                </a:solidFill>
                <a:latin typeface="Monaco"/>
                <a:cs typeface="Monaco"/>
              </a:rPr>
              <a:t>&lt;</a:t>
            </a:r>
            <a:r>
              <a:rPr lang="en-US" sz="1600" dirty="0" err="1">
                <a:solidFill>
                  <a:schemeClr val="tx2"/>
                </a:solidFill>
                <a:latin typeface="Monaco"/>
                <a:cs typeface="Monaco"/>
              </a:rPr>
              <a:t>stdio.h</a:t>
            </a:r>
            <a:r>
              <a:rPr lang="en-US" sz="1600" dirty="0">
                <a:solidFill>
                  <a:schemeClr val="tx2"/>
                </a:solidFill>
                <a:latin typeface="Monaco"/>
                <a:cs typeface="Monaco"/>
              </a:rPr>
              <a:t>&gt;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solidFill>
                  <a:srgbClr val="003399"/>
                </a:solidFill>
                <a:latin typeface="Monaco"/>
                <a:cs typeface="Monaco"/>
              </a:rPr>
              <a:t>#define</a:t>
            </a:r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STRINGLENGTH</a:t>
            </a:r>
            <a:r>
              <a:rPr lang="en-US" sz="1600" dirty="0">
                <a:latin typeface="Monaco"/>
                <a:cs typeface="Monaco"/>
              </a:rPr>
              <a:t> 20</a:t>
            </a:r>
          </a:p>
          <a:p>
            <a:endParaRPr lang="en-US" sz="1600" dirty="0">
              <a:latin typeface="Monaco"/>
              <a:cs typeface="Monaco"/>
            </a:endParaRP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err="1">
                <a:solidFill>
                  <a:srgbClr val="0066CC"/>
                </a:solidFill>
                <a:latin typeface="Monaco"/>
                <a:cs typeface="Monaco"/>
              </a:rPr>
              <a:t>typedef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0066CC"/>
                </a:solidFill>
                <a:latin typeface="Monaco"/>
                <a:cs typeface="Monaco"/>
              </a:rPr>
              <a:t>struct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CC0000"/>
                </a:solidFill>
                <a:latin typeface="Monaco"/>
                <a:cs typeface="Monaco"/>
              </a:rPr>
              <a:t>c_node</a:t>
            </a:r>
            <a:r>
              <a:rPr lang="en-US" sz="1600" dirty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0066CC"/>
                </a:solidFill>
                <a:latin typeface="Monaco"/>
                <a:cs typeface="Monaco"/>
              </a:rPr>
              <a:t>int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 </a:t>
            </a:r>
            <a:r>
              <a:rPr lang="en-US" sz="1600" dirty="0">
                <a:latin typeface="Monaco"/>
                <a:cs typeface="Monaco"/>
              </a:rPr>
              <a:t>    </a:t>
            </a:r>
            <a:r>
              <a:rPr lang="en-US" sz="1600" dirty="0" err="1">
                <a:solidFill>
                  <a:srgbClr val="CC0099"/>
                </a:solidFill>
                <a:latin typeface="Monaco"/>
                <a:cs typeface="Monaco"/>
              </a:rPr>
              <a:t>vehicleID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char </a:t>
            </a:r>
            <a:r>
              <a:rPr lang="en-US" sz="1600" dirty="0">
                <a:latin typeface="Monaco"/>
                <a:cs typeface="Monaco"/>
              </a:rPr>
              <a:t>   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make</a:t>
            </a:r>
            <a:r>
              <a:rPr lang="en-US" sz="1600" dirty="0">
                <a:latin typeface="Monaco"/>
                <a:cs typeface="Monaco"/>
              </a:rPr>
              <a:t>[STRINGLENGTH];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char </a:t>
            </a:r>
            <a:r>
              <a:rPr lang="en-US" sz="1600" dirty="0">
                <a:latin typeface="Monaco"/>
                <a:cs typeface="Monaco"/>
              </a:rPr>
              <a:t>   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model</a:t>
            </a:r>
            <a:r>
              <a:rPr lang="en-US" sz="1600" dirty="0">
                <a:latin typeface="Monaco"/>
                <a:cs typeface="Monaco"/>
              </a:rPr>
              <a:t>[STRINGLENGTH];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0066CC"/>
                </a:solidFill>
                <a:latin typeface="Monaco"/>
                <a:cs typeface="Monaco"/>
              </a:rPr>
              <a:t>int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   </a:t>
            </a:r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year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0066CC"/>
                </a:solidFill>
                <a:latin typeface="Monaco"/>
                <a:cs typeface="Monaco"/>
              </a:rPr>
              <a:t>int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</a:t>
            </a:r>
            <a:r>
              <a:rPr lang="en-US" sz="1600" dirty="0">
                <a:latin typeface="Monaco"/>
                <a:cs typeface="Monaco"/>
              </a:rPr>
              <a:t>    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mileage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double</a:t>
            </a:r>
            <a:r>
              <a:rPr lang="en-US" sz="1600" dirty="0">
                <a:latin typeface="Monaco"/>
                <a:cs typeface="Monaco"/>
              </a:rPr>
              <a:t>  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cost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solidFill>
                  <a:srgbClr val="0066CC"/>
                </a:solidFill>
                <a:latin typeface="Monaco"/>
                <a:cs typeface="Monaco"/>
              </a:rPr>
              <a:t>struct</a:t>
            </a:r>
            <a:r>
              <a:rPr lang="en-US" sz="1600" dirty="0">
                <a:solidFill>
                  <a:srgbClr val="0066CC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c_node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>
                <a:latin typeface="Monaco"/>
                <a:cs typeface="Monaco"/>
                <a:sym typeface="Symbol" charset="2"/>
              </a:rPr>
              <a:t>*</a:t>
            </a:r>
            <a:r>
              <a:rPr lang="en-US" sz="1600" dirty="0" smtClean="0">
                <a:solidFill>
                  <a:srgbClr val="CC0099"/>
                </a:solidFill>
                <a:latin typeface="Monaco"/>
                <a:cs typeface="Monaco"/>
              </a:rPr>
              <a:t>next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} </a:t>
            </a:r>
            <a:r>
              <a:rPr lang="en-US" sz="1600" dirty="0" err="1">
                <a:solidFill>
                  <a:srgbClr val="CC0099"/>
                </a:solidFill>
                <a:latin typeface="Monaco"/>
                <a:cs typeface="Monaco"/>
              </a:rPr>
              <a:t>CarNode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err="1" smtClean="0">
                <a:solidFill>
                  <a:srgbClr val="CC0099"/>
                </a:solidFill>
                <a:latin typeface="Monaco"/>
                <a:cs typeface="Monaco"/>
              </a:rPr>
              <a:t>CarNode</a:t>
            </a:r>
            <a:r>
              <a:rPr lang="en-US" sz="1600" dirty="0" smtClean="0">
                <a:latin typeface="Monaco"/>
                <a:cs typeface="Monaco"/>
              </a:rPr>
              <a:t>  </a:t>
            </a:r>
            <a:r>
              <a:rPr lang="en-US" sz="1600" dirty="0" err="1" smtClean="0">
                <a:latin typeface="Monaco"/>
                <a:cs typeface="Monaco"/>
              </a:rPr>
              <a:t>ParkingLot</a:t>
            </a:r>
            <a:r>
              <a:rPr lang="en-US" sz="1600" dirty="0" smtClean="0">
                <a:latin typeface="Monaco"/>
                <a:cs typeface="Monaco"/>
              </a:rPr>
              <a:t>[80];</a:t>
            </a:r>
          </a:p>
          <a:p>
            <a:r>
              <a:rPr lang="en-US" sz="1600" dirty="0" smtClean="0">
                <a:latin typeface="Monaco"/>
                <a:cs typeface="Monaco"/>
              </a:rPr>
              <a:t>…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err="1" smtClean="0">
                <a:solidFill>
                  <a:srgbClr val="CC0000"/>
                </a:solidFill>
                <a:latin typeface="Monaco"/>
                <a:cs typeface="Monaco"/>
              </a:rPr>
              <a:t>RegisterCar</a:t>
            </a:r>
            <a:r>
              <a:rPr lang="en-US" sz="1600" dirty="0" smtClean="0">
                <a:latin typeface="Monaco"/>
                <a:cs typeface="Monaco"/>
              </a:rPr>
              <a:t>(</a:t>
            </a:r>
            <a:r>
              <a:rPr lang="en-US" sz="1600" dirty="0" err="1" smtClean="0">
                <a:latin typeface="Monaco"/>
                <a:cs typeface="Monaco"/>
              </a:rPr>
              <a:t>CarNode</a:t>
            </a:r>
            <a:r>
              <a:rPr lang="en-US" sz="1600" dirty="0" smtClean="0">
                <a:latin typeface="Monaco"/>
                <a:cs typeface="Monaco"/>
              </a:rPr>
              <a:t>* </a:t>
            </a:r>
            <a:r>
              <a:rPr lang="en-US" sz="1600" dirty="0" err="1" smtClean="0">
                <a:latin typeface="Monaco"/>
                <a:cs typeface="Monaco"/>
              </a:rPr>
              <a:t>CarArray</a:t>
            </a:r>
            <a:r>
              <a:rPr lang="en-US" sz="1600" dirty="0" smtClean="0">
                <a:latin typeface="Monaco"/>
                <a:cs typeface="Monaco"/>
              </a:rPr>
              <a:t>,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k)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solidFill>
                  <a:srgbClr val="CC0099"/>
                </a:solidFill>
                <a:latin typeface="Monaco"/>
                <a:cs typeface="Monaco"/>
              </a:rPr>
              <a:t>CarNode</a:t>
            </a:r>
            <a:r>
              <a:rPr lang="en-US" sz="1600" dirty="0" smtClean="0">
                <a:latin typeface="Monaco"/>
                <a:cs typeface="Monaco"/>
              </a:rPr>
              <a:t> *</a:t>
            </a:r>
            <a:r>
              <a:rPr lang="en-US" sz="1600" dirty="0" err="1" smtClean="0">
                <a:latin typeface="Monaco"/>
                <a:cs typeface="Monaco"/>
              </a:rPr>
              <a:t>tmpCar</a:t>
            </a:r>
            <a:r>
              <a:rPr lang="en-US" sz="1600" dirty="0" smtClean="0">
                <a:latin typeface="Monaco"/>
                <a:cs typeface="Monaco"/>
              </a:rPr>
              <a:t>;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…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tmpCar</a:t>
            </a:r>
            <a:r>
              <a:rPr lang="en-US" sz="1600" dirty="0" smtClean="0">
                <a:latin typeface="Monaco"/>
                <a:cs typeface="Monaco"/>
              </a:rPr>
              <a:t>-&gt;next = &amp;(</a:t>
            </a:r>
            <a:r>
              <a:rPr lang="en-US" sz="1600" dirty="0" err="1" smtClean="0">
                <a:latin typeface="Monaco"/>
                <a:cs typeface="Monaco"/>
              </a:rPr>
              <a:t>CarArray</a:t>
            </a:r>
            <a:r>
              <a:rPr lang="en-US" sz="1600" dirty="0" smtClean="0">
                <a:latin typeface="Monaco"/>
                <a:cs typeface="Monaco"/>
              </a:rPr>
              <a:t>[k]);</a:t>
            </a: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1117600"/>
            <a:ext cx="4531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MIPS assembly code for the</a:t>
            </a:r>
          </a:p>
          <a:p>
            <a:r>
              <a:rPr lang="en-US" dirty="0" smtClean="0"/>
              <a:t>assignment in the </a:t>
            </a:r>
            <a:r>
              <a:rPr lang="en-US" dirty="0" err="1" smtClean="0">
                <a:latin typeface="Monaco"/>
                <a:cs typeface="Monaco"/>
              </a:rPr>
              <a:t>RegisterCar</a:t>
            </a:r>
            <a:r>
              <a:rPr lang="en-US" dirty="0" smtClean="0"/>
              <a:t> function.</a:t>
            </a:r>
          </a:p>
          <a:p>
            <a:r>
              <a:rPr lang="en-US" dirty="0" smtClean="0"/>
              <a:t>Assume that </a:t>
            </a:r>
            <a:r>
              <a:rPr lang="en-US" dirty="0" err="1" smtClean="0">
                <a:latin typeface="Monaco"/>
                <a:cs typeface="Monaco"/>
              </a:rPr>
              <a:t>tmpCar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/>
              <a:t>is stored in </a:t>
            </a:r>
          </a:p>
          <a:p>
            <a:r>
              <a:rPr lang="en-US" dirty="0" smtClean="0">
                <a:latin typeface="Monaco"/>
                <a:cs typeface="Monaco"/>
              </a:rPr>
              <a:t>$fp-16</a:t>
            </a:r>
            <a:endParaRPr lang="en-US" dirty="0">
              <a:latin typeface="Monaco"/>
              <a:cs typeface="Monaco"/>
            </a:endParaRPr>
          </a:p>
        </p:txBody>
      </p:sp>
      <p:grpSp>
        <p:nvGrpSpPr>
          <p:cNvPr id="65" name="Group 66"/>
          <p:cNvGrpSpPr/>
          <p:nvPr/>
        </p:nvGrpSpPr>
        <p:grpSpPr>
          <a:xfrm>
            <a:off x="4724400" y="2424344"/>
            <a:ext cx="1993900" cy="369332"/>
            <a:chOff x="2451100" y="4689475"/>
            <a:chExt cx="1993900" cy="369332"/>
          </a:xfrm>
        </p:grpSpPr>
        <p:sp>
          <p:nvSpPr>
            <p:cNvPr id="66" name="Rectangle 65"/>
            <p:cNvSpPr/>
            <p:nvPr/>
          </p:nvSpPr>
          <p:spPr>
            <a:xfrm>
              <a:off x="2946399" y="4780856"/>
              <a:ext cx="1498601" cy="264219"/>
            </a:xfrm>
            <a:prstGeom prst="rect">
              <a:avLst/>
            </a:prstGeom>
            <a:solidFill>
              <a:srgbClr val="EAEC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451100" y="4689475"/>
              <a:ext cx="569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$a0</a:t>
              </a:r>
              <a:endParaRPr lang="en-US" dirty="0"/>
            </a:p>
          </p:txBody>
        </p:sp>
      </p:grpSp>
      <p:grpSp>
        <p:nvGrpSpPr>
          <p:cNvPr id="68" name="Group 66"/>
          <p:cNvGrpSpPr/>
          <p:nvPr/>
        </p:nvGrpSpPr>
        <p:grpSpPr>
          <a:xfrm>
            <a:off x="4724400" y="2946076"/>
            <a:ext cx="1993900" cy="369332"/>
            <a:chOff x="2451100" y="4689475"/>
            <a:chExt cx="1993900" cy="369332"/>
          </a:xfrm>
        </p:grpSpPr>
        <p:sp>
          <p:nvSpPr>
            <p:cNvPr id="69" name="Rectangle 68"/>
            <p:cNvSpPr/>
            <p:nvPr/>
          </p:nvSpPr>
          <p:spPr>
            <a:xfrm>
              <a:off x="2946399" y="4780856"/>
              <a:ext cx="1498601" cy="264219"/>
            </a:xfrm>
            <a:prstGeom prst="rect">
              <a:avLst/>
            </a:prstGeom>
            <a:solidFill>
              <a:srgbClr val="EAEC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451100" y="4689475"/>
              <a:ext cx="569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$a1</a:t>
              </a:r>
              <a:endParaRPr lang="en-US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641350" y="5959197"/>
            <a:ext cx="3889897" cy="26668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218000" y="3035857"/>
            <a:ext cx="1498601" cy="264219"/>
          </a:xfrm>
          <a:prstGeom prst="rect">
            <a:avLst/>
          </a:prstGeom>
          <a:solidFill>
            <a:srgbClr val="EAEC9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Monaco"/>
                <a:cs typeface="Monaco"/>
              </a:rPr>
              <a:t>15</a:t>
            </a:r>
            <a:endParaRPr lang="en-US" sz="1400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218000" y="2511416"/>
            <a:ext cx="1498601" cy="264219"/>
          </a:xfrm>
          <a:prstGeom prst="rect">
            <a:avLst/>
          </a:prstGeom>
          <a:solidFill>
            <a:srgbClr val="EAEC9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Monaco"/>
                <a:cs typeface="Monaco"/>
              </a:rPr>
              <a:t>0x4000 0000</a:t>
            </a:r>
            <a:endParaRPr lang="en-US" sz="1400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42001" y="245222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CarArray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56301" y="299424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k</a:t>
            </a:r>
            <a:endParaRPr lang="en-US" dirty="0">
              <a:latin typeface="Monaco"/>
              <a:cs typeface="Monaco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694715" y="3415268"/>
            <a:ext cx="2034586" cy="369332"/>
            <a:chOff x="2399473" y="2909240"/>
            <a:chExt cx="2034586" cy="369332"/>
          </a:xfrm>
          <a:solidFill>
            <a:srgbClr val="EAEC9B"/>
          </a:solidFill>
        </p:grpSpPr>
        <p:sp>
          <p:nvSpPr>
            <p:cNvPr id="48" name="Rectangle 13"/>
            <p:cNvSpPr>
              <a:spLocks noChangeArrowheads="1"/>
            </p:cNvSpPr>
            <p:nvPr/>
          </p:nvSpPr>
          <p:spPr bwMode="auto">
            <a:xfrm>
              <a:off x="2943126" y="2982487"/>
              <a:ext cx="1490933" cy="2667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600" dirty="0">
                <a:latin typeface="Monaco"/>
                <a:cs typeface="Monaco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399473" y="2909240"/>
              <a:ext cx="50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$t0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531247" y="3960336"/>
            <a:ext cx="4571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sll</a:t>
            </a:r>
            <a:r>
              <a:rPr lang="en-US" dirty="0" smtClean="0">
                <a:latin typeface="Monaco"/>
                <a:cs typeface="Monaco"/>
              </a:rPr>
              <a:t> $t0, $a1, 6   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# $t0 ← 64×k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sll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$t1, $a1, 2   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# $t0 </a:t>
            </a:r>
            <a:r>
              <a:rPr lang="en-US" dirty="0">
                <a:solidFill>
                  <a:srgbClr val="800000"/>
                </a:solidFill>
                <a:latin typeface="Monaco"/>
                <a:cs typeface="Monaco"/>
              </a:rPr>
              <a:t>← 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4</a:t>
            </a:r>
            <a:r>
              <a:rPr lang="en-US" dirty="0">
                <a:solidFill>
                  <a:srgbClr val="800000"/>
                </a:solidFill>
                <a:latin typeface="Monaco"/>
                <a:cs typeface="Monaco"/>
              </a:rPr>
              <a:t>×k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add $t0, $t0, $t1 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# $t0 ← 68</a:t>
            </a:r>
            <a:r>
              <a:rPr lang="en-US" dirty="0">
                <a:solidFill>
                  <a:srgbClr val="800000"/>
                </a:solidFill>
                <a:latin typeface="Monaco"/>
                <a:cs typeface="Monaco"/>
              </a:rPr>
              <a:t>×k</a:t>
            </a:r>
            <a:endParaRPr lang="en-US" dirty="0" smtClean="0">
              <a:solidFill>
                <a:srgbClr val="8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add $t0, $a0, $t0 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871545" y="3427968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&amp;(</a:t>
            </a:r>
            <a:r>
              <a:rPr lang="en-US" dirty="0" err="1" smtClean="0">
                <a:solidFill>
                  <a:srgbClr val="800000"/>
                </a:solidFill>
                <a:latin typeface="Monaco"/>
                <a:cs typeface="Monaco"/>
              </a:rPr>
              <a:t>CarArray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[k])</a:t>
            </a:r>
            <a:endParaRPr lang="en-US" dirty="0">
              <a:solidFill>
                <a:srgbClr val="800000"/>
              </a:solidFill>
              <a:latin typeface="Monaco"/>
              <a:cs typeface="Monaco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30700" y="3483405"/>
            <a:ext cx="1498601" cy="264219"/>
          </a:xfrm>
          <a:prstGeom prst="rect">
            <a:avLst/>
          </a:prstGeom>
          <a:solidFill>
            <a:srgbClr val="EAEC9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Monaco"/>
                <a:cs typeface="Monaco"/>
              </a:rPr>
              <a:t>0x4000 01E0</a:t>
            </a:r>
            <a:endParaRPr lang="en-US" sz="1400" dirty="0">
              <a:solidFill>
                <a:schemeClr val="tx1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94387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 animBg="1"/>
      <p:bldP spid="31" grpId="0" build="p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Quiz </a:t>
            </a:r>
            <a:r>
              <a:rPr lang="en-US" dirty="0" smtClean="0"/>
              <a:t>#5</a:t>
            </a:r>
            <a:endParaRPr lang="en-US" dirty="0"/>
          </a:p>
        </p:txBody>
      </p:sp>
      <p:sp>
        <p:nvSpPr>
          <p:cNvPr id="68613" name="Text Box 3"/>
          <p:cNvSpPr txBox="1">
            <a:spLocks noChangeArrowheads="1"/>
          </p:cNvSpPr>
          <p:nvPr/>
        </p:nvSpPr>
        <p:spPr bwMode="auto">
          <a:xfrm>
            <a:off x="1031875" y="2071688"/>
            <a:ext cx="3587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Consider the following C function:</a:t>
            </a:r>
          </a:p>
        </p:txBody>
      </p:sp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1628775" y="4749324"/>
            <a:ext cx="607168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Write the MIPS assembly code to initialize the value of </a:t>
            </a:r>
            <a:r>
              <a:rPr lang="en-US" dirty="0">
                <a:latin typeface="Monaco"/>
                <a:cs typeface="Monaco"/>
              </a:rPr>
              <a:t>$a1 </a:t>
            </a:r>
            <a:r>
              <a:rPr lang="en-US" dirty="0">
                <a:latin typeface="Calibri" charset="0"/>
              </a:rPr>
              <a:t>in</a:t>
            </a:r>
          </a:p>
          <a:p>
            <a:r>
              <a:rPr lang="en-US" dirty="0">
                <a:latin typeface="Calibri" charset="0"/>
              </a:rPr>
              <a:t>the function call to </a:t>
            </a:r>
            <a:r>
              <a:rPr lang="en-US" dirty="0" err="1">
                <a:latin typeface="Monaco"/>
                <a:cs typeface="Monaco"/>
              </a:rPr>
              <a:t>printf</a:t>
            </a:r>
            <a:r>
              <a:rPr lang="en-US" dirty="0">
                <a:latin typeface="Calibri" charset="0"/>
              </a:rPr>
              <a:t>.</a:t>
            </a:r>
          </a:p>
          <a:p>
            <a:r>
              <a:rPr lang="en-US" dirty="0">
                <a:latin typeface="Calibri" charset="0"/>
              </a:rPr>
              <a:t>Assume: </a:t>
            </a:r>
          </a:p>
          <a:p>
            <a:r>
              <a:rPr lang="en-US" dirty="0">
                <a:latin typeface="Monaco"/>
                <a:cs typeface="Monaco"/>
              </a:rPr>
              <a:t>              node 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⟷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>
                <a:latin typeface="Monaco"/>
                <a:cs typeface="Monaco"/>
              </a:rPr>
              <a:t>$s1</a:t>
            </a:r>
          </a:p>
          <a:p>
            <a:r>
              <a:rPr lang="en-US" dirty="0">
                <a:latin typeface="Monaco"/>
                <a:cs typeface="Monaco"/>
              </a:rPr>
              <a:t>              names 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⟷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>
                <a:latin typeface="Monaco"/>
                <a:cs typeface="Monaco"/>
              </a:rPr>
              <a:t>$a2</a:t>
            </a:r>
          </a:p>
        </p:txBody>
      </p:sp>
      <p:sp>
        <p:nvSpPr>
          <p:cNvPr id="68615" name="Text Box 5"/>
          <p:cNvSpPr txBox="1">
            <a:spLocks noChangeArrowheads="1"/>
          </p:cNvSpPr>
          <p:nvPr/>
        </p:nvSpPr>
        <p:spPr bwMode="auto">
          <a:xfrm>
            <a:off x="33022" y="2656711"/>
            <a:ext cx="917320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solidFill>
                  <a:srgbClr val="CC0099"/>
                </a:solidFill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0033CC"/>
                </a:solidFill>
                <a:latin typeface="Monaco"/>
                <a:cs typeface="Monaco"/>
              </a:rPr>
              <a:t>ReadGraph</a:t>
            </a:r>
            <a:r>
              <a:rPr lang="en-US" sz="1600" dirty="0">
                <a:latin typeface="Monaco"/>
                <a:cs typeface="Monaco"/>
              </a:rPr>
              <a:t>(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FILE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  <a:sym typeface="Symbol" charset="2"/>
              </a:rPr>
              <a:t>*</a:t>
            </a:r>
            <a:r>
              <a:rPr lang="en-US" sz="1600" dirty="0" err="1" smtClean="0">
                <a:latin typeface="Monaco"/>
                <a:cs typeface="Monaco"/>
              </a:rPr>
              <a:t>input_file</a:t>
            </a:r>
            <a:r>
              <a:rPr lang="en-US" sz="1600" dirty="0">
                <a:latin typeface="Monaco"/>
                <a:cs typeface="Monaco"/>
              </a:rPr>
              <a:t>,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unsigned </a:t>
            </a:r>
            <a:r>
              <a:rPr lang="en-US" sz="1600" dirty="0" err="1">
                <a:solidFill>
                  <a:srgbClr val="CC0099"/>
                </a:solidFill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  <a:sym typeface="Symbol" charset="2"/>
              </a:rPr>
              <a:t>**</a:t>
            </a:r>
            <a:r>
              <a:rPr lang="en-US" sz="1600" dirty="0" smtClean="0">
                <a:latin typeface="Monaco"/>
                <a:cs typeface="Monaco"/>
              </a:rPr>
              <a:t>successors</a:t>
            </a:r>
            <a:r>
              <a:rPr lang="en-US" sz="1600" dirty="0">
                <a:latin typeface="Monaco"/>
                <a:cs typeface="Monaco"/>
              </a:rPr>
              <a:t>, char ***names)</a:t>
            </a:r>
          </a:p>
          <a:p>
            <a:r>
              <a:rPr lang="en-US" sz="1600" dirty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 unsigned </a:t>
            </a:r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temp;</a:t>
            </a:r>
          </a:p>
          <a:p>
            <a:r>
              <a:rPr lang="en-US" sz="1600" dirty="0">
                <a:latin typeface="Monaco"/>
                <a:cs typeface="Monaco"/>
              </a:rPr>
              <a:t>  unsigned </a:t>
            </a:r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node;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  (*successors)[node] = temp;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latin typeface="Monaco"/>
                <a:cs typeface="Monaco"/>
              </a:rPr>
              <a:t>printf</a:t>
            </a:r>
            <a:r>
              <a:rPr lang="en-US" sz="1600" dirty="0">
                <a:solidFill>
                  <a:schemeClr val="tx2"/>
                </a:solidFill>
                <a:latin typeface="Monaco"/>
                <a:cs typeface="Monaco"/>
              </a:rPr>
              <a:t>(“name = %s\n”</a:t>
            </a:r>
            <a:r>
              <a:rPr lang="en-US" sz="1600" dirty="0">
                <a:latin typeface="Monaco"/>
                <a:cs typeface="Monaco"/>
              </a:rPr>
              <a:t>,(*names)[node]);</a:t>
            </a:r>
          </a:p>
          <a:p>
            <a:r>
              <a:rPr lang="en-US" sz="1600" dirty="0">
                <a:latin typeface="Monaco"/>
                <a:cs typeface="Monaco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6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How did we ended up with </a:t>
            </a:r>
            <a:r>
              <a:rPr lang="en-US" dirty="0" smtClean="0">
                <a:ea typeface="+mj-ea"/>
                <a:cs typeface="+mj-cs"/>
                <a:sym typeface="Symbol" pitchFamily="-111" charset="2"/>
              </a:rPr>
              <a:t>***names  </a:t>
            </a:r>
            <a:r>
              <a:rPr lang="en-US" dirty="0">
                <a:ea typeface="+mj-ea"/>
                <a:cs typeface="+mj-cs"/>
                <a:sym typeface="Symbol" pitchFamily="-111" charset="2"/>
              </a:rPr>
              <a:t>?</a:t>
            </a:r>
            <a:endParaRPr lang="en-US" dirty="0">
              <a:ea typeface="+mj-ea"/>
              <a:cs typeface="+mj-cs"/>
            </a:endParaRP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2019300" y="4089400"/>
            <a:ext cx="2235200" cy="241300"/>
            <a:chOff x="1272" y="2576"/>
            <a:chExt cx="1408" cy="152"/>
          </a:xfrm>
        </p:grpSpPr>
        <p:sp>
          <p:nvSpPr>
            <p:cNvPr id="69687" name="Rectangle 31"/>
            <p:cNvSpPr>
              <a:spLocks noChangeArrowheads="1"/>
            </p:cNvSpPr>
            <p:nvPr/>
          </p:nvSpPr>
          <p:spPr bwMode="auto">
            <a:xfrm>
              <a:off x="1272" y="2576"/>
              <a:ext cx="352" cy="1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9688" name="Rectangle 32"/>
            <p:cNvSpPr>
              <a:spLocks noChangeArrowheads="1"/>
            </p:cNvSpPr>
            <p:nvPr/>
          </p:nvSpPr>
          <p:spPr bwMode="auto">
            <a:xfrm>
              <a:off x="1624" y="2576"/>
              <a:ext cx="352" cy="1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9689" name="Rectangle 33"/>
            <p:cNvSpPr>
              <a:spLocks noChangeArrowheads="1"/>
            </p:cNvSpPr>
            <p:nvPr/>
          </p:nvSpPr>
          <p:spPr bwMode="auto">
            <a:xfrm>
              <a:off x="1976" y="2576"/>
              <a:ext cx="352" cy="1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9690" name="Rectangle 34"/>
            <p:cNvSpPr>
              <a:spLocks noChangeArrowheads="1"/>
            </p:cNvSpPr>
            <p:nvPr/>
          </p:nvSpPr>
          <p:spPr bwMode="auto">
            <a:xfrm>
              <a:off x="2328" y="2576"/>
              <a:ext cx="352" cy="1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2262188" y="2381250"/>
            <a:ext cx="2487612" cy="1865313"/>
            <a:chOff x="1425" y="1500"/>
            <a:chExt cx="1567" cy="1175"/>
          </a:xfrm>
        </p:grpSpPr>
        <p:sp>
          <p:nvSpPr>
            <p:cNvPr id="69685" name="Oval 35"/>
            <p:cNvSpPr>
              <a:spLocks noChangeArrowheads="1"/>
            </p:cNvSpPr>
            <p:nvPr/>
          </p:nvSpPr>
          <p:spPr bwMode="auto">
            <a:xfrm>
              <a:off x="1425" y="2628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cxnSp>
          <p:nvCxnSpPr>
            <p:cNvPr id="69686" name="AutoShape 39"/>
            <p:cNvCxnSpPr>
              <a:cxnSpLocks noChangeShapeType="1"/>
              <a:stCxn id="69685" idx="1"/>
            </p:cNvCxnSpPr>
            <p:nvPr/>
          </p:nvCxnSpPr>
          <p:spPr bwMode="auto">
            <a:xfrm rot="-5400000">
              <a:off x="1644" y="1288"/>
              <a:ext cx="1135" cy="1560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2819400" y="4095750"/>
            <a:ext cx="3086100" cy="152400"/>
            <a:chOff x="1776" y="2580"/>
            <a:chExt cx="1944" cy="96"/>
          </a:xfrm>
        </p:grpSpPr>
        <p:sp>
          <p:nvSpPr>
            <p:cNvPr id="69683" name="Oval 36"/>
            <p:cNvSpPr>
              <a:spLocks noChangeArrowheads="1"/>
            </p:cNvSpPr>
            <p:nvPr/>
          </p:nvSpPr>
          <p:spPr bwMode="auto">
            <a:xfrm>
              <a:off x="1776" y="2629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cxnSp>
          <p:nvCxnSpPr>
            <p:cNvPr id="69684" name="AutoShape 40"/>
            <p:cNvCxnSpPr>
              <a:cxnSpLocks noChangeShapeType="1"/>
              <a:stCxn id="69683" idx="5"/>
            </p:cNvCxnSpPr>
            <p:nvPr/>
          </p:nvCxnSpPr>
          <p:spPr bwMode="auto">
            <a:xfrm rot="5400000" flipH="1" flipV="1">
              <a:off x="2723" y="1673"/>
              <a:ext cx="89" cy="1904"/>
            </a:xfrm>
            <a:prstGeom prst="curvedConnector4">
              <a:avLst>
                <a:gd name="adj1" fmla="val 477528"/>
                <a:gd name="adj2" fmla="val 53569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3379788" y="4173538"/>
            <a:ext cx="1763712" cy="773112"/>
            <a:chOff x="2129" y="2629"/>
            <a:chExt cx="1111" cy="487"/>
          </a:xfrm>
        </p:grpSpPr>
        <p:sp>
          <p:nvSpPr>
            <p:cNvPr id="69681" name="Oval 37"/>
            <p:cNvSpPr>
              <a:spLocks noChangeArrowheads="1"/>
            </p:cNvSpPr>
            <p:nvPr/>
          </p:nvSpPr>
          <p:spPr bwMode="auto">
            <a:xfrm>
              <a:off x="2129" y="2629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cxnSp>
          <p:nvCxnSpPr>
            <p:cNvPr id="69682" name="AutoShape 41"/>
            <p:cNvCxnSpPr>
              <a:cxnSpLocks noChangeShapeType="1"/>
              <a:stCxn id="69681" idx="5"/>
            </p:cNvCxnSpPr>
            <p:nvPr/>
          </p:nvCxnSpPr>
          <p:spPr bwMode="auto">
            <a:xfrm rot="16200000" flipH="1">
              <a:off x="2481" y="2357"/>
              <a:ext cx="447" cy="1071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3938588" y="4171950"/>
            <a:ext cx="1662112" cy="1816100"/>
            <a:chOff x="2481" y="2628"/>
            <a:chExt cx="1047" cy="1144"/>
          </a:xfrm>
        </p:grpSpPr>
        <p:sp>
          <p:nvSpPr>
            <p:cNvPr id="69679" name="Oval 38"/>
            <p:cNvSpPr>
              <a:spLocks noChangeArrowheads="1"/>
            </p:cNvSpPr>
            <p:nvPr/>
          </p:nvSpPr>
          <p:spPr bwMode="auto">
            <a:xfrm>
              <a:off x="2481" y="2628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cxnSp>
          <p:nvCxnSpPr>
            <p:cNvPr id="69680" name="AutoShape 42"/>
            <p:cNvCxnSpPr>
              <a:cxnSpLocks noChangeShapeType="1"/>
              <a:stCxn id="69679" idx="4"/>
            </p:cNvCxnSpPr>
            <p:nvPr/>
          </p:nvCxnSpPr>
          <p:spPr bwMode="auto">
            <a:xfrm rot="16200000" flipH="1">
              <a:off x="2468" y="2712"/>
              <a:ext cx="1097" cy="1023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91532" name="Rectangle 44"/>
          <p:cNvSpPr>
            <a:spLocks noChangeArrowheads="1"/>
          </p:cNvSpPr>
          <p:nvPr/>
        </p:nvSpPr>
        <p:spPr bwMode="auto">
          <a:xfrm>
            <a:off x="1155700" y="3086100"/>
            <a:ext cx="5588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91534" name="Rectangle 46"/>
          <p:cNvSpPr>
            <a:spLocks noChangeArrowheads="1"/>
          </p:cNvSpPr>
          <p:nvPr/>
        </p:nvSpPr>
        <p:spPr bwMode="auto">
          <a:xfrm>
            <a:off x="406400" y="2336800"/>
            <a:ext cx="5588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1398588" y="3170238"/>
            <a:ext cx="620712" cy="1039812"/>
            <a:chOff x="881" y="1997"/>
            <a:chExt cx="391" cy="655"/>
          </a:xfrm>
        </p:grpSpPr>
        <p:sp>
          <p:nvSpPr>
            <p:cNvPr id="69677" name="Oval 45"/>
            <p:cNvSpPr>
              <a:spLocks noChangeArrowheads="1"/>
            </p:cNvSpPr>
            <p:nvPr/>
          </p:nvSpPr>
          <p:spPr bwMode="auto">
            <a:xfrm>
              <a:off x="881" y="1997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cxnSp>
          <p:nvCxnSpPr>
            <p:cNvPr id="69678" name="AutoShape 52"/>
            <p:cNvCxnSpPr>
              <a:cxnSpLocks noChangeShapeType="1"/>
              <a:stCxn id="69677" idx="4"/>
              <a:endCxn id="69687" idx="1"/>
            </p:cNvCxnSpPr>
            <p:nvPr/>
          </p:nvCxnSpPr>
          <p:spPr bwMode="auto">
            <a:xfrm rot="16200000" flipH="1">
              <a:off x="785" y="2164"/>
              <a:ext cx="608" cy="367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649288" y="2420938"/>
            <a:ext cx="506412" cy="785812"/>
            <a:chOff x="409" y="1525"/>
            <a:chExt cx="319" cy="495"/>
          </a:xfrm>
        </p:grpSpPr>
        <p:sp>
          <p:nvSpPr>
            <p:cNvPr id="69675" name="Oval 47"/>
            <p:cNvSpPr>
              <a:spLocks noChangeArrowheads="1"/>
            </p:cNvSpPr>
            <p:nvPr/>
          </p:nvSpPr>
          <p:spPr bwMode="auto">
            <a:xfrm>
              <a:off x="409" y="1525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cxnSp>
          <p:nvCxnSpPr>
            <p:cNvPr id="69676" name="AutoShape 53"/>
            <p:cNvCxnSpPr>
              <a:cxnSpLocks noChangeShapeType="1"/>
              <a:stCxn id="69675" idx="5"/>
              <a:endCxn id="191532" idx="1"/>
            </p:cNvCxnSpPr>
            <p:nvPr/>
          </p:nvCxnSpPr>
          <p:spPr bwMode="auto">
            <a:xfrm rot="16200000" flipH="1">
              <a:off x="361" y="1653"/>
              <a:ext cx="455" cy="279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9646" name="Group 58"/>
          <p:cNvGrpSpPr>
            <a:grpSpLocks/>
          </p:cNvGrpSpPr>
          <p:nvPr/>
        </p:nvGrpSpPr>
        <p:grpSpPr bwMode="auto">
          <a:xfrm>
            <a:off x="4749800" y="2197100"/>
            <a:ext cx="1320800" cy="368300"/>
            <a:chOff x="2408" y="2160"/>
            <a:chExt cx="832" cy="232"/>
          </a:xfrm>
        </p:grpSpPr>
        <p:sp>
          <p:nvSpPr>
            <p:cNvPr id="69670" name="Rectangle 59"/>
            <p:cNvSpPr>
              <a:spLocks noChangeArrowheads="1"/>
            </p:cNvSpPr>
            <p:nvPr/>
          </p:nvSpPr>
          <p:spPr bwMode="auto">
            <a:xfrm>
              <a:off x="2408" y="216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A</a:t>
              </a:r>
            </a:p>
          </p:txBody>
        </p:sp>
        <p:sp>
          <p:nvSpPr>
            <p:cNvPr id="69671" name="Rectangle 60"/>
            <p:cNvSpPr>
              <a:spLocks noChangeArrowheads="1"/>
            </p:cNvSpPr>
            <p:nvPr/>
          </p:nvSpPr>
          <p:spPr bwMode="auto">
            <a:xfrm>
              <a:off x="2576" y="216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l</a:t>
              </a:r>
            </a:p>
          </p:txBody>
        </p:sp>
        <p:sp>
          <p:nvSpPr>
            <p:cNvPr id="69672" name="Rectangle 61"/>
            <p:cNvSpPr>
              <a:spLocks noChangeArrowheads="1"/>
            </p:cNvSpPr>
            <p:nvPr/>
          </p:nvSpPr>
          <p:spPr bwMode="auto">
            <a:xfrm>
              <a:off x="2736" y="216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e</a:t>
              </a:r>
            </a:p>
          </p:txBody>
        </p:sp>
        <p:sp>
          <p:nvSpPr>
            <p:cNvPr id="69673" name="Rectangle 62"/>
            <p:cNvSpPr>
              <a:spLocks noChangeArrowheads="1"/>
            </p:cNvSpPr>
            <p:nvPr/>
          </p:nvSpPr>
          <p:spPr bwMode="auto">
            <a:xfrm>
              <a:off x="2904" y="216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x</a:t>
              </a:r>
            </a:p>
          </p:txBody>
        </p:sp>
        <p:sp>
          <p:nvSpPr>
            <p:cNvPr id="69674" name="Rectangle 63"/>
            <p:cNvSpPr>
              <a:spLocks noChangeArrowheads="1"/>
            </p:cNvSpPr>
            <p:nvPr/>
          </p:nvSpPr>
          <p:spPr bwMode="auto">
            <a:xfrm>
              <a:off x="3072" y="216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\0</a:t>
              </a:r>
            </a:p>
          </p:txBody>
        </p:sp>
      </p:grpSp>
      <p:grpSp>
        <p:nvGrpSpPr>
          <p:cNvPr id="69647" name="Group 64"/>
          <p:cNvGrpSpPr>
            <a:grpSpLocks/>
          </p:cNvGrpSpPr>
          <p:nvPr/>
        </p:nvGrpSpPr>
        <p:grpSpPr bwMode="auto">
          <a:xfrm>
            <a:off x="5600700" y="5803900"/>
            <a:ext cx="1587500" cy="368300"/>
            <a:chOff x="2504" y="2552"/>
            <a:chExt cx="1000" cy="232"/>
          </a:xfrm>
        </p:grpSpPr>
        <p:sp>
          <p:nvSpPr>
            <p:cNvPr id="69664" name="Rectangle 65"/>
            <p:cNvSpPr>
              <a:spLocks noChangeArrowheads="1"/>
            </p:cNvSpPr>
            <p:nvPr/>
          </p:nvSpPr>
          <p:spPr bwMode="auto">
            <a:xfrm>
              <a:off x="2504" y="2552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A</a:t>
              </a:r>
            </a:p>
          </p:txBody>
        </p:sp>
        <p:sp>
          <p:nvSpPr>
            <p:cNvPr id="69665" name="Rectangle 66"/>
            <p:cNvSpPr>
              <a:spLocks noChangeArrowheads="1"/>
            </p:cNvSpPr>
            <p:nvPr/>
          </p:nvSpPr>
          <p:spPr bwMode="auto">
            <a:xfrm>
              <a:off x="2672" y="2552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n</a:t>
              </a:r>
            </a:p>
          </p:txBody>
        </p:sp>
        <p:sp>
          <p:nvSpPr>
            <p:cNvPr id="69666" name="Rectangle 67"/>
            <p:cNvSpPr>
              <a:spLocks noChangeArrowheads="1"/>
            </p:cNvSpPr>
            <p:nvPr/>
          </p:nvSpPr>
          <p:spPr bwMode="auto">
            <a:xfrm>
              <a:off x="2832" y="2552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t</a:t>
              </a:r>
            </a:p>
          </p:txBody>
        </p:sp>
        <p:sp>
          <p:nvSpPr>
            <p:cNvPr id="69667" name="Rectangle 68"/>
            <p:cNvSpPr>
              <a:spLocks noChangeArrowheads="1"/>
            </p:cNvSpPr>
            <p:nvPr/>
          </p:nvSpPr>
          <p:spPr bwMode="auto">
            <a:xfrm>
              <a:off x="3000" y="2552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o</a:t>
              </a:r>
            </a:p>
          </p:txBody>
        </p:sp>
        <p:sp>
          <p:nvSpPr>
            <p:cNvPr id="69668" name="Rectangle 69"/>
            <p:cNvSpPr>
              <a:spLocks noChangeArrowheads="1"/>
            </p:cNvSpPr>
            <p:nvPr/>
          </p:nvSpPr>
          <p:spPr bwMode="auto">
            <a:xfrm>
              <a:off x="3336" y="2552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\0</a:t>
              </a:r>
            </a:p>
          </p:txBody>
        </p:sp>
        <p:sp>
          <p:nvSpPr>
            <p:cNvPr id="69669" name="Rectangle 70"/>
            <p:cNvSpPr>
              <a:spLocks noChangeArrowheads="1"/>
            </p:cNvSpPr>
            <p:nvPr/>
          </p:nvSpPr>
          <p:spPr bwMode="auto">
            <a:xfrm>
              <a:off x="3168" y="2552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n</a:t>
              </a:r>
            </a:p>
          </p:txBody>
        </p:sp>
      </p:grpSp>
      <p:grpSp>
        <p:nvGrpSpPr>
          <p:cNvPr id="69648" name="Group 71"/>
          <p:cNvGrpSpPr>
            <a:grpSpLocks/>
          </p:cNvGrpSpPr>
          <p:nvPr/>
        </p:nvGrpSpPr>
        <p:grpSpPr bwMode="auto">
          <a:xfrm>
            <a:off x="5905500" y="3911600"/>
            <a:ext cx="1866900" cy="368300"/>
            <a:chOff x="2408" y="3480"/>
            <a:chExt cx="1176" cy="232"/>
          </a:xfrm>
        </p:grpSpPr>
        <p:sp>
          <p:nvSpPr>
            <p:cNvPr id="69657" name="Rectangle 72"/>
            <p:cNvSpPr>
              <a:spLocks noChangeArrowheads="1"/>
            </p:cNvSpPr>
            <p:nvPr/>
          </p:nvSpPr>
          <p:spPr bwMode="auto">
            <a:xfrm>
              <a:off x="2408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A</a:t>
              </a:r>
            </a:p>
          </p:txBody>
        </p:sp>
        <p:sp>
          <p:nvSpPr>
            <p:cNvPr id="69658" name="Rectangle 73"/>
            <p:cNvSpPr>
              <a:spLocks noChangeArrowheads="1"/>
            </p:cNvSpPr>
            <p:nvPr/>
          </p:nvSpPr>
          <p:spPr bwMode="auto">
            <a:xfrm>
              <a:off x="2577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y</a:t>
              </a:r>
            </a:p>
          </p:txBody>
        </p:sp>
        <p:sp>
          <p:nvSpPr>
            <p:cNvPr id="69659" name="Rectangle 74"/>
            <p:cNvSpPr>
              <a:spLocks noChangeArrowheads="1"/>
            </p:cNvSpPr>
            <p:nvPr/>
          </p:nvSpPr>
          <p:spPr bwMode="auto">
            <a:xfrm>
              <a:off x="2746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e</a:t>
              </a:r>
            </a:p>
          </p:txBody>
        </p:sp>
        <p:sp>
          <p:nvSpPr>
            <p:cNvPr id="69660" name="Rectangle 75"/>
            <p:cNvSpPr>
              <a:spLocks noChangeArrowheads="1"/>
            </p:cNvSpPr>
            <p:nvPr/>
          </p:nvSpPr>
          <p:spPr bwMode="auto">
            <a:xfrm>
              <a:off x="2908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s</a:t>
              </a:r>
            </a:p>
          </p:txBody>
        </p:sp>
        <p:sp>
          <p:nvSpPr>
            <p:cNvPr id="69661" name="Rectangle 76"/>
            <p:cNvSpPr>
              <a:spLocks noChangeArrowheads="1"/>
            </p:cNvSpPr>
            <p:nvPr/>
          </p:nvSpPr>
          <p:spPr bwMode="auto">
            <a:xfrm>
              <a:off x="3416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\0</a:t>
              </a:r>
            </a:p>
          </p:txBody>
        </p:sp>
        <p:sp>
          <p:nvSpPr>
            <p:cNvPr id="69662" name="Rectangle 77"/>
            <p:cNvSpPr>
              <a:spLocks noChangeArrowheads="1"/>
            </p:cNvSpPr>
            <p:nvPr/>
          </p:nvSpPr>
          <p:spPr bwMode="auto">
            <a:xfrm>
              <a:off x="3077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h</a:t>
              </a:r>
            </a:p>
          </p:txBody>
        </p:sp>
        <p:sp>
          <p:nvSpPr>
            <p:cNvPr id="69663" name="Rectangle 78"/>
            <p:cNvSpPr>
              <a:spLocks noChangeArrowheads="1"/>
            </p:cNvSpPr>
            <p:nvPr/>
          </p:nvSpPr>
          <p:spPr bwMode="auto">
            <a:xfrm>
              <a:off x="3246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a</a:t>
              </a:r>
            </a:p>
          </p:txBody>
        </p:sp>
      </p:grpSp>
      <p:grpSp>
        <p:nvGrpSpPr>
          <p:cNvPr id="69649" name="Group 79"/>
          <p:cNvGrpSpPr>
            <a:grpSpLocks/>
          </p:cNvGrpSpPr>
          <p:nvPr/>
        </p:nvGrpSpPr>
        <p:grpSpPr bwMode="auto">
          <a:xfrm>
            <a:off x="5143500" y="4757738"/>
            <a:ext cx="1849438" cy="373062"/>
            <a:chOff x="3240" y="2997"/>
            <a:chExt cx="1165" cy="235"/>
          </a:xfrm>
        </p:grpSpPr>
        <p:sp>
          <p:nvSpPr>
            <p:cNvPr id="69650" name="Rectangle 80"/>
            <p:cNvSpPr>
              <a:spLocks noChangeArrowheads="1"/>
            </p:cNvSpPr>
            <p:nvPr/>
          </p:nvSpPr>
          <p:spPr bwMode="auto">
            <a:xfrm>
              <a:off x="3240" y="300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X</a:t>
              </a:r>
            </a:p>
          </p:txBody>
        </p:sp>
        <p:sp>
          <p:nvSpPr>
            <p:cNvPr id="69651" name="Rectangle 81"/>
            <p:cNvSpPr>
              <a:spLocks noChangeArrowheads="1"/>
            </p:cNvSpPr>
            <p:nvPr/>
          </p:nvSpPr>
          <p:spPr bwMode="auto">
            <a:xfrm>
              <a:off x="3408" y="300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 err="1">
                  <a:latin typeface="Calibri" charset="0"/>
                </a:rPr>
                <a:t>i</a:t>
              </a:r>
              <a:endParaRPr lang="en-US" dirty="0">
                <a:latin typeface="Calibri" charset="0"/>
              </a:endParaRPr>
            </a:p>
          </p:txBody>
        </p:sp>
        <p:sp>
          <p:nvSpPr>
            <p:cNvPr id="69652" name="Rectangle 82"/>
            <p:cNvSpPr>
              <a:spLocks noChangeArrowheads="1"/>
            </p:cNvSpPr>
            <p:nvPr/>
          </p:nvSpPr>
          <p:spPr bwMode="auto">
            <a:xfrm>
              <a:off x="3568" y="300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n</a:t>
              </a:r>
            </a:p>
          </p:txBody>
        </p:sp>
        <p:sp>
          <p:nvSpPr>
            <p:cNvPr id="69653" name="Rectangle 83"/>
            <p:cNvSpPr>
              <a:spLocks noChangeArrowheads="1"/>
            </p:cNvSpPr>
            <p:nvPr/>
          </p:nvSpPr>
          <p:spPr bwMode="auto">
            <a:xfrm>
              <a:off x="3736" y="300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r</a:t>
              </a:r>
            </a:p>
          </p:txBody>
        </p:sp>
        <p:sp>
          <p:nvSpPr>
            <p:cNvPr id="69654" name="Rectangle 84"/>
            <p:cNvSpPr>
              <a:spLocks noChangeArrowheads="1"/>
            </p:cNvSpPr>
            <p:nvPr/>
          </p:nvSpPr>
          <p:spPr bwMode="auto">
            <a:xfrm>
              <a:off x="4237" y="300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\0</a:t>
              </a:r>
            </a:p>
          </p:txBody>
        </p:sp>
        <p:sp>
          <p:nvSpPr>
            <p:cNvPr id="69655" name="Rectangle 85"/>
            <p:cNvSpPr>
              <a:spLocks noChangeArrowheads="1"/>
            </p:cNvSpPr>
            <p:nvPr/>
          </p:nvSpPr>
          <p:spPr bwMode="auto">
            <a:xfrm>
              <a:off x="3904" y="300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a</a:t>
              </a:r>
            </a:p>
          </p:txBody>
        </p:sp>
        <p:sp>
          <p:nvSpPr>
            <p:cNvPr id="69656" name="Rectangle 86"/>
            <p:cNvSpPr>
              <a:spLocks noChangeArrowheads="1"/>
            </p:cNvSpPr>
            <p:nvPr/>
          </p:nvSpPr>
          <p:spPr bwMode="auto">
            <a:xfrm>
              <a:off x="4077" y="2997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n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32" grpId="0" animBg="1"/>
      <p:bldP spid="19153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How did we ended up with </a:t>
            </a:r>
            <a:r>
              <a:rPr lang="en-US" dirty="0" smtClean="0">
                <a:ea typeface="+mj-ea"/>
                <a:cs typeface="+mj-cs"/>
                <a:sym typeface="Symbol" pitchFamily="-111" charset="2"/>
              </a:rPr>
              <a:t>***names  </a:t>
            </a:r>
            <a:r>
              <a:rPr lang="en-US" dirty="0">
                <a:ea typeface="+mj-ea"/>
                <a:cs typeface="+mj-cs"/>
                <a:sym typeface="Symbol" pitchFamily="-111" charset="2"/>
              </a:rPr>
              <a:t>?</a:t>
            </a:r>
            <a:endParaRPr lang="en-US" dirty="0">
              <a:ea typeface="+mj-ea"/>
              <a:cs typeface="+mj-cs"/>
            </a:endParaRPr>
          </a:p>
        </p:txBody>
      </p:sp>
      <p:grpSp>
        <p:nvGrpSpPr>
          <p:cNvPr id="70661" name="Group 56"/>
          <p:cNvGrpSpPr>
            <a:grpSpLocks/>
          </p:cNvGrpSpPr>
          <p:nvPr/>
        </p:nvGrpSpPr>
        <p:grpSpPr bwMode="auto">
          <a:xfrm>
            <a:off x="2019300" y="4089400"/>
            <a:ext cx="2235200" cy="241300"/>
            <a:chOff x="1272" y="2576"/>
            <a:chExt cx="1408" cy="152"/>
          </a:xfrm>
        </p:grpSpPr>
        <p:sp>
          <p:nvSpPr>
            <p:cNvPr id="70726" name="Rectangle 31"/>
            <p:cNvSpPr>
              <a:spLocks noChangeArrowheads="1"/>
            </p:cNvSpPr>
            <p:nvPr/>
          </p:nvSpPr>
          <p:spPr bwMode="auto">
            <a:xfrm>
              <a:off x="1272" y="2576"/>
              <a:ext cx="352" cy="1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0727" name="Rectangle 32"/>
            <p:cNvSpPr>
              <a:spLocks noChangeArrowheads="1"/>
            </p:cNvSpPr>
            <p:nvPr/>
          </p:nvSpPr>
          <p:spPr bwMode="auto">
            <a:xfrm>
              <a:off x="1624" y="2576"/>
              <a:ext cx="352" cy="1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0728" name="Rectangle 33"/>
            <p:cNvSpPr>
              <a:spLocks noChangeArrowheads="1"/>
            </p:cNvSpPr>
            <p:nvPr/>
          </p:nvSpPr>
          <p:spPr bwMode="auto">
            <a:xfrm>
              <a:off x="1976" y="2576"/>
              <a:ext cx="352" cy="1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0729" name="Rectangle 34"/>
            <p:cNvSpPr>
              <a:spLocks noChangeArrowheads="1"/>
            </p:cNvSpPr>
            <p:nvPr/>
          </p:nvSpPr>
          <p:spPr bwMode="auto">
            <a:xfrm>
              <a:off x="2328" y="2576"/>
              <a:ext cx="352" cy="1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</p:grpSp>
      <p:grpSp>
        <p:nvGrpSpPr>
          <p:cNvPr id="70662" name="Group 51"/>
          <p:cNvGrpSpPr>
            <a:grpSpLocks/>
          </p:cNvGrpSpPr>
          <p:nvPr/>
        </p:nvGrpSpPr>
        <p:grpSpPr bwMode="auto">
          <a:xfrm>
            <a:off x="2262188" y="2381250"/>
            <a:ext cx="2487612" cy="1865313"/>
            <a:chOff x="1425" y="1500"/>
            <a:chExt cx="1567" cy="1175"/>
          </a:xfrm>
        </p:grpSpPr>
        <p:sp>
          <p:nvSpPr>
            <p:cNvPr id="70724" name="Oval 35"/>
            <p:cNvSpPr>
              <a:spLocks noChangeArrowheads="1"/>
            </p:cNvSpPr>
            <p:nvPr/>
          </p:nvSpPr>
          <p:spPr bwMode="auto">
            <a:xfrm>
              <a:off x="1425" y="2628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cxnSp>
          <p:nvCxnSpPr>
            <p:cNvPr id="70725" name="AutoShape 39"/>
            <p:cNvCxnSpPr>
              <a:cxnSpLocks noChangeShapeType="1"/>
              <a:stCxn id="70724" idx="1"/>
            </p:cNvCxnSpPr>
            <p:nvPr/>
          </p:nvCxnSpPr>
          <p:spPr bwMode="auto">
            <a:xfrm rot="-5400000">
              <a:off x="1644" y="1288"/>
              <a:ext cx="1135" cy="1560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0663" name="Group 50"/>
          <p:cNvGrpSpPr>
            <a:grpSpLocks/>
          </p:cNvGrpSpPr>
          <p:nvPr/>
        </p:nvGrpSpPr>
        <p:grpSpPr bwMode="auto">
          <a:xfrm>
            <a:off x="2819400" y="4095750"/>
            <a:ext cx="3086100" cy="152400"/>
            <a:chOff x="1776" y="2580"/>
            <a:chExt cx="1944" cy="96"/>
          </a:xfrm>
        </p:grpSpPr>
        <p:sp>
          <p:nvSpPr>
            <p:cNvPr id="70722" name="Oval 36"/>
            <p:cNvSpPr>
              <a:spLocks noChangeArrowheads="1"/>
            </p:cNvSpPr>
            <p:nvPr/>
          </p:nvSpPr>
          <p:spPr bwMode="auto">
            <a:xfrm>
              <a:off x="1776" y="2629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cxnSp>
          <p:nvCxnSpPr>
            <p:cNvPr id="70723" name="AutoShape 40"/>
            <p:cNvCxnSpPr>
              <a:cxnSpLocks noChangeShapeType="1"/>
              <a:stCxn id="70722" idx="5"/>
            </p:cNvCxnSpPr>
            <p:nvPr/>
          </p:nvCxnSpPr>
          <p:spPr bwMode="auto">
            <a:xfrm rot="5400000" flipH="1" flipV="1">
              <a:off x="2723" y="1673"/>
              <a:ext cx="89" cy="1904"/>
            </a:xfrm>
            <a:prstGeom prst="curvedConnector4">
              <a:avLst>
                <a:gd name="adj1" fmla="val 477528"/>
                <a:gd name="adj2" fmla="val 53569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0664" name="Group 49"/>
          <p:cNvGrpSpPr>
            <a:grpSpLocks/>
          </p:cNvGrpSpPr>
          <p:nvPr/>
        </p:nvGrpSpPr>
        <p:grpSpPr bwMode="auto">
          <a:xfrm>
            <a:off x="3379788" y="4173538"/>
            <a:ext cx="1763712" cy="773112"/>
            <a:chOff x="2129" y="2629"/>
            <a:chExt cx="1111" cy="487"/>
          </a:xfrm>
        </p:grpSpPr>
        <p:sp>
          <p:nvSpPr>
            <p:cNvPr id="70720" name="Oval 37"/>
            <p:cNvSpPr>
              <a:spLocks noChangeArrowheads="1"/>
            </p:cNvSpPr>
            <p:nvPr/>
          </p:nvSpPr>
          <p:spPr bwMode="auto">
            <a:xfrm>
              <a:off x="2129" y="2629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cxnSp>
          <p:nvCxnSpPr>
            <p:cNvPr id="70721" name="AutoShape 41"/>
            <p:cNvCxnSpPr>
              <a:cxnSpLocks noChangeShapeType="1"/>
              <a:stCxn id="70720" idx="5"/>
            </p:cNvCxnSpPr>
            <p:nvPr/>
          </p:nvCxnSpPr>
          <p:spPr bwMode="auto">
            <a:xfrm rot="16200000" flipH="1">
              <a:off x="2481" y="2357"/>
              <a:ext cx="447" cy="1071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0665" name="Group 48"/>
          <p:cNvGrpSpPr>
            <a:grpSpLocks/>
          </p:cNvGrpSpPr>
          <p:nvPr/>
        </p:nvGrpSpPr>
        <p:grpSpPr bwMode="auto">
          <a:xfrm>
            <a:off x="3938588" y="4171950"/>
            <a:ext cx="1662112" cy="1816100"/>
            <a:chOff x="2481" y="2628"/>
            <a:chExt cx="1047" cy="1144"/>
          </a:xfrm>
        </p:grpSpPr>
        <p:sp>
          <p:nvSpPr>
            <p:cNvPr id="70718" name="Oval 38"/>
            <p:cNvSpPr>
              <a:spLocks noChangeArrowheads="1"/>
            </p:cNvSpPr>
            <p:nvPr/>
          </p:nvSpPr>
          <p:spPr bwMode="auto">
            <a:xfrm>
              <a:off x="2481" y="2628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cxnSp>
          <p:nvCxnSpPr>
            <p:cNvPr id="70719" name="AutoShape 42"/>
            <p:cNvCxnSpPr>
              <a:cxnSpLocks noChangeShapeType="1"/>
              <a:stCxn id="70718" idx="4"/>
            </p:cNvCxnSpPr>
            <p:nvPr/>
          </p:nvCxnSpPr>
          <p:spPr bwMode="auto">
            <a:xfrm rot="16200000" flipH="1">
              <a:off x="2468" y="2712"/>
              <a:ext cx="1097" cy="1023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70666" name="Rectangle 44"/>
          <p:cNvSpPr>
            <a:spLocks noChangeArrowheads="1"/>
          </p:cNvSpPr>
          <p:nvPr/>
        </p:nvSpPr>
        <p:spPr bwMode="auto">
          <a:xfrm>
            <a:off x="1155700" y="3086100"/>
            <a:ext cx="5588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70667" name="Rectangle 46"/>
          <p:cNvSpPr>
            <a:spLocks noChangeArrowheads="1"/>
          </p:cNvSpPr>
          <p:nvPr/>
        </p:nvSpPr>
        <p:spPr bwMode="auto">
          <a:xfrm>
            <a:off x="406400" y="2336800"/>
            <a:ext cx="5588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grpSp>
        <p:nvGrpSpPr>
          <p:cNvPr id="70668" name="Group 54"/>
          <p:cNvGrpSpPr>
            <a:grpSpLocks/>
          </p:cNvGrpSpPr>
          <p:nvPr/>
        </p:nvGrpSpPr>
        <p:grpSpPr bwMode="auto">
          <a:xfrm>
            <a:off x="1398588" y="3170238"/>
            <a:ext cx="620712" cy="1039812"/>
            <a:chOff x="881" y="1997"/>
            <a:chExt cx="391" cy="655"/>
          </a:xfrm>
        </p:grpSpPr>
        <p:sp>
          <p:nvSpPr>
            <p:cNvPr id="70716" name="Oval 45"/>
            <p:cNvSpPr>
              <a:spLocks noChangeArrowheads="1"/>
            </p:cNvSpPr>
            <p:nvPr/>
          </p:nvSpPr>
          <p:spPr bwMode="auto">
            <a:xfrm>
              <a:off x="881" y="1997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cxnSp>
          <p:nvCxnSpPr>
            <p:cNvPr id="70717" name="AutoShape 52"/>
            <p:cNvCxnSpPr>
              <a:cxnSpLocks noChangeShapeType="1"/>
              <a:stCxn id="70716" idx="4"/>
              <a:endCxn id="70726" idx="1"/>
            </p:cNvCxnSpPr>
            <p:nvPr/>
          </p:nvCxnSpPr>
          <p:spPr bwMode="auto">
            <a:xfrm rot="16200000" flipH="1">
              <a:off x="785" y="2164"/>
              <a:ext cx="608" cy="367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0669" name="Group 55"/>
          <p:cNvGrpSpPr>
            <a:grpSpLocks/>
          </p:cNvGrpSpPr>
          <p:nvPr/>
        </p:nvGrpSpPr>
        <p:grpSpPr bwMode="auto">
          <a:xfrm>
            <a:off x="649288" y="2420938"/>
            <a:ext cx="506412" cy="785812"/>
            <a:chOff x="409" y="1525"/>
            <a:chExt cx="319" cy="495"/>
          </a:xfrm>
        </p:grpSpPr>
        <p:sp>
          <p:nvSpPr>
            <p:cNvPr id="70714" name="Oval 47"/>
            <p:cNvSpPr>
              <a:spLocks noChangeArrowheads="1"/>
            </p:cNvSpPr>
            <p:nvPr/>
          </p:nvSpPr>
          <p:spPr bwMode="auto">
            <a:xfrm>
              <a:off x="409" y="1525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cxnSp>
          <p:nvCxnSpPr>
            <p:cNvPr id="70715" name="AutoShape 53"/>
            <p:cNvCxnSpPr>
              <a:cxnSpLocks noChangeShapeType="1"/>
              <a:stCxn id="70714" idx="5"/>
              <a:endCxn id="70666" idx="1"/>
            </p:cNvCxnSpPr>
            <p:nvPr/>
          </p:nvCxnSpPr>
          <p:spPr bwMode="auto">
            <a:xfrm rot="16200000" flipH="1">
              <a:off x="361" y="1653"/>
              <a:ext cx="455" cy="279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0670" name="Group 58"/>
          <p:cNvGrpSpPr>
            <a:grpSpLocks/>
          </p:cNvGrpSpPr>
          <p:nvPr/>
        </p:nvGrpSpPr>
        <p:grpSpPr bwMode="auto">
          <a:xfrm>
            <a:off x="4749800" y="2197100"/>
            <a:ext cx="1320800" cy="368300"/>
            <a:chOff x="2408" y="2160"/>
            <a:chExt cx="832" cy="232"/>
          </a:xfrm>
        </p:grpSpPr>
        <p:sp>
          <p:nvSpPr>
            <p:cNvPr id="70709" name="Rectangle 59"/>
            <p:cNvSpPr>
              <a:spLocks noChangeArrowheads="1"/>
            </p:cNvSpPr>
            <p:nvPr/>
          </p:nvSpPr>
          <p:spPr bwMode="auto">
            <a:xfrm>
              <a:off x="2408" y="216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A</a:t>
              </a:r>
            </a:p>
          </p:txBody>
        </p:sp>
        <p:sp>
          <p:nvSpPr>
            <p:cNvPr id="70710" name="Rectangle 60"/>
            <p:cNvSpPr>
              <a:spLocks noChangeArrowheads="1"/>
            </p:cNvSpPr>
            <p:nvPr/>
          </p:nvSpPr>
          <p:spPr bwMode="auto">
            <a:xfrm>
              <a:off x="2576" y="216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l</a:t>
              </a:r>
            </a:p>
          </p:txBody>
        </p:sp>
        <p:sp>
          <p:nvSpPr>
            <p:cNvPr id="70711" name="Rectangle 61"/>
            <p:cNvSpPr>
              <a:spLocks noChangeArrowheads="1"/>
            </p:cNvSpPr>
            <p:nvPr/>
          </p:nvSpPr>
          <p:spPr bwMode="auto">
            <a:xfrm>
              <a:off x="2736" y="216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e</a:t>
              </a:r>
            </a:p>
          </p:txBody>
        </p:sp>
        <p:sp>
          <p:nvSpPr>
            <p:cNvPr id="70712" name="Rectangle 62"/>
            <p:cNvSpPr>
              <a:spLocks noChangeArrowheads="1"/>
            </p:cNvSpPr>
            <p:nvPr/>
          </p:nvSpPr>
          <p:spPr bwMode="auto">
            <a:xfrm>
              <a:off x="2904" y="216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x</a:t>
              </a:r>
            </a:p>
          </p:txBody>
        </p:sp>
        <p:sp>
          <p:nvSpPr>
            <p:cNvPr id="70713" name="Rectangle 63"/>
            <p:cNvSpPr>
              <a:spLocks noChangeArrowheads="1"/>
            </p:cNvSpPr>
            <p:nvPr/>
          </p:nvSpPr>
          <p:spPr bwMode="auto">
            <a:xfrm>
              <a:off x="3072" y="216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\0</a:t>
              </a:r>
            </a:p>
          </p:txBody>
        </p:sp>
      </p:grpSp>
      <p:grpSp>
        <p:nvGrpSpPr>
          <p:cNvPr id="70671" name="Group 64"/>
          <p:cNvGrpSpPr>
            <a:grpSpLocks/>
          </p:cNvGrpSpPr>
          <p:nvPr/>
        </p:nvGrpSpPr>
        <p:grpSpPr bwMode="auto">
          <a:xfrm>
            <a:off x="5600700" y="5803900"/>
            <a:ext cx="1587500" cy="368300"/>
            <a:chOff x="2504" y="2552"/>
            <a:chExt cx="1000" cy="232"/>
          </a:xfrm>
        </p:grpSpPr>
        <p:sp>
          <p:nvSpPr>
            <p:cNvPr id="70703" name="Rectangle 65"/>
            <p:cNvSpPr>
              <a:spLocks noChangeArrowheads="1"/>
            </p:cNvSpPr>
            <p:nvPr/>
          </p:nvSpPr>
          <p:spPr bwMode="auto">
            <a:xfrm>
              <a:off x="2504" y="2552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A</a:t>
              </a:r>
            </a:p>
          </p:txBody>
        </p:sp>
        <p:sp>
          <p:nvSpPr>
            <p:cNvPr id="70704" name="Rectangle 66"/>
            <p:cNvSpPr>
              <a:spLocks noChangeArrowheads="1"/>
            </p:cNvSpPr>
            <p:nvPr/>
          </p:nvSpPr>
          <p:spPr bwMode="auto">
            <a:xfrm>
              <a:off x="2672" y="2552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n</a:t>
              </a:r>
            </a:p>
          </p:txBody>
        </p:sp>
        <p:sp>
          <p:nvSpPr>
            <p:cNvPr id="70705" name="Rectangle 67"/>
            <p:cNvSpPr>
              <a:spLocks noChangeArrowheads="1"/>
            </p:cNvSpPr>
            <p:nvPr/>
          </p:nvSpPr>
          <p:spPr bwMode="auto">
            <a:xfrm>
              <a:off x="2832" y="2552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t</a:t>
              </a:r>
            </a:p>
          </p:txBody>
        </p:sp>
        <p:sp>
          <p:nvSpPr>
            <p:cNvPr id="70706" name="Rectangle 68"/>
            <p:cNvSpPr>
              <a:spLocks noChangeArrowheads="1"/>
            </p:cNvSpPr>
            <p:nvPr/>
          </p:nvSpPr>
          <p:spPr bwMode="auto">
            <a:xfrm>
              <a:off x="3000" y="2552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 smtClean="0">
                  <a:latin typeface="Calibri" charset="0"/>
                </a:rPr>
                <a:t>o</a:t>
              </a:r>
              <a:endParaRPr lang="en-US" dirty="0">
                <a:latin typeface="Calibri" charset="0"/>
              </a:endParaRPr>
            </a:p>
          </p:txBody>
        </p:sp>
        <p:sp>
          <p:nvSpPr>
            <p:cNvPr id="70707" name="Rectangle 69"/>
            <p:cNvSpPr>
              <a:spLocks noChangeArrowheads="1"/>
            </p:cNvSpPr>
            <p:nvPr/>
          </p:nvSpPr>
          <p:spPr bwMode="auto">
            <a:xfrm>
              <a:off x="3336" y="2552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\0</a:t>
              </a:r>
            </a:p>
          </p:txBody>
        </p:sp>
        <p:sp>
          <p:nvSpPr>
            <p:cNvPr id="70708" name="Rectangle 70"/>
            <p:cNvSpPr>
              <a:spLocks noChangeArrowheads="1"/>
            </p:cNvSpPr>
            <p:nvPr/>
          </p:nvSpPr>
          <p:spPr bwMode="auto">
            <a:xfrm>
              <a:off x="3168" y="2552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n</a:t>
              </a:r>
            </a:p>
          </p:txBody>
        </p:sp>
      </p:grpSp>
      <p:grpSp>
        <p:nvGrpSpPr>
          <p:cNvPr id="70672" name="Group 71"/>
          <p:cNvGrpSpPr>
            <a:grpSpLocks/>
          </p:cNvGrpSpPr>
          <p:nvPr/>
        </p:nvGrpSpPr>
        <p:grpSpPr bwMode="auto">
          <a:xfrm>
            <a:off x="5905500" y="3911600"/>
            <a:ext cx="1866900" cy="368300"/>
            <a:chOff x="2408" y="3480"/>
            <a:chExt cx="1176" cy="232"/>
          </a:xfrm>
        </p:grpSpPr>
        <p:sp>
          <p:nvSpPr>
            <p:cNvPr id="70696" name="Rectangle 72"/>
            <p:cNvSpPr>
              <a:spLocks noChangeArrowheads="1"/>
            </p:cNvSpPr>
            <p:nvPr/>
          </p:nvSpPr>
          <p:spPr bwMode="auto">
            <a:xfrm>
              <a:off x="2408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A</a:t>
              </a:r>
            </a:p>
          </p:txBody>
        </p:sp>
        <p:sp>
          <p:nvSpPr>
            <p:cNvPr id="70697" name="Rectangle 73"/>
            <p:cNvSpPr>
              <a:spLocks noChangeArrowheads="1"/>
            </p:cNvSpPr>
            <p:nvPr/>
          </p:nvSpPr>
          <p:spPr bwMode="auto">
            <a:xfrm>
              <a:off x="2577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y</a:t>
              </a:r>
            </a:p>
          </p:txBody>
        </p:sp>
        <p:sp>
          <p:nvSpPr>
            <p:cNvPr id="70698" name="Rectangle 74"/>
            <p:cNvSpPr>
              <a:spLocks noChangeArrowheads="1"/>
            </p:cNvSpPr>
            <p:nvPr/>
          </p:nvSpPr>
          <p:spPr bwMode="auto">
            <a:xfrm>
              <a:off x="2746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e</a:t>
              </a:r>
            </a:p>
          </p:txBody>
        </p:sp>
        <p:sp>
          <p:nvSpPr>
            <p:cNvPr id="70699" name="Rectangle 75"/>
            <p:cNvSpPr>
              <a:spLocks noChangeArrowheads="1"/>
            </p:cNvSpPr>
            <p:nvPr/>
          </p:nvSpPr>
          <p:spPr bwMode="auto">
            <a:xfrm>
              <a:off x="2908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s</a:t>
              </a:r>
            </a:p>
          </p:txBody>
        </p:sp>
        <p:sp>
          <p:nvSpPr>
            <p:cNvPr id="70700" name="Rectangle 76"/>
            <p:cNvSpPr>
              <a:spLocks noChangeArrowheads="1"/>
            </p:cNvSpPr>
            <p:nvPr/>
          </p:nvSpPr>
          <p:spPr bwMode="auto">
            <a:xfrm>
              <a:off x="3416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\0</a:t>
              </a:r>
            </a:p>
          </p:txBody>
        </p:sp>
        <p:sp>
          <p:nvSpPr>
            <p:cNvPr id="70701" name="Rectangle 77"/>
            <p:cNvSpPr>
              <a:spLocks noChangeArrowheads="1"/>
            </p:cNvSpPr>
            <p:nvPr/>
          </p:nvSpPr>
          <p:spPr bwMode="auto">
            <a:xfrm>
              <a:off x="3077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h</a:t>
              </a:r>
            </a:p>
          </p:txBody>
        </p:sp>
        <p:sp>
          <p:nvSpPr>
            <p:cNvPr id="70702" name="Rectangle 78"/>
            <p:cNvSpPr>
              <a:spLocks noChangeArrowheads="1"/>
            </p:cNvSpPr>
            <p:nvPr/>
          </p:nvSpPr>
          <p:spPr bwMode="auto">
            <a:xfrm>
              <a:off x="3246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a</a:t>
              </a:r>
            </a:p>
          </p:txBody>
        </p:sp>
      </p:grpSp>
      <p:grpSp>
        <p:nvGrpSpPr>
          <p:cNvPr id="70673" name="Group 79"/>
          <p:cNvGrpSpPr>
            <a:grpSpLocks/>
          </p:cNvGrpSpPr>
          <p:nvPr/>
        </p:nvGrpSpPr>
        <p:grpSpPr bwMode="auto">
          <a:xfrm>
            <a:off x="5143500" y="4757738"/>
            <a:ext cx="1849438" cy="373062"/>
            <a:chOff x="3240" y="2997"/>
            <a:chExt cx="1165" cy="235"/>
          </a:xfrm>
        </p:grpSpPr>
        <p:sp>
          <p:nvSpPr>
            <p:cNvPr id="70689" name="Rectangle 80"/>
            <p:cNvSpPr>
              <a:spLocks noChangeArrowheads="1"/>
            </p:cNvSpPr>
            <p:nvPr/>
          </p:nvSpPr>
          <p:spPr bwMode="auto">
            <a:xfrm>
              <a:off x="3240" y="300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X</a:t>
              </a:r>
            </a:p>
          </p:txBody>
        </p:sp>
        <p:sp>
          <p:nvSpPr>
            <p:cNvPr id="70690" name="Rectangle 81"/>
            <p:cNvSpPr>
              <a:spLocks noChangeArrowheads="1"/>
            </p:cNvSpPr>
            <p:nvPr/>
          </p:nvSpPr>
          <p:spPr bwMode="auto">
            <a:xfrm>
              <a:off x="3408" y="300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 err="1">
                  <a:latin typeface="Calibri" charset="0"/>
                </a:rPr>
                <a:t>i</a:t>
              </a:r>
              <a:endParaRPr lang="en-US" dirty="0">
                <a:latin typeface="Calibri" charset="0"/>
              </a:endParaRPr>
            </a:p>
          </p:txBody>
        </p:sp>
        <p:sp>
          <p:nvSpPr>
            <p:cNvPr id="70691" name="Rectangle 82"/>
            <p:cNvSpPr>
              <a:spLocks noChangeArrowheads="1"/>
            </p:cNvSpPr>
            <p:nvPr/>
          </p:nvSpPr>
          <p:spPr bwMode="auto">
            <a:xfrm>
              <a:off x="3568" y="300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n</a:t>
              </a:r>
            </a:p>
          </p:txBody>
        </p:sp>
        <p:sp>
          <p:nvSpPr>
            <p:cNvPr id="70692" name="Rectangle 83"/>
            <p:cNvSpPr>
              <a:spLocks noChangeArrowheads="1"/>
            </p:cNvSpPr>
            <p:nvPr/>
          </p:nvSpPr>
          <p:spPr bwMode="auto">
            <a:xfrm>
              <a:off x="3736" y="300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r</a:t>
              </a:r>
            </a:p>
          </p:txBody>
        </p:sp>
        <p:sp>
          <p:nvSpPr>
            <p:cNvPr id="70693" name="Rectangle 84"/>
            <p:cNvSpPr>
              <a:spLocks noChangeArrowheads="1"/>
            </p:cNvSpPr>
            <p:nvPr/>
          </p:nvSpPr>
          <p:spPr bwMode="auto">
            <a:xfrm>
              <a:off x="4237" y="300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\0</a:t>
              </a:r>
            </a:p>
          </p:txBody>
        </p:sp>
        <p:sp>
          <p:nvSpPr>
            <p:cNvPr id="70694" name="Rectangle 85"/>
            <p:cNvSpPr>
              <a:spLocks noChangeArrowheads="1"/>
            </p:cNvSpPr>
            <p:nvPr/>
          </p:nvSpPr>
          <p:spPr bwMode="auto">
            <a:xfrm>
              <a:off x="3904" y="300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a</a:t>
              </a:r>
            </a:p>
          </p:txBody>
        </p:sp>
        <p:sp>
          <p:nvSpPr>
            <p:cNvPr id="70695" name="Rectangle 86"/>
            <p:cNvSpPr>
              <a:spLocks noChangeArrowheads="1"/>
            </p:cNvSpPr>
            <p:nvPr/>
          </p:nvSpPr>
          <p:spPr bwMode="auto">
            <a:xfrm>
              <a:off x="4077" y="2997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n</a:t>
              </a:r>
            </a:p>
          </p:txBody>
        </p:sp>
      </p:grpSp>
      <p:sp>
        <p:nvSpPr>
          <p:cNvPr id="70674" name="TextBox 60"/>
          <p:cNvSpPr txBox="1">
            <a:spLocks noChangeArrowheads="1"/>
          </p:cNvSpPr>
          <p:nvPr/>
        </p:nvSpPr>
        <p:spPr bwMode="auto">
          <a:xfrm>
            <a:off x="330200" y="1993900"/>
            <a:ext cx="806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names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1085850" y="2722563"/>
            <a:ext cx="920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*names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1908175" y="3719513"/>
            <a:ext cx="10366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**names</a:t>
            </a:r>
          </a:p>
        </p:txBody>
      </p:sp>
      <p:grpSp>
        <p:nvGrpSpPr>
          <p:cNvPr id="13" name="Group 80"/>
          <p:cNvGrpSpPr>
            <a:grpSpLocks/>
          </p:cNvGrpSpPr>
          <p:nvPr/>
        </p:nvGrpSpPr>
        <p:grpSpPr bwMode="auto">
          <a:xfrm>
            <a:off x="4883150" y="1417638"/>
            <a:ext cx="2857500" cy="779462"/>
            <a:chOff x="4883151" y="1417638"/>
            <a:chExt cx="2856928" cy="779462"/>
          </a:xfrm>
        </p:grpSpPr>
        <p:sp>
          <p:nvSpPr>
            <p:cNvPr id="70687" name="TextBox 63"/>
            <p:cNvSpPr txBox="1">
              <a:spLocks noChangeArrowheads="1"/>
            </p:cNvSpPr>
            <p:nvPr/>
          </p:nvSpPr>
          <p:spPr bwMode="auto">
            <a:xfrm>
              <a:off x="5144071" y="1417638"/>
              <a:ext cx="25960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***names ≡ **names[0]</a:t>
              </a:r>
            </a:p>
          </p:txBody>
        </p:sp>
        <p:cxnSp>
          <p:nvCxnSpPr>
            <p:cNvPr id="69" name="Shape 68"/>
            <p:cNvCxnSpPr>
              <a:stCxn id="70687" idx="1"/>
              <a:endCxn id="70709" idx="0"/>
            </p:cNvCxnSpPr>
            <p:nvPr/>
          </p:nvCxnSpPr>
          <p:spPr>
            <a:xfrm rot="10800000" flipV="1">
              <a:off x="4883151" y="1601788"/>
              <a:ext cx="260298" cy="5953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81"/>
          <p:cNvGrpSpPr>
            <a:grpSpLocks/>
          </p:cNvGrpSpPr>
          <p:nvPr/>
        </p:nvGrpSpPr>
        <p:grpSpPr bwMode="auto">
          <a:xfrm>
            <a:off x="6038850" y="3243263"/>
            <a:ext cx="3197225" cy="668337"/>
            <a:chOff x="6038850" y="3244056"/>
            <a:chExt cx="3196699" cy="667544"/>
          </a:xfrm>
        </p:grpSpPr>
        <p:sp>
          <p:nvSpPr>
            <p:cNvPr id="70685" name="TextBox 64"/>
            <p:cNvSpPr txBox="1">
              <a:spLocks noChangeArrowheads="1"/>
            </p:cNvSpPr>
            <p:nvPr/>
          </p:nvSpPr>
          <p:spPr bwMode="auto">
            <a:xfrm>
              <a:off x="6197600" y="3244056"/>
              <a:ext cx="30379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*(**names+1) ≡ **names[1]</a:t>
              </a:r>
            </a:p>
          </p:txBody>
        </p:sp>
        <p:cxnSp>
          <p:nvCxnSpPr>
            <p:cNvPr id="68" name="Shape 67"/>
            <p:cNvCxnSpPr>
              <a:stCxn id="70685" idx="1"/>
              <a:endCxn id="70696" idx="0"/>
            </p:cNvCxnSpPr>
            <p:nvPr/>
          </p:nvCxnSpPr>
          <p:spPr>
            <a:xfrm rot="10800000" flipV="1">
              <a:off x="6038850" y="3427988"/>
              <a:ext cx="158724" cy="4836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82"/>
          <p:cNvGrpSpPr>
            <a:grpSpLocks/>
          </p:cNvGrpSpPr>
          <p:nvPr/>
        </p:nvGrpSpPr>
        <p:grpSpPr bwMode="auto">
          <a:xfrm>
            <a:off x="5276850" y="4349750"/>
            <a:ext cx="3552825" cy="412750"/>
            <a:chOff x="5276850" y="4350306"/>
            <a:chExt cx="3552299" cy="412194"/>
          </a:xfrm>
        </p:grpSpPr>
        <p:sp>
          <p:nvSpPr>
            <p:cNvPr id="70683" name="TextBox 65"/>
            <p:cNvSpPr txBox="1">
              <a:spLocks noChangeArrowheads="1"/>
            </p:cNvSpPr>
            <p:nvPr/>
          </p:nvSpPr>
          <p:spPr bwMode="auto">
            <a:xfrm>
              <a:off x="5791200" y="4350306"/>
              <a:ext cx="30379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*(**names+2) ≡ **names[2]</a:t>
              </a:r>
            </a:p>
          </p:txBody>
        </p:sp>
        <p:cxnSp>
          <p:nvCxnSpPr>
            <p:cNvPr id="74" name="Shape 73"/>
            <p:cNvCxnSpPr>
              <a:stCxn id="70683" idx="1"/>
              <a:endCxn id="70689" idx="0"/>
            </p:cNvCxnSpPr>
            <p:nvPr/>
          </p:nvCxnSpPr>
          <p:spPr>
            <a:xfrm rot="10800000" flipV="1">
              <a:off x="5276850" y="4534208"/>
              <a:ext cx="514274" cy="22829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83"/>
          <p:cNvGrpSpPr>
            <a:grpSpLocks/>
          </p:cNvGrpSpPr>
          <p:nvPr/>
        </p:nvGrpSpPr>
        <p:grpSpPr bwMode="auto">
          <a:xfrm>
            <a:off x="5734050" y="5276850"/>
            <a:ext cx="3476625" cy="527050"/>
            <a:chOff x="5734050" y="5276850"/>
            <a:chExt cx="3476099" cy="527050"/>
          </a:xfrm>
        </p:grpSpPr>
        <p:sp>
          <p:nvSpPr>
            <p:cNvPr id="70681" name="TextBox 66"/>
            <p:cNvSpPr txBox="1">
              <a:spLocks noChangeArrowheads="1"/>
            </p:cNvSpPr>
            <p:nvPr/>
          </p:nvSpPr>
          <p:spPr bwMode="auto">
            <a:xfrm>
              <a:off x="6172200" y="5276850"/>
              <a:ext cx="30379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*(**names+3) ≡ **names[3]</a:t>
              </a:r>
            </a:p>
          </p:txBody>
        </p:sp>
        <p:cxnSp>
          <p:nvCxnSpPr>
            <p:cNvPr id="78" name="Shape 77"/>
            <p:cNvCxnSpPr>
              <a:stCxn id="70681" idx="1"/>
              <a:endCxn id="70703" idx="0"/>
            </p:cNvCxnSpPr>
            <p:nvPr/>
          </p:nvCxnSpPr>
          <p:spPr>
            <a:xfrm rot="10800000" flipV="1">
              <a:off x="5734050" y="5461000"/>
              <a:ext cx="438084" cy="342900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2" grpId="1"/>
      <p:bldP spid="6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6" name="Group 31"/>
          <p:cNvGrpSpPr>
            <a:grpSpLocks/>
          </p:cNvGrpSpPr>
          <p:nvPr/>
        </p:nvGrpSpPr>
        <p:grpSpPr bwMode="auto">
          <a:xfrm>
            <a:off x="2019300" y="4089400"/>
            <a:ext cx="2235200" cy="241300"/>
            <a:chOff x="1272" y="2576"/>
            <a:chExt cx="1408" cy="152"/>
          </a:xfrm>
        </p:grpSpPr>
        <p:sp>
          <p:nvSpPr>
            <p:cNvPr id="71752" name="Rectangle 32"/>
            <p:cNvSpPr>
              <a:spLocks noChangeArrowheads="1"/>
            </p:cNvSpPr>
            <p:nvPr/>
          </p:nvSpPr>
          <p:spPr bwMode="auto">
            <a:xfrm>
              <a:off x="1272" y="2576"/>
              <a:ext cx="352" cy="1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1753" name="Rectangle 33"/>
            <p:cNvSpPr>
              <a:spLocks noChangeArrowheads="1"/>
            </p:cNvSpPr>
            <p:nvPr/>
          </p:nvSpPr>
          <p:spPr bwMode="auto">
            <a:xfrm>
              <a:off x="1624" y="2576"/>
              <a:ext cx="352" cy="1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1754" name="Rectangle 34"/>
            <p:cNvSpPr>
              <a:spLocks noChangeArrowheads="1"/>
            </p:cNvSpPr>
            <p:nvPr/>
          </p:nvSpPr>
          <p:spPr bwMode="auto">
            <a:xfrm>
              <a:off x="1976" y="2576"/>
              <a:ext cx="352" cy="1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1755" name="Rectangle 35"/>
            <p:cNvSpPr>
              <a:spLocks noChangeArrowheads="1"/>
            </p:cNvSpPr>
            <p:nvPr/>
          </p:nvSpPr>
          <p:spPr bwMode="auto">
            <a:xfrm>
              <a:off x="2328" y="2576"/>
              <a:ext cx="352" cy="1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</p:grpSp>
      <p:grpSp>
        <p:nvGrpSpPr>
          <p:cNvPr id="71687" name="Group 36"/>
          <p:cNvGrpSpPr>
            <a:grpSpLocks/>
          </p:cNvGrpSpPr>
          <p:nvPr/>
        </p:nvGrpSpPr>
        <p:grpSpPr bwMode="auto">
          <a:xfrm>
            <a:off x="2262188" y="2381250"/>
            <a:ext cx="2487612" cy="1865313"/>
            <a:chOff x="1425" y="1500"/>
            <a:chExt cx="1567" cy="1175"/>
          </a:xfrm>
        </p:grpSpPr>
        <p:sp>
          <p:nvSpPr>
            <p:cNvPr id="71750" name="Oval 37"/>
            <p:cNvSpPr>
              <a:spLocks noChangeArrowheads="1"/>
            </p:cNvSpPr>
            <p:nvPr/>
          </p:nvSpPr>
          <p:spPr bwMode="auto">
            <a:xfrm>
              <a:off x="1425" y="2628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cxnSp>
          <p:nvCxnSpPr>
            <p:cNvPr id="71751" name="AutoShape 38"/>
            <p:cNvCxnSpPr>
              <a:cxnSpLocks noChangeShapeType="1"/>
              <a:stCxn id="71750" idx="1"/>
            </p:cNvCxnSpPr>
            <p:nvPr/>
          </p:nvCxnSpPr>
          <p:spPr bwMode="auto">
            <a:xfrm rot="-5400000">
              <a:off x="1644" y="1288"/>
              <a:ext cx="1135" cy="1560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1688" name="Group 39"/>
          <p:cNvGrpSpPr>
            <a:grpSpLocks/>
          </p:cNvGrpSpPr>
          <p:nvPr/>
        </p:nvGrpSpPr>
        <p:grpSpPr bwMode="auto">
          <a:xfrm>
            <a:off x="2819400" y="4095750"/>
            <a:ext cx="3086100" cy="152400"/>
            <a:chOff x="1776" y="2580"/>
            <a:chExt cx="1944" cy="96"/>
          </a:xfrm>
        </p:grpSpPr>
        <p:sp>
          <p:nvSpPr>
            <p:cNvPr id="71748" name="Oval 40"/>
            <p:cNvSpPr>
              <a:spLocks noChangeArrowheads="1"/>
            </p:cNvSpPr>
            <p:nvPr/>
          </p:nvSpPr>
          <p:spPr bwMode="auto">
            <a:xfrm>
              <a:off x="1776" y="2629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cxnSp>
          <p:nvCxnSpPr>
            <p:cNvPr id="71749" name="AutoShape 41"/>
            <p:cNvCxnSpPr>
              <a:cxnSpLocks noChangeShapeType="1"/>
              <a:stCxn id="71748" idx="5"/>
            </p:cNvCxnSpPr>
            <p:nvPr/>
          </p:nvCxnSpPr>
          <p:spPr bwMode="auto">
            <a:xfrm rot="5400000" flipH="1" flipV="1">
              <a:off x="2723" y="1673"/>
              <a:ext cx="89" cy="1904"/>
            </a:xfrm>
            <a:prstGeom prst="curvedConnector4">
              <a:avLst>
                <a:gd name="adj1" fmla="val 477528"/>
                <a:gd name="adj2" fmla="val 53569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1689" name="Group 42"/>
          <p:cNvGrpSpPr>
            <a:grpSpLocks/>
          </p:cNvGrpSpPr>
          <p:nvPr/>
        </p:nvGrpSpPr>
        <p:grpSpPr bwMode="auto">
          <a:xfrm>
            <a:off x="3379788" y="4173538"/>
            <a:ext cx="1763712" cy="773112"/>
            <a:chOff x="2129" y="2629"/>
            <a:chExt cx="1111" cy="487"/>
          </a:xfrm>
        </p:grpSpPr>
        <p:sp>
          <p:nvSpPr>
            <p:cNvPr id="71746" name="Oval 43"/>
            <p:cNvSpPr>
              <a:spLocks noChangeArrowheads="1"/>
            </p:cNvSpPr>
            <p:nvPr/>
          </p:nvSpPr>
          <p:spPr bwMode="auto">
            <a:xfrm>
              <a:off x="2129" y="2629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cxnSp>
          <p:nvCxnSpPr>
            <p:cNvPr id="71747" name="AutoShape 44"/>
            <p:cNvCxnSpPr>
              <a:cxnSpLocks noChangeShapeType="1"/>
              <a:stCxn id="71746" idx="5"/>
            </p:cNvCxnSpPr>
            <p:nvPr/>
          </p:nvCxnSpPr>
          <p:spPr bwMode="auto">
            <a:xfrm rot="16200000" flipH="1">
              <a:off x="2481" y="2357"/>
              <a:ext cx="447" cy="1071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1690" name="Group 45"/>
          <p:cNvGrpSpPr>
            <a:grpSpLocks/>
          </p:cNvGrpSpPr>
          <p:nvPr/>
        </p:nvGrpSpPr>
        <p:grpSpPr bwMode="auto">
          <a:xfrm>
            <a:off x="3938588" y="4171950"/>
            <a:ext cx="1662112" cy="1816100"/>
            <a:chOff x="2481" y="2628"/>
            <a:chExt cx="1047" cy="1144"/>
          </a:xfrm>
        </p:grpSpPr>
        <p:sp>
          <p:nvSpPr>
            <p:cNvPr id="71744" name="Oval 46"/>
            <p:cNvSpPr>
              <a:spLocks noChangeArrowheads="1"/>
            </p:cNvSpPr>
            <p:nvPr/>
          </p:nvSpPr>
          <p:spPr bwMode="auto">
            <a:xfrm>
              <a:off x="2481" y="2628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cxnSp>
          <p:nvCxnSpPr>
            <p:cNvPr id="71745" name="AutoShape 47"/>
            <p:cNvCxnSpPr>
              <a:cxnSpLocks noChangeShapeType="1"/>
              <a:stCxn id="71744" idx="4"/>
            </p:cNvCxnSpPr>
            <p:nvPr/>
          </p:nvCxnSpPr>
          <p:spPr bwMode="auto">
            <a:xfrm rot="16200000" flipH="1">
              <a:off x="2468" y="2712"/>
              <a:ext cx="1097" cy="1023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71691" name="Rectangle 48"/>
          <p:cNvSpPr>
            <a:spLocks noChangeArrowheads="1"/>
          </p:cNvSpPr>
          <p:nvPr/>
        </p:nvSpPr>
        <p:spPr bwMode="auto">
          <a:xfrm>
            <a:off x="1155700" y="3086100"/>
            <a:ext cx="5588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71692" name="Rectangle 49"/>
          <p:cNvSpPr>
            <a:spLocks noChangeArrowheads="1"/>
          </p:cNvSpPr>
          <p:nvPr/>
        </p:nvSpPr>
        <p:spPr bwMode="auto">
          <a:xfrm>
            <a:off x="406400" y="2336800"/>
            <a:ext cx="5588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grpSp>
        <p:nvGrpSpPr>
          <p:cNvPr id="71693" name="Group 50"/>
          <p:cNvGrpSpPr>
            <a:grpSpLocks/>
          </p:cNvGrpSpPr>
          <p:nvPr/>
        </p:nvGrpSpPr>
        <p:grpSpPr bwMode="auto">
          <a:xfrm>
            <a:off x="1398588" y="3170238"/>
            <a:ext cx="620712" cy="1039812"/>
            <a:chOff x="881" y="1997"/>
            <a:chExt cx="391" cy="655"/>
          </a:xfrm>
        </p:grpSpPr>
        <p:sp>
          <p:nvSpPr>
            <p:cNvPr id="71742" name="Oval 51"/>
            <p:cNvSpPr>
              <a:spLocks noChangeArrowheads="1"/>
            </p:cNvSpPr>
            <p:nvPr/>
          </p:nvSpPr>
          <p:spPr bwMode="auto">
            <a:xfrm>
              <a:off x="881" y="1997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cxnSp>
          <p:nvCxnSpPr>
            <p:cNvPr id="71743" name="AutoShape 52"/>
            <p:cNvCxnSpPr>
              <a:cxnSpLocks noChangeShapeType="1"/>
              <a:stCxn id="71742" idx="4"/>
              <a:endCxn id="71752" idx="1"/>
            </p:cNvCxnSpPr>
            <p:nvPr/>
          </p:nvCxnSpPr>
          <p:spPr bwMode="auto">
            <a:xfrm rot="16200000" flipH="1">
              <a:off x="785" y="2164"/>
              <a:ext cx="608" cy="367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1694" name="Group 53"/>
          <p:cNvGrpSpPr>
            <a:grpSpLocks/>
          </p:cNvGrpSpPr>
          <p:nvPr/>
        </p:nvGrpSpPr>
        <p:grpSpPr bwMode="auto">
          <a:xfrm>
            <a:off x="649288" y="2420938"/>
            <a:ext cx="506412" cy="785812"/>
            <a:chOff x="409" y="1525"/>
            <a:chExt cx="319" cy="495"/>
          </a:xfrm>
        </p:grpSpPr>
        <p:sp>
          <p:nvSpPr>
            <p:cNvPr id="71740" name="Oval 54"/>
            <p:cNvSpPr>
              <a:spLocks noChangeArrowheads="1"/>
            </p:cNvSpPr>
            <p:nvPr/>
          </p:nvSpPr>
          <p:spPr bwMode="auto">
            <a:xfrm>
              <a:off x="409" y="1525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cxnSp>
          <p:nvCxnSpPr>
            <p:cNvPr id="71741" name="AutoShape 55"/>
            <p:cNvCxnSpPr>
              <a:cxnSpLocks noChangeShapeType="1"/>
              <a:stCxn id="71740" idx="5"/>
              <a:endCxn id="71691" idx="1"/>
            </p:cNvCxnSpPr>
            <p:nvPr/>
          </p:nvCxnSpPr>
          <p:spPr bwMode="auto">
            <a:xfrm rot="16200000" flipH="1">
              <a:off x="361" y="1653"/>
              <a:ext cx="455" cy="279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71695" name="Text Box 56"/>
          <p:cNvSpPr txBox="1">
            <a:spLocks noChangeArrowheads="1"/>
          </p:cNvSpPr>
          <p:nvPr/>
        </p:nvSpPr>
        <p:spPr bwMode="auto">
          <a:xfrm>
            <a:off x="309563" y="2041525"/>
            <a:ext cx="522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$a2</a:t>
            </a:r>
          </a:p>
        </p:txBody>
      </p: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2063750" y="4922842"/>
            <a:ext cx="628650" cy="538163"/>
            <a:chOff x="1300" y="3101"/>
            <a:chExt cx="396" cy="339"/>
          </a:xfrm>
        </p:grpSpPr>
        <p:grpSp>
          <p:nvGrpSpPr>
            <p:cNvPr id="71736" name="Group 63"/>
            <p:cNvGrpSpPr>
              <a:grpSpLocks/>
            </p:cNvGrpSpPr>
            <p:nvPr/>
          </p:nvGrpSpPr>
          <p:grpSpPr bwMode="auto">
            <a:xfrm>
              <a:off x="1300" y="3101"/>
              <a:ext cx="396" cy="339"/>
              <a:chOff x="1300" y="3101"/>
              <a:chExt cx="396" cy="339"/>
            </a:xfrm>
          </p:grpSpPr>
          <p:sp>
            <p:nvSpPr>
              <p:cNvPr id="71738" name="Rectangle 64"/>
              <p:cNvSpPr>
                <a:spLocks noChangeArrowheads="1"/>
              </p:cNvSpPr>
              <p:nvPr/>
            </p:nvSpPr>
            <p:spPr bwMode="auto">
              <a:xfrm>
                <a:off x="1344" y="3288"/>
                <a:ext cx="352" cy="15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1739" name="Text Box 65"/>
              <p:cNvSpPr txBox="1">
                <a:spLocks noChangeArrowheads="1"/>
              </p:cNvSpPr>
              <p:nvPr/>
            </p:nvSpPr>
            <p:spPr bwMode="auto">
              <a:xfrm>
                <a:off x="1300" y="3101"/>
                <a:ext cx="230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 err="1" smtClean="0">
                    <a:latin typeface="Calibri" charset="0"/>
                  </a:rPr>
                  <a:t>tB</a:t>
                </a:r>
                <a:endParaRPr lang="en-US" sz="1600" dirty="0">
                  <a:latin typeface="Calibri" charset="0"/>
                </a:endParaRPr>
              </a:p>
            </p:txBody>
          </p:sp>
        </p:grpSp>
        <p:sp>
          <p:nvSpPr>
            <p:cNvPr id="71737" name="Oval 66"/>
            <p:cNvSpPr>
              <a:spLocks noChangeArrowheads="1"/>
            </p:cNvSpPr>
            <p:nvPr/>
          </p:nvSpPr>
          <p:spPr bwMode="auto">
            <a:xfrm>
              <a:off x="1473" y="3333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</p:grpSp>
      <p:cxnSp>
        <p:nvCxnSpPr>
          <p:cNvPr id="195651" name="AutoShape 67"/>
          <p:cNvCxnSpPr>
            <a:cxnSpLocks noChangeShapeType="1"/>
            <a:stCxn id="71737" idx="5"/>
            <a:endCxn id="71754" idx="2"/>
          </p:cNvCxnSpPr>
          <p:nvPr/>
        </p:nvCxnSpPr>
        <p:spPr bwMode="auto">
          <a:xfrm rot="5400000" flipH="1" flipV="1">
            <a:off x="2397123" y="4335651"/>
            <a:ext cx="1024128" cy="1014226"/>
          </a:xfrm>
          <a:prstGeom prst="curvedConnector3">
            <a:avLst>
              <a:gd name="adj1" fmla="val -2338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71699" name="Group 75"/>
          <p:cNvGrpSpPr>
            <a:grpSpLocks/>
          </p:cNvGrpSpPr>
          <p:nvPr/>
        </p:nvGrpSpPr>
        <p:grpSpPr bwMode="auto">
          <a:xfrm>
            <a:off x="692150" y="4516442"/>
            <a:ext cx="628650" cy="538163"/>
            <a:chOff x="436" y="2845"/>
            <a:chExt cx="396" cy="339"/>
          </a:xfrm>
        </p:grpSpPr>
        <p:grpSp>
          <p:nvGrpSpPr>
            <p:cNvPr id="71732" name="Group 76"/>
            <p:cNvGrpSpPr>
              <a:grpSpLocks/>
            </p:cNvGrpSpPr>
            <p:nvPr/>
          </p:nvGrpSpPr>
          <p:grpSpPr bwMode="auto">
            <a:xfrm>
              <a:off x="436" y="2845"/>
              <a:ext cx="396" cy="339"/>
              <a:chOff x="436" y="2845"/>
              <a:chExt cx="396" cy="339"/>
            </a:xfrm>
          </p:grpSpPr>
          <p:sp>
            <p:nvSpPr>
              <p:cNvPr id="71734" name="Rectangle 77"/>
              <p:cNvSpPr>
                <a:spLocks noChangeArrowheads="1"/>
              </p:cNvSpPr>
              <p:nvPr/>
            </p:nvSpPr>
            <p:spPr bwMode="auto">
              <a:xfrm>
                <a:off x="480" y="3032"/>
                <a:ext cx="352" cy="15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1735" name="Text Box 78"/>
              <p:cNvSpPr txBox="1">
                <a:spLocks noChangeArrowheads="1"/>
              </p:cNvSpPr>
              <p:nvPr/>
            </p:nvSpPr>
            <p:spPr bwMode="auto">
              <a:xfrm>
                <a:off x="436" y="2845"/>
                <a:ext cx="234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 err="1" smtClean="0">
                    <a:latin typeface="Calibri" charset="0"/>
                  </a:rPr>
                  <a:t>tA</a:t>
                </a:r>
                <a:endParaRPr lang="en-US" sz="1600" dirty="0">
                  <a:latin typeface="Calibri" charset="0"/>
                </a:endParaRPr>
              </a:p>
            </p:txBody>
          </p:sp>
        </p:grpSp>
        <p:sp>
          <p:nvSpPr>
            <p:cNvPr id="71733" name="Oval 79"/>
            <p:cNvSpPr>
              <a:spLocks noChangeArrowheads="1"/>
            </p:cNvSpPr>
            <p:nvPr/>
          </p:nvSpPr>
          <p:spPr bwMode="auto">
            <a:xfrm>
              <a:off x="609" y="3077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</p:grpSp>
      <p:cxnSp>
        <p:nvCxnSpPr>
          <p:cNvPr id="71700" name="AutoShape 80"/>
          <p:cNvCxnSpPr>
            <a:cxnSpLocks noChangeShapeType="1"/>
            <a:stCxn id="71733" idx="5"/>
          </p:cNvCxnSpPr>
          <p:nvPr/>
        </p:nvCxnSpPr>
        <p:spPr bwMode="auto">
          <a:xfrm rot="5400000" flipH="1" flipV="1">
            <a:off x="1155700" y="4084638"/>
            <a:ext cx="738188" cy="989012"/>
          </a:xfrm>
          <a:prstGeom prst="curvedConnector4">
            <a:avLst>
              <a:gd name="adj1" fmla="val -32472"/>
              <a:gd name="adj2" fmla="val 5056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71701" name="Group 82"/>
          <p:cNvGrpSpPr>
            <a:grpSpLocks/>
          </p:cNvGrpSpPr>
          <p:nvPr/>
        </p:nvGrpSpPr>
        <p:grpSpPr bwMode="auto">
          <a:xfrm>
            <a:off x="4749800" y="2197100"/>
            <a:ext cx="1320800" cy="368300"/>
            <a:chOff x="2408" y="2160"/>
            <a:chExt cx="832" cy="232"/>
          </a:xfrm>
        </p:grpSpPr>
        <p:sp>
          <p:nvSpPr>
            <p:cNvPr id="71727" name="Rectangle 83"/>
            <p:cNvSpPr>
              <a:spLocks noChangeArrowheads="1"/>
            </p:cNvSpPr>
            <p:nvPr/>
          </p:nvSpPr>
          <p:spPr bwMode="auto">
            <a:xfrm>
              <a:off x="2408" y="216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A</a:t>
              </a:r>
            </a:p>
          </p:txBody>
        </p:sp>
        <p:sp>
          <p:nvSpPr>
            <p:cNvPr id="71728" name="Rectangle 84"/>
            <p:cNvSpPr>
              <a:spLocks noChangeArrowheads="1"/>
            </p:cNvSpPr>
            <p:nvPr/>
          </p:nvSpPr>
          <p:spPr bwMode="auto">
            <a:xfrm>
              <a:off x="2576" y="216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l</a:t>
              </a:r>
            </a:p>
          </p:txBody>
        </p:sp>
        <p:sp>
          <p:nvSpPr>
            <p:cNvPr id="71729" name="Rectangle 85"/>
            <p:cNvSpPr>
              <a:spLocks noChangeArrowheads="1"/>
            </p:cNvSpPr>
            <p:nvPr/>
          </p:nvSpPr>
          <p:spPr bwMode="auto">
            <a:xfrm>
              <a:off x="2736" y="216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e</a:t>
              </a:r>
            </a:p>
          </p:txBody>
        </p:sp>
        <p:sp>
          <p:nvSpPr>
            <p:cNvPr id="71730" name="Rectangle 86"/>
            <p:cNvSpPr>
              <a:spLocks noChangeArrowheads="1"/>
            </p:cNvSpPr>
            <p:nvPr/>
          </p:nvSpPr>
          <p:spPr bwMode="auto">
            <a:xfrm>
              <a:off x="2904" y="216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x</a:t>
              </a:r>
            </a:p>
          </p:txBody>
        </p:sp>
        <p:sp>
          <p:nvSpPr>
            <p:cNvPr id="71731" name="Rectangle 87"/>
            <p:cNvSpPr>
              <a:spLocks noChangeArrowheads="1"/>
            </p:cNvSpPr>
            <p:nvPr/>
          </p:nvSpPr>
          <p:spPr bwMode="auto">
            <a:xfrm>
              <a:off x="3072" y="216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\0</a:t>
              </a:r>
            </a:p>
          </p:txBody>
        </p:sp>
      </p:grpSp>
      <p:grpSp>
        <p:nvGrpSpPr>
          <p:cNvPr id="71702" name="Group 88"/>
          <p:cNvGrpSpPr>
            <a:grpSpLocks/>
          </p:cNvGrpSpPr>
          <p:nvPr/>
        </p:nvGrpSpPr>
        <p:grpSpPr bwMode="auto">
          <a:xfrm>
            <a:off x="5600700" y="5803900"/>
            <a:ext cx="1587500" cy="368300"/>
            <a:chOff x="2504" y="2552"/>
            <a:chExt cx="1000" cy="232"/>
          </a:xfrm>
        </p:grpSpPr>
        <p:sp>
          <p:nvSpPr>
            <p:cNvPr id="71721" name="Rectangle 89"/>
            <p:cNvSpPr>
              <a:spLocks noChangeArrowheads="1"/>
            </p:cNvSpPr>
            <p:nvPr/>
          </p:nvSpPr>
          <p:spPr bwMode="auto">
            <a:xfrm>
              <a:off x="2504" y="2552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A</a:t>
              </a:r>
            </a:p>
          </p:txBody>
        </p:sp>
        <p:sp>
          <p:nvSpPr>
            <p:cNvPr id="71722" name="Rectangle 90"/>
            <p:cNvSpPr>
              <a:spLocks noChangeArrowheads="1"/>
            </p:cNvSpPr>
            <p:nvPr/>
          </p:nvSpPr>
          <p:spPr bwMode="auto">
            <a:xfrm>
              <a:off x="2672" y="2552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n</a:t>
              </a:r>
            </a:p>
          </p:txBody>
        </p:sp>
        <p:sp>
          <p:nvSpPr>
            <p:cNvPr id="71723" name="Rectangle 91"/>
            <p:cNvSpPr>
              <a:spLocks noChangeArrowheads="1"/>
            </p:cNvSpPr>
            <p:nvPr/>
          </p:nvSpPr>
          <p:spPr bwMode="auto">
            <a:xfrm>
              <a:off x="2832" y="2552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t</a:t>
              </a:r>
            </a:p>
          </p:txBody>
        </p:sp>
        <p:sp>
          <p:nvSpPr>
            <p:cNvPr id="71724" name="Rectangle 92"/>
            <p:cNvSpPr>
              <a:spLocks noChangeArrowheads="1"/>
            </p:cNvSpPr>
            <p:nvPr/>
          </p:nvSpPr>
          <p:spPr bwMode="auto">
            <a:xfrm>
              <a:off x="3000" y="2552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o</a:t>
              </a:r>
            </a:p>
          </p:txBody>
        </p:sp>
        <p:sp>
          <p:nvSpPr>
            <p:cNvPr id="71725" name="Rectangle 93"/>
            <p:cNvSpPr>
              <a:spLocks noChangeArrowheads="1"/>
            </p:cNvSpPr>
            <p:nvPr/>
          </p:nvSpPr>
          <p:spPr bwMode="auto">
            <a:xfrm>
              <a:off x="3336" y="2552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\0</a:t>
              </a:r>
            </a:p>
          </p:txBody>
        </p:sp>
        <p:sp>
          <p:nvSpPr>
            <p:cNvPr id="71726" name="Rectangle 94"/>
            <p:cNvSpPr>
              <a:spLocks noChangeArrowheads="1"/>
            </p:cNvSpPr>
            <p:nvPr/>
          </p:nvSpPr>
          <p:spPr bwMode="auto">
            <a:xfrm>
              <a:off x="3168" y="2552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n</a:t>
              </a:r>
            </a:p>
          </p:txBody>
        </p:sp>
      </p:grpSp>
      <p:grpSp>
        <p:nvGrpSpPr>
          <p:cNvPr id="71703" name="Group 95"/>
          <p:cNvGrpSpPr>
            <a:grpSpLocks/>
          </p:cNvGrpSpPr>
          <p:nvPr/>
        </p:nvGrpSpPr>
        <p:grpSpPr bwMode="auto">
          <a:xfrm>
            <a:off x="5905500" y="3911600"/>
            <a:ext cx="1866900" cy="368300"/>
            <a:chOff x="2408" y="3480"/>
            <a:chExt cx="1176" cy="232"/>
          </a:xfrm>
        </p:grpSpPr>
        <p:sp>
          <p:nvSpPr>
            <p:cNvPr id="71714" name="Rectangle 96"/>
            <p:cNvSpPr>
              <a:spLocks noChangeArrowheads="1"/>
            </p:cNvSpPr>
            <p:nvPr/>
          </p:nvSpPr>
          <p:spPr bwMode="auto">
            <a:xfrm>
              <a:off x="2408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A</a:t>
              </a:r>
            </a:p>
          </p:txBody>
        </p:sp>
        <p:sp>
          <p:nvSpPr>
            <p:cNvPr id="71715" name="Rectangle 97"/>
            <p:cNvSpPr>
              <a:spLocks noChangeArrowheads="1"/>
            </p:cNvSpPr>
            <p:nvPr/>
          </p:nvSpPr>
          <p:spPr bwMode="auto">
            <a:xfrm>
              <a:off x="2577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y</a:t>
              </a:r>
            </a:p>
          </p:txBody>
        </p:sp>
        <p:sp>
          <p:nvSpPr>
            <p:cNvPr id="71716" name="Rectangle 98"/>
            <p:cNvSpPr>
              <a:spLocks noChangeArrowheads="1"/>
            </p:cNvSpPr>
            <p:nvPr/>
          </p:nvSpPr>
          <p:spPr bwMode="auto">
            <a:xfrm>
              <a:off x="2746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e</a:t>
              </a:r>
            </a:p>
          </p:txBody>
        </p:sp>
        <p:sp>
          <p:nvSpPr>
            <p:cNvPr id="71717" name="Rectangle 99"/>
            <p:cNvSpPr>
              <a:spLocks noChangeArrowheads="1"/>
            </p:cNvSpPr>
            <p:nvPr/>
          </p:nvSpPr>
          <p:spPr bwMode="auto">
            <a:xfrm>
              <a:off x="2908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s</a:t>
              </a:r>
            </a:p>
          </p:txBody>
        </p:sp>
        <p:sp>
          <p:nvSpPr>
            <p:cNvPr id="71718" name="Rectangle 100"/>
            <p:cNvSpPr>
              <a:spLocks noChangeArrowheads="1"/>
            </p:cNvSpPr>
            <p:nvPr/>
          </p:nvSpPr>
          <p:spPr bwMode="auto">
            <a:xfrm>
              <a:off x="3416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\0</a:t>
              </a:r>
            </a:p>
          </p:txBody>
        </p:sp>
        <p:sp>
          <p:nvSpPr>
            <p:cNvPr id="71719" name="Rectangle 101"/>
            <p:cNvSpPr>
              <a:spLocks noChangeArrowheads="1"/>
            </p:cNvSpPr>
            <p:nvPr/>
          </p:nvSpPr>
          <p:spPr bwMode="auto">
            <a:xfrm>
              <a:off x="3077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h</a:t>
              </a:r>
            </a:p>
          </p:txBody>
        </p:sp>
        <p:sp>
          <p:nvSpPr>
            <p:cNvPr id="71720" name="Rectangle 102"/>
            <p:cNvSpPr>
              <a:spLocks noChangeArrowheads="1"/>
            </p:cNvSpPr>
            <p:nvPr/>
          </p:nvSpPr>
          <p:spPr bwMode="auto">
            <a:xfrm>
              <a:off x="3246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a</a:t>
              </a:r>
            </a:p>
          </p:txBody>
        </p:sp>
      </p:grpSp>
      <p:grpSp>
        <p:nvGrpSpPr>
          <p:cNvPr id="71704" name="Group 103"/>
          <p:cNvGrpSpPr>
            <a:grpSpLocks/>
          </p:cNvGrpSpPr>
          <p:nvPr/>
        </p:nvGrpSpPr>
        <p:grpSpPr bwMode="auto">
          <a:xfrm>
            <a:off x="5143500" y="4757738"/>
            <a:ext cx="1849438" cy="373062"/>
            <a:chOff x="3240" y="2997"/>
            <a:chExt cx="1165" cy="235"/>
          </a:xfrm>
        </p:grpSpPr>
        <p:sp>
          <p:nvSpPr>
            <p:cNvPr id="71707" name="Rectangle 104"/>
            <p:cNvSpPr>
              <a:spLocks noChangeArrowheads="1"/>
            </p:cNvSpPr>
            <p:nvPr/>
          </p:nvSpPr>
          <p:spPr bwMode="auto">
            <a:xfrm>
              <a:off x="3240" y="300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X</a:t>
              </a:r>
            </a:p>
          </p:txBody>
        </p:sp>
        <p:sp>
          <p:nvSpPr>
            <p:cNvPr id="71708" name="Rectangle 105"/>
            <p:cNvSpPr>
              <a:spLocks noChangeArrowheads="1"/>
            </p:cNvSpPr>
            <p:nvPr/>
          </p:nvSpPr>
          <p:spPr bwMode="auto">
            <a:xfrm>
              <a:off x="3408" y="300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 err="1">
                  <a:latin typeface="Calibri" charset="0"/>
                </a:rPr>
                <a:t>i</a:t>
              </a:r>
              <a:endParaRPr lang="en-US" dirty="0">
                <a:latin typeface="Calibri" charset="0"/>
              </a:endParaRPr>
            </a:p>
          </p:txBody>
        </p:sp>
        <p:sp>
          <p:nvSpPr>
            <p:cNvPr id="71709" name="Rectangle 106"/>
            <p:cNvSpPr>
              <a:spLocks noChangeArrowheads="1"/>
            </p:cNvSpPr>
            <p:nvPr/>
          </p:nvSpPr>
          <p:spPr bwMode="auto">
            <a:xfrm>
              <a:off x="3568" y="300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n</a:t>
              </a:r>
            </a:p>
          </p:txBody>
        </p:sp>
        <p:sp>
          <p:nvSpPr>
            <p:cNvPr id="71710" name="Rectangle 107"/>
            <p:cNvSpPr>
              <a:spLocks noChangeArrowheads="1"/>
            </p:cNvSpPr>
            <p:nvPr/>
          </p:nvSpPr>
          <p:spPr bwMode="auto">
            <a:xfrm>
              <a:off x="3736" y="300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r</a:t>
              </a:r>
            </a:p>
          </p:txBody>
        </p:sp>
        <p:sp>
          <p:nvSpPr>
            <p:cNvPr id="71711" name="Rectangle 108"/>
            <p:cNvSpPr>
              <a:spLocks noChangeArrowheads="1"/>
            </p:cNvSpPr>
            <p:nvPr/>
          </p:nvSpPr>
          <p:spPr bwMode="auto">
            <a:xfrm>
              <a:off x="4237" y="300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\0</a:t>
              </a:r>
            </a:p>
          </p:txBody>
        </p:sp>
        <p:sp>
          <p:nvSpPr>
            <p:cNvPr id="71712" name="Rectangle 109"/>
            <p:cNvSpPr>
              <a:spLocks noChangeArrowheads="1"/>
            </p:cNvSpPr>
            <p:nvPr/>
          </p:nvSpPr>
          <p:spPr bwMode="auto">
            <a:xfrm>
              <a:off x="3904" y="300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a</a:t>
              </a:r>
            </a:p>
          </p:txBody>
        </p:sp>
        <p:sp>
          <p:nvSpPr>
            <p:cNvPr id="71713" name="Rectangle 110"/>
            <p:cNvSpPr>
              <a:spLocks noChangeArrowheads="1"/>
            </p:cNvSpPr>
            <p:nvPr/>
          </p:nvSpPr>
          <p:spPr bwMode="auto">
            <a:xfrm>
              <a:off x="4077" y="2997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alibri" charset="0"/>
                </a:rPr>
                <a:t>n</a:t>
              </a:r>
            </a:p>
          </p:txBody>
        </p:sp>
      </p:grpSp>
      <p:sp>
        <p:nvSpPr>
          <p:cNvPr id="71705" name="Rectangle 75"/>
          <p:cNvSpPr>
            <a:spLocks noChangeArrowheads="1"/>
          </p:cNvSpPr>
          <p:nvPr/>
        </p:nvSpPr>
        <p:spPr bwMode="auto">
          <a:xfrm>
            <a:off x="1709737" y="1580882"/>
            <a:ext cx="16414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node </a:t>
            </a:r>
            <a:r>
              <a:rPr lang="en-US" dirty="0" smtClean="0">
                <a:latin typeface="Calibri" charset="0"/>
                <a:sym typeface="Symbol" charset="2"/>
              </a:rPr>
              <a:t>⟷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$s1</a:t>
            </a:r>
          </a:p>
          <a:p>
            <a:r>
              <a:rPr lang="en-US" dirty="0">
                <a:latin typeface="Calibri" charset="0"/>
              </a:rPr>
              <a:t>names </a:t>
            </a:r>
            <a:r>
              <a:rPr lang="en-US" dirty="0" smtClean="0">
                <a:latin typeface="Calibri" charset="0"/>
                <a:sym typeface="Symbol" charset="2"/>
              </a:rPr>
              <a:t>⟷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$a2</a:t>
            </a: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09563" y="5803900"/>
            <a:ext cx="3375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Animation assumes that node = 2.</a:t>
            </a:r>
          </a:p>
        </p:txBody>
      </p:sp>
      <p:sp>
        <p:nvSpPr>
          <p:cNvPr id="75" name="Text Box 5"/>
          <p:cNvSpPr txBox="1">
            <a:spLocks noChangeArrowheads="1"/>
          </p:cNvSpPr>
          <p:nvPr/>
        </p:nvSpPr>
        <p:spPr bwMode="auto">
          <a:xfrm>
            <a:off x="0" y="257443"/>
            <a:ext cx="9173205" cy="1323439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solidFill>
                  <a:srgbClr val="CC0099"/>
                </a:solidFill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0033CC"/>
                </a:solidFill>
                <a:latin typeface="Monaco"/>
                <a:cs typeface="Monaco"/>
              </a:rPr>
              <a:t>ReadGraph</a:t>
            </a:r>
            <a:r>
              <a:rPr lang="en-US" sz="1600" dirty="0">
                <a:latin typeface="Monaco"/>
                <a:cs typeface="Monaco"/>
              </a:rPr>
              <a:t>(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FILE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  <a:sym typeface="Symbol" charset="2"/>
              </a:rPr>
              <a:t>*</a:t>
            </a:r>
            <a:r>
              <a:rPr lang="en-US" sz="1600" dirty="0" err="1" smtClean="0">
                <a:latin typeface="Monaco"/>
                <a:cs typeface="Monaco"/>
              </a:rPr>
              <a:t>input_file</a:t>
            </a:r>
            <a:r>
              <a:rPr lang="en-US" sz="1600" dirty="0">
                <a:latin typeface="Monaco"/>
                <a:cs typeface="Monaco"/>
              </a:rPr>
              <a:t>,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unsigned </a:t>
            </a:r>
            <a:r>
              <a:rPr lang="en-US" sz="1600" dirty="0" err="1">
                <a:solidFill>
                  <a:srgbClr val="CC0099"/>
                </a:solidFill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  <a:sym typeface="Symbol" charset="2"/>
              </a:rPr>
              <a:t>**</a:t>
            </a:r>
            <a:r>
              <a:rPr lang="en-US" sz="1600" dirty="0" smtClean="0">
                <a:latin typeface="Monaco"/>
                <a:cs typeface="Monaco"/>
              </a:rPr>
              <a:t>successors</a:t>
            </a:r>
            <a:r>
              <a:rPr lang="en-US" sz="1600" dirty="0">
                <a:latin typeface="Monaco"/>
                <a:cs typeface="Monaco"/>
              </a:rPr>
              <a:t>, char ***names)</a:t>
            </a:r>
          </a:p>
          <a:p>
            <a:r>
              <a:rPr lang="en-US" sz="1600" dirty="0">
                <a:latin typeface="Monaco"/>
                <a:cs typeface="Monaco"/>
              </a:rPr>
              <a:t>{</a:t>
            </a:r>
          </a:p>
          <a:p>
            <a:r>
              <a:rPr lang="en-US" sz="1600" dirty="0" smtClean="0">
                <a:latin typeface="Monaco"/>
                <a:cs typeface="Monaco"/>
              </a:rPr>
              <a:t>  ...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printf</a:t>
            </a:r>
            <a:r>
              <a:rPr lang="en-US" sz="1600" dirty="0">
                <a:solidFill>
                  <a:schemeClr val="tx2"/>
                </a:solidFill>
                <a:latin typeface="Monaco"/>
                <a:cs typeface="Monaco"/>
              </a:rPr>
              <a:t>(“name = %s\n”</a:t>
            </a:r>
            <a:r>
              <a:rPr lang="en-US" sz="1600" dirty="0">
                <a:latin typeface="Monaco"/>
                <a:cs typeface="Monaco"/>
              </a:rPr>
              <a:t>,(*names)[node]);</a:t>
            </a:r>
          </a:p>
          <a:p>
            <a:r>
              <a:rPr lang="en-US" sz="1600" dirty="0">
                <a:latin typeface="Monaco"/>
                <a:cs typeface="Monaco"/>
              </a:rPr>
              <a:t>}</a:t>
            </a:r>
          </a:p>
        </p:txBody>
      </p:sp>
      <p:sp>
        <p:nvSpPr>
          <p:cNvPr id="195657" name="Text Box 73"/>
          <p:cNvSpPr txBox="1">
            <a:spLocks noChangeArrowheads="1"/>
          </p:cNvSpPr>
          <p:nvPr/>
        </p:nvSpPr>
        <p:spPr bwMode="auto">
          <a:xfrm>
            <a:off x="6185694" y="701674"/>
            <a:ext cx="2832100" cy="33855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$a1 ← (*names)[node]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76" name="Text Box 73"/>
          <p:cNvSpPr txBox="1">
            <a:spLocks noChangeArrowheads="1"/>
          </p:cNvSpPr>
          <p:nvPr/>
        </p:nvSpPr>
        <p:spPr bwMode="auto">
          <a:xfrm>
            <a:off x="6185694" y="1110941"/>
            <a:ext cx="2832100" cy="58477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1600" dirty="0" err="1" smtClean="0">
                <a:latin typeface="Monaco"/>
                <a:cs typeface="Monaco"/>
              </a:rPr>
              <a:t>tA</a:t>
            </a:r>
            <a:r>
              <a:rPr lang="en-US" sz="1600" dirty="0" smtClean="0">
                <a:latin typeface="Monaco"/>
                <a:cs typeface="Monaco"/>
              </a:rPr>
              <a:t> ← *$a2</a:t>
            </a:r>
          </a:p>
          <a:p>
            <a:r>
              <a:rPr lang="en-US" sz="1600" dirty="0" smtClean="0">
                <a:latin typeface="Monaco"/>
                <a:cs typeface="Monaco"/>
              </a:rPr>
              <a:t>$a1 ← </a:t>
            </a:r>
            <a:r>
              <a:rPr lang="en-US" sz="1600" dirty="0" err="1" smtClean="0">
                <a:latin typeface="Monaco"/>
                <a:cs typeface="Monaco"/>
              </a:rPr>
              <a:t>tA</a:t>
            </a:r>
            <a:r>
              <a:rPr lang="en-US" sz="1600" dirty="0" smtClean="0">
                <a:latin typeface="Monaco"/>
                <a:cs typeface="Monaco"/>
              </a:rPr>
              <a:t>[node]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79" name="Text Box 73"/>
          <p:cNvSpPr txBox="1">
            <a:spLocks noChangeArrowheads="1"/>
          </p:cNvSpPr>
          <p:nvPr/>
        </p:nvSpPr>
        <p:spPr bwMode="auto">
          <a:xfrm>
            <a:off x="6197600" y="1798191"/>
            <a:ext cx="2832100" cy="107721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1600" dirty="0" err="1" smtClean="0">
                <a:latin typeface="Monaco"/>
                <a:cs typeface="Monaco"/>
              </a:rPr>
              <a:t>tA</a:t>
            </a:r>
            <a:r>
              <a:rPr lang="en-US" sz="1600" dirty="0" smtClean="0">
                <a:latin typeface="Monaco"/>
                <a:cs typeface="Monaco"/>
              </a:rPr>
              <a:t> ← *$a2</a:t>
            </a:r>
          </a:p>
          <a:p>
            <a:r>
              <a:rPr lang="en-US" sz="1600" dirty="0" err="1" smtClean="0">
                <a:latin typeface="Monaco"/>
                <a:cs typeface="Monaco"/>
              </a:rPr>
              <a:t>tC</a:t>
            </a:r>
            <a:r>
              <a:rPr lang="en-US" sz="1600" dirty="0" smtClean="0">
                <a:latin typeface="Monaco"/>
                <a:cs typeface="Monaco"/>
              </a:rPr>
              <a:t> ← 4×$s1</a:t>
            </a:r>
          </a:p>
          <a:p>
            <a:r>
              <a:rPr lang="en-US" sz="1600" dirty="0" err="1" smtClean="0">
                <a:latin typeface="Monaco"/>
                <a:cs typeface="Monaco"/>
              </a:rPr>
              <a:t>tB</a:t>
            </a:r>
            <a:r>
              <a:rPr lang="en-US" sz="1600" dirty="0" smtClean="0">
                <a:latin typeface="Monaco"/>
                <a:cs typeface="Monaco"/>
              </a:rPr>
              <a:t> ← </a:t>
            </a:r>
            <a:r>
              <a:rPr lang="en-US" sz="1600" dirty="0" err="1" smtClean="0">
                <a:latin typeface="Monaco"/>
                <a:cs typeface="Monaco"/>
              </a:rPr>
              <a:t>tA</a:t>
            </a:r>
            <a:r>
              <a:rPr lang="en-US" sz="1600" dirty="0" smtClean="0">
                <a:latin typeface="Monaco"/>
                <a:cs typeface="Monaco"/>
              </a:rPr>
              <a:t> + </a:t>
            </a:r>
            <a:r>
              <a:rPr lang="en-US" sz="1600" dirty="0" err="1" smtClean="0">
                <a:latin typeface="Monaco"/>
                <a:cs typeface="Monaco"/>
              </a:rPr>
              <a:t>tC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$a1 ← *</a:t>
            </a:r>
            <a:r>
              <a:rPr lang="en-US" sz="1600" dirty="0" err="1" smtClean="0">
                <a:latin typeface="Monaco"/>
                <a:cs typeface="Monaco"/>
              </a:rPr>
              <a:t>tB</a:t>
            </a:r>
            <a:endParaRPr lang="en-US" sz="1600" dirty="0">
              <a:latin typeface="Monaco"/>
              <a:cs typeface="Monac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57" grpId="0" animBg="1"/>
      <p:bldP spid="76" grpId="0" build="p" animBg="1"/>
      <p:bldP spid="79" grpId="0" build="p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5" name="Rectangle 75"/>
          <p:cNvSpPr>
            <a:spLocks noChangeArrowheads="1"/>
          </p:cNvSpPr>
          <p:nvPr/>
        </p:nvSpPr>
        <p:spPr bwMode="auto">
          <a:xfrm>
            <a:off x="1709737" y="1580882"/>
            <a:ext cx="16414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node </a:t>
            </a:r>
            <a:r>
              <a:rPr lang="en-US" dirty="0" smtClean="0">
                <a:latin typeface="Calibri" charset="0"/>
                <a:sym typeface="Symbol" charset="2"/>
              </a:rPr>
              <a:t>⟷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$s1</a:t>
            </a:r>
          </a:p>
          <a:p>
            <a:r>
              <a:rPr lang="en-US" dirty="0">
                <a:latin typeface="Calibri" charset="0"/>
              </a:rPr>
              <a:t>names </a:t>
            </a:r>
            <a:r>
              <a:rPr lang="en-US" dirty="0" smtClean="0">
                <a:latin typeface="Calibri" charset="0"/>
                <a:sym typeface="Symbol" charset="2"/>
              </a:rPr>
              <a:t>⟷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$a2</a:t>
            </a:r>
          </a:p>
        </p:txBody>
      </p:sp>
      <p:sp>
        <p:nvSpPr>
          <p:cNvPr id="75" name="Text Box 5"/>
          <p:cNvSpPr txBox="1">
            <a:spLocks noChangeArrowheads="1"/>
          </p:cNvSpPr>
          <p:nvPr/>
        </p:nvSpPr>
        <p:spPr bwMode="auto">
          <a:xfrm>
            <a:off x="0" y="257443"/>
            <a:ext cx="9173205" cy="1323439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solidFill>
                  <a:srgbClr val="CC0099"/>
                </a:solidFill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0033CC"/>
                </a:solidFill>
                <a:latin typeface="Monaco"/>
                <a:cs typeface="Monaco"/>
              </a:rPr>
              <a:t>ReadGraph</a:t>
            </a:r>
            <a:r>
              <a:rPr lang="en-US" sz="1600" dirty="0">
                <a:latin typeface="Monaco"/>
                <a:cs typeface="Monaco"/>
              </a:rPr>
              <a:t>(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FILE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  <a:sym typeface="Symbol" charset="2"/>
              </a:rPr>
              <a:t>*</a:t>
            </a:r>
            <a:r>
              <a:rPr lang="en-US" sz="1600" dirty="0" err="1" smtClean="0">
                <a:latin typeface="Monaco"/>
                <a:cs typeface="Monaco"/>
              </a:rPr>
              <a:t>input_file</a:t>
            </a:r>
            <a:r>
              <a:rPr lang="en-US" sz="1600" dirty="0">
                <a:latin typeface="Monaco"/>
                <a:cs typeface="Monaco"/>
              </a:rPr>
              <a:t>, </a:t>
            </a:r>
            <a:r>
              <a:rPr lang="en-US" sz="1600" dirty="0">
                <a:solidFill>
                  <a:srgbClr val="CC0099"/>
                </a:solidFill>
                <a:latin typeface="Monaco"/>
                <a:cs typeface="Monaco"/>
              </a:rPr>
              <a:t>unsigned </a:t>
            </a:r>
            <a:r>
              <a:rPr lang="en-US" sz="1600" dirty="0" err="1">
                <a:solidFill>
                  <a:srgbClr val="CC0099"/>
                </a:solidFill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  <a:sym typeface="Symbol" charset="2"/>
              </a:rPr>
              <a:t>**</a:t>
            </a:r>
            <a:r>
              <a:rPr lang="en-US" sz="1600" dirty="0" smtClean="0">
                <a:latin typeface="Monaco"/>
                <a:cs typeface="Monaco"/>
              </a:rPr>
              <a:t>successors</a:t>
            </a:r>
            <a:r>
              <a:rPr lang="en-US" sz="1600" dirty="0">
                <a:latin typeface="Monaco"/>
                <a:cs typeface="Monaco"/>
              </a:rPr>
              <a:t>, char ***names)</a:t>
            </a:r>
          </a:p>
          <a:p>
            <a:r>
              <a:rPr lang="en-US" sz="1600" dirty="0">
                <a:latin typeface="Monaco"/>
                <a:cs typeface="Monaco"/>
              </a:rPr>
              <a:t>{</a:t>
            </a:r>
          </a:p>
          <a:p>
            <a:r>
              <a:rPr lang="en-US" sz="1600" dirty="0" smtClean="0">
                <a:latin typeface="Monaco"/>
                <a:cs typeface="Monaco"/>
              </a:rPr>
              <a:t>  ...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printf</a:t>
            </a:r>
            <a:r>
              <a:rPr lang="en-US" sz="1600" dirty="0">
                <a:solidFill>
                  <a:schemeClr val="tx2"/>
                </a:solidFill>
                <a:latin typeface="Monaco"/>
                <a:cs typeface="Monaco"/>
              </a:rPr>
              <a:t>(“name = %s\n”</a:t>
            </a:r>
            <a:r>
              <a:rPr lang="en-US" sz="1600" dirty="0">
                <a:latin typeface="Monaco"/>
                <a:cs typeface="Monaco"/>
              </a:rPr>
              <a:t>,(*names)[node]);</a:t>
            </a:r>
          </a:p>
          <a:p>
            <a:r>
              <a:rPr lang="en-US" sz="1600" dirty="0">
                <a:latin typeface="Monaco"/>
                <a:cs typeface="Monaco"/>
              </a:rPr>
              <a:t>}</a:t>
            </a:r>
          </a:p>
        </p:txBody>
      </p:sp>
      <p:sp>
        <p:nvSpPr>
          <p:cNvPr id="195657" name="Text Box 73"/>
          <p:cNvSpPr txBox="1">
            <a:spLocks noChangeArrowheads="1"/>
          </p:cNvSpPr>
          <p:nvPr/>
        </p:nvSpPr>
        <p:spPr bwMode="auto">
          <a:xfrm>
            <a:off x="6185694" y="701674"/>
            <a:ext cx="2832100" cy="33855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$a1 ← (*names)[node]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76" name="Text Box 73"/>
          <p:cNvSpPr txBox="1">
            <a:spLocks noChangeArrowheads="1"/>
          </p:cNvSpPr>
          <p:nvPr/>
        </p:nvSpPr>
        <p:spPr bwMode="auto">
          <a:xfrm>
            <a:off x="6185694" y="1110941"/>
            <a:ext cx="2832100" cy="58477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1600" dirty="0" err="1" smtClean="0">
                <a:latin typeface="Monaco"/>
                <a:cs typeface="Monaco"/>
              </a:rPr>
              <a:t>tA</a:t>
            </a:r>
            <a:r>
              <a:rPr lang="en-US" sz="1600" dirty="0" smtClean="0">
                <a:latin typeface="Monaco"/>
                <a:cs typeface="Monaco"/>
              </a:rPr>
              <a:t> ← *$a2</a:t>
            </a:r>
          </a:p>
          <a:p>
            <a:r>
              <a:rPr lang="en-US" sz="1600" dirty="0" smtClean="0">
                <a:latin typeface="Monaco"/>
                <a:cs typeface="Monaco"/>
              </a:rPr>
              <a:t>$a1 ← </a:t>
            </a:r>
            <a:r>
              <a:rPr lang="en-US" sz="1600" dirty="0" err="1" smtClean="0">
                <a:latin typeface="Monaco"/>
                <a:cs typeface="Monaco"/>
              </a:rPr>
              <a:t>tA</a:t>
            </a:r>
            <a:r>
              <a:rPr lang="en-US" sz="1600" dirty="0" smtClean="0">
                <a:latin typeface="Monaco"/>
                <a:cs typeface="Monaco"/>
              </a:rPr>
              <a:t>[node]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80" name="Text Box 57"/>
          <p:cNvSpPr txBox="1">
            <a:spLocks noChangeArrowheads="1"/>
          </p:cNvSpPr>
          <p:nvPr/>
        </p:nvSpPr>
        <p:spPr bwMode="auto">
          <a:xfrm>
            <a:off x="631825" y="4470400"/>
            <a:ext cx="5830888" cy="13239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solidFill>
                  <a:srgbClr val="CC0000"/>
                </a:solidFill>
                <a:latin typeface="Monaco"/>
                <a:cs typeface="Monaco"/>
              </a:rPr>
              <a:t>lw</a:t>
            </a:r>
            <a:r>
              <a:rPr lang="en-US" sz="1600" dirty="0">
                <a:latin typeface="Monaco"/>
                <a:cs typeface="Monaco"/>
              </a:rPr>
              <a:t>	$t0, 0($a2)	    </a:t>
            </a:r>
            <a:r>
              <a:rPr lang="en-US" sz="1600" dirty="0" smtClean="0">
                <a:solidFill>
                  <a:srgbClr val="0033CC"/>
                </a:solidFill>
                <a:latin typeface="Monaco"/>
                <a:cs typeface="Monaco"/>
              </a:rPr>
              <a:t># </a:t>
            </a:r>
            <a:r>
              <a:rPr lang="en-US" sz="1600" dirty="0">
                <a:solidFill>
                  <a:srgbClr val="0033CC"/>
                </a:solidFill>
                <a:latin typeface="Monaco"/>
                <a:cs typeface="Monaco"/>
              </a:rPr>
              <a:t>$t0 </a:t>
            </a:r>
            <a:r>
              <a:rPr lang="en-US" sz="1600" dirty="0" smtClean="0">
                <a:solidFill>
                  <a:srgbClr val="0033CC"/>
                </a:solidFill>
                <a:latin typeface="Monaco"/>
                <a:cs typeface="Monaco"/>
                <a:sym typeface="Symbol" charset="2"/>
              </a:rPr>
              <a:t>← </a:t>
            </a:r>
            <a:r>
              <a:rPr lang="en-US" sz="1600" dirty="0">
                <a:solidFill>
                  <a:srgbClr val="0033CC"/>
                </a:solidFill>
                <a:latin typeface="Monaco"/>
                <a:cs typeface="Monaco"/>
                <a:sym typeface="Symbol" charset="2"/>
              </a:rPr>
              <a:t>*</a:t>
            </a:r>
            <a:r>
              <a:rPr lang="en-US" sz="1600" dirty="0" smtClean="0">
                <a:solidFill>
                  <a:srgbClr val="0033CC"/>
                </a:solidFill>
                <a:latin typeface="Monaco"/>
                <a:cs typeface="Monaco"/>
                <a:sym typeface="Symbol" charset="2"/>
              </a:rPr>
              <a:t>names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err="1">
                <a:solidFill>
                  <a:srgbClr val="CC0000"/>
                </a:solidFill>
                <a:latin typeface="Monaco"/>
                <a:cs typeface="Monaco"/>
              </a:rPr>
              <a:t>sll</a:t>
            </a:r>
            <a:r>
              <a:rPr lang="en-US" sz="1600" dirty="0">
                <a:latin typeface="Monaco"/>
                <a:cs typeface="Monaco"/>
              </a:rPr>
              <a:t>	$t2, $s1, 2		</a:t>
            </a:r>
            <a:r>
              <a:rPr lang="en-US" sz="1600" dirty="0">
                <a:solidFill>
                  <a:srgbClr val="0033CC"/>
                </a:solidFill>
                <a:latin typeface="Monaco"/>
                <a:cs typeface="Monaco"/>
              </a:rPr>
              <a:t># $t2 </a:t>
            </a:r>
            <a:r>
              <a:rPr lang="en-US" sz="1600" dirty="0" smtClean="0">
                <a:solidFill>
                  <a:srgbClr val="0033CC"/>
                </a:solidFill>
                <a:latin typeface="Monaco"/>
                <a:cs typeface="Monaco"/>
                <a:sym typeface="Symbol" charset="2"/>
              </a:rPr>
              <a:t>←</a:t>
            </a:r>
            <a:r>
              <a:rPr lang="en-US" sz="1600" dirty="0" smtClean="0">
                <a:solidFill>
                  <a:srgbClr val="0033CC"/>
                </a:solidFill>
                <a:latin typeface="Monaco"/>
                <a:cs typeface="Monaco"/>
              </a:rPr>
              <a:t> 4</a:t>
            </a:r>
            <a:r>
              <a:rPr lang="en-US" sz="1600" dirty="0" smtClean="0">
                <a:solidFill>
                  <a:srgbClr val="0033CC"/>
                </a:solidFill>
                <a:latin typeface="Monaco"/>
                <a:cs typeface="Monaco"/>
                <a:sym typeface="Symbol" charset="2"/>
              </a:rPr>
              <a:t>×</a:t>
            </a:r>
            <a:r>
              <a:rPr lang="en-US" sz="1600" dirty="0" smtClean="0">
                <a:solidFill>
                  <a:srgbClr val="0033CC"/>
                </a:solidFill>
                <a:latin typeface="Monaco"/>
                <a:cs typeface="Monaco"/>
              </a:rPr>
              <a:t>node</a:t>
            </a:r>
            <a:endParaRPr lang="en-US" sz="1600" dirty="0">
              <a:solidFill>
                <a:srgbClr val="0033CC"/>
              </a:solidFill>
              <a:latin typeface="Monaco"/>
              <a:cs typeface="Monaco"/>
            </a:endParaRPr>
          </a:p>
          <a:p>
            <a:r>
              <a:rPr lang="en-US" sz="1600" dirty="0">
                <a:solidFill>
                  <a:srgbClr val="CC0000"/>
                </a:solidFill>
                <a:latin typeface="Monaco"/>
                <a:cs typeface="Monaco"/>
              </a:rPr>
              <a:t>add</a:t>
            </a:r>
            <a:r>
              <a:rPr lang="en-US" sz="1600" dirty="0">
                <a:latin typeface="Monaco"/>
                <a:cs typeface="Monaco"/>
              </a:rPr>
              <a:t>	$t3, $t0, $t2	</a:t>
            </a:r>
            <a:r>
              <a:rPr lang="en-US" sz="1600" dirty="0">
                <a:solidFill>
                  <a:srgbClr val="0033CC"/>
                </a:solidFill>
                <a:latin typeface="Monaco"/>
                <a:cs typeface="Monaco"/>
              </a:rPr>
              <a:t># $t3 </a:t>
            </a:r>
            <a:r>
              <a:rPr lang="en-US" sz="1600" dirty="0" smtClean="0">
                <a:solidFill>
                  <a:srgbClr val="0033CC"/>
                </a:solidFill>
                <a:latin typeface="Monaco"/>
                <a:cs typeface="Monaco"/>
                <a:sym typeface="Symbol" charset="2"/>
              </a:rPr>
              <a:t>←</a:t>
            </a:r>
            <a:r>
              <a:rPr lang="en-US" sz="1600" dirty="0" smtClean="0">
                <a:solidFill>
                  <a:srgbClr val="0033CC"/>
                </a:solidFill>
                <a:latin typeface="Monaco"/>
                <a:cs typeface="Monaco"/>
              </a:rPr>
              <a:t> </a:t>
            </a:r>
            <a:r>
              <a:rPr lang="en-US" sz="1600" dirty="0" smtClean="0">
                <a:solidFill>
                  <a:srgbClr val="0033CC"/>
                </a:solidFill>
                <a:latin typeface="Monaco"/>
                <a:cs typeface="Monaco"/>
                <a:sym typeface="Symbol" charset="2"/>
              </a:rPr>
              <a:t> (*names</a:t>
            </a:r>
            <a:r>
              <a:rPr lang="en-US" sz="1600" dirty="0">
                <a:solidFill>
                  <a:srgbClr val="0033CC"/>
                </a:solidFill>
                <a:latin typeface="Monaco"/>
                <a:cs typeface="Monaco"/>
                <a:sym typeface="Symbol" charset="2"/>
              </a:rPr>
              <a:t>)</a:t>
            </a:r>
            <a:r>
              <a:rPr lang="en-US" sz="1600" dirty="0">
                <a:solidFill>
                  <a:srgbClr val="0033CC"/>
                </a:solidFill>
                <a:latin typeface="Monaco"/>
                <a:cs typeface="Monaco"/>
              </a:rPr>
              <a:t> + </a:t>
            </a:r>
            <a:r>
              <a:rPr lang="en-US" sz="1600" dirty="0" smtClean="0">
                <a:solidFill>
                  <a:srgbClr val="0033CC"/>
                </a:solidFill>
                <a:latin typeface="Monaco"/>
                <a:cs typeface="Monaco"/>
              </a:rPr>
              <a:t>4</a:t>
            </a:r>
            <a:r>
              <a:rPr lang="en-US" sz="1600" dirty="0" smtClean="0">
                <a:solidFill>
                  <a:srgbClr val="0033CC"/>
                </a:solidFill>
                <a:latin typeface="Monaco"/>
                <a:cs typeface="Monaco"/>
                <a:sym typeface="Symbol" charset="2"/>
              </a:rPr>
              <a:t>×</a:t>
            </a:r>
            <a:r>
              <a:rPr lang="en-US" sz="1600" dirty="0" smtClean="0">
                <a:solidFill>
                  <a:srgbClr val="0033CC"/>
                </a:solidFill>
                <a:latin typeface="Monaco"/>
                <a:cs typeface="Monaco"/>
              </a:rPr>
              <a:t>node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err="1">
                <a:solidFill>
                  <a:srgbClr val="CC0000"/>
                </a:solidFill>
                <a:latin typeface="Monaco"/>
                <a:cs typeface="Monaco"/>
              </a:rPr>
              <a:t>lw</a:t>
            </a:r>
            <a:r>
              <a:rPr lang="en-US" sz="1600" dirty="0">
                <a:latin typeface="Monaco"/>
                <a:cs typeface="Monaco"/>
              </a:rPr>
              <a:t>	$a1, 0(t3)		</a:t>
            </a:r>
            <a:r>
              <a:rPr lang="en-US" sz="1600" dirty="0">
                <a:solidFill>
                  <a:srgbClr val="0033CC"/>
                </a:solidFill>
                <a:latin typeface="Monaco"/>
                <a:cs typeface="Monaco"/>
              </a:rPr>
              <a:t># $a1 </a:t>
            </a:r>
            <a:r>
              <a:rPr lang="en-US" sz="1600" dirty="0" smtClean="0">
                <a:solidFill>
                  <a:srgbClr val="0033CC"/>
                </a:solidFill>
                <a:latin typeface="Monaco"/>
                <a:cs typeface="Monaco"/>
                <a:sym typeface="Symbol" charset="2"/>
              </a:rPr>
              <a:t>←</a:t>
            </a:r>
            <a:r>
              <a:rPr lang="en-US" sz="1600" dirty="0" smtClean="0">
                <a:solidFill>
                  <a:srgbClr val="0033CC"/>
                </a:solidFill>
                <a:latin typeface="Monaco"/>
                <a:cs typeface="Monaco"/>
              </a:rPr>
              <a:t> (</a:t>
            </a:r>
            <a:r>
              <a:rPr lang="en-US" sz="1600" dirty="0">
                <a:solidFill>
                  <a:srgbClr val="0033CC"/>
                </a:solidFill>
                <a:latin typeface="Monaco"/>
                <a:cs typeface="Monaco"/>
                <a:sym typeface="Symbol" charset="2"/>
              </a:rPr>
              <a:t>*</a:t>
            </a:r>
            <a:r>
              <a:rPr lang="en-US" sz="1600" dirty="0" smtClean="0">
                <a:solidFill>
                  <a:srgbClr val="0033CC"/>
                </a:solidFill>
                <a:latin typeface="Monaco"/>
                <a:cs typeface="Monaco"/>
              </a:rPr>
              <a:t>names</a:t>
            </a:r>
            <a:r>
              <a:rPr lang="en-US" sz="1600" dirty="0">
                <a:solidFill>
                  <a:srgbClr val="0033CC"/>
                </a:solidFill>
                <a:latin typeface="Monaco"/>
                <a:cs typeface="Monaco"/>
              </a:rPr>
              <a:t>)[node]</a:t>
            </a:r>
          </a:p>
          <a:p>
            <a:endParaRPr lang="en-US" sz="1600" dirty="0">
              <a:solidFill>
                <a:srgbClr val="0033CC"/>
              </a:solidFill>
              <a:latin typeface="Monaco"/>
              <a:cs typeface="Monaco"/>
            </a:endParaRPr>
          </a:p>
        </p:txBody>
      </p:sp>
      <p:sp>
        <p:nvSpPr>
          <p:cNvPr id="81" name="Text Box 73"/>
          <p:cNvSpPr txBox="1">
            <a:spLocks noChangeArrowheads="1"/>
          </p:cNvSpPr>
          <p:nvPr/>
        </p:nvSpPr>
        <p:spPr bwMode="auto">
          <a:xfrm>
            <a:off x="6197600" y="1798191"/>
            <a:ext cx="2832100" cy="107721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1600" dirty="0" err="1" smtClean="0">
                <a:latin typeface="Monaco"/>
                <a:cs typeface="Monaco"/>
              </a:rPr>
              <a:t>tA</a:t>
            </a:r>
            <a:r>
              <a:rPr lang="en-US" sz="1600" dirty="0" smtClean="0">
                <a:latin typeface="Monaco"/>
                <a:cs typeface="Monaco"/>
              </a:rPr>
              <a:t> ← *$a2</a:t>
            </a:r>
          </a:p>
          <a:p>
            <a:r>
              <a:rPr lang="en-US" sz="1600" dirty="0" err="1" smtClean="0">
                <a:latin typeface="Monaco"/>
                <a:cs typeface="Monaco"/>
              </a:rPr>
              <a:t>tC</a:t>
            </a:r>
            <a:r>
              <a:rPr lang="en-US" sz="1600" dirty="0" smtClean="0">
                <a:latin typeface="Monaco"/>
                <a:cs typeface="Monaco"/>
              </a:rPr>
              <a:t> ← 4×$s1</a:t>
            </a:r>
          </a:p>
          <a:p>
            <a:r>
              <a:rPr lang="en-US" sz="1600" dirty="0" err="1" smtClean="0">
                <a:latin typeface="Monaco"/>
                <a:cs typeface="Monaco"/>
              </a:rPr>
              <a:t>tB</a:t>
            </a:r>
            <a:r>
              <a:rPr lang="en-US" sz="1600" dirty="0" smtClean="0">
                <a:latin typeface="Monaco"/>
                <a:cs typeface="Monaco"/>
              </a:rPr>
              <a:t> ← </a:t>
            </a:r>
            <a:r>
              <a:rPr lang="en-US" sz="1600" dirty="0" err="1" smtClean="0">
                <a:latin typeface="Monaco"/>
                <a:cs typeface="Monaco"/>
              </a:rPr>
              <a:t>tA</a:t>
            </a:r>
            <a:r>
              <a:rPr lang="en-US" sz="1600" dirty="0" smtClean="0">
                <a:latin typeface="Monaco"/>
                <a:cs typeface="Monaco"/>
              </a:rPr>
              <a:t> + </a:t>
            </a:r>
            <a:r>
              <a:rPr lang="en-US" sz="1600" dirty="0" err="1" smtClean="0">
                <a:latin typeface="Monaco"/>
                <a:cs typeface="Monaco"/>
              </a:rPr>
              <a:t>tC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$a1 ← *</a:t>
            </a:r>
            <a:r>
              <a:rPr lang="en-US" sz="1600" dirty="0" err="1" smtClean="0">
                <a:latin typeface="Monaco"/>
                <a:cs typeface="Monaco"/>
              </a:rPr>
              <a:t>tB</a:t>
            </a:r>
            <a:endParaRPr lang="en-US" sz="16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51202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60" name="Group 19"/>
          <p:cNvGrpSpPr>
            <a:grpSpLocks/>
          </p:cNvGrpSpPr>
          <p:nvPr/>
        </p:nvGrpSpPr>
        <p:grpSpPr bwMode="auto">
          <a:xfrm>
            <a:off x="6403975" y="-80963"/>
            <a:ext cx="2181225" cy="1490663"/>
            <a:chOff x="4034" y="-51"/>
            <a:chExt cx="1374" cy="939"/>
          </a:xfrm>
        </p:grpSpPr>
        <p:sp>
          <p:nvSpPr>
            <p:cNvPr id="74768" name="Rectangle 7"/>
            <p:cNvSpPr>
              <a:spLocks noChangeArrowheads="1"/>
            </p:cNvSpPr>
            <p:nvPr/>
          </p:nvSpPr>
          <p:spPr bwMode="auto">
            <a:xfrm>
              <a:off x="4472" y="520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 smtClean="0">
                  <a:latin typeface="Calibri" charset="0"/>
                  <a:sym typeface="Symbol" charset="2"/>
                </a:rPr>
                <a:t>⟨</a:t>
              </a:r>
              <a:r>
                <a:rPr lang="en-US" dirty="0" err="1" smtClean="0">
                  <a:latin typeface="Calibri" charset="0"/>
                </a:rPr>
                <a:t>ind</a:t>
              </a:r>
              <a:r>
                <a:rPr lang="en-US" dirty="0" smtClean="0">
                  <a:latin typeface="Calibri" charset="0"/>
                  <a:sym typeface="Symbol" charset="2"/>
                </a:rPr>
                <a:t>⟩</a:t>
              </a:r>
              <a:endParaRPr lang="en-US" dirty="0">
                <a:latin typeface="Calibri" charset="0"/>
                <a:sym typeface="Symbol" charset="2"/>
              </a:endParaRPr>
            </a:p>
          </p:txBody>
        </p:sp>
        <p:sp>
          <p:nvSpPr>
            <p:cNvPr id="74769" name="Rectangle 8"/>
            <p:cNvSpPr>
              <a:spLocks noChangeArrowheads="1"/>
            </p:cNvSpPr>
            <p:nvPr/>
          </p:nvSpPr>
          <p:spPr bwMode="auto">
            <a:xfrm>
              <a:off x="4472" y="704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4770" name="Text Box 9"/>
            <p:cNvSpPr txBox="1">
              <a:spLocks noChangeArrowheads="1"/>
            </p:cNvSpPr>
            <p:nvPr/>
          </p:nvSpPr>
          <p:spPr bwMode="auto">
            <a:xfrm>
              <a:off x="4602" y="-51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Stack</a:t>
              </a:r>
            </a:p>
          </p:txBody>
        </p:sp>
        <p:sp>
          <p:nvSpPr>
            <p:cNvPr id="74771" name="Rectangle 10"/>
            <p:cNvSpPr>
              <a:spLocks noChangeArrowheads="1"/>
            </p:cNvSpPr>
            <p:nvPr/>
          </p:nvSpPr>
          <p:spPr bwMode="auto">
            <a:xfrm>
              <a:off x="4472" y="152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 smtClean="0">
                  <a:latin typeface="Calibri" charset="0"/>
                  <a:sym typeface="Symbol" charset="2"/>
                </a:rPr>
                <a:t>⟨</a:t>
              </a:r>
              <a:r>
                <a:rPr lang="en-US" dirty="0" smtClean="0">
                  <a:latin typeface="Calibri" charset="0"/>
                </a:rPr>
                <a:t>apple</a:t>
              </a:r>
              <a:r>
                <a:rPr lang="en-US" dirty="0" smtClean="0">
                  <a:latin typeface="Calibri" charset="0"/>
                  <a:sym typeface="Symbol" charset="2"/>
                </a:rPr>
                <a:t>⟩</a:t>
              </a:r>
              <a:endParaRPr lang="en-US" dirty="0">
                <a:latin typeface="Calibri" charset="0"/>
              </a:endParaRPr>
            </a:p>
          </p:txBody>
        </p:sp>
        <p:sp>
          <p:nvSpPr>
            <p:cNvPr id="74772" name="Rectangle 11"/>
            <p:cNvSpPr>
              <a:spLocks noChangeArrowheads="1"/>
            </p:cNvSpPr>
            <p:nvPr/>
          </p:nvSpPr>
          <p:spPr bwMode="auto">
            <a:xfrm>
              <a:off x="4472" y="336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 smtClean="0">
                  <a:latin typeface="Calibri" charset="0"/>
                  <a:sym typeface="Symbol" charset="2"/>
                </a:rPr>
                <a:t>⟨</a:t>
              </a:r>
              <a:r>
                <a:rPr lang="en-US" dirty="0" err="1" smtClean="0">
                  <a:latin typeface="Calibri" charset="0"/>
                </a:rPr>
                <a:t>ptr</a:t>
              </a:r>
              <a:r>
                <a:rPr lang="en-US" dirty="0" smtClean="0">
                  <a:latin typeface="Calibri" charset="0"/>
                  <a:sym typeface="Symbol" charset="2"/>
                </a:rPr>
                <a:t>⟩</a:t>
              </a:r>
              <a:endParaRPr lang="en-US" dirty="0">
                <a:latin typeface="Calibri" charset="0"/>
                <a:sym typeface="Symbol" charset="2"/>
              </a:endParaRPr>
            </a:p>
          </p:txBody>
        </p:sp>
        <p:sp>
          <p:nvSpPr>
            <p:cNvPr id="74773" name="Text Box 12"/>
            <p:cNvSpPr txBox="1">
              <a:spLocks noChangeArrowheads="1"/>
            </p:cNvSpPr>
            <p:nvPr/>
          </p:nvSpPr>
          <p:spPr bwMode="auto">
            <a:xfrm>
              <a:off x="4034" y="493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$sp</a:t>
              </a:r>
            </a:p>
          </p:txBody>
        </p:sp>
        <p:sp>
          <p:nvSpPr>
            <p:cNvPr id="74774" name="Line 13"/>
            <p:cNvSpPr>
              <a:spLocks noChangeShapeType="1"/>
            </p:cNvSpPr>
            <p:nvPr/>
          </p:nvSpPr>
          <p:spPr bwMode="auto">
            <a:xfrm>
              <a:off x="4360" y="616"/>
              <a:ext cx="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75" name="Text Box 14"/>
            <p:cNvSpPr txBox="1">
              <a:spLocks noChangeArrowheads="1"/>
            </p:cNvSpPr>
            <p:nvPr/>
          </p:nvSpPr>
          <p:spPr bwMode="auto">
            <a:xfrm>
              <a:off x="5230" y="521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0</a:t>
              </a:r>
            </a:p>
          </p:txBody>
        </p:sp>
        <p:sp>
          <p:nvSpPr>
            <p:cNvPr id="74776" name="Text Box 15"/>
            <p:cNvSpPr txBox="1">
              <a:spLocks noChangeArrowheads="1"/>
            </p:cNvSpPr>
            <p:nvPr/>
          </p:nvSpPr>
          <p:spPr bwMode="auto">
            <a:xfrm>
              <a:off x="5230" y="33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4</a:t>
              </a:r>
            </a:p>
          </p:txBody>
        </p:sp>
        <p:sp>
          <p:nvSpPr>
            <p:cNvPr id="74777" name="Text Box 16"/>
            <p:cNvSpPr txBox="1">
              <a:spLocks noChangeArrowheads="1"/>
            </p:cNvSpPr>
            <p:nvPr/>
          </p:nvSpPr>
          <p:spPr bwMode="auto">
            <a:xfrm>
              <a:off x="5230" y="1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8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20114" y="702664"/>
            <a:ext cx="863997" cy="648874"/>
            <a:chOff x="720114" y="702664"/>
            <a:chExt cx="863997" cy="648874"/>
          </a:xfrm>
        </p:grpSpPr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1101511" y="1132463"/>
              <a:ext cx="482600" cy="2190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 charset="0"/>
              </a:endParaRPr>
            </a:p>
          </p:txBody>
        </p:sp>
        <p:sp>
          <p:nvSpPr>
            <p:cNvPr id="29" name="Rectangle 18"/>
            <p:cNvSpPr>
              <a:spLocks noChangeArrowheads="1"/>
            </p:cNvSpPr>
            <p:nvPr/>
          </p:nvSpPr>
          <p:spPr bwMode="auto">
            <a:xfrm>
              <a:off x="720114" y="702664"/>
              <a:ext cx="57870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 dirty="0" err="1" smtClean="0">
                  <a:latin typeface="Calibri" charset="0"/>
                  <a:sym typeface="Symbol" charset="0"/>
                </a:rPr>
                <a:t>ind</a:t>
              </a:r>
              <a:endParaRPr lang="en-US" sz="2400" dirty="0">
                <a:latin typeface="Calibri" charset="0"/>
                <a:sym typeface="Symbo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394087" y="681762"/>
            <a:ext cx="1100212" cy="669776"/>
            <a:chOff x="4394087" y="681762"/>
            <a:chExt cx="1100212" cy="669776"/>
          </a:xfrm>
        </p:grpSpPr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4394087" y="1132463"/>
              <a:ext cx="482600" cy="2190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 charset="0"/>
              </a:endParaRPr>
            </a:p>
          </p:txBody>
        </p:sp>
        <p:sp>
          <p:nvSpPr>
            <p:cNvPr id="33" name="Rectangle 17"/>
            <p:cNvSpPr>
              <a:spLocks noChangeArrowheads="1"/>
            </p:cNvSpPr>
            <p:nvPr/>
          </p:nvSpPr>
          <p:spPr bwMode="auto">
            <a:xfrm>
              <a:off x="4615032" y="681762"/>
              <a:ext cx="87926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 dirty="0" smtClean="0">
                  <a:latin typeface="Calibri" charset="0"/>
                  <a:sym typeface="Symbol" charset="0"/>
                </a:rPr>
                <a:t>apple</a:t>
              </a:r>
              <a:endParaRPr lang="en-US" sz="2400" dirty="0">
                <a:latin typeface="Calibri" charset="0"/>
                <a:sym typeface="Symbol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04446" y="654774"/>
            <a:ext cx="796628" cy="696764"/>
            <a:chOff x="2704446" y="654774"/>
            <a:chExt cx="796628" cy="696764"/>
          </a:xfrm>
        </p:grpSpPr>
        <p:sp>
          <p:nvSpPr>
            <p:cNvPr id="31" name="Rectangle 13"/>
            <p:cNvSpPr>
              <a:spLocks noChangeArrowheads="1"/>
            </p:cNvSpPr>
            <p:nvPr/>
          </p:nvSpPr>
          <p:spPr bwMode="auto">
            <a:xfrm>
              <a:off x="2704446" y="1132463"/>
              <a:ext cx="484187" cy="2190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 charset="0"/>
              </a:endParaRPr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2944311" y="654774"/>
              <a:ext cx="5567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 dirty="0" err="1" smtClean="0">
                  <a:latin typeface="Calibri" charset="0"/>
                  <a:sym typeface="Symbol" charset="0"/>
                </a:rPr>
                <a:t>ptr</a:t>
              </a:r>
              <a:endParaRPr lang="en-US" sz="2400" dirty="0">
                <a:latin typeface="Calibri" charset="0"/>
                <a:sym typeface="Symbol" charset="0"/>
              </a:endParaRPr>
            </a:p>
          </p:txBody>
        </p:sp>
      </p:grpSp>
      <p:sp>
        <p:nvSpPr>
          <p:cNvPr id="36" name="Oval 35"/>
          <p:cNvSpPr/>
          <p:nvPr/>
        </p:nvSpPr>
        <p:spPr>
          <a:xfrm>
            <a:off x="2387686" y="146626"/>
            <a:ext cx="1117706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&amp;</a:t>
            </a:r>
            <a:r>
              <a:rPr lang="en-US" sz="2400" dirty="0" err="1" smtClean="0"/>
              <a:t>ptr</a:t>
            </a:r>
            <a:endParaRPr lang="en-US" sz="2400" dirty="0"/>
          </a:p>
        </p:txBody>
      </p:sp>
      <p:sp>
        <p:nvSpPr>
          <p:cNvPr id="37" name="Oval 36"/>
          <p:cNvSpPr/>
          <p:nvPr/>
        </p:nvSpPr>
        <p:spPr>
          <a:xfrm>
            <a:off x="3843527" y="146626"/>
            <a:ext cx="1583720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&amp;apple</a:t>
            </a:r>
            <a:endParaRPr lang="en-US" sz="2400" dirty="0"/>
          </a:p>
        </p:txBody>
      </p:sp>
      <p:cxnSp>
        <p:nvCxnSpPr>
          <p:cNvPr id="38" name="Straight Arrow Connector 37"/>
          <p:cNvCxnSpPr>
            <a:stCxn id="36" idx="4"/>
            <a:endCxn id="31" idx="0"/>
          </p:cNvCxnSpPr>
          <p:nvPr/>
        </p:nvCxnSpPr>
        <p:spPr>
          <a:xfrm>
            <a:off x="2946539" y="587951"/>
            <a:ext cx="1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4"/>
            <a:endCxn id="30" idx="0"/>
          </p:cNvCxnSpPr>
          <p:nvPr/>
        </p:nvCxnSpPr>
        <p:spPr>
          <a:xfrm>
            <a:off x="4635387" y="587951"/>
            <a:ext cx="0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45068" y="146626"/>
            <a:ext cx="1195488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&amp;</a:t>
            </a:r>
            <a:r>
              <a:rPr lang="en-US" sz="2400" dirty="0" err="1" smtClean="0"/>
              <a:t>ind</a:t>
            </a:r>
            <a:endParaRPr lang="en-US" sz="2400" dirty="0"/>
          </a:p>
        </p:txBody>
      </p:sp>
      <p:cxnSp>
        <p:nvCxnSpPr>
          <p:cNvPr id="42" name="Straight Arrow Connector 41"/>
          <p:cNvCxnSpPr>
            <a:stCxn id="41" idx="4"/>
            <a:endCxn id="28" idx="0"/>
          </p:cNvCxnSpPr>
          <p:nvPr/>
        </p:nvCxnSpPr>
        <p:spPr>
          <a:xfrm flipH="1">
            <a:off x="1342811" y="587951"/>
            <a:ext cx="1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843527" y="146626"/>
            <a:ext cx="1583720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$sp+8</a:t>
            </a:r>
            <a:endParaRPr lang="en-US" sz="2400" dirty="0"/>
          </a:p>
        </p:txBody>
      </p:sp>
      <p:sp>
        <p:nvSpPr>
          <p:cNvPr id="53" name="Oval 52"/>
          <p:cNvSpPr/>
          <p:nvPr/>
        </p:nvSpPr>
        <p:spPr>
          <a:xfrm>
            <a:off x="2239800" y="146626"/>
            <a:ext cx="1413479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$sp+4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636072" y="146626"/>
            <a:ext cx="1413479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$sp+0</a:t>
            </a:r>
            <a:endParaRPr lang="en-US" sz="2400" dirty="0"/>
          </a:p>
        </p:txBody>
      </p:sp>
      <p:sp>
        <p:nvSpPr>
          <p:cNvPr id="60" name="Text Box 18"/>
          <p:cNvSpPr txBox="1">
            <a:spLocks noChangeArrowheads="1"/>
          </p:cNvSpPr>
          <p:nvPr/>
        </p:nvSpPr>
        <p:spPr bwMode="auto">
          <a:xfrm>
            <a:off x="0" y="2295584"/>
            <a:ext cx="4043445" cy="4524316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1</a:t>
            </a:r>
            <a:r>
              <a:rPr lang="en-US" dirty="0">
                <a:solidFill>
                  <a:srgbClr val="003399"/>
                </a:solidFill>
                <a:latin typeface="Calibri" charset="0"/>
              </a:rPr>
              <a:t>    #include</a:t>
            </a:r>
            <a:r>
              <a:rPr lang="en-US" dirty="0">
                <a:latin typeface="Calibri" charset="0"/>
              </a:rPr>
              <a:t> &lt;</a:t>
            </a:r>
            <a:r>
              <a:rPr lang="en-US" dirty="0" err="1">
                <a:solidFill>
                  <a:srgbClr val="009900"/>
                </a:solidFill>
                <a:latin typeface="Calibri" charset="0"/>
              </a:rPr>
              <a:t>stdio.h</a:t>
            </a:r>
            <a:r>
              <a:rPr lang="en-US" dirty="0">
                <a:latin typeface="Calibri" charset="0"/>
              </a:rPr>
              <a:t>&gt;</a:t>
            </a:r>
          </a:p>
          <a:p>
            <a:r>
              <a:rPr lang="en-US" dirty="0">
                <a:latin typeface="Calibri" charset="0"/>
              </a:rPr>
              <a:t> 2    </a:t>
            </a:r>
            <a:r>
              <a:rPr lang="en-US" dirty="0">
                <a:solidFill>
                  <a:srgbClr val="CC0000"/>
                </a:solidFill>
                <a:latin typeface="Calibri" charset="0"/>
              </a:rPr>
              <a:t>main</a:t>
            </a:r>
            <a:r>
              <a:rPr lang="en-US" dirty="0">
                <a:latin typeface="Calibri" charset="0"/>
              </a:rPr>
              <a:t>()</a:t>
            </a:r>
          </a:p>
          <a:p>
            <a:r>
              <a:rPr lang="en-US" dirty="0">
                <a:latin typeface="Calibri" charset="0"/>
              </a:rPr>
              <a:t> 3    {</a:t>
            </a:r>
          </a:p>
          <a:p>
            <a:r>
              <a:rPr lang="en-US" dirty="0">
                <a:latin typeface="Calibri" charset="0"/>
              </a:rPr>
              <a:t> 4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apple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5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*</a:t>
            </a:r>
            <a:r>
              <a:rPr lang="en-US" dirty="0" err="1">
                <a:solidFill>
                  <a:srgbClr val="CC0099"/>
                </a:solidFill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6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**</a:t>
            </a:r>
            <a:r>
              <a:rPr lang="en-US" dirty="0" err="1">
                <a:solidFill>
                  <a:srgbClr val="CC0099"/>
                </a:solidFill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;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7     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&amp;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8      *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&amp;apple;</a:t>
            </a:r>
          </a:p>
          <a:p>
            <a:r>
              <a:rPr lang="en-US" dirty="0">
                <a:latin typeface="Calibri" charset="0"/>
              </a:rPr>
              <a:t> 9     **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123;</a:t>
            </a:r>
          </a:p>
          <a:p>
            <a:r>
              <a:rPr lang="en-US" dirty="0">
                <a:latin typeface="Calibri" charset="0"/>
              </a:rPr>
              <a:t>10    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++;</a:t>
            </a:r>
          </a:p>
          <a:p>
            <a:r>
              <a:rPr lang="en-US" dirty="0">
                <a:latin typeface="Calibri" charset="0"/>
              </a:rPr>
              <a:t>11    *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++;</a:t>
            </a:r>
          </a:p>
          <a:p>
            <a:r>
              <a:rPr lang="en-US" dirty="0">
                <a:latin typeface="Calibri" charset="0"/>
              </a:rPr>
              <a:t>12    apple++;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13   </a:t>
            </a:r>
            <a:r>
              <a:rPr lang="en-US" dirty="0" err="1">
                <a:latin typeface="Calibri" charset="0"/>
              </a:rPr>
              <a:t>printf</a:t>
            </a:r>
            <a:r>
              <a:rPr lang="en-US" dirty="0">
                <a:latin typeface="Calibri" charset="0"/>
              </a:rPr>
              <a:t>(“%x %x %d\n”,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, 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, apple);</a:t>
            </a:r>
          </a:p>
          <a:p>
            <a:r>
              <a:rPr lang="en-US" dirty="0">
                <a:latin typeface="Calibri" charset="0"/>
              </a:rPr>
              <a:t>14   }</a:t>
            </a:r>
          </a:p>
        </p:txBody>
      </p:sp>
      <p:sp>
        <p:nvSpPr>
          <p:cNvPr id="61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87" y="2362200"/>
            <a:ext cx="1981201" cy="1143000"/>
          </a:xfrm>
        </p:spPr>
        <p:txBody>
          <a:bodyPr/>
          <a:lstStyle/>
          <a:p>
            <a:pPr eaLnBrk="1" hangingPunct="1"/>
            <a:r>
              <a:rPr lang="en-US" dirty="0"/>
              <a:t>Quiz #7</a:t>
            </a:r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2272532" y="4152721"/>
            <a:ext cx="170333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Assume </a:t>
            </a:r>
            <a:r>
              <a:rPr lang="en-US" dirty="0">
                <a:latin typeface="Calibri" charset="0"/>
              </a:rPr>
              <a:t>that:</a:t>
            </a:r>
          </a:p>
          <a:p>
            <a:r>
              <a:rPr lang="en-US" dirty="0" smtClean="0">
                <a:latin typeface="Calibri" charset="0"/>
              </a:rPr>
              <a:t>apple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$sp+8 </a:t>
            </a:r>
          </a:p>
          <a:p>
            <a:r>
              <a:rPr lang="en-US" dirty="0" err="1" smtClean="0">
                <a:latin typeface="Calibri" charset="0"/>
              </a:rPr>
              <a:t>ptr</a:t>
            </a:r>
            <a:r>
              <a:rPr lang="en-US" dirty="0" smtClean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$sp+4</a:t>
            </a:r>
          </a:p>
          <a:p>
            <a:r>
              <a:rPr lang="en-US" dirty="0" err="1" smtClean="0">
                <a:latin typeface="Calibri" charset="0"/>
              </a:rPr>
              <a:t>ind</a:t>
            </a:r>
            <a:r>
              <a:rPr lang="en-US" dirty="0" smtClean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$sp+0</a:t>
            </a: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63500" y="1586598"/>
            <a:ext cx="2860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Write MIPS assembly for the</a:t>
            </a:r>
          </a:p>
          <a:p>
            <a:r>
              <a:rPr lang="en-US" dirty="0" smtClean="0">
                <a:latin typeface="Calibri" charset="0"/>
              </a:rPr>
              <a:t>following program.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41" grpId="0" animBg="1"/>
      <p:bldP spid="52" grpId="0" animBg="1"/>
      <p:bldP spid="53" grpId="0" animBg="1"/>
      <p:bldP spid="54" grpId="0" animBg="1"/>
      <p:bldP spid="60" grpId="0" build="p" animBg="1"/>
      <p:bldP spid="62" grpId="0" animBg="1"/>
      <p:bldP spid="6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/>
          <p:cNvSpPr/>
          <p:nvPr/>
        </p:nvSpPr>
        <p:spPr>
          <a:xfrm>
            <a:off x="3843527" y="146626"/>
            <a:ext cx="1583720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$sp+8</a:t>
            </a:r>
            <a:endParaRPr lang="en-US" sz="2400" dirty="0"/>
          </a:p>
        </p:txBody>
      </p:sp>
      <p:sp>
        <p:nvSpPr>
          <p:cNvPr id="59" name="Oval 58"/>
          <p:cNvSpPr/>
          <p:nvPr/>
        </p:nvSpPr>
        <p:spPr>
          <a:xfrm>
            <a:off x="2239800" y="146626"/>
            <a:ext cx="1413479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$sp+4</a:t>
            </a:r>
            <a:endParaRPr lang="en-US" sz="2400" dirty="0"/>
          </a:p>
        </p:txBody>
      </p:sp>
      <p:sp>
        <p:nvSpPr>
          <p:cNvPr id="60" name="Oval 59"/>
          <p:cNvSpPr/>
          <p:nvPr/>
        </p:nvSpPr>
        <p:spPr>
          <a:xfrm>
            <a:off x="636072" y="146626"/>
            <a:ext cx="1413479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$sp+0</a:t>
            </a:r>
            <a:endParaRPr lang="en-US" sz="2400" dirty="0"/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4716463" y="1511300"/>
            <a:ext cx="4389437" cy="530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7 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CC0000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, 4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latin typeface="Calibri" charset="0"/>
              </a:rPr>
              <a:t> 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8 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&amp;apple;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$sp,8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$t1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0($t0)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9    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123;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$t3,$zero,123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$t4,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$t4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solidFill>
                <a:srgbClr val="003399"/>
              </a:solidFill>
              <a:latin typeface="Calibri" charset="0"/>
              <a:sym typeface="Symbol" charset="2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  <a:sym typeface="Symbol" charset="2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</a:t>
            </a:r>
            <a:r>
              <a:rPr lang="en-US" sz="1400" dirty="0">
                <a:latin typeface="Calibri" charset="0"/>
                <a:sym typeface="Symbol" charset="2"/>
              </a:rPr>
              <a:t>$t5, 0($t4)	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# $t5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$t3, 0($t5)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123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10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$t0, $t0, 4 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11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$t6, 4($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$t6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$t7, $t7,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12   apple++;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$t8, $t8,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apple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</a:p>
        </p:txBody>
      </p:sp>
      <p:sp>
        <p:nvSpPr>
          <p:cNvPr id="74759" name="Text Box 18"/>
          <p:cNvSpPr txBox="1">
            <a:spLocks noChangeArrowheads="1"/>
          </p:cNvSpPr>
          <p:nvPr/>
        </p:nvSpPr>
        <p:spPr bwMode="auto">
          <a:xfrm>
            <a:off x="0" y="2295584"/>
            <a:ext cx="4043445" cy="4524316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1</a:t>
            </a:r>
            <a:r>
              <a:rPr lang="en-US" dirty="0">
                <a:solidFill>
                  <a:srgbClr val="003399"/>
                </a:solidFill>
                <a:latin typeface="Calibri" charset="0"/>
              </a:rPr>
              <a:t>    #include</a:t>
            </a:r>
            <a:r>
              <a:rPr lang="en-US" dirty="0">
                <a:latin typeface="Calibri" charset="0"/>
              </a:rPr>
              <a:t> &lt;</a:t>
            </a:r>
            <a:r>
              <a:rPr lang="en-US" dirty="0" err="1">
                <a:solidFill>
                  <a:srgbClr val="009900"/>
                </a:solidFill>
                <a:latin typeface="Calibri" charset="0"/>
              </a:rPr>
              <a:t>stdio.h</a:t>
            </a:r>
            <a:r>
              <a:rPr lang="en-US" dirty="0">
                <a:latin typeface="Calibri" charset="0"/>
              </a:rPr>
              <a:t>&gt;</a:t>
            </a:r>
          </a:p>
          <a:p>
            <a:r>
              <a:rPr lang="en-US" dirty="0">
                <a:latin typeface="Calibri" charset="0"/>
              </a:rPr>
              <a:t> 2    </a:t>
            </a:r>
            <a:r>
              <a:rPr lang="en-US" dirty="0">
                <a:solidFill>
                  <a:srgbClr val="CC0000"/>
                </a:solidFill>
                <a:latin typeface="Calibri" charset="0"/>
              </a:rPr>
              <a:t>main</a:t>
            </a:r>
            <a:r>
              <a:rPr lang="en-US" dirty="0">
                <a:latin typeface="Calibri" charset="0"/>
              </a:rPr>
              <a:t>()</a:t>
            </a:r>
          </a:p>
          <a:p>
            <a:r>
              <a:rPr lang="en-US" dirty="0">
                <a:latin typeface="Calibri" charset="0"/>
              </a:rPr>
              <a:t> 3    {</a:t>
            </a:r>
          </a:p>
          <a:p>
            <a:r>
              <a:rPr lang="en-US" dirty="0">
                <a:latin typeface="Calibri" charset="0"/>
              </a:rPr>
              <a:t> 4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apple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5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*</a:t>
            </a:r>
            <a:r>
              <a:rPr lang="en-US" dirty="0" err="1">
                <a:solidFill>
                  <a:srgbClr val="CC0099"/>
                </a:solidFill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6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**</a:t>
            </a:r>
            <a:r>
              <a:rPr lang="en-US" dirty="0" err="1">
                <a:solidFill>
                  <a:srgbClr val="CC0099"/>
                </a:solidFill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;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7     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&amp;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8      *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&amp;apple;</a:t>
            </a:r>
          </a:p>
          <a:p>
            <a:r>
              <a:rPr lang="en-US" dirty="0">
                <a:latin typeface="Calibri" charset="0"/>
              </a:rPr>
              <a:t> 9     **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123;</a:t>
            </a:r>
          </a:p>
          <a:p>
            <a:r>
              <a:rPr lang="en-US" dirty="0">
                <a:latin typeface="Calibri" charset="0"/>
              </a:rPr>
              <a:t>10    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++;</a:t>
            </a:r>
          </a:p>
          <a:p>
            <a:r>
              <a:rPr lang="en-US" dirty="0">
                <a:latin typeface="Calibri" charset="0"/>
              </a:rPr>
              <a:t>11    *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++;</a:t>
            </a:r>
          </a:p>
          <a:p>
            <a:r>
              <a:rPr lang="en-US" dirty="0">
                <a:latin typeface="Calibri" charset="0"/>
              </a:rPr>
              <a:t>12    apple++;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13   </a:t>
            </a:r>
            <a:r>
              <a:rPr lang="en-US" dirty="0" err="1">
                <a:latin typeface="Calibri" charset="0"/>
              </a:rPr>
              <a:t>printf</a:t>
            </a:r>
            <a:r>
              <a:rPr lang="en-US" dirty="0">
                <a:latin typeface="Calibri" charset="0"/>
              </a:rPr>
              <a:t>(“%x %x %d\n”,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, 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, apple);</a:t>
            </a:r>
          </a:p>
          <a:p>
            <a:r>
              <a:rPr lang="en-US" dirty="0">
                <a:latin typeface="Calibri" charset="0"/>
              </a:rPr>
              <a:t>14   }</a:t>
            </a:r>
          </a:p>
        </p:txBody>
      </p:sp>
      <p:grpSp>
        <p:nvGrpSpPr>
          <p:cNvPr id="74760" name="Group 19"/>
          <p:cNvGrpSpPr>
            <a:grpSpLocks/>
          </p:cNvGrpSpPr>
          <p:nvPr/>
        </p:nvGrpSpPr>
        <p:grpSpPr bwMode="auto">
          <a:xfrm>
            <a:off x="6403975" y="-80963"/>
            <a:ext cx="2181225" cy="1490663"/>
            <a:chOff x="4034" y="-51"/>
            <a:chExt cx="1374" cy="939"/>
          </a:xfrm>
        </p:grpSpPr>
        <p:sp>
          <p:nvSpPr>
            <p:cNvPr id="74768" name="Rectangle 7"/>
            <p:cNvSpPr>
              <a:spLocks noChangeArrowheads="1"/>
            </p:cNvSpPr>
            <p:nvPr/>
          </p:nvSpPr>
          <p:spPr bwMode="auto">
            <a:xfrm>
              <a:off x="4472" y="520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 smtClean="0">
                  <a:latin typeface="Calibri" charset="0"/>
                  <a:sym typeface="Symbol" charset="2"/>
                </a:rPr>
                <a:t>⟨</a:t>
              </a:r>
              <a:r>
                <a:rPr lang="en-US" dirty="0" err="1" smtClean="0">
                  <a:latin typeface="Calibri" charset="0"/>
                </a:rPr>
                <a:t>ind</a:t>
              </a:r>
              <a:r>
                <a:rPr lang="en-US" dirty="0" smtClean="0">
                  <a:latin typeface="Calibri" charset="0"/>
                  <a:sym typeface="Symbol" charset="2"/>
                </a:rPr>
                <a:t>⟩</a:t>
              </a:r>
              <a:endParaRPr lang="en-US" dirty="0">
                <a:latin typeface="Calibri" charset="0"/>
                <a:sym typeface="Symbol" charset="2"/>
              </a:endParaRPr>
            </a:p>
          </p:txBody>
        </p:sp>
        <p:sp>
          <p:nvSpPr>
            <p:cNvPr id="74769" name="Rectangle 8"/>
            <p:cNvSpPr>
              <a:spLocks noChangeArrowheads="1"/>
            </p:cNvSpPr>
            <p:nvPr/>
          </p:nvSpPr>
          <p:spPr bwMode="auto">
            <a:xfrm>
              <a:off x="4472" y="704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4770" name="Text Box 9"/>
            <p:cNvSpPr txBox="1">
              <a:spLocks noChangeArrowheads="1"/>
            </p:cNvSpPr>
            <p:nvPr/>
          </p:nvSpPr>
          <p:spPr bwMode="auto">
            <a:xfrm>
              <a:off x="4602" y="-51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Stack</a:t>
              </a:r>
            </a:p>
          </p:txBody>
        </p:sp>
        <p:sp>
          <p:nvSpPr>
            <p:cNvPr id="74771" name="Rectangle 10"/>
            <p:cNvSpPr>
              <a:spLocks noChangeArrowheads="1"/>
            </p:cNvSpPr>
            <p:nvPr/>
          </p:nvSpPr>
          <p:spPr bwMode="auto">
            <a:xfrm>
              <a:off x="4472" y="152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 smtClean="0">
                  <a:latin typeface="Calibri" charset="0"/>
                  <a:sym typeface="Symbol" charset="2"/>
                </a:rPr>
                <a:t>⟨</a:t>
              </a:r>
              <a:r>
                <a:rPr lang="en-US" dirty="0" smtClean="0">
                  <a:latin typeface="Calibri" charset="0"/>
                </a:rPr>
                <a:t>apple</a:t>
              </a:r>
              <a:r>
                <a:rPr lang="en-US" dirty="0" smtClean="0">
                  <a:latin typeface="Calibri" charset="0"/>
                  <a:sym typeface="Symbol" charset="2"/>
                </a:rPr>
                <a:t>⟩</a:t>
              </a:r>
              <a:endParaRPr lang="en-US" dirty="0">
                <a:latin typeface="Calibri" charset="0"/>
              </a:endParaRPr>
            </a:p>
          </p:txBody>
        </p:sp>
        <p:sp>
          <p:nvSpPr>
            <p:cNvPr id="74772" name="Rectangle 11"/>
            <p:cNvSpPr>
              <a:spLocks noChangeArrowheads="1"/>
            </p:cNvSpPr>
            <p:nvPr/>
          </p:nvSpPr>
          <p:spPr bwMode="auto">
            <a:xfrm>
              <a:off x="4472" y="336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 smtClean="0">
                  <a:latin typeface="Calibri" charset="0"/>
                  <a:sym typeface="Symbol" charset="2"/>
                </a:rPr>
                <a:t>⟨</a:t>
              </a:r>
              <a:r>
                <a:rPr lang="en-US" dirty="0" err="1" smtClean="0">
                  <a:latin typeface="Calibri" charset="0"/>
                </a:rPr>
                <a:t>ptr</a:t>
              </a:r>
              <a:r>
                <a:rPr lang="en-US" dirty="0" smtClean="0">
                  <a:latin typeface="Calibri" charset="0"/>
                  <a:sym typeface="Symbol" charset="2"/>
                </a:rPr>
                <a:t>⟩</a:t>
              </a:r>
              <a:endParaRPr lang="en-US" dirty="0">
                <a:latin typeface="Calibri" charset="0"/>
                <a:sym typeface="Symbol" charset="2"/>
              </a:endParaRPr>
            </a:p>
          </p:txBody>
        </p:sp>
        <p:sp>
          <p:nvSpPr>
            <p:cNvPr id="74773" name="Text Box 12"/>
            <p:cNvSpPr txBox="1">
              <a:spLocks noChangeArrowheads="1"/>
            </p:cNvSpPr>
            <p:nvPr/>
          </p:nvSpPr>
          <p:spPr bwMode="auto">
            <a:xfrm>
              <a:off x="4034" y="493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$sp</a:t>
              </a:r>
            </a:p>
          </p:txBody>
        </p:sp>
        <p:sp>
          <p:nvSpPr>
            <p:cNvPr id="74774" name="Line 13"/>
            <p:cNvSpPr>
              <a:spLocks noChangeShapeType="1"/>
            </p:cNvSpPr>
            <p:nvPr/>
          </p:nvSpPr>
          <p:spPr bwMode="auto">
            <a:xfrm>
              <a:off x="4360" y="616"/>
              <a:ext cx="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75" name="Text Box 14"/>
            <p:cNvSpPr txBox="1">
              <a:spLocks noChangeArrowheads="1"/>
            </p:cNvSpPr>
            <p:nvPr/>
          </p:nvSpPr>
          <p:spPr bwMode="auto">
            <a:xfrm>
              <a:off x="5230" y="521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0</a:t>
              </a:r>
            </a:p>
          </p:txBody>
        </p:sp>
        <p:sp>
          <p:nvSpPr>
            <p:cNvPr id="74776" name="Text Box 15"/>
            <p:cNvSpPr txBox="1">
              <a:spLocks noChangeArrowheads="1"/>
            </p:cNvSpPr>
            <p:nvPr/>
          </p:nvSpPr>
          <p:spPr bwMode="auto">
            <a:xfrm>
              <a:off x="5230" y="33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4</a:t>
              </a:r>
            </a:p>
          </p:txBody>
        </p:sp>
        <p:sp>
          <p:nvSpPr>
            <p:cNvPr id="74777" name="Text Box 16"/>
            <p:cNvSpPr txBox="1">
              <a:spLocks noChangeArrowheads="1"/>
            </p:cNvSpPr>
            <p:nvPr/>
          </p:nvSpPr>
          <p:spPr bwMode="auto">
            <a:xfrm>
              <a:off x="5230" y="1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8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4779963" y="6210300"/>
            <a:ext cx="3586162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779963" y="5156200"/>
            <a:ext cx="3586162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779963" y="4286250"/>
            <a:ext cx="3586162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779963" y="3225800"/>
            <a:ext cx="3586162" cy="1230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779963" y="2387600"/>
            <a:ext cx="3586162" cy="1257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79963" y="1758950"/>
            <a:ext cx="3586162" cy="1257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87" y="2362200"/>
            <a:ext cx="1981201" cy="1143000"/>
          </a:xfrm>
        </p:spPr>
        <p:txBody>
          <a:bodyPr/>
          <a:lstStyle/>
          <a:p>
            <a:pPr eaLnBrk="1" hangingPunct="1"/>
            <a:r>
              <a:rPr lang="en-US" dirty="0"/>
              <a:t>Quiz #7</a:t>
            </a:r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2272532" y="4152721"/>
            <a:ext cx="170333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Assume </a:t>
            </a:r>
            <a:r>
              <a:rPr lang="en-US" dirty="0">
                <a:latin typeface="Calibri" charset="0"/>
              </a:rPr>
              <a:t>that:</a:t>
            </a:r>
          </a:p>
          <a:p>
            <a:r>
              <a:rPr lang="en-US" dirty="0" smtClean="0">
                <a:latin typeface="Calibri" charset="0"/>
              </a:rPr>
              <a:t>apple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$sp+8 </a:t>
            </a:r>
          </a:p>
          <a:p>
            <a:r>
              <a:rPr lang="en-US" dirty="0" err="1" smtClean="0">
                <a:latin typeface="Calibri" charset="0"/>
              </a:rPr>
              <a:t>ptr</a:t>
            </a:r>
            <a:r>
              <a:rPr lang="en-US" dirty="0" smtClean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$sp+4</a:t>
            </a:r>
          </a:p>
          <a:p>
            <a:r>
              <a:rPr lang="en-US" dirty="0" err="1" smtClean="0">
                <a:latin typeface="Calibri" charset="0"/>
              </a:rPr>
              <a:t>ind</a:t>
            </a:r>
            <a:r>
              <a:rPr lang="en-US" dirty="0" smtClean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$sp+0</a:t>
            </a:r>
          </a:p>
        </p:txBody>
      </p:sp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1101511" y="1132463"/>
            <a:ext cx="482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 charset="0"/>
            </a:endParaRPr>
          </a:p>
        </p:txBody>
      </p:sp>
      <p:sp>
        <p:nvSpPr>
          <p:cNvPr id="45" name="Rectangle 18"/>
          <p:cNvSpPr>
            <a:spLocks noChangeArrowheads="1"/>
          </p:cNvSpPr>
          <p:nvPr/>
        </p:nvSpPr>
        <p:spPr bwMode="auto">
          <a:xfrm>
            <a:off x="720114" y="702664"/>
            <a:ext cx="5787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err="1" smtClean="0">
                <a:latin typeface="Calibri" charset="0"/>
                <a:sym typeface="Symbol" charset="0"/>
              </a:rPr>
              <a:t>ind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4394087" y="1132463"/>
            <a:ext cx="482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 charset="0"/>
            </a:endParaRPr>
          </a:p>
        </p:txBody>
      </p:sp>
      <p:sp>
        <p:nvSpPr>
          <p:cNvPr id="47" name="Rectangle 13"/>
          <p:cNvSpPr>
            <a:spLocks noChangeArrowheads="1"/>
          </p:cNvSpPr>
          <p:nvPr/>
        </p:nvSpPr>
        <p:spPr bwMode="auto">
          <a:xfrm>
            <a:off x="2704446" y="1132463"/>
            <a:ext cx="484187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 charset="0"/>
            </a:endParaRPr>
          </a:p>
        </p:txBody>
      </p:sp>
      <p:sp>
        <p:nvSpPr>
          <p:cNvPr id="48" name="Line 14"/>
          <p:cNvSpPr>
            <a:spLocks noChangeShapeType="1"/>
          </p:cNvSpPr>
          <p:nvPr/>
        </p:nvSpPr>
        <p:spPr bwMode="auto">
          <a:xfrm>
            <a:off x="3183574" y="1242001"/>
            <a:ext cx="12105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17"/>
          <p:cNvSpPr>
            <a:spLocks noChangeArrowheads="1"/>
          </p:cNvSpPr>
          <p:nvPr/>
        </p:nvSpPr>
        <p:spPr bwMode="auto">
          <a:xfrm>
            <a:off x="4615032" y="681762"/>
            <a:ext cx="8792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smtClean="0">
                <a:latin typeface="Calibri" charset="0"/>
                <a:sym typeface="Symbol" charset="0"/>
              </a:rPr>
              <a:t>apple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2944311" y="654774"/>
            <a:ext cx="556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err="1" smtClean="0">
                <a:latin typeface="Calibri" charset="0"/>
                <a:sym typeface="Symbol" charset="0"/>
              </a:rPr>
              <a:t>ptr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cxnSp>
        <p:nvCxnSpPr>
          <p:cNvPr id="51" name="Straight Arrow Connector 50"/>
          <p:cNvCxnSpPr>
            <a:stCxn id="44" idx="3"/>
            <a:endCxn id="47" idx="1"/>
          </p:cNvCxnSpPr>
          <p:nvPr/>
        </p:nvCxnSpPr>
        <p:spPr bwMode="auto">
          <a:xfrm>
            <a:off x="1584111" y="1242001"/>
            <a:ext cx="1120335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7" idx="0"/>
          </p:cNvCxnSpPr>
          <p:nvPr/>
        </p:nvCxnSpPr>
        <p:spPr>
          <a:xfrm>
            <a:off x="2946539" y="587951"/>
            <a:ext cx="1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6" idx="0"/>
          </p:cNvCxnSpPr>
          <p:nvPr/>
        </p:nvCxnSpPr>
        <p:spPr>
          <a:xfrm>
            <a:off x="4635387" y="587951"/>
            <a:ext cx="0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4" idx="0"/>
          </p:cNvCxnSpPr>
          <p:nvPr/>
        </p:nvCxnSpPr>
        <p:spPr>
          <a:xfrm flipH="1">
            <a:off x="1342811" y="587951"/>
            <a:ext cx="1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307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4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533" y="3017838"/>
            <a:ext cx="8229600" cy="1143000"/>
          </a:xfrm>
        </p:spPr>
        <p:txBody>
          <a:bodyPr/>
          <a:lstStyle/>
          <a:p>
            <a:r>
              <a:rPr lang="en-US" dirty="0" smtClean="0"/>
              <a:t>Next we will simulate each line of the C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80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1905000" y="6324600"/>
            <a:ext cx="13362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Section 2.13</a:t>
            </a:r>
            <a:endParaRPr lang="en-US" dirty="0">
              <a:latin typeface="Calibri" charset="0"/>
            </a:endParaRPr>
          </a:p>
        </p:txBody>
      </p:sp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533400" y="1268413"/>
            <a:ext cx="8002587" cy="2452687"/>
          </a:xfrm>
          <a:prstGeom prst="rect">
            <a:avLst/>
          </a:prstGeom>
          <a:solidFill>
            <a:srgbClr val="EAEC9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8270875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sz="2000" dirty="0"/>
              <a:t>swap: </a:t>
            </a:r>
            <a:r>
              <a:rPr lang="en-AU" sz="2000" dirty="0" err="1"/>
              <a:t>sll</a:t>
            </a:r>
            <a:r>
              <a:rPr lang="en-AU" sz="2000" dirty="0"/>
              <a:t> $t1, $a1, 2        # $t1 = k * 4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sz="2000" dirty="0"/>
              <a:t>           add $t1, $a0, $t1  # $t1 = v+(k*4</a:t>
            </a:r>
            <a:r>
              <a:rPr lang="en-AU" sz="2000" dirty="0" smtClean="0"/>
              <a:t>) =(</a:t>
            </a:r>
            <a:r>
              <a:rPr lang="en-AU" sz="2000" dirty="0"/>
              <a:t>address of v[k])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sz="2000" dirty="0"/>
              <a:t>           </a:t>
            </a:r>
            <a:r>
              <a:rPr lang="en-AU" sz="2000" dirty="0" err="1"/>
              <a:t>lw</a:t>
            </a:r>
            <a:r>
              <a:rPr lang="en-AU" sz="2000" dirty="0"/>
              <a:t> $t0, 0($t1)        # $t0 = v[k]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sz="2000" dirty="0"/>
              <a:t>           </a:t>
            </a:r>
            <a:r>
              <a:rPr lang="en-AU" sz="2000" dirty="0" err="1"/>
              <a:t>lw</a:t>
            </a:r>
            <a:r>
              <a:rPr lang="en-AU" sz="2000" dirty="0"/>
              <a:t> $t2, 4($t1)        # $t2 = v[k+1]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sz="2000" dirty="0"/>
              <a:t>           </a:t>
            </a:r>
            <a:r>
              <a:rPr lang="en-AU" sz="2000" dirty="0" err="1"/>
              <a:t>sw</a:t>
            </a:r>
            <a:r>
              <a:rPr lang="en-AU" sz="2000" dirty="0"/>
              <a:t> $t2, 0($t1)       # v[k] = $t2 (v[k+1])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sz="2000" dirty="0"/>
              <a:t>           </a:t>
            </a:r>
            <a:r>
              <a:rPr lang="en-AU" sz="2000" dirty="0" err="1"/>
              <a:t>sw</a:t>
            </a:r>
            <a:r>
              <a:rPr lang="en-AU" sz="2000" dirty="0"/>
              <a:t> $t0, 4($t1)       # v[k+1] = $t0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sz="2000" dirty="0"/>
              <a:t>           </a:t>
            </a:r>
            <a:r>
              <a:rPr lang="en-AU" sz="2000" dirty="0" err="1"/>
              <a:t>jr</a:t>
            </a:r>
            <a:r>
              <a:rPr lang="en-AU" sz="2000" dirty="0"/>
              <a:t> $</a:t>
            </a:r>
            <a:r>
              <a:rPr lang="en-AU" sz="2000" dirty="0" err="1"/>
              <a:t>ra</a:t>
            </a:r>
            <a:r>
              <a:rPr lang="en-AU" sz="2000" dirty="0"/>
              <a:t>                    # return to calling routine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3400" y="1943100"/>
            <a:ext cx="8382000" cy="19050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bg1"/>
                </a:solidFill>
                <a:latin typeface="Calibri" charset="0"/>
              </a:rPr>
              <a:t>1</a:t>
            </a:r>
          </a:p>
        </p:txBody>
      </p:sp>
      <p:sp>
        <p:nvSpPr>
          <p:cNvPr id="194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AU"/>
              <a:t>The Procedure Swap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3400" y="2654300"/>
            <a:ext cx="8382000" cy="10668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bg1"/>
                </a:solidFill>
                <a:latin typeface="Calibri" charset="0"/>
              </a:rPr>
              <a:t>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3400" y="3314700"/>
            <a:ext cx="8382000" cy="5334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bg1"/>
                </a:solidFill>
                <a:latin typeface="Calibri" charset="0"/>
              </a:rPr>
              <a:t>3</a:t>
            </a:r>
          </a:p>
        </p:txBody>
      </p:sp>
      <p:sp>
        <p:nvSpPr>
          <p:cNvPr id="19465" name="Text Box 4"/>
          <p:cNvSpPr txBox="1">
            <a:spLocks noChangeArrowheads="1"/>
          </p:cNvSpPr>
          <p:nvPr/>
        </p:nvSpPr>
        <p:spPr bwMode="auto">
          <a:xfrm>
            <a:off x="1557338" y="4114800"/>
            <a:ext cx="2481262" cy="23082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>
                <a:latin typeface="Calibri" charset="0"/>
              </a:rPr>
              <a:t>C code:</a:t>
            </a:r>
          </a:p>
          <a:p>
            <a:r>
              <a:rPr lang="en-US">
                <a:latin typeface="Calibri" charset="0"/>
              </a:rPr>
              <a:t>void swap(int v[], int k)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{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  int temp;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  temp = v[k];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  v[k] = v[k+1];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  v[k+1] = temp;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}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669124" y="806817"/>
            <a:ext cx="2525676" cy="26673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000" u="sng" dirty="0">
                <a:latin typeface="+mn-lt"/>
              </a:rPr>
              <a:t>Intermediate code (7):</a:t>
            </a:r>
          </a:p>
          <a:p>
            <a:pPr>
              <a:lnSpc>
                <a:spcPct val="120000"/>
              </a:lnSpc>
              <a:defRPr/>
            </a:pPr>
            <a:r>
              <a:rPr lang="en-US" sz="2000" dirty="0">
                <a:latin typeface="+mn-lt"/>
              </a:rPr>
              <a:t>  $t1  ← $a1 &lt;&lt; 2</a:t>
            </a:r>
          </a:p>
          <a:p>
            <a:pPr>
              <a:lnSpc>
                <a:spcPct val="120000"/>
              </a:lnSpc>
              <a:defRPr/>
            </a:pPr>
            <a:r>
              <a:rPr lang="en-US" sz="2000" dirty="0">
                <a:latin typeface="+mn-lt"/>
              </a:rPr>
              <a:t>  $t1 ← $a0 + $t1</a:t>
            </a:r>
          </a:p>
          <a:p>
            <a:pPr>
              <a:lnSpc>
                <a:spcPct val="120000"/>
              </a:lnSpc>
              <a:defRPr/>
            </a:pPr>
            <a:r>
              <a:rPr lang="en-US" sz="2000" dirty="0">
                <a:latin typeface="+mn-lt"/>
              </a:rPr>
              <a:t>  $t0 ← M[$t1</a:t>
            </a:r>
            <a:r>
              <a:rPr lang="en-US" sz="2000" dirty="0" smtClean="0">
                <a:latin typeface="+mn-lt"/>
              </a:rPr>
              <a:t>]</a:t>
            </a:r>
            <a:br>
              <a:rPr lang="en-US" sz="2000" dirty="0" smtClean="0">
                <a:latin typeface="+mn-lt"/>
              </a:rPr>
            </a:br>
            <a:r>
              <a:rPr lang="en-US" sz="2000" dirty="0">
                <a:latin typeface="+mn-lt"/>
              </a:rPr>
              <a:t>  $t2 ← M[$t1+4</a:t>
            </a:r>
            <a:r>
              <a:rPr lang="en-US" sz="2000" dirty="0" smtClean="0">
                <a:latin typeface="+mn-lt"/>
              </a:rPr>
              <a:t>]</a:t>
            </a:r>
          </a:p>
          <a:p>
            <a:pPr>
              <a:lnSpc>
                <a:spcPct val="120000"/>
              </a:lnSpc>
              <a:defRPr/>
            </a:pPr>
            <a:r>
              <a:rPr lang="en-US" sz="2000" dirty="0">
                <a:latin typeface="+mn-lt"/>
              </a:rPr>
              <a:t> M[$t1] ← t$t2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  M[$t1+4] ← $</a:t>
            </a:r>
            <a:r>
              <a:rPr lang="en-US" sz="2000" dirty="0" smtClean="0">
                <a:latin typeface="+mn-lt"/>
              </a:rPr>
              <a:t>t0</a:t>
            </a:r>
            <a:endParaRPr lang="en-US" sz="2000" dirty="0">
              <a:latin typeface="+mn-lt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66566" y="79286"/>
            <a:ext cx="135911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>
                <a:latin typeface="Calibri" charset="0"/>
              </a:rPr>
              <a:t>Assumption:</a:t>
            </a:r>
            <a:endParaRPr lang="en-US" dirty="0">
              <a:latin typeface="Calibri" charset="0"/>
              <a:sym typeface="Symbol" charset="2"/>
            </a:endParaRPr>
          </a:p>
          <a:p>
            <a:pPr algn="ctr"/>
            <a:r>
              <a:rPr lang="en-US" dirty="0">
                <a:latin typeface="Calibri" charset="0"/>
              </a:rPr>
              <a:t>v </a:t>
            </a:r>
            <a:r>
              <a:rPr lang="en-US" dirty="0" smtClean="0">
                <a:latin typeface="Calibri" charset="0"/>
                <a:sym typeface="Symbol" charset="2"/>
              </a:rPr>
              <a:t>⟷ $a0</a:t>
            </a:r>
          </a:p>
          <a:p>
            <a:pPr algn="ctr"/>
            <a:r>
              <a:rPr lang="en-US" dirty="0" smtClean="0">
                <a:latin typeface="Calibri" charset="0"/>
              </a:rPr>
              <a:t>k </a:t>
            </a:r>
            <a:r>
              <a:rPr lang="en-US" dirty="0" smtClean="0">
                <a:latin typeface="Calibri" charset="0"/>
                <a:sym typeface="Symbol" charset="2"/>
              </a:rPr>
              <a:t>⟷ $a1</a:t>
            </a:r>
          </a:p>
          <a:p>
            <a:pPr algn="ctr"/>
            <a:r>
              <a:rPr lang="en-US" dirty="0">
                <a:latin typeface="Calibri" charset="0"/>
                <a:sym typeface="Symbol" charset="2"/>
              </a:rPr>
              <a:t>t</a:t>
            </a:r>
            <a:r>
              <a:rPr lang="en-US" dirty="0" smtClean="0">
                <a:latin typeface="Calibri" charset="0"/>
                <a:sym typeface="Symbol" charset="2"/>
              </a:rPr>
              <a:t>emp ⟷ $t0</a:t>
            </a:r>
            <a:endParaRPr lang="en-US" dirty="0">
              <a:latin typeface="Calibri" charset="0"/>
              <a:sym typeface="Symbol" charset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81800" y="1292315"/>
            <a:ext cx="2173288" cy="66348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00277 0.109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0.10926 L 0.00278 0.2111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9" grpId="0" animBg="1"/>
      <p:bldP spid="2" grpId="0" animBg="1"/>
      <p:bldP spid="2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716463" y="1511300"/>
            <a:ext cx="4389437" cy="530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7    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 = &amp;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;</a:t>
            </a: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b="1" dirty="0">
                <a:solidFill>
                  <a:srgbClr val="CC0000"/>
                </a:solidFill>
                <a:latin typeface="Calibri" charset="0"/>
              </a:rPr>
              <a:t>	</a:t>
            </a:r>
            <a:r>
              <a:rPr lang="en-US" sz="1400" b="1" dirty="0">
                <a:latin typeface="Calibri" charset="0"/>
              </a:rPr>
              <a:t>$t0, $</a:t>
            </a:r>
            <a:r>
              <a:rPr lang="en-US" sz="1400" b="1" dirty="0" err="1">
                <a:latin typeface="Calibri" charset="0"/>
              </a:rPr>
              <a:t>sp</a:t>
            </a:r>
            <a:r>
              <a:rPr lang="en-US" sz="1400" b="1" dirty="0">
                <a:latin typeface="Calibri" charset="0"/>
              </a:rPr>
              <a:t>, 4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b="1" dirty="0">
                <a:latin typeface="Calibri" charset="0"/>
              </a:rPr>
              <a:t> </a:t>
            </a: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b="1" dirty="0">
                <a:latin typeface="Calibri" charset="0"/>
              </a:rPr>
              <a:t>	$t0, 0($</a:t>
            </a:r>
            <a:r>
              <a:rPr lang="en-US" sz="1400" b="1" dirty="0" err="1">
                <a:latin typeface="Calibri" charset="0"/>
              </a:rPr>
              <a:t>sp</a:t>
            </a:r>
            <a:r>
              <a:rPr lang="en-US" sz="1400" b="1" dirty="0">
                <a:latin typeface="Calibri" charset="0"/>
              </a:rPr>
              <a:t>)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b="1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8 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&amp;apple;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$sp,8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$t1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0($t0)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9    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123;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$t3,$zero,123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$t4,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$t4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solidFill>
                <a:srgbClr val="003399"/>
              </a:solidFill>
              <a:latin typeface="Calibri" charset="0"/>
              <a:sym typeface="Symbol" charset="2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  <a:sym typeface="Symbol" charset="2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</a:t>
            </a:r>
            <a:r>
              <a:rPr lang="en-US" sz="1400" dirty="0">
                <a:latin typeface="Calibri" charset="0"/>
                <a:sym typeface="Symbol" charset="2"/>
              </a:rPr>
              <a:t>$t5, 0($t4)	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# $t5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$t3, 0($t5)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123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10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$t0, $t0, 4 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11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$t6, 4($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$t6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$t7, $t7,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12   apple++;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$t8, $t8,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apple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</a:p>
        </p:txBody>
      </p:sp>
      <p:sp>
        <p:nvSpPr>
          <p:cNvPr id="2" name="Rectangle 1"/>
          <p:cNvSpPr/>
          <p:nvPr/>
        </p:nvSpPr>
        <p:spPr>
          <a:xfrm>
            <a:off x="4767263" y="1727200"/>
            <a:ext cx="3586162" cy="5092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843527" y="146626"/>
            <a:ext cx="1583720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$sp+8</a:t>
            </a:r>
            <a:endParaRPr lang="en-US" sz="2400" dirty="0"/>
          </a:p>
        </p:txBody>
      </p:sp>
      <p:sp>
        <p:nvSpPr>
          <p:cNvPr id="23" name="Oval 22"/>
          <p:cNvSpPr/>
          <p:nvPr/>
        </p:nvSpPr>
        <p:spPr>
          <a:xfrm>
            <a:off x="2239800" y="146626"/>
            <a:ext cx="1413479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$sp+4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636072" y="146626"/>
            <a:ext cx="1413479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$sp+0</a:t>
            </a:r>
            <a:endParaRPr lang="en-US" sz="2400" dirty="0"/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1101511" y="1132463"/>
            <a:ext cx="482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 charset="0"/>
            </a:endParaRPr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720114" y="702664"/>
            <a:ext cx="5787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err="1" smtClean="0">
                <a:latin typeface="Calibri" charset="0"/>
                <a:sym typeface="Symbol" charset="0"/>
              </a:rPr>
              <a:t>ind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4394087" y="1132463"/>
            <a:ext cx="482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 charset="0"/>
            </a:endParaRP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2704446" y="1132463"/>
            <a:ext cx="484187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 charset="0"/>
            </a:endParaRPr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4615032" y="681762"/>
            <a:ext cx="8792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smtClean="0">
                <a:latin typeface="Calibri" charset="0"/>
                <a:sym typeface="Symbol" charset="0"/>
              </a:rPr>
              <a:t>apple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2944311" y="654774"/>
            <a:ext cx="556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err="1" smtClean="0">
                <a:latin typeface="Calibri" charset="0"/>
                <a:sym typeface="Symbol" charset="0"/>
              </a:rPr>
              <a:t>ptr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cxnSp>
        <p:nvCxnSpPr>
          <p:cNvPr id="33" name="Straight Arrow Connector 32"/>
          <p:cNvCxnSpPr>
            <a:endCxn id="28" idx="0"/>
          </p:cNvCxnSpPr>
          <p:nvPr/>
        </p:nvCxnSpPr>
        <p:spPr>
          <a:xfrm>
            <a:off x="2946539" y="587951"/>
            <a:ext cx="1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7" idx="0"/>
          </p:cNvCxnSpPr>
          <p:nvPr/>
        </p:nvCxnSpPr>
        <p:spPr>
          <a:xfrm>
            <a:off x="4635387" y="587951"/>
            <a:ext cx="0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5" idx="0"/>
          </p:cNvCxnSpPr>
          <p:nvPr/>
        </p:nvCxnSpPr>
        <p:spPr>
          <a:xfrm flipH="1">
            <a:off x="1342811" y="587951"/>
            <a:ext cx="1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0" y="2295584"/>
            <a:ext cx="4043445" cy="4524316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1</a:t>
            </a:r>
            <a:r>
              <a:rPr lang="en-US" dirty="0">
                <a:solidFill>
                  <a:srgbClr val="003399"/>
                </a:solidFill>
                <a:latin typeface="Calibri" charset="0"/>
              </a:rPr>
              <a:t>    #include</a:t>
            </a:r>
            <a:r>
              <a:rPr lang="en-US" dirty="0">
                <a:latin typeface="Calibri" charset="0"/>
              </a:rPr>
              <a:t> &lt;</a:t>
            </a:r>
            <a:r>
              <a:rPr lang="en-US" dirty="0" err="1">
                <a:solidFill>
                  <a:srgbClr val="009900"/>
                </a:solidFill>
                <a:latin typeface="Calibri" charset="0"/>
              </a:rPr>
              <a:t>stdio.h</a:t>
            </a:r>
            <a:r>
              <a:rPr lang="en-US" dirty="0">
                <a:latin typeface="Calibri" charset="0"/>
              </a:rPr>
              <a:t>&gt;</a:t>
            </a:r>
          </a:p>
          <a:p>
            <a:r>
              <a:rPr lang="en-US" dirty="0">
                <a:latin typeface="Calibri" charset="0"/>
              </a:rPr>
              <a:t> 2    </a:t>
            </a:r>
            <a:r>
              <a:rPr lang="en-US" dirty="0">
                <a:solidFill>
                  <a:srgbClr val="CC0000"/>
                </a:solidFill>
                <a:latin typeface="Calibri" charset="0"/>
              </a:rPr>
              <a:t>main</a:t>
            </a:r>
            <a:r>
              <a:rPr lang="en-US" dirty="0">
                <a:latin typeface="Calibri" charset="0"/>
              </a:rPr>
              <a:t>()</a:t>
            </a:r>
          </a:p>
          <a:p>
            <a:r>
              <a:rPr lang="en-US" dirty="0">
                <a:latin typeface="Calibri" charset="0"/>
              </a:rPr>
              <a:t> 3    {</a:t>
            </a:r>
          </a:p>
          <a:p>
            <a:r>
              <a:rPr lang="en-US" dirty="0">
                <a:latin typeface="Calibri" charset="0"/>
              </a:rPr>
              <a:t> 4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apple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5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*</a:t>
            </a:r>
            <a:r>
              <a:rPr lang="en-US" dirty="0" err="1">
                <a:solidFill>
                  <a:srgbClr val="CC0099"/>
                </a:solidFill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6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**</a:t>
            </a:r>
            <a:r>
              <a:rPr lang="en-US" dirty="0" err="1">
                <a:solidFill>
                  <a:srgbClr val="CC0099"/>
                </a:solidFill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;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7     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&amp;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8      *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&amp;apple;</a:t>
            </a:r>
          </a:p>
          <a:p>
            <a:r>
              <a:rPr lang="en-US" dirty="0">
                <a:latin typeface="Calibri" charset="0"/>
              </a:rPr>
              <a:t> 9     **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123;</a:t>
            </a:r>
          </a:p>
          <a:p>
            <a:r>
              <a:rPr lang="en-US" dirty="0">
                <a:latin typeface="Calibri" charset="0"/>
              </a:rPr>
              <a:t>10    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++;</a:t>
            </a:r>
          </a:p>
          <a:p>
            <a:r>
              <a:rPr lang="en-US" dirty="0">
                <a:latin typeface="Calibri" charset="0"/>
              </a:rPr>
              <a:t>11    *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++;</a:t>
            </a:r>
          </a:p>
          <a:p>
            <a:r>
              <a:rPr lang="en-US" dirty="0">
                <a:latin typeface="Calibri" charset="0"/>
              </a:rPr>
              <a:t>12    apple++;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13   </a:t>
            </a:r>
            <a:r>
              <a:rPr lang="en-US" dirty="0" err="1">
                <a:latin typeface="Calibri" charset="0"/>
              </a:rPr>
              <a:t>printf</a:t>
            </a:r>
            <a:r>
              <a:rPr lang="en-US" dirty="0">
                <a:latin typeface="Calibri" charset="0"/>
              </a:rPr>
              <a:t>(“%x %x %d\n”,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, 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, apple);</a:t>
            </a:r>
          </a:p>
          <a:p>
            <a:r>
              <a:rPr lang="en-US" dirty="0">
                <a:latin typeface="Calibri" charset="0"/>
              </a:rPr>
              <a:t>14   }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87" y="2362200"/>
            <a:ext cx="1981201" cy="1143000"/>
          </a:xfrm>
        </p:spPr>
        <p:txBody>
          <a:bodyPr/>
          <a:lstStyle/>
          <a:p>
            <a:pPr eaLnBrk="1" hangingPunct="1"/>
            <a:r>
              <a:rPr lang="en-US" dirty="0"/>
              <a:t>Quiz #7</a:t>
            </a: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2272532" y="4152721"/>
            <a:ext cx="170333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Assume </a:t>
            </a:r>
            <a:r>
              <a:rPr lang="en-US" dirty="0">
                <a:latin typeface="Calibri" charset="0"/>
              </a:rPr>
              <a:t>that:</a:t>
            </a:r>
          </a:p>
          <a:p>
            <a:r>
              <a:rPr lang="en-US" dirty="0" smtClean="0">
                <a:latin typeface="Calibri" charset="0"/>
              </a:rPr>
              <a:t>apple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$sp+8 </a:t>
            </a:r>
          </a:p>
          <a:p>
            <a:r>
              <a:rPr lang="en-US" dirty="0" err="1" smtClean="0">
                <a:latin typeface="Calibri" charset="0"/>
              </a:rPr>
              <a:t>ptr</a:t>
            </a:r>
            <a:r>
              <a:rPr lang="en-US" dirty="0" smtClean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$sp+4</a:t>
            </a:r>
          </a:p>
          <a:p>
            <a:r>
              <a:rPr lang="en-US" dirty="0" err="1" smtClean="0">
                <a:latin typeface="Calibri" charset="0"/>
              </a:rPr>
              <a:t>ind</a:t>
            </a:r>
            <a:r>
              <a:rPr lang="en-US" dirty="0" smtClean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$sp+0</a:t>
            </a:r>
          </a:p>
        </p:txBody>
      </p:sp>
      <p:grpSp>
        <p:nvGrpSpPr>
          <p:cNvPr id="40" name="Group 19"/>
          <p:cNvGrpSpPr>
            <a:grpSpLocks/>
          </p:cNvGrpSpPr>
          <p:nvPr/>
        </p:nvGrpSpPr>
        <p:grpSpPr bwMode="auto">
          <a:xfrm>
            <a:off x="6403975" y="-80963"/>
            <a:ext cx="2181225" cy="1490663"/>
            <a:chOff x="4034" y="-51"/>
            <a:chExt cx="1374" cy="939"/>
          </a:xfrm>
        </p:grpSpPr>
        <p:sp>
          <p:nvSpPr>
            <p:cNvPr id="41" name="Rectangle 7"/>
            <p:cNvSpPr>
              <a:spLocks noChangeArrowheads="1"/>
            </p:cNvSpPr>
            <p:nvPr/>
          </p:nvSpPr>
          <p:spPr bwMode="auto">
            <a:xfrm>
              <a:off x="4472" y="520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 smtClean="0">
                  <a:latin typeface="Calibri" charset="0"/>
                  <a:sym typeface="Symbol" charset="2"/>
                </a:rPr>
                <a:t>⟨</a:t>
              </a:r>
              <a:r>
                <a:rPr lang="en-US" dirty="0" err="1" smtClean="0">
                  <a:latin typeface="Calibri" charset="0"/>
                </a:rPr>
                <a:t>ind</a:t>
              </a:r>
              <a:r>
                <a:rPr lang="en-US" dirty="0" smtClean="0">
                  <a:latin typeface="Calibri" charset="0"/>
                  <a:sym typeface="Symbol" charset="2"/>
                </a:rPr>
                <a:t>⟩</a:t>
              </a:r>
              <a:endParaRPr lang="en-US" dirty="0">
                <a:latin typeface="Calibri" charset="0"/>
                <a:sym typeface="Symbol" charset="2"/>
              </a:endParaRPr>
            </a:p>
          </p:txBody>
        </p:sp>
        <p:sp>
          <p:nvSpPr>
            <p:cNvPr id="42" name="Rectangle 8"/>
            <p:cNvSpPr>
              <a:spLocks noChangeArrowheads="1"/>
            </p:cNvSpPr>
            <p:nvPr/>
          </p:nvSpPr>
          <p:spPr bwMode="auto">
            <a:xfrm>
              <a:off x="4472" y="704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3" name="Text Box 9"/>
            <p:cNvSpPr txBox="1">
              <a:spLocks noChangeArrowheads="1"/>
            </p:cNvSpPr>
            <p:nvPr/>
          </p:nvSpPr>
          <p:spPr bwMode="auto">
            <a:xfrm>
              <a:off x="4602" y="-51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Stack</a:t>
              </a:r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auto">
            <a:xfrm>
              <a:off x="4472" y="152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 smtClean="0">
                  <a:latin typeface="Calibri" charset="0"/>
                  <a:sym typeface="Symbol" charset="2"/>
                </a:rPr>
                <a:t>⟨</a:t>
              </a:r>
              <a:r>
                <a:rPr lang="en-US" dirty="0" smtClean="0">
                  <a:latin typeface="Calibri" charset="0"/>
                </a:rPr>
                <a:t>apple</a:t>
              </a:r>
              <a:r>
                <a:rPr lang="en-US" dirty="0" smtClean="0">
                  <a:latin typeface="Calibri" charset="0"/>
                  <a:sym typeface="Symbol" charset="2"/>
                </a:rPr>
                <a:t>⟩</a:t>
              </a:r>
              <a:endParaRPr lang="en-US" dirty="0">
                <a:latin typeface="Calibri" charset="0"/>
              </a:endParaRPr>
            </a:p>
          </p:txBody>
        </p:sp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4472" y="336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 smtClean="0">
                  <a:latin typeface="Calibri" charset="0"/>
                  <a:sym typeface="Symbol" charset="2"/>
                </a:rPr>
                <a:t>⟨</a:t>
              </a:r>
              <a:r>
                <a:rPr lang="en-US" dirty="0" err="1" smtClean="0">
                  <a:latin typeface="Calibri" charset="0"/>
                </a:rPr>
                <a:t>ptr</a:t>
              </a:r>
              <a:r>
                <a:rPr lang="en-US" dirty="0" smtClean="0">
                  <a:latin typeface="Calibri" charset="0"/>
                  <a:sym typeface="Symbol" charset="2"/>
                </a:rPr>
                <a:t>⟩</a:t>
              </a:r>
              <a:endParaRPr lang="en-US" dirty="0">
                <a:latin typeface="Calibri" charset="0"/>
                <a:sym typeface="Symbol" charset="2"/>
              </a:endParaRPr>
            </a:p>
          </p:txBody>
        </p:sp>
        <p:sp>
          <p:nvSpPr>
            <p:cNvPr id="46" name="Text Box 12"/>
            <p:cNvSpPr txBox="1">
              <a:spLocks noChangeArrowheads="1"/>
            </p:cNvSpPr>
            <p:nvPr/>
          </p:nvSpPr>
          <p:spPr bwMode="auto">
            <a:xfrm>
              <a:off x="4034" y="493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$sp</a:t>
              </a: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4360" y="616"/>
              <a:ext cx="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Text Box 14"/>
            <p:cNvSpPr txBox="1">
              <a:spLocks noChangeArrowheads="1"/>
            </p:cNvSpPr>
            <p:nvPr/>
          </p:nvSpPr>
          <p:spPr bwMode="auto">
            <a:xfrm>
              <a:off x="5230" y="521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0</a:t>
              </a:r>
            </a:p>
          </p:txBody>
        </p:sp>
        <p:sp>
          <p:nvSpPr>
            <p:cNvPr id="49" name="Text Box 15"/>
            <p:cNvSpPr txBox="1">
              <a:spLocks noChangeArrowheads="1"/>
            </p:cNvSpPr>
            <p:nvPr/>
          </p:nvSpPr>
          <p:spPr bwMode="auto">
            <a:xfrm>
              <a:off x="5230" y="33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4</a:t>
              </a:r>
            </a:p>
          </p:txBody>
        </p:sp>
        <p:sp>
          <p:nvSpPr>
            <p:cNvPr id="50" name="Text Box 16"/>
            <p:cNvSpPr txBox="1">
              <a:spLocks noChangeArrowheads="1"/>
            </p:cNvSpPr>
            <p:nvPr/>
          </p:nvSpPr>
          <p:spPr bwMode="auto">
            <a:xfrm>
              <a:off x="5230" y="1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8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82" name="Group 6"/>
          <p:cNvGrpSpPr>
            <a:grpSpLocks/>
          </p:cNvGrpSpPr>
          <p:nvPr/>
        </p:nvGrpSpPr>
        <p:grpSpPr bwMode="auto">
          <a:xfrm>
            <a:off x="6403975" y="-80963"/>
            <a:ext cx="2181225" cy="1490663"/>
            <a:chOff x="4034" y="-51"/>
            <a:chExt cx="1374" cy="939"/>
          </a:xfrm>
        </p:grpSpPr>
        <p:sp>
          <p:nvSpPr>
            <p:cNvPr id="75785" name="Rectangle 7"/>
            <p:cNvSpPr>
              <a:spLocks noChangeArrowheads="1"/>
            </p:cNvSpPr>
            <p:nvPr/>
          </p:nvSpPr>
          <p:spPr bwMode="auto">
            <a:xfrm>
              <a:off x="4472" y="520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b="1" dirty="0">
                  <a:solidFill>
                    <a:srgbClr val="CC0000"/>
                  </a:solidFill>
                  <a:latin typeface="Calibri" charset="0"/>
                  <a:sym typeface="Symbol" charset="2"/>
                </a:rPr>
                <a:t>$sp+4</a:t>
              </a:r>
            </a:p>
          </p:txBody>
        </p:sp>
        <p:sp>
          <p:nvSpPr>
            <p:cNvPr id="75786" name="Rectangle 8"/>
            <p:cNvSpPr>
              <a:spLocks noChangeArrowheads="1"/>
            </p:cNvSpPr>
            <p:nvPr/>
          </p:nvSpPr>
          <p:spPr bwMode="auto">
            <a:xfrm>
              <a:off x="4472" y="704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5787" name="Text Box 9"/>
            <p:cNvSpPr txBox="1">
              <a:spLocks noChangeArrowheads="1"/>
            </p:cNvSpPr>
            <p:nvPr/>
          </p:nvSpPr>
          <p:spPr bwMode="auto">
            <a:xfrm>
              <a:off x="4602" y="-51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Stack</a:t>
              </a:r>
            </a:p>
          </p:txBody>
        </p:sp>
        <p:sp>
          <p:nvSpPr>
            <p:cNvPr id="75788" name="Rectangle 10"/>
            <p:cNvSpPr>
              <a:spLocks noChangeArrowheads="1"/>
            </p:cNvSpPr>
            <p:nvPr/>
          </p:nvSpPr>
          <p:spPr bwMode="auto">
            <a:xfrm>
              <a:off x="4472" y="152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 smtClean="0">
                  <a:latin typeface="Calibri" charset="0"/>
                  <a:sym typeface="Symbol" charset="2"/>
                </a:rPr>
                <a:t>⟨</a:t>
              </a:r>
              <a:r>
                <a:rPr lang="en-US" dirty="0" smtClean="0">
                  <a:latin typeface="Calibri" charset="0"/>
                </a:rPr>
                <a:t>apple</a:t>
              </a:r>
              <a:r>
                <a:rPr lang="en-US" dirty="0" smtClean="0">
                  <a:latin typeface="Calibri" charset="0"/>
                  <a:sym typeface="Symbol" charset="2"/>
                </a:rPr>
                <a:t>⟩</a:t>
              </a:r>
              <a:endParaRPr lang="en-US" dirty="0">
                <a:latin typeface="Calibri" charset="0"/>
              </a:endParaRPr>
            </a:p>
          </p:txBody>
        </p:sp>
        <p:sp>
          <p:nvSpPr>
            <p:cNvPr id="75789" name="Rectangle 11"/>
            <p:cNvSpPr>
              <a:spLocks noChangeArrowheads="1"/>
            </p:cNvSpPr>
            <p:nvPr/>
          </p:nvSpPr>
          <p:spPr bwMode="auto">
            <a:xfrm>
              <a:off x="4472" y="336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 smtClean="0">
                  <a:latin typeface="Calibri" charset="0"/>
                  <a:sym typeface="Symbol" charset="2"/>
                </a:rPr>
                <a:t>⟨</a:t>
              </a:r>
              <a:r>
                <a:rPr lang="en-US" dirty="0" err="1" smtClean="0">
                  <a:latin typeface="Calibri" charset="0"/>
                </a:rPr>
                <a:t>ptr</a:t>
              </a:r>
              <a:r>
                <a:rPr lang="en-US" dirty="0" smtClean="0">
                  <a:latin typeface="Calibri" charset="0"/>
                  <a:sym typeface="Symbol" charset="2"/>
                </a:rPr>
                <a:t>⟩</a:t>
              </a:r>
              <a:endParaRPr lang="en-US" dirty="0">
                <a:latin typeface="Calibri" charset="0"/>
                <a:sym typeface="Symbol" charset="2"/>
              </a:endParaRPr>
            </a:p>
          </p:txBody>
        </p:sp>
        <p:sp>
          <p:nvSpPr>
            <p:cNvPr id="75790" name="Text Box 12"/>
            <p:cNvSpPr txBox="1">
              <a:spLocks noChangeArrowheads="1"/>
            </p:cNvSpPr>
            <p:nvPr/>
          </p:nvSpPr>
          <p:spPr bwMode="auto">
            <a:xfrm>
              <a:off x="4034" y="493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$sp</a:t>
              </a:r>
            </a:p>
          </p:txBody>
        </p:sp>
        <p:sp>
          <p:nvSpPr>
            <p:cNvPr id="75791" name="Line 13"/>
            <p:cNvSpPr>
              <a:spLocks noChangeShapeType="1"/>
            </p:cNvSpPr>
            <p:nvPr/>
          </p:nvSpPr>
          <p:spPr bwMode="auto">
            <a:xfrm>
              <a:off x="4360" y="616"/>
              <a:ext cx="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92" name="Text Box 14"/>
            <p:cNvSpPr txBox="1">
              <a:spLocks noChangeArrowheads="1"/>
            </p:cNvSpPr>
            <p:nvPr/>
          </p:nvSpPr>
          <p:spPr bwMode="auto">
            <a:xfrm>
              <a:off x="5230" y="521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0</a:t>
              </a:r>
            </a:p>
          </p:txBody>
        </p:sp>
        <p:sp>
          <p:nvSpPr>
            <p:cNvPr id="75793" name="Text Box 15"/>
            <p:cNvSpPr txBox="1">
              <a:spLocks noChangeArrowheads="1"/>
            </p:cNvSpPr>
            <p:nvPr/>
          </p:nvSpPr>
          <p:spPr bwMode="auto">
            <a:xfrm>
              <a:off x="5230" y="33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4</a:t>
              </a:r>
            </a:p>
          </p:txBody>
        </p:sp>
        <p:sp>
          <p:nvSpPr>
            <p:cNvPr id="75794" name="Text Box 16"/>
            <p:cNvSpPr txBox="1">
              <a:spLocks noChangeArrowheads="1"/>
            </p:cNvSpPr>
            <p:nvPr/>
          </p:nvSpPr>
          <p:spPr bwMode="auto">
            <a:xfrm>
              <a:off x="5230" y="1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8</a:t>
              </a:r>
            </a:p>
          </p:txBody>
        </p:sp>
      </p:grp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716463" y="1511300"/>
            <a:ext cx="4389437" cy="530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7    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 = &amp;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;</a:t>
            </a: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b="1" dirty="0">
                <a:solidFill>
                  <a:srgbClr val="CC0000"/>
                </a:solidFill>
                <a:latin typeface="Calibri" charset="0"/>
              </a:rPr>
              <a:t>	</a:t>
            </a:r>
            <a:r>
              <a:rPr lang="en-US" sz="1400" b="1" dirty="0">
                <a:latin typeface="Calibri" charset="0"/>
              </a:rPr>
              <a:t>$t0, $</a:t>
            </a:r>
            <a:r>
              <a:rPr lang="en-US" sz="1400" b="1" dirty="0" err="1">
                <a:latin typeface="Calibri" charset="0"/>
              </a:rPr>
              <a:t>sp</a:t>
            </a:r>
            <a:r>
              <a:rPr lang="en-US" sz="1400" b="1" dirty="0">
                <a:latin typeface="Calibri" charset="0"/>
              </a:rPr>
              <a:t>, 4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b="1" dirty="0">
                <a:latin typeface="Calibri" charset="0"/>
              </a:rPr>
              <a:t> </a:t>
            </a: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b="1" dirty="0">
                <a:latin typeface="Calibri" charset="0"/>
              </a:rPr>
              <a:t>	$t0, 0($</a:t>
            </a:r>
            <a:r>
              <a:rPr lang="en-US" sz="1400" b="1" dirty="0" err="1">
                <a:latin typeface="Calibri" charset="0"/>
              </a:rPr>
              <a:t>sp</a:t>
            </a:r>
            <a:r>
              <a:rPr lang="en-US" sz="1400" b="1" dirty="0">
                <a:latin typeface="Calibri" charset="0"/>
              </a:rPr>
              <a:t>)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b="1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8 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&amp;apple;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$sp,8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$t1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0($t0)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9    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123;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$t3,$zero,123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$t4,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$t4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solidFill>
                <a:srgbClr val="003399"/>
              </a:solidFill>
              <a:latin typeface="Calibri" charset="0"/>
              <a:sym typeface="Symbol" charset="2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  <a:sym typeface="Symbol" charset="2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</a:t>
            </a:r>
            <a:r>
              <a:rPr lang="en-US" sz="1400" dirty="0">
                <a:latin typeface="Calibri" charset="0"/>
                <a:sym typeface="Symbol" charset="2"/>
              </a:rPr>
              <a:t>$t5, 0($t4)	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# $t5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$t3, 0($t5)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123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10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$t0, $t0, 4 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11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$t6, 4($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$t6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$t7, $t7,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12   apple++;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$t8, $t8,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apple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</a:p>
        </p:txBody>
      </p:sp>
      <p:sp>
        <p:nvSpPr>
          <p:cNvPr id="2" name="Rectangle 1"/>
          <p:cNvSpPr/>
          <p:nvPr/>
        </p:nvSpPr>
        <p:spPr>
          <a:xfrm>
            <a:off x="4767263" y="1727200"/>
            <a:ext cx="3586162" cy="5092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843527" y="146626"/>
            <a:ext cx="1583720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$sp+8</a:t>
            </a:r>
            <a:endParaRPr lang="en-US" sz="2400" dirty="0"/>
          </a:p>
        </p:txBody>
      </p:sp>
      <p:sp>
        <p:nvSpPr>
          <p:cNvPr id="23" name="Oval 22"/>
          <p:cNvSpPr/>
          <p:nvPr/>
        </p:nvSpPr>
        <p:spPr>
          <a:xfrm>
            <a:off x="2239800" y="146626"/>
            <a:ext cx="1413479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$sp+4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636072" y="146626"/>
            <a:ext cx="1413479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$sp+0</a:t>
            </a:r>
            <a:endParaRPr lang="en-US" sz="2400" dirty="0"/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1101511" y="1132463"/>
            <a:ext cx="482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 charset="0"/>
            </a:endParaRPr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720114" y="702664"/>
            <a:ext cx="5787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err="1" smtClean="0">
                <a:latin typeface="Calibri" charset="0"/>
                <a:sym typeface="Symbol" charset="0"/>
              </a:rPr>
              <a:t>ind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4394087" y="1132463"/>
            <a:ext cx="482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 charset="0"/>
            </a:endParaRP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2704446" y="1132463"/>
            <a:ext cx="484187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 charset="0"/>
            </a:endParaRPr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4615032" y="681762"/>
            <a:ext cx="8792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smtClean="0">
                <a:latin typeface="Calibri" charset="0"/>
                <a:sym typeface="Symbol" charset="0"/>
              </a:rPr>
              <a:t>apple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2944311" y="654774"/>
            <a:ext cx="556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err="1" smtClean="0">
                <a:latin typeface="Calibri" charset="0"/>
                <a:sym typeface="Symbol" charset="0"/>
              </a:rPr>
              <a:t>ptr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cxnSp>
        <p:nvCxnSpPr>
          <p:cNvPr id="32" name="Straight Arrow Connector 31"/>
          <p:cNvCxnSpPr>
            <a:stCxn id="25" idx="3"/>
            <a:endCxn id="28" idx="1"/>
          </p:cNvCxnSpPr>
          <p:nvPr/>
        </p:nvCxnSpPr>
        <p:spPr bwMode="auto">
          <a:xfrm>
            <a:off x="1584111" y="1242001"/>
            <a:ext cx="1120335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8" idx="0"/>
          </p:cNvCxnSpPr>
          <p:nvPr/>
        </p:nvCxnSpPr>
        <p:spPr>
          <a:xfrm>
            <a:off x="2946539" y="587951"/>
            <a:ext cx="1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7" idx="0"/>
          </p:cNvCxnSpPr>
          <p:nvPr/>
        </p:nvCxnSpPr>
        <p:spPr>
          <a:xfrm>
            <a:off x="4635387" y="587951"/>
            <a:ext cx="0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5" idx="0"/>
          </p:cNvCxnSpPr>
          <p:nvPr/>
        </p:nvCxnSpPr>
        <p:spPr>
          <a:xfrm flipH="1">
            <a:off x="1342811" y="587951"/>
            <a:ext cx="1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0" y="2295584"/>
            <a:ext cx="4043445" cy="4524316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1</a:t>
            </a:r>
            <a:r>
              <a:rPr lang="en-US" dirty="0">
                <a:solidFill>
                  <a:srgbClr val="003399"/>
                </a:solidFill>
                <a:latin typeface="Calibri" charset="0"/>
              </a:rPr>
              <a:t>    #include</a:t>
            </a:r>
            <a:r>
              <a:rPr lang="en-US" dirty="0">
                <a:latin typeface="Calibri" charset="0"/>
              </a:rPr>
              <a:t> &lt;</a:t>
            </a:r>
            <a:r>
              <a:rPr lang="en-US" dirty="0" err="1">
                <a:solidFill>
                  <a:srgbClr val="009900"/>
                </a:solidFill>
                <a:latin typeface="Calibri" charset="0"/>
              </a:rPr>
              <a:t>stdio.h</a:t>
            </a:r>
            <a:r>
              <a:rPr lang="en-US" dirty="0">
                <a:latin typeface="Calibri" charset="0"/>
              </a:rPr>
              <a:t>&gt;</a:t>
            </a:r>
          </a:p>
          <a:p>
            <a:r>
              <a:rPr lang="en-US" dirty="0">
                <a:latin typeface="Calibri" charset="0"/>
              </a:rPr>
              <a:t> 2    </a:t>
            </a:r>
            <a:r>
              <a:rPr lang="en-US" dirty="0">
                <a:solidFill>
                  <a:srgbClr val="CC0000"/>
                </a:solidFill>
                <a:latin typeface="Calibri" charset="0"/>
              </a:rPr>
              <a:t>main</a:t>
            </a:r>
            <a:r>
              <a:rPr lang="en-US" dirty="0">
                <a:latin typeface="Calibri" charset="0"/>
              </a:rPr>
              <a:t>()</a:t>
            </a:r>
          </a:p>
          <a:p>
            <a:r>
              <a:rPr lang="en-US" dirty="0">
                <a:latin typeface="Calibri" charset="0"/>
              </a:rPr>
              <a:t> 3    {</a:t>
            </a:r>
          </a:p>
          <a:p>
            <a:r>
              <a:rPr lang="en-US" dirty="0">
                <a:latin typeface="Calibri" charset="0"/>
              </a:rPr>
              <a:t> 4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apple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5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*</a:t>
            </a:r>
            <a:r>
              <a:rPr lang="en-US" dirty="0" err="1">
                <a:solidFill>
                  <a:srgbClr val="CC0099"/>
                </a:solidFill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6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**</a:t>
            </a:r>
            <a:r>
              <a:rPr lang="en-US" dirty="0" err="1">
                <a:solidFill>
                  <a:srgbClr val="CC0099"/>
                </a:solidFill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;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7     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&amp;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8      *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&amp;apple;</a:t>
            </a:r>
          </a:p>
          <a:p>
            <a:r>
              <a:rPr lang="en-US" dirty="0">
                <a:latin typeface="Calibri" charset="0"/>
              </a:rPr>
              <a:t> 9     **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123;</a:t>
            </a:r>
          </a:p>
          <a:p>
            <a:r>
              <a:rPr lang="en-US" dirty="0">
                <a:latin typeface="Calibri" charset="0"/>
              </a:rPr>
              <a:t>10    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++;</a:t>
            </a:r>
          </a:p>
          <a:p>
            <a:r>
              <a:rPr lang="en-US" dirty="0">
                <a:latin typeface="Calibri" charset="0"/>
              </a:rPr>
              <a:t>11    *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++;</a:t>
            </a:r>
          </a:p>
          <a:p>
            <a:r>
              <a:rPr lang="en-US" dirty="0">
                <a:latin typeface="Calibri" charset="0"/>
              </a:rPr>
              <a:t>12    apple++;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13   </a:t>
            </a:r>
            <a:r>
              <a:rPr lang="en-US" dirty="0" err="1">
                <a:latin typeface="Calibri" charset="0"/>
              </a:rPr>
              <a:t>printf</a:t>
            </a:r>
            <a:r>
              <a:rPr lang="en-US" dirty="0">
                <a:latin typeface="Calibri" charset="0"/>
              </a:rPr>
              <a:t>(“%x %x %d\n”,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, 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, apple);</a:t>
            </a:r>
          </a:p>
          <a:p>
            <a:r>
              <a:rPr lang="en-US" dirty="0">
                <a:latin typeface="Calibri" charset="0"/>
              </a:rPr>
              <a:t>14   }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87" y="2362200"/>
            <a:ext cx="1981201" cy="1143000"/>
          </a:xfrm>
        </p:spPr>
        <p:txBody>
          <a:bodyPr/>
          <a:lstStyle/>
          <a:p>
            <a:pPr eaLnBrk="1" hangingPunct="1"/>
            <a:r>
              <a:rPr lang="en-US" dirty="0"/>
              <a:t>Quiz #7</a:t>
            </a: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2272532" y="4152721"/>
            <a:ext cx="170333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Assume </a:t>
            </a:r>
            <a:r>
              <a:rPr lang="en-US" dirty="0">
                <a:latin typeface="Calibri" charset="0"/>
              </a:rPr>
              <a:t>that:</a:t>
            </a:r>
          </a:p>
          <a:p>
            <a:r>
              <a:rPr lang="en-US" dirty="0" smtClean="0">
                <a:latin typeface="Calibri" charset="0"/>
              </a:rPr>
              <a:t>apple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$sp+8 </a:t>
            </a:r>
          </a:p>
          <a:p>
            <a:r>
              <a:rPr lang="en-US" dirty="0" err="1" smtClean="0">
                <a:latin typeface="Calibri" charset="0"/>
              </a:rPr>
              <a:t>ptr</a:t>
            </a:r>
            <a:r>
              <a:rPr lang="en-US" dirty="0" smtClean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$sp+4</a:t>
            </a:r>
          </a:p>
          <a:p>
            <a:r>
              <a:rPr lang="en-US" dirty="0" err="1" smtClean="0">
                <a:latin typeface="Calibri" charset="0"/>
              </a:rPr>
              <a:t>ind</a:t>
            </a:r>
            <a:r>
              <a:rPr lang="en-US" dirty="0" smtClean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$sp+0</a:t>
            </a:r>
          </a:p>
        </p:txBody>
      </p:sp>
    </p:spTree>
    <p:extLst>
      <p:ext uri="{BB962C8B-B14F-4D97-AF65-F5344CB8AC3E}">
        <p14:creationId xmlns:p14="http://schemas.microsoft.com/office/powerpoint/2010/main" val="1853164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82" name="Group 6"/>
          <p:cNvGrpSpPr>
            <a:grpSpLocks/>
          </p:cNvGrpSpPr>
          <p:nvPr/>
        </p:nvGrpSpPr>
        <p:grpSpPr bwMode="auto">
          <a:xfrm>
            <a:off x="6403975" y="-80963"/>
            <a:ext cx="2181225" cy="1490663"/>
            <a:chOff x="4034" y="-51"/>
            <a:chExt cx="1374" cy="939"/>
          </a:xfrm>
        </p:grpSpPr>
        <p:sp>
          <p:nvSpPr>
            <p:cNvPr id="75785" name="Rectangle 7"/>
            <p:cNvSpPr>
              <a:spLocks noChangeArrowheads="1"/>
            </p:cNvSpPr>
            <p:nvPr/>
          </p:nvSpPr>
          <p:spPr bwMode="auto">
            <a:xfrm>
              <a:off x="4472" y="520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b="1" dirty="0">
                  <a:solidFill>
                    <a:srgbClr val="CC0000"/>
                  </a:solidFill>
                  <a:latin typeface="Calibri" charset="0"/>
                  <a:sym typeface="Symbol" charset="2"/>
                </a:rPr>
                <a:t>$sp+4</a:t>
              </a:r>
            </a:p>
          </p:txBody>
        </p:sp>
        <p:sp>
          <p:nvSpPr>
            <p:cNvPr id="75786" name="Rectangle 8"/>
            <p:cNvSpPr>
              <a:spLocks noChangeArrowheads="1"/>
            </p:cNvSpPr>
            <p:nvPr/>
          </p:nvSpPr>
          <p:spPr bwMode="auto">
            <a:xfrm>
              <a:off x="4472" y="704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5787" name="Text Box 9"/>
            <p:cNvSpPr txBox="1">
              <a:spLocks noChangeArrowheads="1"/>
            </p:cNvSpPr>
            <p:nvPr/>
          </p:nvSpPr>
          <p:spPr bwMode="auto">
            <a:xfrm>
              <a:off x="4602" y="-51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Stack</a:t>
              </a:r>
            </a:p>
          </p:txBody>
        </p:sp>
        <p:sp>
          <p:nvSpPr>
            <p:cNvPr id="75788" name="Rectangle 10"/>
            <p:cNvSpPr>
              <a:spLocks noChangeArrowheads="1"/>
            </p:cNvSpPr>
            <p:nvPr/>
          </p:nvSpPr>
          <p:spPr bwMode="auto">
            <a:xfrm>
              <a:off x="4472" y="152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 smtClean="0">
                  <a:latin typeface="Calibri" charset="0"/>
                  <a:sym typeface="Symbol" charset="2"/>
                </a:rPr>
                <a:t>⟨</a:t>
              </a:r>
              <a:r>
                <a:rPr lang="en-US" dirty="0" smtClean="0">
                  <a:latin typeface="Calibri" charset="0"/>
                </a:rPr>
                <a:t>apple</a:t>
              </a:r>
              <a:r>
                <a:rPr lang="en-US" dirty="0" smtClean="0">
                  <a:latin typeface="Calibri" charset="0"/>
                  <a:sym typeface="Symbol" charset="2"/>
                </a:rPr>
                <a:t>⟩</a:t>
              </a:r>
              <a:endParaRPr lang="en-US" dirty="0">
                <a:latin typeface="Calibri" charset="0"/>
              </a:endParaRPr>
            </a:p>
          </p:txBody>
        </p:sp>
        <p:sp>
          <p:nvSpPr>
            <p:cNvPr id="75789" name="Rectangle 11"/>
            <p:cNvSpPr>
              <a:spLocks noChangeArrowheads="1"/>
            </p:cNvSpPr>
            <p:nvPr/>
          </p:nvSpPr>
          <p:spPr bwMode="auto">
            <a:xfrm>
              <a:off x="4472" y="336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 smtClean="0">
                  <a:latin typeface="Calibri" charset="0"/>
                  <a:sym typeface="Symbol" charset="2"/>
                </a:rPr>
                <a:t>⟨</a:t>
              </a:r>
              <a:r>
                <a:rPr lang="en-US" dirty="0" err="1" smtClean="0">
                  <a:latin typeface="Calibri" charset="0"/>
                </a:rPr>
                <a:t>ptr</a:t>
              </a:r>
              <a:r>
                <a:rPr lang="en-US" dirty="0" smtClean="0">
                  <a:latin typeface="Calibri" charset="0"/>
                  <a:sym typeface="Symbol" charset="2"/>
                </a:rPr>
                <a:t>⟩</a:t>
              </a:r>
              <a:endParaRPr lang="en-US" dirty="0">
                <a:latin typeface="Calibri" charset="0"/>
                <a:sym typeface="Symbol" charset="2"/>
              </a:endParaRPr>
            </a:p>
          </p:txBody>
        </p:sp>
        <p:sp>
          <p:nvSpPr>
            <p:cNvPr id="75790" name="Text Box 12"/>
            <p:cNvSpPr txBox="1">
              <a:spLocks noChangeArrowheads="1"/>
            </p:cNvSpPr>
            <p:nvPr/>
          </p:nvSpPr>
          <p:spPr bwMode="auto">
            <a:xfrm>
              <a:off x="4034" y="493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$sp</a:t>
              </a:r>
            </a:p>
          </p:txBody>
        </p:sp>
        <p:sp>
          <p:nvSpPr>
            <p:cNvPr id="75791" name="Line 13"/>
            <p:cNvSpPr>
              <a:spLocks noChangeShapeType="1"/>
            </p:cNvSpPr>
            <p:nvPr/>
          </p:nvSpPr>
          <p:spPr bwMode="auto">
            <a:xfrm>
              <a:off x="4360" y="616"/>
              <a:ext cx="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92" name="Text Box 14"/>
            <p:cNvSpPr txBox="1">
              <a:spLocks noChangeArrowheads="1"/>
            </p:cNvSpPr>
            <p:nvPr/>
          </p:nvSpPr>
          <p:spPr bwMode="auto">
            <a:xfrm>
              <a:off x="5230" y="521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0</a:t>
              </a:r>
            </a:p>
          </p:txBody>
        </p:sp>
        <p:sp>
          <p:nvSpPr>
            <p:cNvPr id="75793" name="Text Box 15"/>
            <p:cNvSpPr txBox="1">
              <a:spLocks noChangeArrowheads="1"/>
            </p:cNvSpPr>
            <p:nvPr/>
          </p:nvSpPr>
          <p:spPr bwMode="auto">
            <a:xfrm>
              <a:off x="5230" y="33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4</a:t>
              </a:r>
            </a:p>
          </p:txBody>
        </p:sp>
        <p:sp>
          <p:nvSpPr>
            <p:cNvPr id="75794" name="Text Box 16"/>
            <p:cNvSpPr txBox="1">
              <a:spLocks noChangeArrowheads="1"/>
            </p:cNvSpPr>
            <p:nvPr/>
          </p:nvSpPr>
          <p:spPr bwMode="auto">
            <a:xfrm>
              <a:off x="5230" y="1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8</a:t>
              </a:r>
            </a:p>
          </p:txBody>
        </p:sp>
      </p:grp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716463" y="1511300"/>
            <a:ext cx="4389437" cy="530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7    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 = &amp;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;</a:t>
            </a: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b="1" dirty="0">
                <a:solidFill>
                  <a:srgbClr val="CC0000"/>
                </a:solidFill>
                <a:latin typeface="Calibri" charset="0"/>
              </a:rPr>
              <a:t>	</a:t>
            </a:r>
            <a:r>
              <a:rPr lang="en-US" sz="1400" b="1" dirty="0">
                <a:latin typeface="Calibri" charset="0"/>
              </a:rPr>
              <a:t>$t0, $</a:t>
            </a:r>
            <a:r>
              <a:rPr lang="en-US" sz="1400" b="1" dirty="0" err="1">
                <a:latin typeface="Calibri" charset="0"/>
              </a:rPr>
              <a:t>sp</a:t>
            </a:r>
            <a:r>
              <a:rPr lang="en-US" sz="1400" b="1" dirty="0">
                <a:latin typeface="Calibri" charset="0"/>
              </a:rPr>
              <a:t>, 4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b="1" dirty="0">
                <a:latin typeface="Calibri" charset="0"/>
              </a:rPr>
              <a:t> </a:t>
            </a: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b="1" dirty="0">
                <a:latin typeface="Calibri" charset="0"/>
              </a:rPr>
              <a:t>	$t0, 0($</a:t>
            </a:r>
            <a:r>
              <a:rPr lang="en-US" sz="1400" b="1" dirty="0" err="1">
                <a:latin typeface="Calibri" charset="0"/>
              </a:rPr>
              <a:t>sp</a:t>
            </a:r>
            <a:r>
              <a:rPr lang="en-US" sz="1400" b="1" dirty="0">
                <a:latin typeface="Calibri" charset="0"/>
              </a:rPr>
              <a:t>)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b="1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8 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&amp;apple;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$sp,8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$t1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0($t0)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9    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123;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$t3,$zero,123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$t4,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$t4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solidFill>
                <a:srgbClr val="003399"/>
              </a:solidFill>
              <a:latin typeface="Calibri" charset="0"/>
              <a:sym typeface="Symbol" charset="2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  <a:sym typeface="Symbol" charset="2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</a:t>
            </a:r>
            <a:r>
              <a:rPr lang="en-US" sz="1400" dirty="0">
                <a:latin typeface="Calibri" charset="0"/>
                <a:sym typeface="Symbol" charset="2"/>
              </a:rPr>
              <a:t>$t5, 0($t4)	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# $t5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$t3, 0($t5)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123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10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$t0, $t0, 4 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11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$t6, 4($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$t6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$t7, $t7,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12   apple++;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$t8, $t8,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apple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</a:p>
        </p:txBody>
      </p:sp>
      <p:sp>
        <p:nvSpPr>
          <p:cNvPr id="2" name="Rectangle 1"/>
          <p:cNvSpPr/>
          <p:nvPr/>
        </p:nvSpPr>
        <p:spPr>
          <a:xfrm>
            <a:off x="4767263" y="2171700"/>
            <a:ext cx="3586162" cy="4635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843527" y="146626"/>
            <a:ext cx="1583720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$sp+8</a:t>
            </a:r>
            <a:endParaRPr lang="en-US" sz="2400" dirty="0"/>
          </a:p>
        </p:txBody>
      </p:sp>
      <p:sp>
        <p:nvSpPr>
          <p:cNvPr id="23" name="Oval 22"/>
          <p:cNvSpPr/>
          <p:nvPr/>
        </p:nvSpPr>
        <p:spPr>
          <a:xfrm>
            <a:off x="2239800" y="146626"/>
            <a:ext cx="1413479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$sp+4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636072" y="146626"/>
            <a:ext cx="1413479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$sp+0</a:t>
            </a:r>
            <a:endParaRPr lang="en-US" sz="2400" dirty="0"/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1101511" y="1132463"/>
            <a:ext cx="482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 charset="0"/>
            </a:endParaRPr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720114" y="702664"/>
            <a:ext cx="5787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err="1" smtClean="0">
                <a:latin typeface="Calibri" charset="0"/>
                <a:sym typeface="Symbol" charset="0"/>
              </a:rPr>
              <a:t>ind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4394087" y="1132463"/>
            <a:ext cx="482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 charset="0"/>
            </a:endParaRP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2704446" y="1132463"/>
            <a:ext cx="484187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 charset="0"/>
            </a:endParaRPr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4615032" y="681762"/>
            <a:ext cx="8792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smtClean="0">
                <a:latin typeface="Calibri" charset="0"/>
                <a:sym typeface="Symbol" charset="0"/>
              </a:rPr>
              <a:t>apple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2944311" y="654774"/>
            <a:ext cx="556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err="1" smtClean="0">
                <a:latin typeface="Calibri" charset="0"/>
                <a:sym typeface="Symbol" charset="0"/>
              </a:rPr>
              <a:t>ptr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cxnSp>
        <p:nvCxnSpPr>
          <p:cNvPr id="33" name="Straight Arrow Connector 32"/>
          <p:cNvCxnSpPr>
            <a:endCxn id="28" idx="0"/>
          </p:cNvCxnSpPr>
          <p:nvPr/>
        </p:nvCxnSpPr>
        <p:spPr>
          <a:xfrm>
            <a:off x="2946539" y="587951"/>
            <a:ext cx="1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7" idx="0"/>
          </p:cNvCxnSpPr>
          <p:nvPr/>
        </p:nvCxnSpPr>
        <p:spPr>
          <a:xfrm>
            <a:off x="4635387" y="587951"/>
            <a:ext cx="0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5" idx="0"/>
          </p:cNvCxnSpPr>
          <p:nvPr/>
        </p:nvCxnSpPr>
        <p:spPr>
          <a:xfrm flipH="1">
            <a:off x="1342811" y="587951"/>
            <a:ext cx="1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0" y="2295584"/>
            <a:ext cx="4043445" cy="4524316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1</a:t>
            </a:r>
            <a:r>
              <a:rPr lang="en-US" dirty="0">
                <a:solidFill>
                  <a:srgbClr val="003399"/>
                </a:solidFill>
                <a:latin typeface="Calibri" charset="0"/>
              </a:rPr>
              <a:t>    #include</a:t>
            </a:r>
            <a:r>
              <a:rPr lang="en-US" dirty="0">
                <a:latin typeface="Calibri" charset="0"/>
              </a:rPr>
              <a:t> &lt;</a:t>
            </a:r>
            <a:r>
              <a:rPr lang="en-US" dirty="0" err="1">
                <a:solidFill>
                  <a:srgbClr val="009900"/>
                </a:solidFill>
                <a:latin typeface="Calibri" charset="0"/>
              </a:rPr>
              <a:t>stdio.h</a:t>
            </a:r>
            <a:r>
              <a:rPr lang="en-US" dirty="0">
                <a:latin typeface="Calibri" charset="0"/>
              </a:rPr>
              <a:t>&gt;</a:t>
            </a:r>
          </a:p>
          <a:p>
            <a:r>
              <a:rPr lang="en-US" dirty="0">
                <a:latin typeface="Calibri" charset="0"/>
              </a:rPr>
              <a:t> 2    </a:t>
            </a:r>
            <a:r>
              <a:rPr lang="en-US" dirty="0">
                <a:solidFill>
                  <a:srgbClr val="CC0000"/>
                </a:solidFill>
                <a:latin typeface="Calibri" charset="0"/>
              </a:rPr>
              <a:t>main</a:t>
            </a:r>
            <a:r>
              <a:rPr lang="en-US" dirty="0">
                <a:latin typeface="Calibri" charset="0"/>
              </a:rPr>
              <a:t>()</a:t>
            </a:r>
          </a:p>
          <a:p>
            <a:r>
              <a:rPr lang="en-US" dirty="0">
                <a:latin typeface="Calibri" charset="0"/>
              </a:rPr>
              <a:t> 3    {</a:t>
            </a:r>
          </a:p>
          <a:p>
            <a:r>
              <a:rPr lang="en-US" dirty="0">
                <a:latin typeface="Calibri" charset="0"/>
              </a:rPr>
              <a:t> 4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apple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5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*</a:t>
            </a:r>
            <a:r>
              <a:rPr lang="en-US" dirty="0" err="1">
                <a:solidFill>
                  <a:srgbClr val="CC0099"/>
                </a:solidFill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6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**</a:t>
            </a:r>
            <a:r>
              <a:rPr lang="en-US" dirty="0" err="1">
                <a:solidFill>
                  <a:srgbClr val="CC0099"/>
                </a:solidFill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;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7     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&amp;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8      *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&amp;apple;</a:t>
            </a:r>
          </a:p>
          <a:p>
            <a:r>
              <a:rPr lang="en-US" dirty="0">
                <a:latin typeface="Calibri" charset="0"/>
              </a:rPr>
              <a:t> 9     **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123;</a:t>
            </a:r>
          </a:p>
          <a:p>
            <a:r>
              <a:rPr lang="en-US" dirty="0">
                <a:latin typeface="Calibri" charset="0"/>
              </a:rPr>
              <a:t>10    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++;</a:t>
            </a:r>
          </a:p>
          <a:p>
            <a:r>
              <a:rPr lang="en-US" dirty="0">
                <a:latin typeface="Calibri" charset="0"/>
              </a:rPr>
              <a:t>11    *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++;</a:t>
            </a:r>
          </a:p>
          <a:p>
            <a:r>
              <a:rPr lang="en-US" dirty="0">
                <a:latin typeface="Calibri" charset="0"/>
              </a:rPr>
              <a:t>12    apple++;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13   </a:t>
            </a:r>
            <a:r>
              <a:rPr lang="en-US" dirty="0" err="1">
                <a:latin typeface="Calibri" charset="0"/>
              </a:rPr>
              <a:t>printf</a:t>
            </a:r>
            <a:r>
              <a:rPr lang="en-US" dirty="0">
                <a:latin typeface="Calibri" charset="0"/>
              </a:rPr>
              <a:t>(“%x %x %d\n”,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, 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, apple);</a:t>
            </a:r>
          </a:p>
          <a:p>
            <a:r>
              <a:rPr lang="en-US" dirty="0">
                <a:latin typeface="Calibri" charset="0"/>
              </a:rPr>
              <a:t>14   }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87" y="2362200"/>
            <a:ext cx="1981201" cy="1143000"/>
          </a:xfrm>
        </p:spPr>
        <p:txBody>
          <a:bodyPr/>
          <a:lstStyle/>
          <a:p>
            <a:pPr eaLnBrk="1" hangingPunct="1"/>
            <a:r>
              <a:rPr lang="en-US" dirty="0"/>
              <a:t>Quiz #7</a:t>
            </a: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2272532" y="4152721"/>
            <a:ext cx="170333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Assume </a:t>
            </a:r>
            <a:r>
              <a:rPr lang="en-US" dirty="0">
                <a:latin typeface="Calibri" charset="0"/>
              </a:rPr>
              <a:t>that:</a:t>
            </a:r>
          </a:p>
          <a:p>
            <a:r>
              <a:rPr lang="en-US" dirty="0" smtClean="0">
                <a:latin typeface="Calibri" charset="0"/>
              </a:rPr>
              <a:t>apple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$sp+8 </a:t>
            </a:r>
          </a:p>
          <a:p>
            <a:r>
              <a:rPr lang="en-US" dirty="0" err="1" smtClean="0">
                <a:latin typeface="Calibri" charset="0"/>
              </a:rPr>
              <a:t>ptr</a:t>
            </a:r>
            <a:r>
              <a:rPr lang="en-US" dirty="0" smtClean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$sp+4</a:t>
            </a:r>
          </a:p>
          <a:p>
            <a:r>
              <a:rPr lang="en-US" dirty="0" err="1" smtClean="0">
                <a:latin typeface="Calibri" charset="0"/>
              </a:rPr>
              <a:t>ind</a:t>
            </a:r>
            <a:r>
              <a:rPr lang="en-US" dirty="0" smtClean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$sp+0</a:t>
            </a: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1584111" y="1242001"/>
            <a:ext cx="1120335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83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6" name="Group 5"/>
          <p:cNvGrpSpPr>
            <a:grpSpLocks/>
          </p:cNvGrpSpPr>
          <p:nvPr/>
        </p:nvGrpSpPr>
        <p:grpSpPr bwMode="auto">
          <a:xfrm>
            <a:off x="6403975" y="-80963"/>
            <a:ext cx="2181225" cy="1490663"/>
            <a:chOff x="4034" y="-51"/>
            <a:chExt cx="1374" cy="939"/>
          </a:xfrm>
        </p:grpSpPr>
        <p:sp>
          <p:nvSpPr>
            <p:cNvPr id="76809" name="Rectangle 6"/>
            <p:cNvSpPr>
              <a:spLocks noChangeArrowheads="1"/>
            </p:cNvSpPr>
            <p:nvPr/>
          </p:nvSpPr>
          <p:spPr bwMode="auto">
            <a:xfrm>
              <a:off x="4472" y="520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  <a:sym typeface="Symbol" charset="2"/>
                </a:rPr>
                <a:t>$sp+4</a:t>
              </a:r>
              <a:endParaRPr lang="en-US" b="1">
                <a:solidFill>
                  <a:srgbClr val="CC0000"/>
                </a:solidFill>
                <a:latin typeface="Calibri" charset="0"/>
                <a:sym typeface="Symbol" charset="2"/>
              </a:endParaRPr>
            </a:p>
          </p:txBody>
        </p:sp>
        <p:sp>
          <p:nvSpPr>
            <p:cNvPr id="76810" name="Rectangle 7"/>
            <p:cNvSpPr>
              <a:spLocks noChangeArrowheads="1"/>
            </p:cNvSpPr>
            <p:nvPr/>
          </p:nvSpPr>
          <p:spPr bwMode="auto">
            <a:xfrm>
              <a:off x="4472" y="704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6811" name="Text Box 8"/>
            <p:cNvSpPr txBox="1">
              <a:spLocks noChangeArrowheads="1"/>
            </p:cNvSpPr>
            <p:nvPr/>
          </p:nvSpPr>
          <p:spPr bwMode="auto">
            <a:xfrm>
              <a:off x="4602" y="-51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Stack</a:t>
              </a:r>
            </a:p>
          </p:txBody>
        </p:sp>
        <p:sp>
          <p:nvSpPr>
            <p:cNvPr id="76812" name="Rectangle 9"/>
            <p:cNvSpPr>
              <a:spLocks noChangeArrowheads="1"/>
            </p:cNvSpPr>
            <p:nvPr/>
          </p:nvSpPr>
          <p:spPr bwMode="auto">
            <a:xfrm>
              <a:off x="4472" y="152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 smtClean="0">
                  <a:latin typeface="Calibri" charset="0"/>
                  <a:sym typeface="Symbol" charset="2"/>
                </a:rPr>
                <a:t>⟨</a:t>
              </a:r>
              <a:r>
                <a:rPr lang="en-US" dirty="0" smtClean="0">
                  <a:latin typeface="Calibri" charset="0"/>
                </a:rPr>
                <a:t>apple</a:t>
              </a:r>
              <a:r>
                <a:rPr lang="en-US" dirty="0" smtClean="0">
                  <a:latin typeface="Calibri" charset="0"/>
                  <a:sym typeface="Symbol" charset="2"/>
                </a:rPr>
                <a:t>⟩</a:t>
              </a:r>
              <a:endParaRPr lang="en-US" dirty="0">
                <a:latin typeface="Calibri" charset="0"/>
              </a:endParaRPr>
            </a:p>
          </p:txBody>
        </p:sp>
        <p:sp>
          <p:nvSpPr>
            <p:cNvPr id="76813" name="Rectangle 10"/>
            <p:cNvSpPr>
              <a:spLocks noChangeArrowheads="1"/>
            </p:cNvSpPr>
            <p:nvPr/>
          </p:nvSpPr>
          <p:spPr bwMode="auto">
            <a:xfrm>
              <a:off x="4472" y="336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 smtClean="0">
                  <a:latin typeface="Calibri" charset="0"/>
                  <a:sym typeface="Symbol" charset="2"/>
                </a:rPr>
                <a:t>⟨</a:t>
              </a:r>
              <a:r>
                <a:rPr lang="en-US" dirty="0" err="1" smtClean="0">
                  <a:latin typeface="Calibri" charset="0"/>
                </a:rPr>
                <a:t>ptr</a:t>
              </a:r>
              <a:r>
                <a:rPr lang="en-US" dirty="0" smtClean="0">
                  <a:latin typeface="Calibri" charset="0"/>
                  <a:sym typeface="Symbol" charset="2"/>
                </a:rPr>
                <a:t>⟩</a:t>
              </a:r>
              <a:endParaRPr lang="en-US" dirty="0">
                <a:latin typeface="Calibri" charset="0"/>
                <a:sym typeface="Symbol" charset="2"/>
              </a:endParaRPr>
            </a:p>
          </p:txBody>
        </p:sp>
        <p:sp>
          <p:nvSpPr>
            <p:cNvPr id="76814" name="Text Box 11"/>
            <p:cNvSpPr txBox="1">
              <a:spLocks noChangeArrowheads="1"/>
            </p:cNvSpPr>
            <p:nvPr/>
          </p:nvSpPr>
          <p:spPr bwMode="auto">
            <a:xfrm>
              <a:off x="4034" y="493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$sp</a:t>
              </a:r>
            </a:p>
          </p:txBody>
        </p:sp>
        <p:sp>
          <p:nvSpPr>
            <p:cNvPr id="76815" name="Line 12"/>
            <p:cNvSpPr>
              <a:spLocks noChangeShapeType="1"/>
            </p:cNvSpPr>
            <p:nvPr/>
          </p:nvSpPr>
          <p:spPr bwMode="auto">
            <a:xfrm>
              <a:off x="4360" y="616"/>
              <a:ext cx="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16" name="Text Box 13"/>
            <p:cNvSpPr txBox="1">
              <a:spLocks noChangeArrowheads="1"/>
            </p:cNvSpPr>
            <p:nvPr/>
          </p:nvSpPr>
          <p:spPr bwMode="auto">
            <a:xfrm>
              <a:off x="5230" y="521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0</a:t>
              </a:r>
            </a:p>
          </p:txBody>
        </p:sp>
        <p:sp>
          <p:nvSpPr>
            <p:cNvPr id="76817" name="Text Box 14"/>
            <p:cNvSpPr txBox="1">
              <a:spLocks noChangeArrowheads="1"/>
            </p:cNvSpPr>
            <p:nvPr/>
          </p:nvSpPr>
          <p:spPr bwMode="auto">
            <a:xfrm>
              <a:off x="5230" y="33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4</a:t>
              </a:r>
            </a:p>
          </p:txBody>
        </p:sp>
        <p:sp>
          <p:nvSpPr>
            <p:cNvPr id="76818" name="Text Box 15"/>
            <p:cNvSpPr txBox="1">
              <a:spLocks noChangeArrowheads="1"/>
            </p:cNvSpPr>
            <p:nvPr/>
          </p:nvSpPr>
          <p:spPr bwMode="auto">
            <a:xfrm>
              <a:off x="5230" y="1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8</a:t>
              </a:r>
            </a:p>
          </p:txBody>
        </p:sp>
      </p:grp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716463" y="1511300"/>
            <a:ext cx="4389437" cy="530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7 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CC0000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, 4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latin typeface="Calibri" charset="0"/>
              </a:rPr>
              <a:t> 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8    *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 = &amp;apple;</a:t>
            </a: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b="1" dirty="0">
                <a:latin typeface="Calibri" charset="0"/>
              </a:rPr>
              <a:t>$t0, 0($</a:t>
            </a:r>
            <a:r>
              <a:rPr lang="en-US" sz="1400" b="1" dirty="0" err="1">
                <a:latin typeface="Calibri" charset="0"/>
              </a:rPr>
              <a:t>sp</a:t>
            </a:r>
            <a:r>
              <a:rPr lang="en-US" sz="1400" b="1" dirty="0">
                <a:latin typeface="Calibri" charset="0"/>
              </a:rPr>
              <a:t>)             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ind</a:t>
            </a:r>
            <a:endParaRPr lang="en-US" sz="1400" b="1" dirty="0">
              <a:latin typeface="Calibri" charset="0"/>
            </a:endParaRP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b="1" dirty="0">
                <a:latin typeface="Calibri" charset="0"/>
              </a:rPr>
              <a:t>$t1, $sp,8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	# $t1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b="1" dirty="0">
                <a:latin typeface="Calibri" charset="0"/>
              </a:rPr>
              <a:t>$t1, 0($t0)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	# *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9    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123;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$t3,$zero,123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$t4,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$t4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solidFill>
                <a:srgbClr val="003399"/>
              </a:solidFill>
              <a:latin typeface="Calibri" charset="0"/>
              <a:sym typeface="Symbol" charset="2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  <a:sym typeface="Symbol" charset="2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</a:t>
            </a:r>
            <a:r>
              <a:rPr lang="en-US" sz="1400" dirty="0">
                <a:latin typeface="Calibri" charset="0"/>
                <a:sym typeface="Symbol" charset="2"/>
              </a:rPr>
              <a:t>$t5, 0($t4)	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# $t5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$t3, 0($t5)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123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10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$t0, $t0, 4 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11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$t6, 4($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$t6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$t7, $t7,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12   apple++;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$t8, $t8,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apple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67263" y="3022600"/>
            <a:ext cx="3586162" cy="3784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0" y="2295584"/>
            <a:ext cx="4043445" cy="4524316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1</a:t>
            </a:r>
            <a:r>
              <a:rPr lang="en-US" dirty="0">
                <a:solidFill>
                  <a:srgbClr val="003399"/>
                </a:solidFill>
                <a:latin typeface="Calibri" charset="0"/>
              </a:rPr>
              <a:t>    #include</a:t>
            </a:r>
            <a:r>
              <a:rPr lang="en-US" dirty="0">
                <a:latin typeface="Calibri" charset="0"/>
              </a:rPr>
              <a:t> &lt;</a:t>
            </a:r>
            <a:r>
              <a:rPr lang="en-US" dirty="0" err="1">
                <a:solidFill>
                  <a:srgbClr val="009900"/>
                </a:solidFill>
                <a:latin typeface="Calibri" charset="0"/>
              </a:rPr>
              <a:t>stdio.h</a:t>
            </a:r>
            <a:r>
              <a:rPr lang="en-US" dirty="0">
                <a:latin typeface="Calibri" charset="0"/>
              </a:rPr>
              <a:t>&gt;</a:t>
            </a:r>
          </a:p>
          <a:p>
            <a:r>
              <a:rPr lang="en-US" dirty="0">
                <a:latin typeface="Calibri" charset="0"/>
              </a:rPr>
              <a:t> 2    </a:t>
            </a:r>
            <a:r>
              <a:rPr lang="en-US" dirty="0">
                <a:solidFill>
                  <a:srgbClr val="CC0000"/>
                </a:solidFill>
                <a:latin typeface="Calibri" charset="0"/>
              </a:rPr>
              <a:t>main</a:t>
            </a:r>
            <a:r>
              <a:rPr lang="en-US" dirty="0">
                <a:latin typeface="Calibri" charset="0"/>
              </a:rPr>
              <a:t>()</a:t>
            </a:r>
          </a:p>
          <a:p>
            <a:r>
              <a:rPr lang="en-US" dirty="0">
                <a:latin typeface="Calibri" charset="0"/>
              </a:rPr>
              <a:t> 3    {</a:t>
            </a:r>
          </a:p>
          <a:p>
            <a:r>
              <a:rPr lang="en-US" dirty="0">
                <a:latin typeface="Calibri" charset="0"/>
              </a:rPr>
              <a:t> 4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apple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5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*</a:t>
            </a:r>
            <a:r>
              <a:rPr lang="en-US" dirty="0" err="1">
                <a:solidFill>
                  <a:srgbClr val="CC0099"/>
                </a:solidFill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6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**</a:t>
            </a:r>
            <a:r>
              <a:rPr lang="en-US" dirty="0" err="1">
                <a:solidFill>
                  <a:srgbClr val="CC0099"/>
                </a:solidFill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;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7     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&amp;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8      *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&amp;apple;</a:t>
            </a:r>
          </a:p>
          <a:p>
            <a:r>
              <a:rPr lang="en-US" dirty="0">
                <a:latin typeface="Calibri" charset="0"/>
              </a:rPr>
              <a:t> 9     **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123;</a:t>
            </a:r>
          </a:p>
          <a:p>
            <a:r>
              <a:rPr lang="en-US" dirty="0">
                <a:latin typeface="Calibri" charset="0"/>
              </a:rPr>
              <a:t>10    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++;</a:t>
            </a:r>
          </a:p>
          <a:p>
            <a:r>
              <a:rPr lang="en-US" dirty="0">
                <a:latin typeface="Calibri" charset="0"/>
              </a:rPr>
              <a:t>11    *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++;</a:t>
            </a:r>
          </a:p>
          <a:p>
            <a:r>
              <a:rPr lang="en-US" dirty="0">
                <a:latin typeface="Calibri" charset="0"/>
              </a:rPr>
              <a:t>12    apple++;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13   </a:t>
            </a:r>
            <a:r>
              <a:rPr lang="en-US" dirty="0" err="1">
                <a:latin typeface="Calibri" charset="0"/>
              </a:rPr>
              <a:t>printf</a:t>
            </a:r>
            <a:r>
              <a:rPr lang="en-US" dirty="0">
                <a:latin typeface="Calibri" charset="0"/>
              </a:rPr>
              <a:t>(“%x %x %d\n”,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, 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, apple);</a:t>
            </a:r>
          </a:p>
          <a:p>
            <a:r>
              <a:rPr lang="en-US" dirty="0">
                <a:latin typeface="Calibri" charset="0"/>
              </a:rPr>
              <a:t>14   }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2071687" y="2362200"/>
            <a:ext cx="198120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mtClean="0"/>
              <a:t>Quiz #7</a:t>
            </a:r>
            <a:endParaRPr lang="en-US" dirty="0"/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272532" y="4152721"/>
            <a:ext cx="170333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Assume </a:t>
            </a:r>
            <a:r>
              <a:rPr lang="en-US" dirty="0">
                <a:latin typeface="Calibri" charset="0"/>
              </a:rPr>
              <a:t>that:</a:t>
            </a:r>
          </a:p>
          <a:p>
            <a:r>
              <a:rPr lang="en-US" dirty="0" smtClean="0">
                <a:latin typeface="Calibri" charset="0"/>
              </a:rPr>
              <a:t>apple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$sp+8 </a:t>
            </a:r>
          </a:p>
          <a:p>
            <a:r>
              <a:rPr lang="en-US" dirty="0" err="1" smtClean="0">
                <a:latin typeface="Calibri" charset="0"/>
              </a:rPr>
              <a:t>ptr</a:t>
            </a:r>
            <a:r>
              <a:rPr lang="en-US" dirty="0" smtClean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$sp+4</a:t>
            </a:r>
          </a:p>
          <a:p>
            <a:r>
              <a:rPr lang="en-US" dirty="0" err="1" smtClean="0">
                <a:latin typeface="Calibri" charset="0"/>
              </a:rPr>
              <a:t>ind</a:t>
            </a:r>
            <a:r>
              <a:rPr lang="en-US" dirty="0" smtClean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$sp+0</a:t>
            </a:r>
          </a:p>
        </p:txBody>
      </p:sp>
      <p:sp>
        <p:nvSpPr>
          <p:cNvPr id="27" name="Oval 26"/>
          <p:cNvSpPr/>
          <p:nvPr/>
        </p:nvSpPr>
        <p:spPr>
          <a:xfrm>
            <a:off x="3843527" y="146626"/>
            <a:ext cx="1583720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$sp+8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239800" y="146626"/>
            <a:ext cx="1413479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$sp+4</a:t>
            </a:r>
            <a:endParaRPr lang="en-US" sz="2400" dirty="0"/>
          </a:p>
        </p:txBody>
      </p:sp>
      <p:sp>
        <p:nvSpPr>
          <p:cNvPr id="29" name="Oval 28"/>
          <p:cNvSpPr/>
          <p:nvPr/>
        </p:nvSpPr>
        <p:spPr>
          <a:xfrm>
            <a:off x="636072" y="146626"/>
            <a:ext cx="1413479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$sp+0</a:t>
            </a:r>
            <a:endParaRPr lang="en-US" sz="2400" dirty="0"/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1101511" y="1132463"/>
            <a:ext cx="482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 charset="0"/>
            </a:endParaRP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720114" y="702664"/>
            <a:ext cx="5787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err="1" smtClean="0">
                <a:latin typeface="Calibri" charset="0"/>
                <a:sym typeface="Symbol" charset="0"/>
              </a:rPr>
              <a:t>ind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4394087" y="1132463"/>
            <a:ext cx="482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 charset="0"/>
            </a:endParaRP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2704446" y="1132463"/>
            <a:ext cx="484187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 charset="0"/>
            </a:endParaRPr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>
            <a:off x="3183574" y="1242001"/>
            <a:ext cx="12105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4615032" y="681762"/>
            <a:ext cx="8792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smtClean="0">
                <a:latin typeface="Calibri" charset="0"/>
                <a:sym typeface="Symbol" charset="0"/>
              </a:rPr>
              <a:t>apple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sp>
        <p:nvSpPr>
          <p:cNvPr id="36" name="Rectangle 19"/>
          <p:cNvSpPr>
            <a:spLocks noChangeArrowheads="1"/>
          </p:cNvSpPr>
          <p:nvPr/>
        </p:nvSpPr>
        <p:spPr bwMode="auto">
          <a:xfrm>
            <a:off x="2944311" y="654774"/>
            <a:ext cx="556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err="1" smtClean="0">
                <a:latin typeface="Calibri" charset="0"/>
                <a:sym typeface="Symbol" charset="0"/>
              </a:rPr>
              <a:t>ptr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cxnSp>
        <p:nvCxnSpPr>
          <p:cNvPr id="37" name="Straight Arrow Connector 36"/>
          <p:cNvCxnSpPr>
            <a:stCxn id="30" idx="3"/>
            <a:endCxn id="33" idx="1"/>
          </p:cNvCxnSpPr>
          <p:nvPr/>
        </p:nvCxnSpPr>
        <p:spPr bwMode="auto">
          <a:xfrm>
            <a:off x="1584111" y="1242001"/>
            <a:ext cx="1120335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0"/>
          </p:cNvCxnSpPr>
          <p:nvPr/>
        </p:nvCxnSpPr>
        <p:spPr>
          <a:xfrm>
            <a:off x="2946539" y="587951"/>
            <a:ext cx="1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2" idx="0"/>
          </p:cNvCxnSpPr>
          <p:nvPr/>
        </p:nvCxnSpPr>
        <p:spPr>
          <a:xfrm>
            <a:off x="4635387" y="587951"/>
            <a:ext cx="0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0" idx="0"/>
          </p:cNvCxnSpPr>
          <p:nvPr/>
        </p:nvCxnSpPr>
        <p:spPr>
          <a:xfrm flipH="1">
            <a:off x="1342811" y="587951"/>
            <a:ext cx="1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778262" y="2362200"/>
            <a:ext cx="3586162" cy="660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30" name="Group 5"/>
          <p:cNvGrpSpPr>
            <a:grpSpLocks/>
          </p:cNvGrpSpPr>
          <p:nvPr/>
        </p:nvGrpSpPr>
        <p:grpSpPr bwMode="auto">
          <a:xfrm>
            <a:off x="6403975" y="-80963"/>
            <a:ext cx="2181225" cy="1490663"/>
            <a:chOff x="4034" y="-51"/>
            <a:chExt cx="1374" cy="939"/>
          </a:xfrm>
        </p:grpSpPr>
        <p:sp>
          <p:nvSpPr>
            <p:cNvPr id="77833" name="Rectangle 6"/>
            <p:cNvSpPr>
              <a:spLocks noChangeArrowheads="1"/>
            </p:cNvSpPr>
            <p:nvPr/>
          </p:nvSpPr>
          <p:spPr bwMode="auto">
            <a:xfrm>
              <a:off x="4472" y="520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  <a:sym typeface="Symbol" charset="2"/>
                </a:rPr>
                <a:t>$sp+4</a:t>
              </a:r>
              <a:endParaRPr lang="en-US" b="1">
                <a:solidFill>
                  <a:srgbClr val="CC0000"/>
                </a:solidFill>
                <a:latin typeface="Calibri" charset="0"/>
                <a:sym typeface="Symbol" charset="2"/>
              </a:endParaRPr>
            </a:p>
          </p:txBody>
        </p:sp>
        <p:sp>
          <p:nvSpPr>
            <p:cNvPr id="77834" name="Rectangle 7"/>
            <p:cNvSpPr>
              <a:spLocks noChangeArrowheads="1"/>
            </p:cNvSpPr>
            <p:nvPr/>
          </p:nvSpPr>
          <p:spPr bwMode="auto">
            <a:xfrm>
              <a:off x="4472" y="704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7835" name="Text Box 8"/>
            <p:cNvSpPr txBox="1">
              <a:spLocks noChangeArrowheads="1"/>
            </p:cNvSpPr>
            <p:nvPr/>
          </p:nvSpPr>
          <p:spPr bwMode="auto">
            <a:xfrm>
              <a:off x="4602" y="-51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Stack</a:t>
              </a:r>
            </a:p>
          </p:txBody>
        </p:sp>
        <p:sp>
          <p:nvSpPr>
            <p:cNvPr id="77836" name="Rectangle 9"/>
            <p:cNvSpPr>
              <a:spLocks noChangeArrowheads="1"/>
            </p:cNvSpPr>
            <p:nvPr/>
          </p:nvSpPr>
          <p:spPr bwMode="auto">
            <a:xfrm>
              <a:off x="4472" y="152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 smtClean="0">
                  <a:latin typeface="Calibri" charset="0"/>
                  <a:sym typeface="Symbol" charset="2"/>
                </a:rPr>
                <a:t>⟨</a:t>
              </a:r>
              <a:r>
                <a:rPr lang="en-US" dirty="0" smtClean="0">
                  <a:latin typeface="Calibri" charset="0"/>
                </a:rPr>
                <a:t>apple</a:t>
              </a:r>
              <a:r>
                <a:rPr lang="en-US" dirty="0" smtClean="0">
                  <a:latin typeface="Calibri" charset="0"/>
                  <a:sym typeface="Symbol" charset="2"/>
                </a:rPr>
                <a:t>⟩</a:t>
              </a:r>
              <a:endParaRPr lang="en-US" dirty="0">
                <a:latin typeface="Calibri" charset="0"/>
              </a:endParaRPr>
            </a:p>
          </p:txBody>
        </p:sp>
        <p:sp>
          <p:nvSpPr>
            <p:cNvPr id="77837" name="Rectangle 10"/>
            <p:cNvSpPr>
              <a:spLocks noChangeArrowheads="1"/>
            </p:cNvSpPr>
            <p:nvPr/>
          </p:nvSpPr>
          <p:spPr bwMode="auto">
            <a:xfrm>
              <a:off x="4472" y="336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b="1">
                  <a:solidFill>
                    <a:srgbClr val="CC0000"/>
                  </a:solidFill>
                  <a:latin typeface="Calibri" charset="0"/>
                  <a:sym typeface="Symbol" charset="2"/>
                </a:rPr>
                <a:t>$sp+8</a:t>
              </a:r>
              <a:endParaRPr lang="en-US">
                <a:latin typeface="Calibri" charset="0"/>
                <a:sym typeface="Symbol" charset="2"/>
              </a:endParaRPr>
            </a:p>
          </p:txBody>
        </p:sp>
        <p:sp>
          <p:nvSpPr>
            <p:cNvPr id="77838" name="Text Box 11"/>
            <p:cNvSpPr txBox="1">
              <a:spLocks noChangeArrowheads="1"/>
            </p:cNvSpPr>
            <p:nvPr/>
          </p:nvSpPr>
          <p:spPr bwMode="auto">
            <a:xfrm>
              <a:off x="4034" y="493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$sp</a:t>
              </a:r>
            </a:p>
          </p:txBody>
        </p:sp>
        <p:sp>
          <p:nvSpPr>
            <p:cNvPr id="77839" name="Line 12"/>
            <p:cNvSpPr>
              <a:spLocks noChangeShapeType="1"/>
            </p:cNvSpPr>
            <p:nvPr/>
          </p:nvSpPr>
          <p:spPr bwMode="auto">
            <a:xfrm>
              <a:off x="4360" y="616"/>
              <a:ext cx="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40" name="Text Box 13"/>
            <p:cNvSpPr txBox="1">
              <a:spLocks noChangeArrowheads="1"/>
            </p:cNvSpPr>
            <p:nvPr/>
          </p:nvSpPr>
          <p:spPr bwMode="auto">
            <a:xfrm>
              <a:off x="5230" y="521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0</a:t>
              </a:r>
            </a:p>
          </p:txBody>
        </p:sp>
        <p:sp>
          <p:nvSpPr>
            <p:cNvPr id="77841" name="Text Box 14"/>
            <p:cNvSpPr txBox="1">
              <a:spLocks noChangeArrowheads="1"/>
            </p:cNvSpPr>
            <p:nvPr/>
          </p:nvSpPr>
          <p:spPr bwMode="auto">
            <a:xfrm>
              <a:off x="5230" y="33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4</a:t>
              </a:r>
            </a:p>
          </p:txBody>
        </p:sp>
        <p:sp>
          <p:nvSpPr>
            <p:cNvPr id="77842" name="Text Box 15"/>
            <p:cNvSpPr txBox="1">
              <a:spLocks noChangeArrowheads="1"/>
            </p:cNvSpPr>
            <p:nvPr/>
          </p:nvSpPr>
          <p:spPr bwMode="auto">
            <a:xfrm>
              <a:off x="5230" y="1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8</a:t>
              </a:r>
            </a:p>
          </p:txBody>
        </p:sp>
      </p:grp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716463" y="1511300"/>
            <a:ext cx="4389437" cy="530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7 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CC0000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, 4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latin typeface="Calibri" charset="0"/>
              </a:rPr>
              <a:t> 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8    *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 = &amp;apple;</a:t>
            </a: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b="1" dirty="0">
                <a:latin typeface="Calibri" charset="0"/>
              </a:rPr>
              <a:t>$t0, 0($</a:t>
            </a:r>
            <a:r>
              <a:rPr lang="en-US" sz="1400" b="1" dirty="0" err="1">
                <a:latin typeface="Calibri" charset="0"/>
              </a:rPr>
              <a:t>sp</a:t>
            </a:r>
            <a:r>
              <a:rPr lang="en-US" sz="1400" b="1" dirty="0">
                <a:latin typeface="Calibri" charset="0"/>
              </a:rPr>
              <a:t>)             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ind</a:t>
            </a:r>
            <a:endParaRPr lang="en-US" sz="1400" b="1" dirty="0">
              <a:latin typeface="Calibri" charset="0"/>
            </a:endParaRP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b="1" dirty="0">
                <a:latin typeface="Calibri" charset="0"/>
              </a:rPr>
              <a:t>$t1, $sp,8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	# $t1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b="1" dirty="0">
                <a:latin typeface="Calibri" charset="0"/>
              </a:rPr>
              <a:t>$t1, 0($t0)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	# *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9    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123;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$t3,$zero,123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$t4,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$t4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solidFill>
                <a:srgbClr val="003399"/>
              </a:solidFill>
              <a:latin typeface="Calibri" charset="0"/>
              <a:sym typeface="Symbol" charset="2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  <a:sym typeface="Symbol" charset="2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</a:t>
            </a:r>
            <a:r>
              <a:rPr lang="en-US" sz="1400" dirty="0">
                <a:latin typeface="Calibri" charset="0"/>
                <a:sym typeface="Symbol" charset="2"/>
              </a:rPr>
              <a:t>$t5, 0($t4)	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# $t5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$t3, 0($t5)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123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10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$t0, $t0, 4 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11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$t6, 4($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$t6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$t7, $t7,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12   apple++;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$t8, $t8,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apple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67263" y="3022600"/>
            <a:ext cx="3586162" cy="3784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0" y="2295584"/>
            <a:ext cx="4043445" cy="4524316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1</a:t>
            </a:r>
            <a:r>
              <a:rPr lang="en-US" dirty="0">
                <a:solidFill>
                  <a:srgbClr val="003399"/>
                </a:solidFill>
                <a:latin typeface="Calibri" charset="0"/>
              </a:rPr>
              <a:t>    #include</a:t>
            </a:r>
            <a:r>
              <a:rPr lang="en-US" dirty="0">
                <a:latin typeface="Calibri" charset="0"/>
              </a:rPr>
              <a:t> &lt;</a:t>
            </a:r>
            <a:r>
              <a:rPr lang="en-US" dirty="0" err="1">
                <a:solidFill>
                  <a:srgbClr val="009900"/>
                </a:solidFill>
                <a:latin typeface="Calibri" charset="0"/>
              </a:rPr>
              <a:t>stdio.h</a:t>
            </a:r>
            <a:r>
              <a:rPr lang="en-US" dirty="0">
                <a:latin typeface="Calibri" charset="0"/>
              </a:rPr>
              <a:t>&gt;</a:t>
            </a:r>
          </a:p>
          <a:p>
            <a:r>
              <a:rPr lang="en-US" dirty="0">
                <a:latin typeface="Calibri" charset="0"/>
              </a:rPr>
              <a:t> 2    </a:t>
            </a:r>
            <a:r>
              <a:rPr lang="en-US" dirty="0">
                <a:solidFill>
                  <a:srgbClr val="CC0000"/>
                </a:solidFill>
                <a:latin typeface="Calibri" charset="0"/>
              </a:rPr>
              <a:t>main</a:t>
            </a:r>
            <a:r>
              <a:rPr lang="en-US" dirty="0">
                <a:latin typeface="Calibri" charset="0"/>
              </a:rPr>
              <a:t>()</a:t>
            </a:r>
          </a:p>
          <a:p>
            <a:r>
              <a:rPr lang="en-US" dirty="0">
                <a:latin typeface="Calibri" charset="0"/>
              </a:rPr>
              <a:t> 3    {</a:t>
            </a:r>
          </a:p>
          <a:p>
            <a:r>
              <a:rPr lang="en-US" dirty="0">
                <a:latin typeface="Calibri" charset="0"/>
              </a:rPr>
              <a:t> 4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apple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5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*</a:t>
            </a:r>
            <a:r>
              <a:rPr lang="en-US" dirty="0" err="1">
                <a:solidFill>
                  <a:srgbClr val="CC0099"/>
                </a:solidFill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6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**</a:t>
            </a:r>
            <a:r>
              <a:rPr lang="en-US" dirty="0" err="1">
                <a:solidFill>
                  <a:srgbClr val="CC0099"/>
                </a:solidFill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;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7     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&amp;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8      *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&amp;apple;</a:t>
            </a:r>
          </a:p>
          <a:p>
            <a:r>
              <a:rPr lang="en-US" dirty="0">
                <a:latin typeface="Calibri" charset="0"/>
              </a:rPr>
              <a:t> 9     **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123;</a:t>
            </a:r>
          </a:p>
          <a:p>
            <a:r>
              <a:rPr lang="en-US" dirty="0">
                <a:latin typeface="Calibri" charset="0"/>
              </a:rPr>
              <a:t>10    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++;</a:t>
            </a:r>
          </a:p>
          <a:p>
            <a:r>
              <a:rPr lang="en-US" dirty="0">
                <a:latin typeface="Calibri" charset="0"/>
              </a:rPr>
              <a:t>11    *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++;</a:t>
            </a:r>
          </a:p>
          <a:p>
            <a:r>
              <a:rPr lang="en-US" dirty="0">
                <a:latin typeface="Calibri" charset="0"/>
              </a:rPr>
              <a:t>12    apple++;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13   </a:t>
            </a:r>
            <a:r>
              <a:rPr lang="en-US" dirty="0" err="1">
                <a:latin typeface="Calibri" charset="0"/>
              </a:rPr>
              <a:t>printf</a:t>
            </a:r>
            <a:r>
              <a:rPr lang="en-US" dirty="0">
                <a:latin typeface="Calibri" charset="0"/>
              </a:rPr>
              <a:t>(“%x %x %d\n”,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, 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, apple);</a:t>
            </a:r>
          </a:p>
          <a:p>
            <a:r>
              <a:rPr lang="en-US" dirty="0">
                <a:latin typeface="Calibri" charset="0"/>
              </a:rPr>
              <a:t>14   }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2071687" y="2362200"/>
            <a:ext cx="198120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mtClean="0"/>
              <a:t>Quiz #7</a:t>
            </a:r>
            <a:endParaRPr lang="en-US" dirty="0"/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272532" y="4152721"/>
            <a:ext cx="170333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Assume </a:t>
            </a:r>
            <a:r>
              <a:rPr lang="en-US" dirty="0">
                <a:latin typeface="Calibri" charset="0"/>
              </a:rPr>
              <a:t>that:</a:t>
            </a:r>
          </a:p>
          <a:p>
            <a:r>
              <a:rPr lang="en-US" dirty="0" smtClean="0">
                <a:latin typeface="Calibri" charset="0"/>
              </a:rPr>
              <a:t>apple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$sp+8 </a:t>
            </a:r>
          </a:p>
          <a:p>
            <a:r>
              <a:rPr lang="en-US" dirty="0" err="1" smtClean="0">
                <a:latin typeface="Calibri" charset="0"/>
              </a:rPr>
              <a:t>ptr</a:t>
            </a:r>
            <a:r>
              <a:rPr lang="en-US" dirty="0" smtClean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$sp+4</a:t>
            </a:r>
          </a:p>
          <a:p>
            <a:r>
              <a:rPr lang="en-US" dirty="0" err="1" smtClean="0">
                <a:latin typeface="Calibri" charset="0"/>
              </a:rPr>
              <a:t>ind</a:t>
            </a:r>
            <a:r>
              <a:rPr lang="en-US" dirty="0" smtClean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$sp+0</a:t>
            </a:r>
          </a:p>
        </p:txBody>
      </p:sp>
      <p:sp>
        <p:nvSpPr>
          <p:cNvPr id="27" name="Oval 26"/>
          <p:cNvSpPr/>
          <p:nvPr/>
        </p:nvSpPr>
        <p:spPr>
          <a:xfrm>
            <a:off x="3843527" y="146626"/>
            <a:ext cx="1583720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$sp+8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239800" y="146626"/>
            <a:ext cx="1413479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$sp+4</a:t>
            </a:r>
            <a:endParaRPr lang="en-US" sz="2400" dirty="0"/>
          </a:p>
        </p:txBody>
      </p:sp>
      <p:sp>
        <p:nvSpPr>
          <p:cNvPr id="29" name="Oval 28"/>
          <p:cNvSpPr/>
          <p:nvPr/>
        </p:nvSpPr>
        <p:spPr>
          <a:xfrm>
            <a:off x="636072" y="146626"/>
            <a:ext cx="1413479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$sp+0</a:t>
            </a:r>
            <a:endParaRPr lang="en-US" sz="2400" dirty="0"/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1101511" y="1132463"/>
            <a:ext cx="482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 charset="0"/>
            </a:endParaRP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720114" y="702664"/>
            <a:ext cx="5787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err="1" smtClean="0">
                <a:latin typeface="Calibri" charset="0"/>
                <a:sym typeface="Symbol" charset="0"/>
              </a:rPr>
              <a:t>ind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4394087" y="1132463"/>
            <a:ext cx="482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 charset="0"/>
            </a:endParaRP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2704446" y="1132463"/>
            <a:ext cx="484187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 charset="0"/>
            </a:endParaRPr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>
            <a:off x="3183574" y="1242001"/>
            <a:ext cx="12105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4615032" y="681762"/>
            <a:ext cx="8792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smtClean="0">
                <a:latin typeface="Calibri" charset="0"/>
                <a:sym typeface="Symbol" charset="0"/>
              </a:rPr>
              <a:t>apple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sp>
        <p:nvSpPr>
          <p:cNvPr id="36" name="Rectangle 19"/>
          <p:cNvSpPr>
            <a:spLocks noChangeArrowheads="1"/>
          </p:cNvSpPr>
          <p:nvPr/>
        </p:nvSpPr>
        <p:spPr bwMode="auto">
          <a:xfrm>
            <a:off x="2944311" y="654774"/>
            <a:ext cx="556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err="1" smtClean="0">
                <a:latin typeface="Calibri" charset="0"/>
                <a:sym typeface="Symbol" charset="0"/>
              </a:rPr>
              <a:t>ptr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cxnSp>
        <p:nvCxnSpPr>
          <p:cNvPr id="37" name="Straight Arrow Connector 36"/>
          <p:cNvCxnSpPr>
            <a:stCxn id="30" idx="3"/>
            <a:endCxn id="33" idx="1"/>
          </p:cNvCxnSpPr>
          <p:nvPr/>
        </p:nvCxnSpPr>
        <p:spPr bwMode="auto">
          <a:xfrm>
            <a:off x="1584111" y="1242001"/>
            <a:ext cx="1120335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0"/>
          </p:cNvCxnSpPr>
          <p:nvPr/>
        </p:nvCxnSpPr>
        <p:spPr>
          <a:xfrm>
            <a:off x="2946539" y="587951"/>
            <a:ext cx="1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2" idx="0"/>
          </p:cNvCxnSpPr>
          <p:nvPr/>
        </p:nvCxnSpPr>
        <p:spPr>
          <a:xfrm>
            <a:off x="4635387" y="587951"/>
            <a:ext cx="0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0" idx="0"/>
          </p:cNvCxnSpPr>
          <p:nvPr/>
        </p:nvCxnSpPr>
        <p:spPr>
          <a:xfrm flipH="1">
            <a:off x="1342811" y="587951"/>
            <a:ext cx="1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4" name="Group 5"/>
          <p:cNvGrpSpPr>
            <a:grpSpLocks/>
          </p:cNvGrpSpPr>
          <p:nvPr/>
        </p:nvGrpSpPr>
        <p:grpSpPr bwMode="auto">
          <a:xfrm>
            <a:off x="6403975" y="-80963"/>
            <a:ext cx="2181225" cy="1490663"/>
            <a:chOff x="4034" y="-51"/>
            <a:chExt cx="1374" cy="939"/>
          </a:xfrm>
        </p:grpSpPr>
        <p:sp>
          <p:nvSpPr>
            <p:cNvPr id="78857" name="Rectangle 6"/>
            <p:cNvSpPr>
              <a:spLocks noChangeArrowheads="1"/>
            </p:cNvSpPr>
            <p:nvPr/>
          </p:nvSpPr>
          <p:spPr bwMode="auto">
            <a:xfrm>
              <a:off x="4472" y="520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  <a:sym typeface="Symbol" charset="2"/>
                </a:rPr>
                <a:t>$sp+4</a:t>
              </a:r>
              <a:endParaRPr lang="en-US" b="1">
                <a:solidFill>
                  <a:srgbClr val="CC0000"/>
                </a:solidFill>
                <a:latin typeface="Calibri" charset="0"/>
                <a:sym typeface="Symbol" charset="2"/>
              </a:endParaRPr>
            </a:p>
          </p:txBody>
        </p:sp>
        <p:sp>
          <p:nvSpPr>
            <p:cNvPr id="78858" name="Rectangle 7"/>
            <p:cNvSpPr>
              <a:spLocks noChangeArrowheads="1"/>
            </p:cNvSpPr>
            <p:nvPr/>
          </p:nvSpPr>
          <p:spPr bwMode="auto">
            <a:xfrm>
              <a:off x="4472" y="704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8859" name="Text Box 8"/>
            <p:cNvSpPr txBox="1">
              <a:spLocks noChangeArrowheads="1"/>
            </p:cNvSpPr>
            <p:nvPr/>
          </p:nvSpPr>
          <p:spPr bwMode="auto">
            <a:xfrm>
              <a:off x="4602" y="-51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Stack</a:t>
              </a:r>
            </a:p>
          </p:txBody>
        </p:sp>
        <p:sp>
          <p:nvSpPr>
            <p:cNvPr id="78860" name="Rectangle 9"/>
            <p:cNvSpPr>
              <a:spLocks noChangeArrowheads="1"/>
            </p:cNvSpPr>
            <p:nvPr/>
          </p:nvSpPr>
          <p:spPr bwMode="auto">
            <a:xfrm>
              <a:off x="4472" y="152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 smtClean="0">
                  <a:latin typeface="Calibri" charset="0"/>
                  <a:sym typeface="Symbol" charset="2"/>
                </a:rPr>
                <a:t>⟨</a:t>
              </a:r>
              <a:r>
                <a:rPr lang="en-US" dirty="0" smtClean="0">
                  <a:latin typeface="Calibri" charset="0"/>
                </a:rPr>
                <a:t>apple</a:t>
              </a:r>
              <a:r>
                <a:rPr lang="en-US" dirty="0" smtClean="0">
                  <a:latin typeface="Calibri" charset="0"/>
                  <a:sym typeface="Symbol" charset="2"/>
                </a:rPr>
                <a:t>⟩</a:t>
              </a:r>
              <a:endParaRPr lang="en-US" dirty="0">
                <a:latin typeface="Calibri" charset="0"/>
              </a:endParaRPr>
            </a:p>
          </p:txBody>
        </p:sp>
        <p:sp>
          <p:nvSpPr>
            <p:cNvPr id="78861" name="Rectangle 10"/>
            <p:cNvSpPr>
              <a:spLocks noChangeArrowheads="1"/>
            </p:cNvSpPr>
            <p:nvPr/>
          </p:nvSpPr>
          <p:spPr bwMode="auto">
            <a:xfrm>
              <a:off x="4472" y="336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  <a:sym typeface="Symbol" charset="2"/>
                </a:rPr>
                <a:t>$sp+8</a:t>
              </a:r>
            </a:p>
          </p:txBody>
        </p:sp>
        <p:sp>
          <p:nvSpPr>
            <p:cNvPr id="78862" name="Text Box 11"/>
            <p:cNvSpPr txBox="1">
              <a:spLocks noChangeArrowheads="1"/>
            </p:cNvSpPr>
            <p:nvPr/>
          </p:nvSpPr>
          <p:spPr bwMode="auto">
            <a:xfrm>
              <a:off x="4034" y="493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$sp</a:t>
              </a:r>
            </a:p>
          </p:txBody>
        </p:sp>
        <p:sp>
          <p:nvSpPr>
            <p:cNvPr id="78863" name="Line 12"/>
            <p:cNvSpPr>
              <a:spLocks noChangeShapeType="1"/>
            </p:cNvSpPr>
            <p:nvPr/>
          </p:nvSpPr>
          <p:spPr bwMode="auto">
            <a:xfrm>
              <a:off x="4360" y="616"/>
              <a:ext cx="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64" name="Text Box 13"/>
            <p:cNvSpPr txBox="1">
              <a:spLocks noChangeArrowheads="1"/>
            </p:cNvSpPr>
            <p:nvPr/>
          </p:nvSpPr>
          <p:spPr bwMode="auto">
            <a:xfrm>
              <a:off x="5230" y="521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0</a:t>
              </a:r>
            </a:p>
          </p:txBody>
        </p:sp>
        <p:sp>
          <p:nvSpPr>
            <p:cNvPr id="78865" name="Text Box 14"/>
            <p:cNvSpPr txBox="1">
              <a:spLocks noChangeArrowheads="1"/>
            </p:cNvSpPr>
            <p:nvPr/>
          </p:nvSpPr>
          <p:spPr bwMode="auto">
            <a:xfrm>
              <a:off x="5230" y="33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4</a:t>
              </a:r>
            </a:p>
          </p:txBody>
        </p:sp>
        <p:sp>
          <p:nvSpPr>
            <p:cNvPr id="78866" name="Text Box 15"/>
            <p:cNvSpPr txBox="1">
              <a:spLocks noChangeArrowheads="1"/>
            </p:cNvSpPr>
            <p:nvPr/>
          </p:nvSpPr>
          <p:spPr bwMode="auto">
            <a:xfrm>
              <a:off x="5230" y="1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8</a:t>
              </a:r>
            </a:p>
          </p:txBody>
        </p:sp>
      </p:grp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716463" y="1511300"/>
            <a:ext cx="4389437" cy="530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7 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CC0000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, 4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latin typeface="Calibri" charset="0"/>
              </a:rPr>
              <a:t> 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8 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&amp;apple;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$sp,8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$t1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0($t0)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9     **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 = 123;</a:t>
            </a: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b="1" dirty="0">
                <a:latin typeface="Calibri" charset="0"/>
              </a:rPr>
              <a:t>	$t3,$zero,123</a:t>
            </a: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b="1" dirty="0">
                <a:latin typeface="Calibri" charset="0"/>
              </a:rPr>
              <a:t>	$t4, 0($</a:t>
            </a:r>
            <a:r>
              <a:rPr lang="en-US" sz="1400" b="1" dirty="0" err="1">
                <a:latin typeface="Calibri" charset="0"/>
              </a:rPr>
              <a:t>sp</a:t>
            </a:r>
            <a:r>
              <a:rPr lang="en-US" sz="1400" b="1" dirty="0">
                <a:latin typeface="Calibri" charset="0"/>
              </a:rPr>
              <a:t>) 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$t4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b="1" dirty="0">
              <a:solidFill>
                <a:srgbClr val="003399"/>
              </a:solidFill>
              <a:latin typeface="Calibri" charset="0"/>
              <a:sym typeface="Symbol" charset="2"/>
            </a:endParaRP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  <a:sym typeface="Symbol" charset="2"/>
              </a:rPr>
              <a:t>lw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  <a:sym typeface="Symbol" charset="2"/>
              </a:rPr>
              <a:t>	</a:t>
            </a:r>
            <a:r>
              <a:rPr lang="en-US" sz="1400" b="1" dirty="0">
                <a:latin typeface="Calibri" charset="0"/>
                <a:sym typeface="Symbol" charset="2"/>
              </a:rPr>
              <a:t>$t5, 0($t4)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  <a:sym typeface="Symbol" charset="2"/>
              </a:rPr>
              <a:t>	# $t5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  <a:sym typeface="Symbol" charset="2"/>
              </a:rPr>
              <a:t>*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b="1" dirty="0">
              <a:latin typeface="Calibri" charset="0"/>
            </a:endParaRP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b="1" dirty="0">
                <a:latin typeface="Calibri" charset="0"/>
              </a:rPr>
              <a:t>	$t3, 0($t5)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**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123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10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$t0, $t0, 4 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11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$t6, 4($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$t6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$t7, $t7,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12   apple++;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$t8, $t8,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apple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67263" y="4025900"/>
            <a:ext cx="3586162" cy="2781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0" y="2295584"/>
            <a:ext cx="4043445" cy="4524316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1</a:t>
            </a:r>
            <a:r>
              <a:rPr lang="en-US" dirty="0">
                <a:solidFill>
                  <a:srgbClr val="003399"/>
                </a:solidFill>
                <a:latin typeface="Calibri" charset="0"/>
              </a:rPr>
              <a:t>    #include</a:t>
            </a:r>
            <a:r>
              <a:rPr lang="en-US" dirty="0">
                <a:latin typeface="Calibri" charset="0"/>
              </a:rPr>
              <a:t> &lt;</a:t>
            </a:r>
            <a:r>
              <a:rPr lang="en-US" dirty="0" err="1">
                <a:solidFill>
                  <a:srgbClr val="009900"/>
                </a:solidFill>
                <a:latin typeface="Calibri" charset="0"/>
              </a:rPr>
              <a:t>stdio.h</a:t>
            </a:r>
            <a:r>
              <a:rPr lang="en-US" dirty="0">
                <a:latin typeface="Calibri" charset="0"/>
              </a:rPr>
              <a:t>&gt;</a:t>
            </a:r>
          </a:p>
          <a:p>
            <a:r>
              <a:rPr lang="en-US" dirty="0">
                <a:latin typeface="Calibri" charset="0"/>
              </a:rPr>
              <a:t> 2    </a:t>
            </a:r>
            <a:r>
              <a:rPr lang="en-US" dirty="0">
                <a:solidFill>
                  <a:srgbClr val="CC0000"/>
                </a:solidFill>
                <a:latin typeface="Calibri" charset="0"/>
              </a:rPr>
              <a:t>main</a:t>
            </a:r>
            <a:r>
              <a:rPr lang="en-US" dirty="0">
                <a:latin typeface="Calibri" charset="0"/>
              </a:rPr>
              <a:t>()</a:t>
            </a:r>
          </a:p>
          <a:p>
            <a:r>
              <a:rPr lang="en-US" dirty="0">
                <a:latin typeface="Calibri" charset="0"/>
              </a:rPr>
              <a:t> 3    {</a:t>
            </a:r>
          </a:p>
          <a:p>
            <a:r>
              <a:rPr lang="en-US" dirty="0">
                <a:latin typeface="Calibri" charset="0"/>
              </a:rPr>
              <a:t> 4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apple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5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*</a:t>
            </a:r>
            <a:r>
              <a:rPr lang="en-US" dirty="0" err="1">
                <a:solidFill>
                  <a:srgbClr val="CC0099"/>
                </a:solidFill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6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**</a:t>
            </a:r>
            <a:r>
              <a:rPr lang="en-US" dirty="0" err="1">
                <a:solidFill>
                  <a:srgbClr val="CC0099"/>
                </a:solidFill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;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7     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&amp;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8      *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&amp;apple;</a:t>
            </a:r>
          </a:p>
          <a:p>
            <a:r>
              <a:rPr lang="en-US" dirty="0">
                <a:latin typeface="Calibri" charset="0"/>
              </a:rPr>
              <a:t> 9     **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123;</a:t>
            </a:r>
          </a:p>
          <a:p>
            <a:r>
              <a:rPr lang="en-US" dirty="0">
                <a:latin typeface="Calibri" charset="0"/>
              </a:rPr>
              <a:t>10    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++;</a:t>
            </a:r>
          </a:p>
          <a:p>
            <a:r>
              <a:rPr lang="en-US" dirty="0">
                <a:latin typeface="Calibri" charset="0"/>
              </a:rPr>
              <a:t>11    *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++;</a:t>
            </a:r>
          </a:p>
          <a:p>
            <a:r>
              <a:rPr lang="en-US" dirty="0">
                <a:latin typeface="Calibri" charset="0"/>
              </a:rPr>
              <a:t>12    apple++;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13   </a:t>
            </a:r>
            <a:r>
              <a:rPr lang="en-US" dirty="0" err="1">
                <a:latin typeface="Calibri" charset="0"/>
              </a:rPr>
              <a:t>printf</a:t>
            </a:r>
            <a:r>
              <a:rPr lang="en-US" dirty="0">
                <a:latin typeface="Calibri" charset="0"/>
              </a:rPr>
              <a:t>(“%x %x %d\n”,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, 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, apple);</a:t>
            </a:r>
          </a:p>
          <a:p>
            <a:r>
              <a:rPr lang="en-US" dirty="0">
                <a:latin typeface="Calibri" charset="0"/>
              </a:rPr>
              <a:t>14   }</a:t>
            </a:r>
          </a:p>
        </p:txBody>
      </p: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87" y="2362200"/>
            <a:ext cx="1981201" cy="1143000"/>
          </a:xfrm>
        </p:spPr>
        <p:txBody>
          <a:bodyPr/>
          <a:lstStyle/>
          <a:p>
            <a:pPr eaLnBrk="1" hangingPunct="1"/>
            <a:r>
              <a:rPr lang="en-US" dirty="0"/>
              <a:t>Quiz #7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272532" y="4152721"/>
            <a:ext cx="170333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Assume </a:t>
            </a:r>
            <a:r>
              <a:rPr lang="en-US" dirty="0">
                <a:latin typeface="Calibri" charset="0"/>
              </a:rPr>
              <a:t>that:</a:t>
            </a:r>
          </a:p>
          <a:p>
            <a:r>
              <a:rPr lang="en-US" dirty="0" smtClean="0">
                <a:latin typeface="Calibri" charset="0"/>
              </a:rPr>
              <a:t>apple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$sp+8 </a:t>
            </a:r>
          </a:p>
          <a:p>
            <a:r>
              <a:rPr lang="en-US" dirty="0" err="1" smtClean="0">
                <a:latin typeface="Calibri" charset="0"/>
              </a:rPr>
              <a:t>ptr</a:t>
            </a:r>
            <a:r>
              <a:rPr lang="en-US" dirty="0" smtClean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$sp+4</a:t>
            </a:r>
          </a:p>
          <a:p>
            <a:r>
              <a:rPr lang="en-US" dirty="0" err="1" smtClean="0">
                <a:latin typeface="Calibri" charset="0"/>
              </a:rPr>
              <a:t>ind</a:t>
            </a:r>
            <a:r>
              <a:rPr lang="en-US" dirty="0" smtClean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$sp+0</a:t>
            </a:r>
          </a:p>
        </p:txBody>
      </p:sp>
      <p:sp>
        <p:nvSpPr>
          <p:cNvPr id="27" name="Oval 26"/>
          <p:cNvSpPr/>
          <p:nvPr/>
        </p:nvSpPr>
        <p:spPr>
          <a:xfrm>
            <a:off x="3843527" y="146626"/>
            <a:ext cx="1583720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$sp+8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239800" y="146626"/>
            <a:ext cx="1413479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$sp+4</a:t>
            </a:r>
            <a:endParaRPr lang="en-US" sz="2400" dirty="0"/>
          </a:p>
        </p:txBody>
      </p:sp>
      <p:sp>
        <p:nvSpPr>
          <p:cNvPr id="29" name="Oval 28"/>
          <p:cNvSpPr/>
          <p:nvPr/>
        </p:nvSpPr>
        <p:spPr>
          <a:xfrm>
            <a:off x="636072" y="146626"/>
            <a:ext cx="1413479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$sp+0</a:t>
            </a:r>
            <a:endParaRPr lang="en-US" sz="2400" dirty="0"/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1101511" y="1132463"/>
            <a:ext cx="482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 charset="0"/>
            </a:endParaRP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720114" y="702664"/>
            <a:ext cx="5787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err="1" smtClean="0">
                <a:latin typeface="Calibri" charset="0"/>
                <a:sym typeface="Symbol" charset="0"/>
              </a:rPr>
              <a:t>ind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4394087" y="1132463"/>
            <a:ext cx="482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 charset="0"/>
            </a:endParaRP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2704446" y="1132463"/>
            <a:ext cx="484187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 charset="0"/>
            </a:endParaRPr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>
            <a:off x="3183574" y="1242001"/>
            <a:ext cx="12105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4615032" y="681762"/>
            <a:ext cx="8792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smtClean="0">
                <a:latin typeface="Calibri" charset="0"/>
                <a:sym typeface="Symbol" charset="0"/>
              </a:rPr>
              <a:t>apple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sp>
        <p:nvSpPr>
          <p:cNvPr id="36" name="Rectangle 19"/>
          <p:cNvSpPr>
            <a:spLocks noChangeArrowheads="1"/>
          </p:cNvSpPr>
          <p:nvPr/>
        </p:nvSpPr>
        <p:spPr bwMode="auto">
          <a:xfrm>
            <a:off x="2944311" y="654774"/>
            <a:ext cx="556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err="1" smtClean="0">
                <a:latin typeface="Calibri" charset="0"/>
                <a:sym typeface="Symbol" charset="0"/>
              </a:rPr>
              <a:t>ptr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cxnSp>
        <p:nvCxnSpPr>
          <p:cNvPr id="37" name="Straight Arrow Connector 36"/>
          <p:cNvCxnSpPr>
            <a:stCxn id="30" idx="3"/>
            <a:endCxn id="33" idx="1"/>
          </p:cNvCxnSpPr>
          <p:nvPr/>
        </p:nvCxnSpPr>
        <p:spPr bwMode="auto">
          <a:xfrm>
            <a:off x="1584111" y="1242001"/>
            <a:ext cx="1120335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0"/>
          </p:cNvCxnSpPr>
          <p:nvPr/>
        </p:nvCxnSpPr>
        <p:spPr>
          <a:xfrm>
            <a:off x="2946539" y="587951"/>
            <a:ext cx="1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2" idx="0"/>
          </p:cNvCxnSpPr>
          <p:nvPr/>
        </p:nvCxnSpPr>
        <p:spPr>
          <a:xfrm>
            <a:off x="4635387" y="587951"/>
            <a:ext cx="0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0" idx="0"/>
          </p:cNvCxnSpPr>
          <p:nvPr/>
        </p:nvCxnSpPr>
        <p:spPr>
          <a:xfrm flipH="1">
            <a:off x="1342811" y="587951"/>
            <a:ext cx="1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653404" y="587951"/>
            <a:ext cx="792294" cy="35650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$t4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" idx="5"/>
            <a:endCxn id="33" idx="1"/>
          </p:cNvCxnSpPr>
          <p:nvPr/>
        </p:nvCxnSpPr>
        <p:spPr>
          <a:xfrm>
            <a:off x="2329669" y="892244"/>
            <a:ext cx="374777" cy="349757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361313" y="587951"/>
            <a:ext cx="792294" cy="35650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$t5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3" idx="5"/>
          </p:cNvCxnSpPr>
          <p:nvPr/>
        </p:nvCxnSpPr>
        <p:spPr>
          <a:xfrm>
            <a:off x="4037578" y="892244"/>
            <a:ext cx="374777" cy="247706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60119" y="3174999"/>
            <a:ext cx="3586162" cy="9777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3" grpId="0" animBg="1"/>
      <p:bldP spid="4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8" name="Group 5"/>
          <p:cNvGrpSpPr>
            <a:grpSpLocks/>
          </p:cNvGrpSpPr>
          <p:nvPr/>
        </p:nvGrpSpPr>
        <p:grpSpPr bwMode="auto">
          <a:xfrm>
            <a:off x="6403975" y="-80963"/>
            <a:ext cx="2181225" cy="1490663"/>
            <a:chOff x="4034" y="-51"/>
            <a:chExt cx="1374" cy="939"/>
          </a:xfrm>
        </p:grpSpPr>
        <p:sp>
          <p:nvSpPr>
            <p:cNvPr id="79881" name="Rectangle 6"/>
            <p:cNvSpPr>
              <a:spLocks noChangeArrowheads="1"/>
            </p:cNvSpPr>
            <p:nvPr/>
          </p:nvSpPr>
          <p:spPr bwMode="auto">
            <a:xfrm>
              <a:off x="4472" y="520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  <a:sym typeface="Symbol" charset="2"/>
                </a:rPr>
                <a:t>$sp+4</a:t>
              </a:r>
              <a:endParaRPr lang="en-US" b="1">
                <a:solidFill>
                  <a:srgbClr val="CC0000"/>
                </a:solidFill>
                <a:latin typeface="Calibri" charset="0"/>
                <a:sym typeface="Symbol" charset="2"/>
              </a:endParaRPr>
            </a:p>
          </p:txBody>
        </p:sp>
        <p:sp>
          <p:nvSpPr>
            <p:cNvPr id="79882" name="Rectangle 7"/>
            <p:cNvSpPr>
              <a:spLocks noChangeArrowheads="1"/>
            </p:cNvSpPr>
            <p:nvPr/>
          </p:nvSpPr>
          <p:spPr bwMode="auto">
            <a:xfrm>
              <a:off x="4472" y="704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9883" name="Text Box 8"/>
            <p:cNvSpPr txBox="1">
              <a:spLocks noChangeArrowheads="1"/>
            </p:cNvSpPr>
            <p:nvPr/>
          </p:nvSpPr>
          <p:spPr bwMode="auto">
            <a:xfrm>
              <a:off x="4602" y="-51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Stack</a:t>
              </a:r>
            </a:p>
          </p:txBody>
        </p:sp>
        <p:sp>
          <p:nvSpPr>
            <p:cNvPr id="79884" name="Rectangle 9"/>
            <p:cNvSpPr>
              <a:spLocks noChangeArrowheads="1"/>
            </p:cNvSpPr>
            <p:nvPr/>
          </p:nvSpPr>
          <p:spPr bwMode="auto">
            <a:xfrm>
              <a:off x="4472" y="152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b="1">
                  <a:solidFill>
                    <a:srgbClr val="CC0000"/>
                  </a:solidFill>
                  <a:latin typeface="Calibri" charset="0"/>
                  <a:sym typeface="Symbol" charset="2"/>
                </a:rPr>
                <a:t>123</a:t>
              </a:r>
              <a:endParaRPr lang="en-US">
                <a:latin typeface="Calibri" charset="0"/>
              </a:endParaRPr>
            </a:p>
          </p:txBody>
        </p:sp>
        <p:sp>
          <p:nvSpPr>
            <p:cNvPr id="79885" name="Rectangle 10"/>
            <p:cNvSpPr>
              <a:spLocks noChangeArrowheads="1"/>
            </p:cNvSpPr>
            <p:nvPr/>
          </p:nvSpPr>
          <p:spPr bwMode="auto">
            <a:xfrm>
              <a:off x="4472" y="336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  <a:sym typeface="Symbol" charset="2"/>
                </a:rPr>
                <a:t>$sp+8</a:t>
              </a:r>
            </a:p>
          </p:txBody>
        </p:sp>
        <p:sp>
          <p:nvSpPr>
            <p:cNvPr id="79886" name="Text Box 11"/>
            <p:cNvSpPr txBox="1">
              <a:spLocks noChangeArrowheads="1"/>
            </p:cNvSpPr>
            <p:nvPr/>
          </p:nvSpPr>
          <p:spPr bwMode="auto">
            <a:xfrm>
              <a:off x="4034" y="493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$sp</a:t>
              </a:r>
            </a:p>
          </p:txBody>
        </p:sp>
        <p:sp>
          <p:nvSpPr>
            <p:cNvPr id="79887" name="Line 12"/>
            <p:cNvSpPr>
              <a:spLocks noChangeShapeType="1"/>
            </p:cNvSpPr>
            <p:nvPr/>
          </p:nvSpPr>
          <p:spPr bwMode="auto">
            <a:xfrm>
              <a:off x="4360" y="616"/>
              <a:ext cx="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88" name="Text Box 13"/>
            <p:cNvSpPr txBox="1">
              <a:spLocks noChangeArrowheads="1"/>
            </p:cNvSpPr>
            <p:nvPr/>
          </p:nvSpPr>
          <p:spPr bwMode="auto">
            <a:xfrm>
              <a:off x="5230" y="521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0</a:t>
              </a:r>
            </a:p>
          </p:txBody>
        </p:sp>
        <p:sp>
          <p:nvSpPr>
            <p:cNvPr id="79889" name="Text Box 14"/>
            <p:cNvSpPr txBox="1">
              <a:spLocks noChangeArrowheads="1"/>
            </p:cNvSpPr>
            <p:nvPr/>
          </p:nvSpPr>
          <p:spPr bwMode="auto">
            <a:xfrm>
              <a:off x="5230" y="33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4</a:t>
              </a:r>
            </a:p>
          </p:txBody>
        </p:sp>
        <p:sp>
          <p:nvSpPr>
            <p:cNvPr id="79890" name="Text Box 15"/>
            <p:cNvSpPr txBox="1">
              <a:spLocks noChangeArrowheads="1"/>
            </p:cNvSpPr>
            <p:nvPr/>
          </p:nvSpPr>
          <p:spPr bwMode="auto">
            <a:xfrm>
              <a:off x="5230" y="1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8</a:t>
              </a:r>
            </a:p>
          </p:txBody>
        </p:sp>
      </p:grp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716463" y="1511300"/>
            <a:ext cx="4389437" cy="530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7 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CC0000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, 4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latin typeface="Calibri" charset="0"/>
              </a:rPr>
              <a:t> 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8 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&amp;apple;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$sp,8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$t1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0($t0)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9     **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 = 123;</a:t>
            </a:r>
          </a:p>
          <a:p>
            <a:r>
              <a:rPr lang="en-US" sz="1400" b="1" dirty="0" err="1" smtClean="0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b="1" dirty="0" smtClean="0">
                <a:latin typeface="Calibri" charset="0"/>
              </a:rPr>
              <a:t>	$t3,$zero,123</a:t>
            </a:r>
          </a:p>
          <a:p>
            <a:r>
              <a:rPr lang="en-US" sz="1400" b="1" dirty="0" err="1" smtClean="0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b="1" dirty="0" smtClean="0">
                <a:latin typeface="Calibri" charset="0"/>
              </a:rPr>
              <a:t>	$t4, 0($</a:t>
            </a:r>
            <a:r>
              <a:rPr lang="en-US" sz="1400" b="1" dirty="0" err="1" smtClean="0">
                <a:latin typeface="Calibri" charset="0"/>
              </a:rPr>
              <a:t>sp</a:t>
            </a:r>
            <a:r>
              <a:rPr lang="en-US" sz="1400" b="1" dirty="0" smtClean="0">
                <a:latin typeface="Calibri" charset="0"/>
              </a:rPr>
              <a:t>) 		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# $t4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b="1" dirty="0" err="1" smtClean="0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b="1" dirty="0" smtClean="0">
              <a:solidFill>
                <a:srgbClr val="003399"/>
              </a:solidFill>
              <a:latin typeface="Calibri" charset="0"/>
              <a:sym typeface="Symbol" charset="2"/>
            </a:endParaRPr>
          </a:p>
          <a:p>
            <a:r>
              <a:rPr lang="en-US" sz="1400" b="1" dirty="0" err="1" smtClean="0">
                <a:solidFill>
                  <a:srgbClr val="CC0000"/>
                </a:solidFill>
                <a:latin typeface="Calibri" charset="0"/>
                <a:sym typeface="Symbol" charset="2"/>
              </a:rPr>
              <a:t>lw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	</a:t>
            </a:r>
            <a:r>
              <a:rPr lang="en-US" sz="1400" b="1" dirty="0" smtClean="0">
                <a:latin typeface="Calibri" charset="0"/>
                <a:sym typeface="Symbol" charset="2"/>
              </a:rPr>
              <a:t>$t5, 0($t4)	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	# $t5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*</a:t>
            </a:r>
            <a:r>
              <a:rPr lang="en-US" sz="1400" b="1" dirty="0" err="1" smtClean="0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b="1" dirty="0" smtClean="0">
              <a:latin typeface="Calibri" charset="0"/>
            </a:endParaRPr>
          </a:p>
          <a:p>
            <a:r>
              <a:rPr lang="en-US" sz="1400" b="1" dirty="0" err="1" smtClean="0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b="1" dirty="0" smtClean="0">
                <a:latin typeface="Calibri" charset="0"/>
              </a:rPr>
              <a:t>	$t3, 0($t5)		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# **</a:t>
            </a:r>
            <a:r>
              <a:rPr lang="en-US" sz="1400" b="1" dirty="0" err="1" smtClean="0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123</a:t>
            </a:r>
          </a:p>
          <a:p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10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$t0, $t0, 4 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11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$t6, 4($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$t6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$t7, $t7,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12   apple++;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$t8, $t8,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apple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67263" y="4025900"/>
            <a:ext cx="3586162" cy="2781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0" y="2295584"/>
            <a:ext cx="4043445" cy="4524316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1</a:t>
            </a:r>
            <a:r>
              <a:rPr lang="en-US" dirty="0">
                <a:solidFill>
                  <a:srgbClr val="003399"/>
                </a:solidFill>
                <a:latin typeface="Calibri" charset="0"/>
              </a:rPr>
              <a:t>    #include</a:t>
            </a:r>
            <a:r>
              <a:rPr lang="en-US" dirty="0">
                <a:latin typeface="Calibri" charset="0"/>
              </a:rPr>
              <a:t> &lt;</a:t>
            </a:r>
            <a:r>
              <a:rPr lang="en-US" dirty="0" err="1">
                <a:solidFill>
                  <a:srgbClr val="009900"/>
                </a:solidFill>
                <a:latin typeface="Calibri" charset="0"/>
              </a:rPr>
              <a:t>stdio.h</a:t>
            </a:r>
            <a:r>
              <a:rPr lang="en-US" dirty="0">
                <a:latin typeface="Calibri" charset="0"/>
              </a:rPr>
              <a:t>&gt;</a:t>
            </a:r>
          </a:p>
          <a:p>
            <a:r>
              <a:rPr lang="en-US" dirty="0">
                <a:latin typeface="Calibri" charset="0"/>
              </a:rPr>
              <a:t> 2    </a:t>
            </a:r>
            <a:r>
              <a:rPr lang="en-US" dirty="0">
                <a:solidFill>
                  <a:srgbClr val="CC0000"/>
                </a:solidFill>
                <a:latin typeface="Calibri" charset="0"/>
              </a:rPr>
              <a:t>main</a:t>
            </a:r>
            <a:r>
              <a:rPr lang="en-US" dirty="0">
                <a:latin typeface="Calibri" charset="0"/>
              </a:rPr>
              <a:t>()</a:t>
            </a:r>
          </a:p>
          <a:p>
            <a:r>
              <a:rPr lang="en-US" dirty="0">
                <a:latin typeface="Calibri" charset="0"/>
              </a:rPr>
              <a:t> 3    {</a:t>
            </a:r>
          </a:p>
          <a:p>
            <a:r>
              <a:rPr lang="en-US" dirty="0">
                <a:latin typeface="Calibri" charset="0"/>
              </a:rPr>
              <a:t> 4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apple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5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*</a:t>
            </a:r>
            <a:r>
              <a:rPr lang="en-US" dirty="0" err="1">
                <a:solidFill>
                  <a:srgbClr val="CC0099"/>
                </a:solidFill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6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**</a:t>
            </a:r>
            <a:r>
              <a:rPr lang="en-US" dirty="0" err="1">
                <a:solidFill>
                  <a:srgbClr val="CC0099"/>
                </a:solidFill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;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7     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&amp;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8      *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&amp;apple;</a:t>
            </a:r>
          </a:p>
          <a:p>
            <a:r>
              <a:rPr lang="en-US" dirty="0">
                <a:latin typeface="Calibri" charset="0"/>
              </a:rPr>
              <a:t> 9     **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123;</a:t>
            </a:r>
          </a:p>
          <a:p>
            <a:r>
              <a:rPr lang="en-US" dirty="0">
                <a:latin typeface="Calibri" charset="0"/>
              </a:rPr>
              <a:t>10    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++;</a:t>
            </a:r>
          </a:p>
          <a:p>
            <a:r>
              <a:rPr lang="en-US" dirty="0">
                <a:latin typeface="Calibri" charset="0"/>
              </a:rPr>
              <a:t>11    *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++;</a:t>
            </a:r>
          </a:p>
          <a:p>
            <a:r>
              <a:rPr lang="en-US" dirty="0">
                <a:latin typeface="Calibri" charset="0"/>
              </a:rPr>
              <a:t>12    apple++;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13   </a:t>
            </a:r>
            <a:r>
              <a:rPr lang="en-US" dirty="0" err="1">
                <a:latin typeface="Calibri" charset="0"/>
              </a:rPr>
              <a:t>printf</a:t>
            </a:r>
            <a:r>
              <a:rPr lang="en-US" dirty="0">
                <a:latin typeface="Calibri" charset="0"/>
              </a:rPr>
              <a:t>(“%x %x %d\n”,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, 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, apple);</a:t>
            </a:r>
          </a:p>
          <a:p>
            <a:r>
              <a:rPr lang="en-US" dirty="0">
                <a:latin typeface="Calibri" charset="0"/>
              </a:rPr>
              <a:t>14   }</a:t>
            </a:r>
          </a:p>
        </p:txBody>
      </p: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87" y="2362200"/>
            <a:ext cx="1981201" cy="1143000"/>
          </a:xfrm>
        </p:spPr>
        <p:txBody>
          <a:bodyPr/>
          <a:lstStyle/>
          <a:p>
            <a:pPr eaLnBrk="1" hangingPunct="1"/>
            <a:r>
              <a:rPr lang="en-US" dirty="0"/>
              <a:t>Quiz #7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272532" y="4152721"/>
            <a:ext cx="170333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Assume </a:t>
            </a:r>
            <a:r>
              <a:rPr lang="en-US" dirty="0">
                <a:latin typeface="Calibri" charset="0"/>
              </a:rPr>
              <a:t>that:</a:t>
            </a:r>
          </a:p>
          <a:p>
            <a:r>
              <a:rPr lang="en-US" dirty="0" smtClean="0">
                <a:latin typeface="Calibri" charset="0"/>
              </a:rPr>
              <a:t>apple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$sp+8 </a:t>
            </a:r>
          </a:p>
          <a:p>
            <a:r>
              <a:rPr lang="en-US" dirty="0" err="1" smtClean="0">
                <a:latin typeface="Calibri" charset="0"/>
              </a:rPr>
              <a:t>ptr</a:t>
            </a:r>
            <a:r>
              <a:rPr lang="en-US" dirty="0" smtClean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$sp+4</a:t>
            </a:r>
          </a:p>
          <a:p>
            <a:r>
              <a:rPr lang="en-US" dirty="0" err="1" smtClean="0">
                <a:latin typeface="Calibri" charset="0"/>
              </a:rPr>
              <a:t>ind</a:t>
            </a:r>
            <a:r>
              <a:rPr lang="en-US" dirty="0" smtClean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$sp+0</a:t>
            </a:r>
          </a:p>
        </p:txBody>
      </p:sp>
      <p:sp>
        <p:nvSpPr>
          <p:cNvPr id="27" name="Oval 26"/>
          <p:cNvSpPr/>
          <p:nvPr/>
        </p:nvSpPr>
        <p:spPr>
          <a:xfrm>
            <a:off x="3843527" y="146626"/>
            <a:ext cx="1583720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$sp+8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239800" y="146626"/>
            <a:ext cx="1413479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$sp+4</a:t>
            </a:r>
            <a:endParaRPr lang="en-US" sz="2400" dirty="0"/>
          </a:p>
        </p:txBody>
      </p:sp>
      <p:sp>
        <p:nvSpPr>
          <p:cNvPr id="29" name="Oval 28"/>
          <p:cNvSpPr/>
          <p:nvPr/>
        </p:nvSpPr>
        <p:spPr>
          <a:xfrm>
            <a:off x="636072" y="146626"/>
            <a:ext cx="1413479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$sp+0</a:t>
            </a:r>
            <a:endParaRPr lang="en-US" sz="2400" dirty="0"/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1101511" y="1132463"/>
            <a:ext cx="482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 charset="0"/>
            </a:endParaRP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720114" y="702664"/>
            <a:ext cx="5787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err="1" smtClean="0">
                <a:latin typeface="Calibri" charset="0"/>
                <a:sym typeface="Symbol" charset="0"/>
              </a:rPr>
              <a:t>ind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4394087" y="1132463"/>
            <a:ext cx="482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 charset="0"/>
            </a:endParaRP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2704446" y="1132463"/>
            <a:ext cx="484187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 charset="0"/>
            </a:endParaRPr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>
            <a:off x="3183574" y="1242001"/>
            <a:ext cx="12105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4615032" y="681762"/>
            <a:ext cx="8792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smtClean="0">
                <a:latin typeface="Calibri" charset="0"/>
                <a:sym typeface="Symbol" charset="0"/>
              </a:rPr>
              <a:t>apple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sp>
        <p:nvSpPr>
          <p:cNvPr id="36" name="Rectangle 19"/>
          <p:cNvSpPr>
            <a:spLocks noChangeArrowheads="1"/>
          </p:cNvSpPr>
          <p:nvPr/>
        </p:nvSpPr>
        <p:spPr bwMode="auto">
          <a:xfrm>
            <a:off x="2944311" y="654774"/>
            <a:ext cx="556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err="1" smtClean="0">
                <a:latin typeface="Calibri" charset="0"/>
                <a:sym typeface="Symbol" charset="0"/>
              </a:rPr>
              <a:t>ptr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cxnSp>
        <p:nvCxnSpPr>
          <p:cNvPr id="37" name="Straight Arrow Connector 36"/>
          <p:cNvCxnSpPr>
            <a:stCxn id="30" idx="3"/>
            <a:endCxn id="33" idx="1"/>
          </p:cNvCxnSpPr>
          <p:nvPr/>
        </p:nvCxnSpPr>
        <p:spPr bwMode="auto">
          <a:xfrm>
            <a:off x="1584111" y="1242001"/>
            <a:ext cx="1120335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0"/>
          </p:cNvCxnSpPr>
          <p:nvPr/>
        </p:nvCxnSpPr>
        <p:spPr>
          <a:xfrm>
            <a:off x="2946539" y="587951"/>
            <a:ext cx="1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2" idx="0"/>
          </p:cNvCxnSpPr>
          <p:nvPr/>
        </p:nvCxnSpPr>
        <p:spPr>
          <a:xfrm>
            <a:off x="4635387" y="587951"/>
            <a:ext cx="0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0" idx="0"/>
          </p:cNvCxnSpPr>
          <p:nvPr/>
        </p:nvCxnSpPr>
        <p:spPr>
          <a:xfrm flipH="1">
            <a:off x="1342811" y="587951"/>
            <a:ext cx="1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653404" y="587951"/>
            <a:ext cx="1051042" cy="654050"/>
            <a:chOff x="1653404" y="587951"/>
            <a:chExt cx="1051042" cy="654050"/>
          </a:xfrm>
        </p:grpSpPr>
        <p:sp>
          <p:nvSpPr>
            <p:cNvPr id="41" name="Oval 40"/>
            <p:cNvSpPr/>
            <p:nvPr/>
          </p:nvSpPr>
          <p:spPr>
            <a:xfrm>
              <a:off x="1653404" y="587951"/>
              <a:ext cx="792294" cy="356502"/>
            </a:xfrm>
            <a:prstGeom prst="ellipse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$t4</a:t>
              </a:r>
              <a:endParaRPr lang="en-US" dirty="0"/>
            </a:p>
          </p:txBody>
        </p:sp>
        <p:cxnSp>
          <p:nvCxnSpPr>
            <p:cNvPr id="42" name="Straight Arrow Connector 41"/>
            <p:cNvCxnSpPr>
              <a:stCxn id="41" idx="5"/>
            </p:cNvCxnSpPr>
            <p:nvPr/>
          </p:nvCxnSpPr>
          <p:spPr>
            <a:xfrm>
              <a:off x="2329669" y="892244"/>
              <a:ext cx="374777" cy="349757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3361313" y="587951"/>
            <a:ext cx="1051042" cy="551999"/>
            <a:chOff x="3361313" y="587951"/>
            <a:chExt cx="1051042" cy="551999"/>
          </a:xfrm>
        </p:grpSpPr>
        <p:sp>
          <p:nvSpPr>
            <p:cNvPr id="43" name="Oval 42"/>
            <p:cNvSpPr/>
            <p:nvPr/>
          </p:nvSpPr>
          <p:spPr>
            <a:xfrm>
              <a:off x="3361313" y="587951"/>
              <a:ext cx="792294" cy="356502"/>
            </a:xfrm>
            <a:prstGeom prst="ellipse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$t5</a:t>
              </a:r>
              <a:endParaRPr lang="en-US" dirty="0"/>
            </a:p>
          </p:txBody>
        </p:sp>
        <p:cxnSp>
          <p:nvCxnSpPr>
            <p:cNvPr id="44" name="Straight Arrow Connector 43"/>
            <p:cNvCxnSpPr>
              <a:stCxn id="43" idx="5"/>
            </p:cNvCxnSpPr>
            <p:nvPr/>
          </p:nvCxnSpPr>
          <p:spPr>
            <a:xfrm>
              <a:off x="4037578" y="892244"/>
              <a:ext cx="374777" cy="247706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4371765" y="1071391"/>
            <a:ext cx="52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123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29855" y="3185914"/>
            <a:ext cx="4330700" cy="95410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b="1" dirty="0">
                <a:latin typeface="Calibri" charset="0"/>
              </a:rPr>
              <a:t>	$t3,$zero,123</a:t>
            </a: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b="1" dirty="0">
                <a:latin typeface="Calibri" charset="0"/>
              </a:rPr>
              <a:t>	$t4, 0($</a:t>
            </a:r>
            <a:r>
              <a:rPr lang="en-US" sz="1400" b="1" dirty="0" err="1">
                <a:latin typeface="Calibri" charset="0"/>
              </a:rPr>
              <a:t>sp</a:t>
            </a:r>
            <a:r>
              <a:rPr lang="en-US" sz="1400" b="1" dirty="0">
                <a:latin typeface="Calibri" charset="0"/>
              </a:rPr>
              <a:t>) 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$t4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b="1" dirty="0">
              <a:solidFill>
                <a:srgbClr val="003399"/>
              </a:solidFill>
              <a:latin typeface="Calibri" charset="0"/>
              <a:sym typeface="Symbol" charset="2"/>
            </a:endParaRP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  <a:sym typeface="Symbol" charset="2"/>
              </a:rPr>
              <a:t>lw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  <a:sym typeface="Symbol" charset="2"/>
              </a:rPr>
              <a:t>	</a:t>
            </a:r>
            <a:r>
              <a:rPr lang="en-US" sz="1400" b="1" dirty="0">
                <a:latin typeface="Calibri" charset="0"/>
                <a:sym typeface="Symbol" charset="2"/>
              </a:rPr>
              <a:t>$t5, 0($t4)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  <a:sym typeface="Symbol" charset="2"/>
              </a:rPr>
              <a:t>	# $t5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  <a:sym typeface="Symbol" charset="2"/>
              </a:rPr>
              <a:t>← *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b="1" dirty="0">
              <a:latin typeface="Calibri" charset="0"/>
            </a:endParaRP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b="1" dirty="0">
                <a:latin typeface="Calibri" charset="0"/>
              </a:rPr>
              <a:t>	$t3, 0($t5)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**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 123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902" name="Group 5"/>
          <p:cNvGrpSpPr>
            <a:grpSpLocks/>
          </p:cNvGrpSpPr>
          <p:nvPr/>
        </p:nvGrpSpPr>
        <p:grpSpPr bwMode="auto">
          <a:xfrm>
            <a:off x="6403975" y="-80963"/>
            <a:ext cx="2181225" cy="1490663"/>
            <a:chOff x="4034" y="-51"/>
            <a:chExt cx="1374" cy="939"/>
          </a:xfrm>
        </p:grpSpPr>
        <p:sp>
          <p:nvSpPr>
            <p:cNvPr id="80905" name="Rectangle 6"/>
            <p:cNvSpPr>
              <a:spLocks noChangeArrowheads="1"/>
            </p:cNvSpPr>
            <p:nvPr/>
          </p:nvSpPr>
          <p:spPr bwMode="auto">
            <a:xfrm>
              <a:off x="4472" y="520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  <a:sym typeface="Symbol" charset="2"/>
                </a:rPr>
                <a:t>$sp+4</a:t>
              </a:r>
              <a:endParaRPr lang="en-US" b="1">
                <a:solidFill>
                  <a:srgbClr val="CC0000"/>
                </a:solidFill>
                <a:latin typeface="Calibri" charset="0"/>
                <a:sym typeface="Symbol" charset="2"/>
              </a:endParaRPr>
            </a:p>
          </p:txBody>
        </p:sp>
        <p:sp>
          <p:nvSpPr>
            <p:cNvPr id="80906" name="Rectangle 7"/>
            <p:cNvSpPr>
              <a:spLocks noChangeArrowheads="1"/>
            </p:cNvSpPr>
            <p:nvPr/>
          </p:nvSpPr>
          <p:spPr bwMode="auto">
            <a:xfrm>
              <a:off x="4472" y="704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0907" name="Text Box 8"/>
            <p:cNvSpPr txBox="1">
              <a:spLocks noChangeArrowheads="1"/>
            </p:cNvSpPr>
            <p:nvPr/>
          </p:nvSpPr>
          <p:spPr bwMode="auto">
            <a:xfrm>
              <a:off x="4602" y="-51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Stack</a:t>
              </a:r>
            </a:p>
          </p:txBody>
        </p:sp>
        <p:sp>
          <p:nvSpPr>
            <p:cNvPr id="80908" name="Rectangle 9"/>
            <p:cNvSpPr>
              <a:spLocks noChangeArrowheads="1"/>
            </p:cNvSpPr>
            <p:nvPr/>
          </p:nvSpPr>
          <p:spPr bwMode="auto">
            <a:xfrm>
              <a:off x="4472" y="152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  <a:sym typeface="Symbol" charset="2"/>
                </a:rPr>
                <a:t>123</a:t>
              </a:r>
              <a:endParaRPr lang="en-US">
                <a:latin typeface="Calibri" charset="0"/>
              </a:endParaRPr>
            </a:p>
          </p:txBody>
        </p:sp>
        <p:sp>
          <p:nvSpPr>
            <p:cNvPr id="80909" name="Rectangle 10"/>
            <p:cNvSpPr>
              <a:spLocks noChangeArrowheads="1"/>
            </p:cNvSpPr>
            <p:nvPr/>
          </p:nvSpPr>
          <p:spPr bwMode="auto">
            <a:xfrm>
              <a:off x="4472" y="336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  <a:sym typeface="Symbol" charset="2"/>
                </a:rPr>
                <a:t>$sp+8</a:t>
              </a:r>
            </a:p>
          </p:txBody>
        </p:sp>
        <p:sp>
          <p:nvSpPr>
            <p:cNvPr id="80910" name="Text Box 11"/>
            <p:cNvSpPr txBox="1">
              <a:spLocks noChangeArrowheads="1"/>
            </p:cNvSpPr>
            <p:nvPr/>
          </p:nvSpPr>
          <p:spPr bwMode="auto">
            <a:xfrm>
              <a:off x="4034" y="493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$sp</a:t>
              </a:r>
            </a:p>
          </p:txBody>
        </p:sp>
        <p:sp>
          <p:nvSpPr>
            <p:cNvPr id="80911" name="Line 12"/>
            <p:cNvSpPr>
              <a:spLocks noChangeShapeType="1"/>
            </p:cNvSpPr>
            <p:nvPr/>
          </p:nvSpPr>
          <p:spPr bwMode="auto">
            <a:xfrm>
              <a:off x="4360" y="616"/>
              <a:ext cx="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2" name="Text Box 13"/>
            <p:cNvSpPr txBox="1">
              <a:spLocks noChangeArrowheads="1"/>
            </p:cNvSpPr>
            <p:nvPr/>
          </p:nvSpPr>
          <p:spPr bwMode="auto">
            <a:xfrm>
              <a:off x="5230" y="521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0</a:t>
              </a:r>
            </a:p>
          </p:txBody>
        </p:sp>
        <p:sp>
          <p:nvSpPr>
            <p:cNvPr id="80913" name="Text Box 14"/>
            <p:cNvSpPr txBox="1">
              <a:spLocks noChangeArrowheads="1"/>
            </p:cNvSpPr>
            <p:nvPr/>
          </p:nvSpPr>
          <p:spPr bwMode="auto">
            <a:xfrm>
              <a:off x="5230" y="33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4</a:t>
              </a:r>
            </a:p>
          </p:txBody>
        </p:sp>
        <p:sp>
          <p:nvSpPr>
            <p:cNvPr id="80914" name="Text Box 15"/>
            <p:cNvSpPr txBox="1">
              <a:spLocks noChangeArrowheads="1"/>
            </p:cNvSpPr>
            <p:nvPr/>
          </p:nvSpPr>
          <p:spPr bwMode="auto">
            <a:xfrm>
              <a:off x="5230" y="1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8</a:t>
              </a:r>
            </a:p>
          </p:txBody>
        </p:sp>
      </p:grp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716463" y="1511300"/>
            <a:ext cx="4389437" cy="530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7 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CC0000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, 4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latin typeface="Calibri" charset="0"/>
              </a:rPr>
              <a:t> 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8 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&amp;apple;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$sp,8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$t1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0($t0)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9    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123;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$t3,$zero,123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$t4,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$t4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solidFill>
                <a:srgbClr val="003399"/>
              </a:solidFill>
              <a:latin typeface="Calibri" charset="0"/>
              <a:sym typeface="Symbol" charset="2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  <a:sym typeface="Symbol" charset="2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</a:t>
            </a:r>
            <a:r>
              <a:rPr lang="en-US" sz="1400" dirty="0">
                <a:latin typeface="Calibri" charset="0"/>
                <a:sym typeface="Symbol" charset="2"/>
              </a:rPr>
              <a:t>$t5, 0($t4)	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# $t5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$t3, 0($t5)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123</a:t>
            </a:r>
          </a:p>
          <a:p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10   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++;</a:t>
            </a:r>
            <a:endParaRPr lang="en-US" sz="1400" b="1" dirty="0">
              <a:latin typeface="Calibri" charset="0"/>
            </a:endParaRP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b="1" dirty="0">
                <a:latin typeface="Calibri" charset="0"/>
              </a:rPr>
              <a:t>$t0, 0($</a:t>
            </a:r>
            <a:r>
              <a:rPr lang="en-US" sz="1400" b="1" dirty="0" err="1">
                <a:latin typeface="Calibri" charset="0"/>
              </a:rPr>
              <a:t>sp</a:t>
            </a:r>
            <a:r>
              <a:rPr lang="en-US" sz="1400" b="1" dirty="0">
                <a:latin typeface="Calibri" charset="0"/>
              </a:rPr>
              <a:t>)              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b="1" dirty="0">
              <a:latin typeface="Calibri" charset="0"/>
            </a:endParaRP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b="1" dirty="0">
                <a:latin typeface="Calibri" charset="0"/>
              </a:rPr>
              <a:t>	$t0, $t0, 4               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b="1" dirty="0">
              <a:latin typeface="Calibri" charset="0"/>
            </a:endParaRP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b="1" dirty="0">
                <a:latin typeface="Calibri" charset="0"/>
              </a:rPr>
              <a:t>	$t0, 0($</a:t>
            </a:r>
            <a:r>
              <a:rPr lang="en-US" sz="1400" b="1" dirty="0" err="1">
                <a:latin typeface="Calibri" charset="0"/>
              </a:rPr>
              <a:t>sp</a:t>
            </a:r>
            <a:r>
              <a:rPr lang="en-US" sz="1400" b="1" dirty="0">
                <a:latin typeface="Calibri" charset="0"/>
              </a:rPr>
              <a:t>)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b="1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11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$t6, 4($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$t6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$t7, $t7,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12   apple++;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$t8, $t8,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apple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67263" y="4940300"/>
            <a:ext cx="3586162" cy="1866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0" y="2295584"/>
            <a:ext cx="4043445" cy="4524316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1</a:t>
            </a:r>
            <a:r>
              <a:rPr lang="en-US" dirty="0">
                <a:solidFill>
                  <a:srgbClr val="003399"/>
                </a:solidFill>
                <a:latin typeface="Calibri" charset="0"/>
              </a:rPr>
              <a:t>    #include</a:t>
            </a:r>
            <a:r>
              <a:rPr lang="en-US" dirty="0">
                <a:latin typeface="Calibri" charset="0"/>
              </a:rPr>
              <a:t> &lt;</a:t>
            </a:r>
            <a:r>
              <a:rPr lang="en-US" dirty="0" err="1">
                <a:solidFill>
                  <a:srgbClr val="009900"/>
                </a:solidFill>
                <a:latin typeface="Calibri" charset="0"/>
              </a:rPr>
              <a:t>stdio.h</a:t>
            </a:r>
            <a:r>
              <a:rPr lang="en-US" dirty="0">
                <a:latin typeface="Calibri" charset="0"/>
              </a:rPr>
              <a:t>&gt;</a:t>
            </a:r>
          </a:p>
          <a:p>
            <a:r>
              <a:rPr lang="en-US" dirty="0">
                <a:latin typeface="Calibri" charset="0"/>
              </a:rPr>
              <a:t> 2    </a:t>
            </a:r>
            <a:r>
              <a:rPr lang="en-US" dirty="0">
                <a:solidFill>
                  <a:srgbClr val="CC0000"/>
                </a:solidFill>
                <a:latin typeface="Calibri" charset="0"/>
              </a:rPr>
              <a:t>main</a:t>
            </a:r>
            <a:r>
              <a:rPr lang="en-US" dirty="0">
                <a:latin typeface="Calibri" charset="0"/>
              </a:rPr>
              <a:t>()</a:t>
            </a:r>
          </a:p>
          <a:p>
            <a:r>
              <a:rPr lang="en-US" dirty="0">
                <a:latin typeface="Calibri" charset="0"/>
              </a:rPr>
              <a:t> 3    {</a:t>
            </a:r>
          </a:p>
          <a:p>
            <a:r>
              <a:rPr lang="en-US" dirty="0">
                <a:latin typeface="Calibri" charset="0"/>
              </a:rPr>
              <a:t> 4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apple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5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*</a:t>
            </a:r>
            <a:r>
              <a:rPr lang="en-US" dirty="0" err="1">
                <a:solidFill>
                  <a:srgbClr val="CC0099"/>
                </a:solidFill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6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**</a:t>
            </a:r>
            <a:r>
              <a:rPr lang="en-US" dirty="0" err="1">
                <a:solidFill>
                  <a:srgbClr val="CC0099"/>
                </a:solidFill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;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7     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&amp;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8      *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&amp;apple;</a:t>
            </a:r>
          </a:p>
          <a:p>
            <a:r>
              <a:rPr lang="en-US" dirty="0">
                <a:latin typeface="Calibri" charset="0"/>
              </a:rPr>
              <a:t> 9     **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123;</a:t>
            </a:r>
          </a:p>
          <a:p>
            <a:r>
              <a:rPr lang="en-US" dirty="0">
                <a:latin typeface="Calibri" charset="0"/>
              </a:rPr>
              <a:t>10    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++;</a:t>
            </a:r>
          </a:p>
          <a:p>
            <a:r>
              <a:rPr lang="en-US" dirty="0">
                <a:latin typeface="Calibri" charset="0"/>
              </a:rPr>
              <a:t>11    *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++;</a:t>
            </a:r>
          </a:p>
          <a:p>
            <a:r>
              <a:rPr lang="en-US" dirty="0">
                <a:latin typeface="Calibri" charset="0"/>
              </a:rPr>
              <a:t>12    apple++;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13   </a:t>
            </a:r>
            <a:r>
              <a:rPr lang="en-US" dirty="0" err="1">
                <a:latin typeface="Calibri" charset="0"/>
              </a:rPr>
              <a:t>printf</a:t>
            </a:r>
            <a:r>
              <a:rPr lang="en-US" dirty="0">
                <a:latin typeface="Calibri" charset="0"/>
              </a:rPr>
              <a:t>(“%x %x %d\n”,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, 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, apple);</a:t>
            </a:r>
          </a:p>
          <a:p>
            <a:r>
              <a:rPr lang="en-US" dirty="0">
                <a:latin typeface="Calibri" charset="0"/>
              </a:rPr>
              <a:t>14   }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2071687" y="2362200"/>
            <a:ext cx="198120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mtClean="0"/>
              <a:t>Quiz #7</a:t>
            </a:r>
            <a:endParaRPr lang="en-US" dirty="0"/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272532" y="4152721"/>
            <a:ext cx="170333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Assume </a:t>
            </a:r>
            <a:r>
              <a:rPr lang="en-US" dirty="0">
                <a:latin typeface="Calibri" charset="0"/>
              </a:rPr>
              <a:t>that:</a:t>
            </a:r>
          </a:p>
          <a:p>
            <a:r>
              <a:rPr lang="en-US" dirty="0" smtClean="0">
                <a:latin typeface="Calibri" charset="0"/>
              </a:rPr>
              <a:t>apple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$sp+8 </a:t>
            </a:r>
          </a:p>
          <a:p>
            <a:r>
              <a:rPr lang="en-US" dirty="0" err="1" smtClean="0">
                <a:latin typeface="Calibri" charset="0"/>
              </a:rPr>
              <a:t>ptr</a:t>
            </a:r>
            <a:r>
              <a:rPr lang="en-US" dirty="0" smtClean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$sp+4</a:t>
            </a:r>
          </a:p>
          <a:p>
            <a:r>
              <a:rPr lang="en-US" dirty="0" err="1" smtClean="0">
                <a:latin typeface="Calibri" charset="0"/>
              </a:rPr>
              <a:t>ind</a:t>
            </a:r>
            <a:r>
              <a:rPr lang="en-US" dirty="0" smtClean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$sp+0</a:t>
            </a:r>
          </a:p>
        </p:txBody>
      </p:sp>
      <p:sp>
        <p:nvSpPr>
          <p:cNvPr id="27" name="Oval 26"/>
          <p:cNvSpPr/>
          <p:nvPr/>
        </p:nvSpPr>
        <p:spPr>
          <a:xfrm>
            <a:off x="3843527" y="146626"/>
            <a:ext cx="1583720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$sp+8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239800" y="146626"/>
            <a:ext cx="1413479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$sp+4</a:t>
            </a:r>
            <a:endParaRPr lang="en-US" sz="2400" dirty="0"/>
          </a:p>
        </p:txBody>
      </p:sp>
      <p:sp>
        <p:nvSpPr>
          <p:cNvPr id="29" name="Oval 28"/>
          <p:cNvSpPr/>
          <p:nvPr/>
        </p:nvSpPr>
        <p:spPr>
          <a:xfrm>
            <a:off x="636072" y="146626"/>
            <a:ext cx="1413479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$sp+0</a:t>
            </a:r>
            <a:endParaRPr lang="en-US" sz="2400" dirty="0"/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1101511" y="1132463"/>
            <a:ext cx="482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 charset="0"/>
            </a:endParaRP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720114" y="702664"/>
            <a:ext cx="5787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err="1" smtClean="0">
                <a:latin typeface="Calibri" charset="0"/>
                <a:sym typeface="Symbol" charset="0"/>
              </a:rPr>
              <a:t>ind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4394087" y="1132463"/>
            <a:ext cx="482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 charset="0"/>
            </a:endParaRP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2704446" y="1132463"/>
            <a:ext cx="484187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 charset="0"/>
            </a:endParaRPr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>
            <a:off x="3183574" y="1242001"/>
            <a:ext cx="12105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4615032" y="681762"/>
            <a:ext cx="8792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smtClean="0">
                <a:latin typeface="Calibri" charset="0"/>
                <a:sym typeface="Symbol" charset="0"/>
              </a:rPr>
              <a:t>apple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sp>
        <p:nvSpPr>
          <p:cNvPr id="36" name="Rectangle 19"/>
          <p:cNvSpPr>
            <a:spLocks noChangeArrowheads="1"/>
          </p:cNvSpPr>
          <p:nvPr/>
        </p:nvSpPr>
        <p:spPr bwMode="auto">
          <a:xfrm>
            <a:off x="2944311" y="654774"/>
            <a:ext cx="556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err="1" smtClean="0">
                <a:latin typeface="Calibri" charset="0"/>
                <a:sym typeface="Symbol" charset="0"/>
              </a:rPr>
              <a:t>ptr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cxnSp>
        <p:nvCxnSpPr>
          <p:cNvPr id="37" name="Straight Arrow Connector 36"/>
          <p:cNvCxnSpPr>
            <a:stCxn id="30" idx="3"/>
            <a:endCxn id="33" idx="1"/>
          </p:cNvCxnSpPr>
          <p:nvPr/>
        </p:nvCxnSpPr>
        <p:spPr bwMode="auto">
          <a:xfrm>
            <a:off x="1584111" y="1242001"/>
            <a:ext cx="1120335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0"/>
          </p:cNvCxnSpPr>
          <p:nvPr/>
        </p:nvCxnSpPr>
        <p:spPr>
          <a:xfrm>
            <a:off x="2946539" y="587951"/>
            <a:ext cx="1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2" idx="0"/>
          </p:cNvCxnSpPr>
          <p:nvPr/>
        </p:nvCxnSpPr>
        <p:spPr>
          <a:xfrm>
            <a:off x="4635387" y="587951"/>
            <a:ext cx="0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0" idx="0"/>
          </p:cNvCxnSpPr>
          <p:nvPr/>
        </p:nvCxnSpPr>
        <p:spPr>
          <a:xfrm flipH="1">
            <a:off x="1342811" y="587951"/>
            <a:ext cx="1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639511" y="1711901"/>
            <a:ext cx="792294" cy="35650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$t0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2" idx="7"/>
            <a:endCxn id="33" idx="1"/>
          </p:cNvCxnSpPr>
          <p:nvPr/>
        </p:nvCxnSpPr>
        <p:spPr>
          <a:xfrm flipV="1">
            <a:off x="2315776" y="1242001"/>
            <a:ext cx="388670" cy="522109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6"/>
          </p:cNvCxnSpPr>
          <p:nvPr/>
        </p:nvCxnSpPr>
        <p:spPr>
          <a:xfrm flipV="1">
            <a:off x="2431805" y="1247991"/>
            <a:ext cx="2003460" cy="642161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896" name="Freeform 80895"/>
          <p:cNvSpPr/>
          <p:nvPr/>
        </p:nvSpPr>
        <p:spPr>
          <a:xfrm>
            <a:off x="1587500" y="1231900"/>
            <a:ext cx="2806700" cy="279400"/>
          </a:xfrm>
          <a:custGeom>
            <a:avLst/>
            <a:gdLst>
              <a:gd name="connsiteX0" fmla="*/ 0 w 2806700"/>
              <a:gd name="connsiteY0" fmla="*/ 0 h 469968"/>
              <a:gd name="connsiteX1" fmla="*/ 1358900 w 2806700"/>
              <a:gd name="connsiteY1" fmla="*/ 469900 h 469968"/>
              <a:gd name="connsiteX2" fmla="*/ 2806700 w 2806700"/>
              <a:gd name="connsiteY2" fmla="*/ 38100 h 46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6700" h="469968">
                <a:moveTo>
                  <a:pt x="0" y="0"/>
                </a:moveTo>
                <a:cubicBezTo>
                  <a:pt x="445558" y="231775"/>
                  <a:pt x="891117" y="463550"/>
                  <a:pt x="1358900" y="469900"/>
                </a:cubicBezTo>
                <a:cubicBezTo>
                  <a:pt x="1826683" y="476250"/>
                  <a:pt x="2806700" y="38100"/>
                  <a:pt x="2806700" y="3810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371765" y="1071391"/>
            <a:ext cx="52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123</a:t>
            </a:r>
            <a:endParaRPr lang="en-US" sz="1600" b="1" dirty="0"/>
          </a:p>
        </p:txBody>
      </p:sp>
      <p:sp>
        <p:nvSpPr>
          <p:cNvPr id="41" name="Rectangle 40"/>
          <p:cNvSpPr/>
          <p:nvPr/>
        </p:nvSpPr>
        <p:spPr>
          <a:xfrm>
            <a:off x="4767263" y="4305121"/>
            <a:ext cx="3586162" cy="9777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" grpId="0" animBg="1"/>
      <p:bldP spid="4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6" name="Group 5"/>
          <p:cNvGrpSpPr>
            <a:grpSpLocks/>
          </p:cNvGrpSpPr>
          <p:nvPr/>
        </p:nvGrpSpPr>
        <p:grpSpPr bwMode="auto">
          <a:xfrm>
            <a:off x="6403975" y="-80963"/>
            <a:ext cx="2181225" cy="1490663"/>
            <a:chOff x="4034" y="-51"/>
            <a:chExt cx="1374" cy="939"/>
          </a:xfrm>
        </p:grpSpPr>
        <p:sp>
          <p:nvSpPr>
            <p:cNvPr id="81929" name="Rectangle 6"/>
            <p:cNvSpPr>
              <a:spLocks noChangeArrowheads="1"/>
            </p:cNvSpPr>
            <p:nvPr/>
          </p:nvSpPr>
          <p:spPr bwMode="auto">
            <a:xfrm>
              <a:off x="4472" y="520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b="1">
                  <a:solidFill>
                    <a:srgbClr val="CC0000"/>
                  </a:solidFill>
                  <a:latin typeface="Calibri" charset="0"/>
                  <a:sym typeface="Symbol" charset="2"/>
                </a:rPr>
                <a:t>$sp+8</a:t>
              </a:r>
            </a:p>
          </p:txBody>
        </p:sp>
        <p:sp>
          <p:nvSpPr>
            <p:cNvPr id="81930" name="Rectangle 7"/>
            <p:cNvSpPr>
              <a:spLocks noChangeArrowheads="1"/>
            </p:cNvSpPr>
            <p:nvPr/>
          </p:nvSpPr>
          <p:spPr bwMode="auto">
            <a:xfrm>
              <a:off x="4472" y="704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1931" name="Text Box 8"/>
            <p:cNvSpPr txBox="1">
              <a:spLocks noChangeArrowheads="1"/>
            </p:cNvSpPr>
            <p:nvPr/>
          </p:nvSpPr>
          <p:spPr bwMode="auto">
            <a:xfrm>
              <a:off x="4602" y="-51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Stack</a:t>
              </a:r>
            </a:p>
          </p:txBody>
        </p:sp>
        <p:sp>
          <p:nvSpPr>
            <p:cNvPr id="81932" name="Rectangle 9"/>
            <p:cNvSpPr>
              <a:spLocks noChangeArrowheads="1"/>
            </p:cNvSpPr>
            <p:nvPr/>
          </p:nvSpPr>
          <p:spPr bwMode="auto">
            <a:xfrm>
              <a:off x="4472" y="152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  <a:sym typeface="Symbol" charset="2"/>
                </a:rPr>
                <a:t>123</a:t>
              </a:r>
              <a:endParaRPr lang="en-US">
                <a:latin typeface="Calibri" charset="0"/>
              </a:endParaRPr>
            </a:p>
          </p:txBody>
        </p:sp>
        <p:sp>
          <p:nvSpPr>
            <p:cNvPr id="81933" name="Rectangle 10"/>
            <p:cNvSpPr>
              <a:spLocks noChangeArrowheads="1"/>
            </p:cNvSpPr>
            <p:nvPr/>
          </p:nvSpPr>
          <p:spPr bwMode="auto">
            <a:xfrm>
              <a:off x="4472" y="336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  <a:sym typeface="Symbol" charset="2"/>
                </a:rPr>
                <a:t>$sp+8</a:t>
              </a:r>
            </a:p>
          </p:txBody>
        </p:sp>
        <p:sp>
          <p:nvSpPr>
            <p:cNvPr id="81934" name="Text Box 11"/>
            <p:cNvSpPr txBox="1">
              <a:spLocks noChangeArrowheads="1"/>
            </p:cNvSpPr>
            <p:nvPr/>
          </p:nvSpPr>
          <p:spPr bwMode="auto">
            <a:xfrm>
              <a:off x="4034" y="493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$sp</a:t>
              </a:r>
            </a:p>
          </p:txBody>
        </p:sp>
        <p:sp>
          <p:nvSpPr>
            <p:cNvPr id="81935" name="Line 12"/>
            <p:cNvSpPr>
              <a:spLocks noChangeShapeType="1"/>
            </p:cNvSpPr>
            <p:nvPr/>
          </p:nvSpPr>
          <p:spPr bwMode="auto">
            <a:xfrm>
              <a:off x="4360" y="616"/>
              <a:ext cx="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36" name="Text Box 13"/>
            <p:cNvSpPr txBox="1">
              <a:spLocks noChangeArrowheads="1"/>
            </p:cNvSpPr>
            <p:nvPr/>
          </p:nvSpPr>
          <p:spPr bwMode="auto">
            <a:xfrm>
              <a:off x="5230" y="521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0</a:t>
              </a:r>
            </a:p>
          </p:txBody>
        </p:sp>
        <p:sp>
          <p:nvSpPr>
            <p:cNvPr id="81937" name="Text Box 14"/>
            <p:cNvSpPr txBox="1">
              <a:spLocks noChangeArrowheads="1"/>
            </p:cNvSpPr>
            <p:nvPr/>
          </p:nvSpPr>
          <p:spPr bwMode="auto">
            <a:xfrm>
              <a:off x="5230" y="33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4</a:t>
              </a:r>
            </a:p>
          </p:txBody>
        </p:sp>
        <p:sp>
          <p:nvSpPr>
            <p:cNvPr id="81938" name="Text Box 15"/>
            <p:cNvSpPr txBox="1">
              <a:spLocks noChangeArrowheads="1"/>
            </p:cNvSpPr>
            <p:nvPr/>
          </p:nvSpPr>
          <p:spPr bwMode="auto">
            <a:xfrm>
              <a:off x="5230" y="1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8</a:t>
              </a:r>
            </a:p>
          </p:txBody>
        </p:sp>
      </p:grp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716463" y="1511300"/>
            <a:ext cx="4389437" cy="530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7 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CC0000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, 4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latin typeface="Calibri" charset="0"/>
              </a:rPr>
              <a:t> 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8 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&amp;apple;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$sp,8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$t1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0($t0)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9    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123;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$t3,$zero,123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$t4,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$t4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solidFill>
                <a:srgbClr val="003399"/>
              </a:solidFill>
              <a:latin typeface="Calibri" charset="0"/>
              <a:sym typeface="Symbol" charset="2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  <a:sym typeface="Symbol" charset="2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</a:t>
            </a:r>
            <a:r>
              <a:rPr lang="en-US" sz="1400" dirty="0">
                <a:latin typeface="Calibri" charset="0"/>
                <a:sym typeface="Symbol" charset="2"/>
              </a:rPr>
              <a:t>$t5, 0($t4)	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# $t5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$t3, 0($t5)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123</a:t>
            </a:r>
          </a:p>
          <a:p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10   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++;</a:t>
            </a:r>
            <a:endParaRPr lang="en-US" sz="1400" b="1" dirty="0">
              <a:latin typeface="Calibri" charset="0"/>
            </a:endParaRP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b="1" dirty="0">
                <a:latin typeface="Calibri" charset="0"/>
              </a:rPr>
              <a:t>$t0, 0($</a:t>
            </a:r>
            <a:r>
              <a:rPr lang="en-US" sz="1400" b="1" dirty="0" err="1">
                <a:latin typeface="Calibri" charset="0"/>
              </a:rPr>
              <a:t>sp</a:t>
            </a:r>
            <a:r>
              <a:rPr lang="en-US" sz="1400" b="1" dirty="0">
                <a:latin typeface="Calibri" charset="0"/>
              </a:rPr>
              <a:t>)              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b="1" dirty="0">
              <a:latin typeface="Calibri" charset="0"/>
            </a:endParaRP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b="1" dirty="0">
                <a:latin typeface="Calibri" charset="0"/>
              </a:rPr>
              <a:t>	$t0, $t0, 4               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b="1" dirty="0">
              <a:latin typeface="Calibri" charset="0"/>
            </a:endParaRP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b="1" dirty="0">
                <a:latin typeface="Calibri" charset="0"/>
              </a:rPr>
              <a:t>	$t0, 0($</a:t>
            </a:r>
            <a:r>
              <a:rPr lang="en-US" sz="1400" b="1" dirty="0" err="1">
                <a:latin typeface="Calibri" charset="0"/>
              </a:rPr>
              <a:t>sp</a:t>
            </a:r>
            <a:r>
              <a:rPr lang="en-US" sz="1400" b="1" dirty="0">
                <a:latin typeface="Calibri" charset="0"/>
              </a:rPr>
              <a:t>)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b="1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11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$t6, 4($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$t6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$t7, $t7,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12   apple++;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$t8, $t8,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apple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67263" y="4940300"/>
            <a:ext cx="3586162" cy="1866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0" y="2295584"/>
            <a:ext cx="4043445" cy="4524316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1</a:t>
            </a:r>
            <a:r>
              <a:rPr lang="en-US" dirty="0">
                <a:solidFill>
                  <a:srgbClr val="003399"/>
                </a:solidFill>
                <a:latin typeface="Calibri" charset="0"/>
              </a:rPr>
              <a:t>    #include</a:t>
            </a:r>
            <a:r>
              <a:rPr lang="en-US" dirty="0">
                <a:latin typeface="Calibri" charset="0"/>
              </a:rPr>
              <a:t> &lt;</a:t>
            </a:r>
            <a:r>
              <a:rPr lang="en-US" dirty="0" err="1">
                <a:solidFill>
                  <a:srgbClr val="009900"/>
                </a:solidFill>
                <a:latin typeface="Calibri" charset="0"/>
              </a:rPr>
              <a:t>stdio.h</a:t>
            </a:r>
            <a:r>
              <a:rPr lang="en-US" dirty="0">
                <a:latin typeface="Calibri" charset="0"/>
              </a:rPr>
              <a:t>&gt;</a:t>
            </a:r>
          </a:p>
          <a:p>
            <a:r>
              <a:rPr lang="en-US" dirty="0">
                <a:latin typeface="Calibri" charset="0"/>
              </a:rPr>
              <a:t> 2    </a:t>
            </a:r>
            <a:r>
              <a:rPr lang="en-US" dirty="0">
                <a:solidFill>
                  <a:srgbClr val="CC0000"/>
                </a:solidFill>
                <a:latin typeface="Calibri" charset="0"/>
              </a:rPr>
              <a:t>main</a:t>
            </a:r>
            <a:r>
              <a:rPr lang="en-US" dirty="0">
                <a:latin typeface="Calibri" charset="0"/>
              </a:rPr>
              <a:t>()</a:t>
            </a:r>
          </a:p>
          <a:p>
            <a:r>
              <a:rPr lang="en-US" dirty="0">
                <a:latin typeface="Calibri" charset="0"/>
              </a:rPr>
              <a:t> 3    {</a:t>
            </a:r>
          </a:p>
          <a:p>
            <a:r>
              <a:rPr lang="en-US" dirty="0">
                <a:latin typeface="Calibri" charset="0"/>
              </a:rPr>
              <a:t> 4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apple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5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*</a:t>
            </a:r>
            <a:r>
              <a:rPr lang="en-US" dirty="0" err="1">
                <a:solidFill>
                  <a:srgbClr val="CC0099"/>
                </a:solidFill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6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**</a:t>
            </a:r>
            <a:r>
              <a:rPr lang="en-US" dirty="0" err="1">
                <a:solidFill>
                  <a:srgbClr val="CC0099"/>
                </a:solidFill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;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7     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&amp;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8      *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&amp;apple;</a:t>
            </a:r>
          </a:p>
          <a:p>
            <a:r>
              <a:rPr lang="en-US" dirty="0">
                <a:latin typeface="Calibri" charset="0"/>
              </a:rPr>
              <a:t> 9     **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123;</a:t>
            </a:r>
          </a:p>
          <a:p>
            <a:r>
              <a:rPr lang="en-US" dirty="0">
                <a:latin typeface="Calibri" charset="0"/>
              </a:rPr>
              <a:t>10    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++;</a:t>
            </a:r>
          </a:p>
          <a:p>
            <a:r>
              <a:rPr lang="en-US" dirty="0">
                <a:latin typeface="Calibri" charset="0"/>
              </a:rPr>
              <a:t>11    *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++;</a:t>
            </a:r>
          </a:p>
          <a:p>
            <a:r>
              <a:rPr lang="en-US" dirty="0">
                <a:latin typeface="Calibri" charset="0"/>
              </a:rPr>
              <a:t>12    apple++;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13   </a:t>
            </a:r>
            <a:r>
              <a:rPr lang="en-US" dirty="0" err="1">
                <a:latin typeface="Calibri" charset="0"/>
              </a:rPr>
              <a:t>printf</a:t>
            </a:r>
            <a:r>
              <a:rPr lang="en-US" dirty="0">
                <a:latin typeface="Calibri" charset="0"/>
              </a:rPr>
              <a:t>(“%x %x %d\n”,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, 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, apple);</a:t>
            </a:r>
          </a:p>
          <a:p>
            <a:r>
              <a:rPr lang="en-US" dirty="0">
                <a:latin typeface="Calibri" charset="0"/>
              </a:rPr>
              <a:t>14   }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2071687" y="2362200"/>
            <a:ext cx="198120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mtClean="0"/>
              <a:t>Quiz #7</a:t>
            </a:r>
            <a:endParaRPr lang="en-US" dirty="0"/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272532" y="4152721"/>
            <a:ext cx="170333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Assume </a:t>
            </a:r>
            <a:r>
              <a:rPr lang="en-US" dirty="0">
                <a:latin typeface="Calibri" charset="0"/>
              </a:rPr>
              <a:t>that:</a:t>
            </a:r>
          </a:p>
          <a:p>
            <a:r>
              <a:rPr lang="en-US" dirty="0" smtClean="0">
                <a:latin typeface="Calibri" charset="0"/>
              </a:rPr>
              <a:t>apple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$sp+8 </a:t>
            </a:r>
          </a:p>
          <a:p>
            <a:r>
              <a:rPr lang="en-US" dirty="0" err="1" smtClean="0">
                <a:latin typeface="Calibri" charset="0"/>
              </a:rPr>
              <a:t>ptr</a:t>
            </a:r>
            <a:r>
              <a:rPr lang="en-US" dirty="0" smtClean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$sp+4</a:t>
            </a:r>
          </a:p>
          <a:p>
            <a:r>
              <a:rPr lang="en-US" dirty="0" err="1" smtClean="0">
                <a:latin typeface="Calibri" charset="0"/>
              </a:rPr>
              <a:t>ind</a:t>
            </a:r>
            <a:r>
              <a:rPr lang="en-US" dirty="0" smtClean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$sp+0</a:t>
            </a:r>
          </a:p>
        </p:txBody>
      </p:sp>
      <p:sp>
        <p:nvSpPr>
          <p:cNvPr id="27" name="Oval 26"/>
          <p:cNvSpPr/>
          <p:nvPr/>
        </p:nvSpPr>
        <p:spPr>
          <a:xfrm>
            <a:off x="3843527" y="146626"/>
            <a:ext cx="1583720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$sp+8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239800" y="146626"/>
            <a:ext cx="1413479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$sp+4</a:t>
            </a:r>
            <a:endParaRPr lang="en-US" sz="2400" dirty="0"/>
          </a:p>
        </p:txBody>
      </p:sp>
      <p:sp>
        <p:nvSpPr>
          <p:cNvPr id="29" name="Oval 28"/>
          <p:cNvSpPr/>
          <p:nvPr/>
        </p:nvSpPr>
        <p:spPr>
          <a:xfrm>
            <a:off x="636072" y="146626"/>
            <a:ext cx="1413479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$sp+0</a:t>
            </a:r>
            <a:endParaRPr lang="en-US" sz="2400" dirty="0"/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1101511" y="1132463"/>
            <a:ext cx="482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 charset="0"/>
            </a:endParaRP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720114" y="702664"/>
            <a:ext cx="5787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err="1" smtClean="0">
                <a:latin typeface="Calibri" charset="0"/>
                <a:sym typeface="Symbol" charset="0"/>
              </a:rPr>
              <a:t>ind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4394087" y="1132463"/>
            <a:ext cx="482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 charset="0"/>
            </a:endParaRP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2704446" y="1132463"/>
            <a:ext cx="484187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 charset="0"/>
            </a:endParaRPr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>
            <a:off x="3183574" y="1242001"/>
            <a:ext cx="12105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4615032" y="681762"/>
            <a:ext cx="8792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smtClean="0">
                <a:latin typeface="Calibri" charset="0"/>
                <a:sym typeface="Symbol" charset="0"/>
              </a:rPr>
              <a:t>apple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sp>
        <p:nvSpPr>
          <p:cNvPr id="36" name="Rectangle 19"/>
          <p:cNvSpPr>
            <a:spLocks noChangeArrowheads="1"/>
          </p:cNvSpPr>
          <p:nvPr/>
        </p:nvSpPr>
        <p:spPr bwMode="auto">
          <a:xfrm>
            <a:off x="2944311" y="654774"/>
            <a:ext cx="556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err="1" smtClean="0">
                <a:latin typeface="Calibri" charset="0"/>
                <a:sym typeface="Symbol" charset="0"/>
              </a:rPr>
              <a:t>ptr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cxnSp>
        <p:nvCxnSpPr>
          <p:cNvPr id="38" name="Straight Arrow Connector 37"/>
          <p:cNvCxnSpPr>
            <a:endCxn id="33" idx="0"/>
          </p:cNvCxnSpPr>
          <p:nvPr/>
        </p:nvCxnSpPr>
        <p:spPr>
          <a:xfrm>
            <a:off x="2946539" y="587951"/>
            <a:ext cx="1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2" idx="0"/>
          </p:cNvCxnSpPr>
          <p:nvPr/>
        </p:nvCxnSpPr>
        <p:spPr>
          <a:xfrm>
            <a:off x="4635387" y="587951"/>
            <a:ext cx="0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0" idx="0"/>
          </p:cNvCxnSpPr>
          <p:nvPr/>
        </p:nvCxnSpPr>
        <p:spPr>
          <a:xfrm flipH="1">
            <a:off x="1342811" y="587951"/>
            <a:ext cx="1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639511" y="1247991"/>
            <a:ext cx="2795754" cy="820412"/>
            <a:chOff x="1639511" y="1247991"/>
            <a:chExt cx="2795754" cy="820412"/>
          </a:xfrm>
        </p:grpSpPr>
        <p:sp>
          <p:nvSpPr>
            <p:cNvPr id="42" name="Oval 41"/>
            <p:cNvSpPr/>
            <p:nvPr/>
          </p:nvSpPr>
          <p:spPr>
            <a:xfrm>
              <a:off x="1639511" y="1711901"/>
              <a:ext cx="792294" cy="356502"/>
            </a:xfrm>
            <a:prstGeom prst="ellipse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$t0</a:t>
              </a:r>
              <a:endParaRPr lang="en-US" dirty="0"/>
            </a:p>
          </p:txBody>
        </p:sp>
        <p:cxnSp>
          <p:nvCxnSpPr>
            <p:cNvPr id="44" name="Straight Arrow Connector 43"/>
            <p:cNvCxnSpPr>
              <a:stCxn id="42" idx="6"/>
            </p:cNvCxnSpPr>
            <p:nvPr/>
          </p:nvCxnSpPr>
          <p:spPr>
            <a:xfrm flipV="1">
              <a:off x="2431805" y="1247991"/>
              <a:ext cx="2003460" cy="642161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Freeform 44"/>
          <p:cNvSpPr/>
          <p:nvPr/>
        </p:nvSpPr>
        <p:spPr>
          <a:xfrm>
            <a:off x="1587500" y="1231900"/>
            <a:ext cx="2806700" cy="279400"/>
          </a:xfrm>
          <a:custGeom>
            <a:avLst/>
            <a:gdLst>
              <a:gd name="connsiteX0" fmla="*/ 0 w 2806700"/>
              <a:gd name="connsiteY0" fmla="*/ 0 h 469968"/>
              <a:gd name="connsiteX1" fmla="*/ 1358900 w 2806700"/>
              <a:gd name="connsiteY1" fmla="*/ 469900 h 469968"/>
              <a:gd name="connsiteX2" fmla="*/ 2806700 w 2806700"/>
              <a:gd name="connsiteY2" fmla="*/ 38100 h 46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6700" h="469968">
                <a:moveTo>
                  <a:pt x="0" y="0"/>
                </a:moveTo>
                <a:cubicBezTo>
                  <a:pt x="445558" y="231775"/>
                  <a:pt x="891117" y="463550"/>
                  <a:pt x="1358900" y="469900"/>
                </a:cubicBezTo>
                <a:cubicBezTo>
                  <a:pt x="1826683" y="476250"/>
                  <a:pt x="2806700" y="38100"/>
                  <a:pt x="2806700" y="3810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371765" y="1071391"/>
            <a:ext cx="52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123</a:t>
            </a:r>
            <a:endParaRPr lang="en-US" sz="1600" b="1" dirty="0"/>
          </a:p>
        </p:txBody>
      </p:sp>
      <p:sp>
        <p:nvSpPr>
          <p:cNvPr id="2" name="Rectangle 1"/>
          <p:cNvSpPr/>
          <p:nvPr/>
        </p:nvSpPr>
        <p:spPr>
          <a:xfrm>
            <a:off x="4716463" y="4237156"/>
            <a:ext cx="3208299" cy="738664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b="1" dirty="0">
                <a:latin typeface="Calibri" charset="0"/>
              </a:rPr>
              <a:t>$t0, 0($</a:t>
            </a:r>
            <a:r>
              <a:rPr lang="en-US" sz="1400" b="1" dirty="0" err="1">
                <a:latin typeface="Calibri" charset="0"/>
              </a:rPr>
              <a:t>sp</a:t>
            </a:r>
            <a:r>
              <a:rPr lang="en-US" sz="1400" b="1" dirty="0">
                <a:latin typeface="Calibri" charset="0"/>
              </a:rPr>
              <a:t>)              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b="1" dirty="0">
              <a:latin typeface="Calibri" charset="0"/>
            </a:endParaRP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b="1" dirty="0">
                <a:latin typeface="Calibri" charset="0"/>
              </a:rPr>
              <a:t>	$t0, $t0, 4               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b="1" dirty="0">
              <a:latin typeface="Calibri" charset="0"/>
            </a:endParaRP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b="1" dirty="0">
                <a:latin typeface="Calibri" charset="0"/>
              </a:rPr>
              <a:t>	$t0, 0($</a:t>
            </a:r>
            <a:r>
              <a:rPr lang="en-US" sz="1400" b="1" dirty="0" err="1">
                <a:latin typeface="Calibri" charset="0"/>
              </a:rPr>
              <a:t>sp</a:t>
            </a:r>
            <a:r>
              <a:rPr lang="en-US" sz="1400" b="1" dirty="0">
                <a:latin typeface="Calibri" charset="0"/>
              </a:rPr>
              <a:t>)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b="1" dirty="0">
              <a:solidFill>
                <a:srgbClr val="00339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50" name="Group 5"/>
          <p:cNvGrpSpPr>
            <a:grpSpLocks/>
          </p:cNvGrpSpPr>
          <p:nvPr/>
        </p:nvGrpSpPr>
        <p:grpSpPr bwMode="auto">
          <a:xfrm>
            <a:off x="6403975" y="-80963"/>
            <a:ext cx="2181225" cy="1490663"/>
            <a:chOff x="4034" y="-51"/>
            <a:chExt cx="1374" cy="939"/>
          </a:xfrm>
        </p:grpSpPr>
        <p:sp>
          <p:nvSpPr>
            <p:cNvPr id="82953" name="Rectangle 6"/>
            <p:cNvSpPr>
              <a:spLocks noChangeArrowheads="1"/>
            </p:cNvSpPr>
            <p:nvPr/>
          </p:nvSpPr>
          <p:spPr bwMode="auto">
            <a:xfrm>
              <a:off x="4472" y="520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  <a:sym typeface="Symbol" charset="2"/>
                </a:rPr>
                <a:t>$sp+8</a:t>
              </a:r>
            </a:p>
          </p:txBody>
        </p:sp>
        <p:sp>
          <p:nvSpPr>
            <p:cNvPr id="82954" name="Rectangle 7"/>
            <p:cNvSpPr>
              <a:spLocks noChangeArrowheads="1"/>
            </p:cNvSpPr>
            <p:nvPr/>
          </p:nvSpPr>
          <p:spPr bwMode="auto">
            <a:xfrm>
              <a:off x="4472" y="704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2955" name="Text Box 8"/>
            <p:cNvSpPr txBox="1">
              <a:spLocks noChangeArrowheads="1"/>
            </p:cNvSpPr>
            <p:nvPr/>
          </p:nvSpPr>
          <p:spPr bwMode="auto">
            <a:xfrm>
              <a:off x="4602" y="-51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Stack</a:t>
              </a:r>
            </a:p>
          </p:txBody>
        </p:sp>
        <p:sp>
          <p:nvSpPr>
            <p:cNvPr id="82956" name="Rectangle 9"/>
            <p:cNvSpPr>
              <a:spLocks noChangeArrowheads="1"/>
            </p:cNvSpPr>
            <p:nvPr/>
          </p:nvSpPr>
          <p:spPr bwMode="auto">
            <a:xfrm>
              <a:off x="4472" y="152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  <a:sym typeface="Symbol" charset="2"/>
                </a:rPr>
                <a:t>123</a:t>
              </a:r>
              <a:endParaRPr lang="en-US">
                <a:latin typeface="Calibri" charset="0"/>
              </a:endParaRPr>
            </a:p>
          </p:txBody>
        </p:sp>
        <p:sp>
          <p:nvSpPr>
            <p:cNvPr id="82957" name="Rectangle 10"/>
            <p:cNvSpPr>
              <a:spLocks noChangeArrowheads="1"/>
            </p:cNvSpPr>
            <p:nvPr/>
          </p:nvSpPr>
          <p:spPr bwMode="auto">
            <a:xfrm>
              <a:off x="4472" y="336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  <a:sym typeface="Symbol" charset="2"/>
                </a:rPr>
                <a:t>$sp+8</a:t>
              </a:r>
            </a:p>
          </p:txBody>
        </p:sp>
        <p:sp>
          <p:nvSpPr>
            <p:cNvPr id="82958" name="Text Box 11"/>
            <p:cNvSpPr txBox="1">
              <a:spLocks noChangeArrowheads="1"/>
            </p:cNvSpPr>
            <p:nvPr/>
          </p:nvSpPr>
          <p:spPr bwMode="auto">
            <a:xfrm>
              <a:off x="4034" y="493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$sp</a:t>
              </a:r>
            </a:p>
          </p:txBody>
        </p:sp>
        <p:sp>
          <p:nvSpPr>
            <p:cNvPr id="82959" name="Line 12"/>
            <p:cNvSpPr>
              <a:spLocks noChangeShapeType="1"/>
            </p:cNvSpPr>
            <p:nvPr/>
          </p:nvSpPr>
          <p:spPr bwMode="auto">
            <a:xfrm>
              <a:off x="4360" y="616"/>
              <a:ext cx="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60" name="Text Box 13"/>
            <p:cNvSpPr txBox="1">
              <a:spLocks noChangeArrowheads="1"/>
            </p:cNvSpPr>
            <p:nvPr/>
          </p:nvSpPr>
          <p:spPr bwMode="auto">
            <a:xfrm>
              <a:off x="5230" y="521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0</a:t>
              </a:r>
            </a:p>
          </p:txBody>
        </p:sp>
        <p:sp>
          <p:nvSpPr>
            <p:cNvPr id="82961" name="Text Box 14"/>
            <p:cNvSpPr txBox="1">
              <a:spLocks noChangeArrowheads="1"/>
            </p:cNvSpPr>
            <p:nvPr/>
          </p:nvSpPr>
          <p:spPr bwMode="auto">
            <a:xfrm>
              <a:off x="5230" y="33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4</a:t>
              </a:r>
            </a:p>
          </p:txBody>
        </p:sp>
        <p:sp>
          <p:nvSpPr>
            <p:cNvPr id="82962" name="Text Box 15"/>
            <p:cNvSpPr txBox="1">
              <a:spLocks noChangeArrowheads="1"/>
            </p:cNvSpPr>
            <p:nvPr/>
          </p:nvSpPr>
          <p:spPr bwMode="auto">
            <a:xfrm>
              <a:off x="5230" y="1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8</a:t>
              </a:r>
            </a:p>
          </p:txBody>
        </p:sp>
      </p:grp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716463" y="1511300"/>
            <a:ext cx="4389437" cy="530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7 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CC0000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, 4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latin typeface="Calibri" charset="0"/>
              </a:rPr>
              <a:t> 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8 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&amp;apple;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$sp,8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$t1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0($t0)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9    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123;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$t3,$zero,123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$t4,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$t4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solidFill>
                <a:srgbClr val="003399"/>
              </a:solidFill>
              <a:latin typeface="Calibri" charset="0"/>
              <a:sym typeface="Symbol" charset="2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  <a:sym typeface="Symbol" charset="2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</a:t>
            </a:r>
            <a:r>
              <a:rPr lang="en-US" sz="1400" dirty="0">
                <a:latin typeface="Calibri" charset="0"/>
                <a:sym typeface="Symbol" charset="2"/>
              </a:rPr>
              <a:t>$t5, 0($t4)	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# $t5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$t3, 0($t5)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123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10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$t0, $t0, 4 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11   *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++;</a:t>
            </a: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b="1" dirty="0">
                <a:latin typeface="Calibri" charset="0"/>
              </a:rPr>
              <a:t>	$t6, 4($</a:t>
            </a:r>
            <a:r>
              <a:rPr lang="en-US" sz="1400" b="1" dirty="0" err="1">
                <a:latin typeface="Calibri" charset="0"/>
              </a:rPr>
              <a:t>sp</a:t>
            </a:r>
            <a:r>
              <a:rPr lang="en-US" sz="1400" b="1" dirty="0">
                <a:latin typeface="Calibri" charset="0"/>
              </a:rPr>
              <a:t>)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$t6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b="1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b="1" dirty="0">
                <a:latin typeface="Calibri" charset="0"/>
              </a:rPr>
              <a:t>	$t7, 0($t6)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*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b="1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b="1" dirty="0">
                <a:latin typeface="Calibri" charset="0"/>
              </a:rPr>
              <a:t>	$t7, $t7, 1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) + 1</a:t>
            </a:r>
            <a:endParaRPr lang="en-US" sz="1400" b="1" dirty="0">
              <a:latin typeface="Calibri" charset="0"/>
            </a:endParaRP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b="1" dirty="0">
                <a:latin typeface="Calibri" charset="0"/>
              </a:rPr>
              <a:t>	$t7, 0($t6)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*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) + 1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12   apple++;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$t8, $t8,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apple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67263" y="5969000"/>
            <a:ext cx="3586162" cy="838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0" y="2295584"/>
            <a:ext cx="4043445" cy="4524316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1</a:t>
            </a:r>
            <a:r>
              <a:rPr lang="en-US" dirty="0">
                <a:solidFill>
                  <a:srgbClr val="003399"/>
                </a:solidFill>
                <a:latin typeface="Calibri" charset="0"/>
              </a:rPr>
              <a:t>    #include</a:t>
            </a:r>
            <a:r>
              <a:rPr lang="en-US" dirty="0">
                <a:latin typeface="Calibri" charset="0"/>
              </a:rPr>
              <a:t> &lt;</a:t>
            </a:r>
            <a:r>
              <a:rPr lang="en-US" dirty="0" err="1">
                <a:solidFill>
                  <a:srgbClr val="009900"/>
                </a:solidFill>
                <a:latin typeface="Calibri" charset="0"/>
              </a:rPr>
              <a:t>stdio.h</a:t>
            </a:r>
            <a:r>
              <a:rPr lang="en-US" dirty="0">
                <a:latin typeface="Calibri" charset="0"/>
              </a:rPr>
              <a:t>&gt;</a:t>
            </a:r>
          </a:p>
          <a:p>
            <a:r>
              <a:rPr lang="en-US" dirty="0">
                <a:latin typeface="Calibri" charset="0"/>
              </a:rPr>
              <a:t> 2    </a:t>
            </a:r>
            <a:r>
              <a:rPr lang="en-US" dirty="0">
                <a:solidFill>
                  <a:srgbClr val="CC0000"/>
                </a:solidFill>
                <a:latin typeface="Calibri" charset="0"/>
              </a:rPr>
              <a:t>main</a:t>
            </a:r>
            <a:r>
              <a:rPr lang="en-US" dirty="0">
                <a:latin typeface="Calibri" charset="0"/>
              </a:rPr>
              <a:t>()</a:t>
            </a:r>
          </a:p>
          <a:p>
            <a:r>
              <a:rPr lang="en-US" dirty="0">
                <a:latin typeface="Calibri" charset="0"/>
              </a:rPr>
              <a:t> 3    {</a:t>
            </a:r>
          </a:p>
          <a:p>
            <a:r>
              <a:rPr lang="en-US" dirty="0">
                <a:latin typeface="Calibri" charset="0"/>
              </a:rPr>
              <a:t> 4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apple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5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*</a:t>
            </a:r>
            <a:r>
              <a:rPr lang="en-US" dirty="0" err="1">
                <a:solidFill>
                  <a:srgbClr val="CC0099"/>
                </a:solidFill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6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**</a:t>
            </a:r>
            <a:r>
              <a:rPr lang="en-US" dirty="0" err="1">
                <a:solidFill>
                  <a:srgbClr val="CC0099"/>
                </a:solidFill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;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7     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&amp;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8      *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&amp;apple;</a:t>
            </a:r>
          </a:p>
          <a:p>
            <a:r>
              <a:rPr lang="en-US" dirty="0">
                <a:latin typeface="Calibri" charset="0"/>
              </a:rPr>
              <a:t> 9     **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123;</a:t>
            </a:r>
          </a:p>
          <a:p>
            <a:r>
              <a:rPr lang="en-US" dirty="0">
                <a:latin typeface="Calibri" charset="0"/>
              </a:rPr>
              <a:t>10    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++;</a:t>
            </a:r>
          </a:p>
          <a:p>
            <a:r>
              <a:rPr lang="en-US" dirty="0">
                <a:latin typeface="Calibri" charset="0"/>
              </a:rPr>
              <a:t>11    *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++;</a:t>
            </a:r>
          </a:p>
          <a:p>
            <a:r>
              <a:rPr lang="en-US" dirty="0">
                <a:latin typeface="Calibri" charset="0"/>
              </a:rPr>
              <a:t>12    apple++;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13   </a:t>
            </a:r>
            <a:r>
              <a:rPr lang="en-US" dirty="0" err="1">
                <a:latin typeface="Calibri" charset="0"/>
              </a:rPr>
              <a:t>printf</a:t>
            </a:r>
            <a:r>
              <a:rPr lang="en-US" dirty="0">
                <a:latin typeface="Calibri" charset="0"/>
              </a:rPr>
              <a:t>(“%x %x %d\n”,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, 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, apple);</a:t>
            </a:r>
          </a:p>
          <a:p>
            <a:r>
              <a:rPr lang="en-US" dirty="0">
                <a:latin typeface="Calibri" charset="0"/>
              </a:rPr>
              <a:t>14   }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2071687" y="2362200"/>
            <a:ext cx="198120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mtClean="0"/>
              <a:t>Quiz #7</a:t>
            </a:r>
            <a:endParaRPr lang="en-US" dirty="0"/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272532" y="4152721"/>
            <a:ext cx="170333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Assume </a:t>
            </a:r>
            <a:r>
              <a:rPr lang="en-US" dirty="0">
                <a:latin typeface="Calibri" charset="0"/>
              </a:rPr>
              <a:t>that:</a:t>
            </a:r>
          </a:p>
          <a:p>
            <a:r>
              <a:rPr lang="en-US" dirty="0" smtClean="0">
                <a:latin typeface="Calibri" charset="0"/>
              </a:rPr>
              <a:t>apple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$sp+8 </a:t>
            </a:r>
          </a:p>
          <a:p>
            <a:r>
              <a:rPr lang="en-US" dirty="0" err="1" smtClean="0">
                <a:latin typeface="Calibri" charset="0"/>
              </a:rPr>
              <a:t>ptr</a:t>
            </a:r>
            <a:r>
              <a:rPr lang="en-US" dirty="0" smtClean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$sp+4</a:t>
            </a:r>
          </a:p>
          <a:p>
            <a:r>
              <a:rPr lang="en-US" dirty="0" err="1" smtClean="0">
                <a:latin typeface="Calibri" charset="0"/>
              </a:rPr>
              <a:t>ind</a:t>
            </a:r>
            <a:r>
              <a:rPr lang="en-US" dirty="0" smtClean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$sp+0</a:t>
            </a:r>
          </a:p>
        </p:txBody>
      </p:sp>
      <p:sp>
        <p:nvSpPr>
          <p:cNvPr id="27" name="Oval 26"/>
          <p:cNvSpPr/>
          <p:nvPr/>
        </p:nvSpPr>
        <p:spPr>
          <a:xfrm>
            <a:off x="3843527" y="146626"/>
            <a:ext cx="1583720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$sp+8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239800" y="146626"/>
            <a:ext cx="1413479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$sp+4</a:t>
            </a:r>
            <a:endParaRPr lang="en-US" sz="2400" dirty="0"/>
          </a:p>
        </p:txBody>
      </p:sp>
      <p:sp>
        <p:nvSpPr>
          <p:cNvPr id="29" name="Oval 28"/>
          <p:cNvSpPr/>
          <p:nvPr/>
        </p:nvSpPr>
        <p:spPr>
          <a:xfrm>
            <a:off x="636072" y="146626"/>
            <a:ext cx="1413479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$sp+0</a:t>
            </a:r>
            <a:endParaRPr lang="en-US" sz="2400" dirty="0"/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1101511" y="1132463"/>
            <a:ext cx="482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 charset="0"/>
            </a:endParaRP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720114" y="702664"/>
            <a:ext cx="5787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err="1" smtClean="0">
                <a:latin typeface="Calibri" charset="0"/>
                <a:sym typeface="Symbol" charset="0"/>
              </a:rPr>
              <a:t>ind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4394087" y="1132463"/>
            <a:ext cx="482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 charset="0"/>
            </a:endParaRP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2704446" y="1132463"/>
            <a:ext cx="484187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 charset="0"/>
            </a:endParaRPr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>
            <a:off x="3183574" y="1242001"/>
            <a:ext cx="12105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4615032" y="681762"/>
            <a:ext cx="8792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smtClean="0">
                <a:latin typeface="Calibri" charset="0"/>
                <a:sym typeface="Symbol" charset="0"/>
              </a:rPr>
              <a:t>apple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sp>
        <p:nvSpPr>
          <p:cNvPr id="36" name="Rectangle 19"/>
          <p:cNvSpPr>
            <a:spLocks noChangeArrowheads="1"/>
          </p:cNvSpPr>
          <p:nvPr/>
        </p:nvSpPr>
        <p:spPr bwMode="auto">
          <a:xfrm>
            <a:off x="2944311" y="654774"/>
            <a:ext cx="556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err="1" smtClean="0">
                <a:latin typeface="Calibri" charset="0"/>
                <a:sym typeface="Symbol" charset="0"/>
              </a:rPr>
              <a:t>ptr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cxnSp>
        <p:nvCxnSpPr>
          <p:cNvPr id="37" name="Straight Arrow Connector 36"/>
          <p:cNvCxnSpPr>
            <a:endCxn id="33" idx="0"/>
          </p:cNvCxnSpPr>
          <p:nvPr/>
        </p:nvCxnSpPr>
        <p:spPr>
          <a:xfrm>
            <a:off x="2946539" y="587951"/>
            <a:ext cx="1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2" idx="0"/>
          </p:cNvCxnSpPr>
          <p:nvPr/>
        </p:nvCxnSpPr>
        <p:spPr>
          <a:xfrm>
            <a:off x="4635387" y="587951"/>
            <a:ext cx="0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0" idx="0"/>
          </p:cNvCxnSpPr>
          <p:nvPr/>
        </p:nvCxnSpPr>
        <p:spPr>
          <a:xfrm flipH="1">
            <a:off x="1342811" y="587951"/>
            <a:ext cx="1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604711" y="1711901"/>
            <a:ext cx="792294" cy="35650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$t6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1" idx="6"/>
          </p:cNvCxnSpPr>
          <p:nvPr/>
        </p:nvCxnSpPr>
        <p:spPr>
          <a:xfrm flipV="1">
            <a:off x="3397005" y="1240668"/>
            <a:ext cx="974760" cy="649484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>
            <a:off x="1587500" y="1231900"/>
            <a:ext cx="2806700" cy="279400"/>
          </a:xfrm>
          <a:custGeom>
            <a:avLst/>
            <a:gdLst>
              <a:gd name="connsiteX0" fmla="*/ 0 w 2806700"/>
              <a:gd name="connsiteY0" fmla="*/ 0 h 469968"/>
              <a:gd name="connsiteX1" fmla="*/ 1358900 w 2806700"/>
              <a:gd name="connsiteY1" fmla="*/ 469900 h 469968"/>
              <a:gd name="connsiteX2" fmla="*/ 2806700 w 2806700"/>
              <a:gd name="connsiteY2" fmla="*/ 38100 h 46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6700" h="469968">
                <a:moveTo>
                  <a:pt x="0" y="0"/>
                </a:moveTo>
                <a:cubicBezTo>
                  <a:pt x="445558" y="231775"/>
                  <a:pt x="891117" y="463550"/>
                  <a:pt x="1358900" y="469900"/>
                </a:cubicBezTo>
                <a:cubicBezTo>
                  <a:pt x="1826683" y="476250"/>
                  <a:pt x="2806700" y="38100"/>
                  <a:pt x="2806700" y="3810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701918" y="1766994"/>
            <a:ext cx="1193800" cy="292100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5" name="Rectangle 17"/>
          <p:cNvSpPr>
            <a:spLocks noChangeArrowheads="1"/>
          </p:cNvSpPr>
          <p:nvPr/>
        </p:nvSpPr>
        <p:spPr bwMode="auto">
          <a:xfrm>
            <a:off x="145708" y="1646619"/>
            <a:ext cx="5997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smtClean="0">
                <a:latin typeface="Calibri" charset="0"/>
                <a:sym typeface="Symbol" charset="0"/>
              </a:rPr>
              <a:t>$t7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sp>
        <p:nvSpPr>
          <p:cNvPr id="46" name="Rectangle 17"/>
          <p:cNvSpPr>
            <a:spLocks noChangeArrowheads="1"/>
          </p:cNvSpPr>
          <p:nvPr/>
        </p:nvSpPr>
        <p:spPr bwMode="auto">
          <a:xfrm>
            <a:off x="934857" y="1665937"/>
            <a:ext cx="6526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smtClean="0">
                <a:latin typeface="Calibri" charset="0"/>
                <a:sym typeface="Symbol" charset="0"/>
              </a:rPr>
              <a:t>123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931468" y="1665937"/>
            <a:ext cx="6526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smtClean="0">
                <a:latin typeface="Calibri" charset="0"/>
                <a:sym typeface="Symbol" charset="0"/>
              </a:rPr>
              <a:t>124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71765" y="1071391"/>
            <a:ext cx="52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123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364228" y="1063282"/>
            <a:ext cx="52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124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762387" y="5117921"/>
            <a:ext cx="3586162" cy="9777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6" grpId="1"/>
      <p:bldP spid="47" grpId="0"/>
      <p:bldP spid="49" grpId="0"/>
      <p:bldP spid="50" grpId="0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The Sort Procedure in C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855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Non-leaf (calls swap)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>
                <a:latin typeface="Lucida Console" charset="0"/>
              </a:rPr>
              <a:t>	</a:t>
            </a:r>
            <a:endParaRPr lang="en-AU" sz="2400"/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584200" y="2813050"/>
            <a:ext cx="5778500" cy="2371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>
                <a:latin typeface="Calibri" charset="0"/>
              </a:rPr>
              <a:t>C code: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>
                <a:latin typeface="Calibri" charset="0"/>
              </a:rPr>
              <a:t>void sort (int v[], int n)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>
                <a:latin typeface="Calibri" charset="0"/>
              </a:rPr>
              <a:t>	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>
                <a:latin typeface="Calibri" charset="0"/>
              </a:rPr>
              <a:t>	  int i, j;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>
                <a:latin typeface="Calibri" charset="0"/>
              </a:rPr>
              <a:t>	  for (i = 0; i &lt; n; i += 1)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>
                <a:latin typeface="Calibri" charset="0"/>
              </a:rPr>
              <a:t>	    for (j = i – 1; j &gt;= 0 &amp;&amp; v[j] &gt; v[j + 1]; j -= 1)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>
                <a:latin typeface="Calibri" charset="0"/>
              </a:rPr>
              <a:t>	      swap(v,j);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>
                <a:latin typeface="Calibri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>
                <a:latin typeface="Calibri" charset="0"/>
              </a:rPr>
              <a:t>	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>
                <a:latin typeface="Calibri" charset="0"/>
              </a:rPr>
              <a:t>	}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7102367" y="3048318"/>
            <a:ext cx="135911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>
                <a:latin typeface="Calibri" charset="0"/>
              </a:rPr>
              <a:t>Assumption</a:t>
            </a:r>
            <a:r>
              <a:rPr lang="en-US" u="sng" dirty="0" smtClean="0">
                <a:latin typeface="Calibri" charset="0"/>
              </a:rPr>
              <a:t>:</a:t>
            </a:r>
            <a:endParaRPr lang="en-US" dirty="0" smtClean="0">
              <a:latin typeface="Calibri" charset="0"/>
              <a:sym typeface="Symbol" charset="2"/>
            </a:endParaRPr>
          </a:p>
          <a:p>
            <a:pPr algn="ctr"/>
            <a:r>
              <a:rPr lang="en-US" dirty="0" smtClean="0">
                <a:latin typeface="Calibri" charset="0"/>
              </a:rPr>
              <a:t>v </a:t>
            </a:r>
            <a:r>
              <a:rPr lang="en-US" dirty="0" smtClean="0">
                <a:latin typeface="Calibri" charset="0"/>
                <a:sym typeface="Symbol" charset="2"/>
              </a:rPr>
              <a:t>⟷ $a0</a:t>
            </a:r>
          </a:p>
          <a:p>
            <a:pPr algn="ctr"/>
            <a:r>
              <a:rPr lang="en-US" dirty="0" smtClean="0">
                <a:latin typeface="Calibri" charset="0"/>
              </a:rPr>
              <a:t>n </a:t>
            </a:r>
            <a:r>
              <a:rPr lang="en-US" dirty="0" smtClean="0">
                <a:latin typeface="Calibri" charset="0"/>
                <a:sym typeface="Symbol" charset="2"/>
              </a:rPr>
              <a:t>⟷ $a1</a:t>
            </a:r>
          </a:p>
          <a:p>
            <a:pPr algn="ctr"/>
            <a:r>
              <a:rPr lang="en-US" dirty="0" err="1" smtClean="0">
                <a:latin typeface="Calibri" charset="0"/>
                <a:sym typeface="Symbol" charset="2"/>
              </a:rPr>
              <a:t>i</a:t>
            </a:r>
            <a:r>
              <a:rPr lang="en-US" dirty="0" smtClean="0">
                <a:latin typeface="Calibri" charset="0"/>
                <a:sym typeface="Symbol" charset="2"/>
              </a:rPr>
              <a:t> ⟷ $s0</a:t>
            </a:r>
          </a:p>
          <a:p>
            <a:pPr algn="ctr"/>
            <a:r>
              <a:rPr lang="en-US" dirty="0" smtClean="0">
                <a:latin typeface="Calibri" charset="0"/>
                <a:sym typeface="Symbol" charset="2"/>
              </a:rPr>
              <a:t>j ⟷ </a:t>
            </a:r>
            <a:r>
              <a:rPr lang="en-US" dirty="0">
                <a:latin typeface="Calibri" charset="0"/>
                <a:sym typeface="Symbol" charset="2"/>
              </a:rPr>
              <a:t>$s1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905000" y="6324600"/>
            <a:ext cx="13362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Section 2.13</a:t>
            </a:r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74" name="Group 5"/>
          <p:cNvGrpSpPr>
            <a:grpSpLocks/>
          </p:cNvGrpSpPr>
          <p:nvPr/>
        </p:nvGrpSpPr>
        <p:grpSpPr bwMode="auto">
          <a:xfrm>
            <a:off x="6403975" y="-80963"/>
            <a:ext cx="2181225" cy="1490663"/>
            <a:chOff x="4034" y="-51"/>
            <a:chExt cx="1374" cy="939"/>
          </a:xfrm>
        </p:grpSpPr>
        <p:sp>
          <p:nvSpPr>
            <p:cNvPr id="83977" name="Rectangle 6"/>
            <p:cNvSpPr>
              <a:spLocks noChangeArrowheads="1"/>
            </p:cNvSpPr>
            <p:nvPr/>
          </p:nvSpPr>
          <p:spPr bwMode="auto">
            <a:xfrm>
              <a:off x="4472" y="520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  <a:sym typeface="Symbol" charset="2"/>
                </a:rPr>
                <a:t>$sp+8</a:t>
              </a:r>
            </a:p>
          </p:txBody>
        </p:sp>
        <p:sp>
          <p:nvSpPr>
            <p:cNvPr id="83978" name="Rectangle 7"/>
            <p:cNvSpPr>
              <a:spLocks noChangeArrowheads="1"/>
            </p:cNvSpPr>
            <p:nvPr/>
          </p:nvSpPr>
          <p:spPr bwMode="auto">
            <a:xfrm>
              <a:off x="4472" y="704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3979" name="Text Box 8"/>
            <p:cNvSpPr txBox="1">
              <a:spLocks noChangeArrowheads="1"/>
            </p:cNvSpPr>
            <p:nvPr/>
          </p:nvSpPr>
          <p:spPr bwMode="auto">
            <a:xfrm>
              <a:off x="4602" y="-51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Stack</a:t>
              </a:r>
            </a:p>
          </p:txBody>
        </p:sp>
        <p:sp>
          <p:nvSpPr>
            <p:cNvPr id="83980" name="Rectangle 9"/>
            <p:cNvSpPr>
              <a:spLocks noChangeArrowheads="1"/>
            </p:cNvSpPr>
            <p:nvPr/>
          </p:nvSpPr>
          <p:spPr bwMode="auto">
            <a:xfrm>
              <a:off x="4472" y="152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b="1">
                  <a:solidFill>
                    <a:srgbClr val="FF0000"/>
                  </a:solidFill>
                  <a:latin typeface="Calibri" charset="0"/>
                  <a:sym typeface="Symbol" charset="2"/>
                </a:rPr>
                <a:t>124</a:t>
              </a:r>
              <a:endParaRPr lang="en-US" b="1">
                <a:solidFill>
                  <a:srgbClr val="FF0000"/>
                </a:solidFill>
                <a:latin typeface="Calibri" charset="0"/>
              </a:endParaRPr>
            </a:p>
          </p:txBody>
        </p:sp>
        <p:sp>
          <p:nvSpPr>
            <p:cNvPr id="83981" name="Rectangle 10"/>
            <p:cNvSpPr>
              <a:spLocks noChangeArrowheads="1"/>
            </p:cNvSpPr>
            <p:nvPr/>
          </p:nvSpPr>
          <p:spPr bwMode="auto">
            <a:xfrm>
              <a:off x="4472" y="336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  <a:sym typeface="Symbol" charset="2"/>
                </a:rPr>
                <a:t>$sp+8</a:t>
              </a:r>
            </a:p>
          </p:txBody>
        </p:sp>
        <p:sp>
          <p:nvSpPr>
            <p:cNvPr id="83982" name="Text Box 11"/>
            <p:cNvSpPr txBox="1">
              <a:spLocks noChangeArrowheads="1"/>
            </p:cNvSpPr>
            <p:nvPr/>
          </p:nvSpPr>
          <p:spPr bwMode="auto">
            <a:xfrm>
              <a:off x="4034" y="493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$sp</a:t>
              </a:r>
            </a:p>
          </p:txBody>
        </p:sp>
        <p:sp>
          <p:nvSpPr>
            <p:cNvPr id="83983" name="Line 12"/>
            <p:cNvSpPr>
              <a:spLocks noChangeShapeType="1"/>
            </p:cNvSpPr>
            <p:nvPr/>
          </p:nvSpPr>
          <p:spPr bwMode="auto">
            <a:xfrm>
              <a:off x="4360" y="616"/>
              <a:ext cx="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84" name="Text Box 13"/>
            <p:cNvSpPr txBox="1">
              <a:spLocks noChangeArrowheads="1"/>
            </p:cNvSpPr>
            <p:nvPr/>
          </p:nvSpPr>
          <p:spPr bwMode="auto">
            <a:xfrm>
              <a:off x="5230" y="521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0</a:t>
              </a:r>
            </a:p>
          </p:txBody>
        </p:sp>
        <p:sp>
          <p:nvSpPr>
            <p:cNvPr id="83985" name="Text Box 14"/>
            <p:cNvSpPr txBox="1">
              <a:spLocks noChangeArrowheads="1"/>
            </p:cNvSpPr>
            <p:nvPr/>
          </p:nvSpPr>
          <p:spPr bwMode="auto">
            <a:xfrm>
              <a:off x="5230" y="33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4</a:t>
              </a:r>
            </a:p>
          </p:txBody>
        </p:sp>
        <p:sp>
          <p:nvSpPr>
            <p:cNvPr id="83986" name="Text Box 15"/>
            <p:cNvSpPr txBox="1">
              <a:spLocks noChangeArrowheads="1"/>
            </p:cNvSpPr>
            <p:nvPr/>
          </p:nvSpPr>
          <p:spPr bwMode="auto">
            <a:xfrm>
              <a:off x="5230" y="1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8</a:t>
              </a:r>
            </a:p>
          </p:txBody>
        </p:sp>
      </p:grp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716463" y="1511300"/>
            <a:ext cx="4389437" cy="530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7 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CC0000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, 4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latin typeface="Calibri" charset="0"/>
              </a:rPr>
              <a:t> 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8 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&amp;apple;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$sp,8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$t1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0($t0)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9    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123;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$t3,$zero,123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$t4,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$t4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solidFill>
                <a:srgbClr val="003399"/>
              </a:solidFill>
              <a:latin typeface="Calibri" charset="0"/>
              <a:sym typeface="Symbol" charset="2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  <a:sym typeface="Symbol" charset="2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</a:t>
            </a:r>
            <a:r>
              <a:rPr lang="en-US" sz="1400" dirty="0">
                <a:latin typeface="Calibri" charset="0"/>
                <a:sym typeface="Symbol" charset="2"/>
              </a:rPr>
              <a:t>$t5, 0($t4)	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# $t5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$t3, 0($t5)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123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10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$t0, $t0, 4 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11   *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++;</a:t>
            </a: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b="1" dirty="0">
                <a:latin typeface="Calibri" charset="0"/>
              </a:rPr>
              <a:t>	$t6, 4($</a:t>
            </a:r>
            <a:r>
              <a:rPr lang="en-US" sz="1400" b="1" dirty="0" err="1">
                <a:latin typeface="Calibri" charset="0"/>
              </a:rPr>
              <a:t>sp</a:t>
            </a:r>
            <a:r>
              <a:rPr lang="en-US" sz="1400" b="1" dirty="0">
                <a:latin typeface="Calibri" charset="0"/>
              </a:rPr>
              <a:t>)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$t6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b="1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b="1" dirty="0">
                <a:latin typeface="Calibri" charset="0"/>
              </a:rPr>
              <a:t>	$t7, 0($t6)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*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b="1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b="1" dirty="0">
                <a:latin typeface="Calibri" charset="0"/>
              </a:rPr>
              <a:t>	$t7, $t7, 1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) + 1</a:t>
            </a:r>
            <a:endParaRPr lang="en-US" sz="1400" b="1" dirty="0">
              <a:latin typeface="Calibri" charset="0"/>
            </a:endParaRP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b="1" dirty="0">
                <a:latin typeface="Calibri" charset="0"/>
              </a:rPr>
              <a:t>	$t7, 0($t6)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*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) + 1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12   apple++;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$t8, $t8,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apple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767263" y="5969000"/>
            <a:ext cx="3586162" cy="838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0" y="2295584"/>
            <a:ext cx="4043445" cy="4524316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1</a:t>
            </a:r>
            <a:r>
              <a:rPr lang="en-US" dirty="0">
                <a:solidFill>
                  <a:srgbClr val="003399"/>
                </a:solidFill>
                <a:latin typeface="Calibri" charset="0"/>
              </a:rPr>
              <a:t>    #include</a:t>
            </a:r>
            <a:r>
              <a:rPr lang="en-US" dirty="0">
                <a:latin typeface="Calibri" charset="0"/>
              </a:rPr>
              <a:t> &lt;</a:t>
            </a:r>
            <a:r>
              <a:rPr lang="en-US" dirty="0" err="1">
                <a:solidFill>
                  <a:srgbClr val="009900"/>
                </a:solidFill>
                <a:latin typeface="Calibri" charset="0"/>
              </a:rPr>
              <a:t>stdio.h</a:t>
            </a:r>
            <a:r>
              <a:rPr lang="en-US" dirty="0">
                <a:latin typeface="Calibri" charset="0"/>
              </a:rPr>
              <a:t>&gt;</a:t>
            </a:r>
          </a:p>
          <a:p>
            <a:r>
              <a:rPr lang="en-US" dirty="0">
                <a:latin typeface="Calibri" charset="0"/>
              </a:rPr>
              <a:t> 2    </a:t>
            </a:r>
            <a:r>
              <a:rPr lang="en-US" dirty="0">
                <a:solidFill>
                  <a:srgbClr val="CC0000"/>
                </a:solidFill>
                <a:latin typeface="Calibri" charset="0"/>
              </a:rPr>
              <a:t>main</a:t>
            </a:r>
            <a:r>
              <a:rPr lang="en-US" dirty="0">
                <a:latin typeface="Calibri" charset="0"/>
              </a:rPr>
              <a:t>()</a:t>
            </a:r>
          </a:p>
          <a:p>
            <a:r>
              <a:rPr lang="en-US" dirty="0">
                <a:latin typeface="Calibri" charset="0"/>
              </a:rPr>
              <a:t> 3    {</a:t>
            </a:r>
          </a:p>
          <a:p>
            <a:r>
              <a:rPr lang="en-US" dirty="0">
                <a:latin typeface="Calibri" charset="0"/>
              </a:rPr>
              <a:t> 4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apple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5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*</a:t>
            </a:r>
            <a:r>
              <a:rPr lang="en-US" dirty="0" err="1">
                <a:solidFill>
                  <a:srgbClr val="CC0099"/>
                </a:solidFill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6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**</a:t>
            </a:r>
            <a:r>
              <a:rPr lang="en-US" dirty="0" err="1">
                <a:solidFill>
                  <a:srgbClr val="CC0099"/>
                </a:solidFill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;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7     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&amp;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8      *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&amp;apple;</a:t>
            </a:r>
          </a:p>
          <a:p>
            <a:r>
              <a:rPr lang="en-US" dirty="0">
                <a:latin typeface="Calibri" charset="0"/>
              </a:rPr>
              <a:t> 9     **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123;</a:t>
            </a:r>
          </a:p>
          <a:p>
            <a:r>
              <a:rPr lang="en-US" dirty="0">
                <a:latin typeface="Calibri" charset="0"/>
              </a:rPr>
              <a:t>10    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++;</a:t>
            </a:r>
          </a:p>
          <a:p>
            <a:r>
              <a:rPr lang="en-US" dirty="0">
                <a:latin typeface="Calibri" charset="0"/>
              </a:rPr>
              <a:t>11    *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++;</a:t>
            </a:r>
          </a:p>
          <a:p>
            <a:r>
              <a:rPr lang="en-US" dirty="0">
                <a:latin typeface="Calibri" charset="0"/>
              </a:rPr>
              <a:t>12    apple++;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13   </a:t>
            </a:r>
            <a:r>
              <a:rPr lang="en-US" dirty="0" err="1">
                <a:latin typeface="Calibri" charset="0"/>
              </a:rPr>
              <a:t>printf</a:t>
            </a:r>
            <a:r>
              <a:rPr lang="en-US" dirty="0">
                <a:latin typeface="Calibri" charset="0"/>
              </a:rPr>
              <a:t>(“%x %x %d\n”,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, 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, apple);</a:t>
            </a:r>
          </a:p>
          <a:p>
            <a:r>
              <a:rPr lang="en-US" dirty="0">
                <a:latin typeface="Calibri" charset="0"/>
              </a:rPr>
              <a:t>14   }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2071687" y="2362200"/>
            <a:ext cx="198120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mtClean="0"/>
              <a:t>Quiz #7</a:t>
            </a:r>
            <a:endParaRPr lang="en-US" dirty="0"/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272532" y="4152721"/>
            <a:ext cx="170333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Assume </a:t>
            </a:r>
            <a:r>
              <a:rPr lang="en-US" dirty="0">
                <a:latin typeface="Calibri" charset="0"/>
              </a:rPr>
              <a:t>that:</a:t>
            </a:r>
          </a:p>
          <a:p>
            <a:r>
              <a:rPr lang="en-US" dirty="0" smtClean="0">
                <a:latin typeface="Calibri" charset="0"/>
              </a:rPr>
              <a:t>apple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$sp+8 </a:t>
            </a:r>
          </a:p>
          <a:p>
            <a:r>
              <a:rPr lang="en-US" dirty="0" err="1" smtClean="0">
                <a:latin typeface="Calibri" charset="0"/>
              </a:rPr>
              <a:t>ptr</a:t>
            </a:r>
            <a:r>
              <a:rPr lang="en-US" dirty="0" smtClean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$sp+4</a:t>
            </a:r>
          </a:p>
          <a:p>
            <a:r>
              <a:rPr lang="en-US" dirty="0" err="1" smtClean="0">
                <a:latin typeface="Calibri" charset="0"/>
              </a:rPr>
              <a:t>ind</a:t>
            </a:r>
            <a:r>
              <a:rPr lang="en-US" dirty="0" smtClean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$sp+0</a:t>
            </a:r>
          </a:p>
        </p:txBody>
      </p:sp>
      <p:sp>
        <p:nvSpPr>
          <p:cNvPr id="27" name="Oval 26"/>
          <p:cNvSpPr/>
          <p:nvPr/>
        </p:nvSpPr>
        <p:spPr>
          <a:xfrm>
            <a:off x="3843527" y="146626"/>
            <a:ext cx="1583720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$sp+8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239800" y="146626"/>
            <a:ext cx="1413479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$sp+4</a:t>
            </a:r>
            <a:endParaRPr lang="en-US" sz="2400" dirty="0"/>
          </a:p>
        </p:txBody>
      </p:sp>
      <p:sp>
        <p:nvSpPr>
          <p:cNvPr id="29" name="Oval 28"/>
          <p:cNvSpPr/>
          <p:nvPr/>
        </p:nvSpPr>
        <p:spPr>
          <a:xfrm>
            <a:off x="636072" y="146626"/>
            <a:ext cx="1413479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$sp+0</a:t>
            </a:r>
            <a:endParaRPr lang="en-US" sz="2400" dirty="0"/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1101511" y="1132463"/>
            <a:ext cx="482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 charset="0"/>
            </a:endParaRP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720114" y="702664"/>
            <a:ext cx="5787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err="1" smtClean="0">
                <a:latin typeface="Calibri" charset="0"/>
                <a:sym typeface="Symbol" charset="0"/>
              </a:rPr>
              <a:t>ind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4394087" y="1132463"/>
            <a:ext cx="482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 charset="0"/>
            </a:endParaRP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2704446" y="1132463"/>
            <a:ext cx="484187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 charset="0"/>
            </a:endParaRPr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>
            <a:off x="3183574" y="1242001"/>
            <a:ext cx="12105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4615032" y="681762"/>
            <a:ext cx="8792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smtClean="0">
                <a:latin typeface="Calibri" charset="0"/>
                <a:sym typeface="Symbol" charset="0"/>
              </a:rPr>
              <a:t>apple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sp>
        <p:nvSpPr>
          <p:cNvPr id="36" name="Rectangle 19"/>
          <p:cNvSpPr>
            <a:spLocks noChangeArrowheads="1"/>
          </p:cNvSpPr>
          <p:nvPr/>
        </p:nvSpPr>
        <p:spPr bwMode="auto">
          <a:xfrm>
            <a:off x="2944311" y="654774"/>
            <a:ext cx="556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err="1" smtClean="0">
                <a:latin typeface="Calibri" charset="0"/>
                <a:sym typeface="Symbol" charset="0"/>
              </a:rPr>
              <a:t>ptr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cxnSp>
        <p:nvCxnSpPr>
          <p:cNvPr id="37" name="Straight Arrow Connector 36"/>
          <p:cNvCxnSpPr>
            <a:endCxn id="33" idx="0"/>
          </p:cNvCxnSpPr>
          <p:nvPr/>
        </p:nvCxnSpPr>
        <p:spPr>
          <a:xfrm>
            <a:off x="2946539" y="587951"/>
            <a:ext cx="1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2" idx="0"/>
          </p:cNvCxnSpPr>
          <p:nvPr/>
        </p:nvCxnSpPr>
        <p:spPr>
          <a:xfrm>
            <a:off x="4635387" y="587951"/>
            <a:ext cx="0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0" idx="0"/>
          </p:cNvCxnSpPr>
          <p:nvPr/>
        </p:nvCxnSpPr>
        <p:spPr>
          <a:xfrm flipH="1">
            <a:off x="1342811" y="587951"/>
            <a:ext cx="1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604711" y="1711901"/>
            <a:ext cx="792294" cy="35650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$t6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40" idx="6"/>
          </p:cNvCxnSpPr>
          <p:nvPr/>
        </p:nvCxnSpPr>
        <p:spPr>
          <a:xfrm flipV="1">
            <a:off x="3397005" y="1240668"/>
            <a:ext cx="974760" cy="649484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>
            <a:off x="1587500" y="1231900"/>
            <a:ext cx="2806700" cy="279400"/>
          </a:xfrm>
          <a:custGeom>
            <a:avLst/>
            <a:gdLst>
              <a:gd name="connsiteX0" fmla="*/ 0 w 2806700"/>
              <a:gd name="connsiteY0" fmla="*/ 0 h 469968"/>
              <a:gd name="connsiteX1" fmla="*/ 1358900 w 2806700"/>
              <a:gd name="connsiteY1" fmla="*/ 469900 h 469968"/>
              <a:gd name="connsiteX2" fmla="*/ 2806700 w 2806700"/>
              <a:gd name="connsiteY2" fmla="*/ 38100 h 46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6700" h="469968">
                <a:moveTo>
                  <a:pt x="0" y="0"/>
                </a:moveTo>
                <a:cubicBezTo>
                  <a:pt x="445558" y="231775"/>
                  <a:pt x="891117" y="463550"/>
                  <a:pt x="1358900" y="469900"/>
                </a:cubicBezTo>
                <a:cubicBezTo>
                  <a:pt x="1826683" y="476250"/>
                  <a:pt x="2806700" y="38100"/>
                  <a:pt x="2806700" y="3810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701918" y="1766994"/>
            <a:ext cx="1193800" cy="292100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145708" y="1646619"/>
            <a:ext cx="5997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smtClean="0">
                <a:latin typeface="Calibri" charset="0"/>
                <a:sym typeface="Symbol" charset="0"/>
              </a:rPr>
              <a:t>$t7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sp>
        <p:nvSpPr>
          <p:cNvPr id="46" name="Rectangle 17"/>
          <p:cNvSpPr>
            <a:spLocks noChangeArrowheads="1"/>
          </p:cNvSpPr>
          <p:nvPr/>
        </p:nvSpPr>
        <p:spPr bwMode="auto">
          <a:xfrm>
            <a:off x="931468" y="1665937"/>
            <a:ext cx="6526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smtClean="0">
                <a:latin typeface="Calibri" charset="0"/>
                <a:sym typeface="Symbol" charset="0"/>
              </a:rPr>
              <a:t>124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64228" y="1063282"/>
            <a:ext cx="52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124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8" name="Group 5"/>
          <p:cNvGrpSpPr>
            <a:grpSpLocks/>
          </p:cNvGrpSpPr>
          <p:nvPr/>
        </p:nvGrpSpPr>
        <p:grpSpPr bwMode="auto">
          <a:xfrm>
            <a:off x="6403975" y="-80963"/>
            <a:ext cx="2181225" cy="1490663"/>
            <a:chOff x="4034" y="-51"/>
            <a:chExt cx="1374" cy="939"/>
          </a:xfrm>
        </p:grpSpPr>
        <p:sp>
          <p:nvSpPr>
            <p:cNvPr id="85001" name="Rectangle 6"/>
            <p:cNvSpPr>
              <a:spLocks noChangeArrowheads="1"/>
            </p:cNvSpPr>
            <p:nvPr/>
          </p:nvSpPr>
          <p:spPr bwMode="auto">
            <a:xfrm>
              <a:off x="4472" y="520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  <a:sym typeface="Symbol" charset="2"/>
                </a:rPr>
                <a:t>$sp+8</a:t>
              </a:r>
            </a:p>
          </p:txBody>
        </p:sp>
        <p:sp>
          <p:nvSpPr>
            <p:cNvPr id="85002" name="Rectangle 7"/>
            <p:cNvSpPr>
              <a:spLocks noChangeArrowheads="1"/>
            </p:cNvSpPr>
            <p:nvPr/>
          </p:nvSpPr>
          <p:spPr bwMode="auto">
            <a:xfrm>
              <a:off x="4472" y="704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5003" name="Text Box 8"/>
            <p:cNvSpPr txBox="1">
              <a:spLocks noChangeArrowheads="1"/>
            </p:cNvSpPr>
            <p:nvPr/>
          </p:nvSpPr>
          <p:spPr bwMode="auto">
            <a:xfrm>
              <a:off x="4602" y="-51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Stack</a:t>
              </a:r>
            </a:p>
          </p:txBody>
        </p:sp>
        <p:sp>
          <p:nvSpPr>
            <p:cNvPr id="85004" name="Rectangle 9"/>
            <p:cNvSpPr>
              <a:spLocks noChangeArrowheads="1"/>
            </p:cNvSpPr>
            <p:nvPr/>
          </p:nvSpPr>
          <p:spPr bwMode="auto">
            <a:xfrm>
              <a:off x="4472" y="152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  <a:sym typeface="Symbol" charset="2"/>
                </a:rPr>
                <a:t>124</a:t>
              </a:r>
              <a:endParaRPr lang="en-US">
                <a:latin typeface="Calibri" charset="0"/>
              </a:endParaRPr>
            </a:p>
          </p:txBody>
        </p:sp>
        <p:sp>
          <p:nvSpPr>
            <p:cNvPr id="85005" name="Rectangle 10"/>
            <p:cNvSpPr>
              <a:spLocks noChangeArrowheads="1"/>
            </p:cNvSpPr>
            <p:nvPr/>
          </p:nvSpPr>
          <p:spPr bwMode="auto">
            <a:xfrm>
              <a:off x="4472" y="336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  <a:sym typeface="Symbol" charset="2"/>
                </a:rPr>
                <a:t>$sp+8</a:t>
              </a:r>
            </a:p>
          </p:txBody>
        </p:sp>
        <p:sp>
          <p:nvSpPr>
            <p:cNvPr id="85006" name="Text Box 11"/>
            <p:cNvSpPr txBox="1">
              <a:spLocks noChangeArrowheads="1"/>
            </p:cNvSpPr>
            <p:nvPr/>
          </p:nvSpPr>
          <p:spPr bwMode="auto">
            <a:xfrm>
              <a:off x="4034" y="493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$sp</a:t>
              </a:r>
            </a:p>
          </p:txBody>
        </p:sp>
        <p:sp>
          <p:nvSpPr>
            <p:cNvPr id="85007" name="Line 12"/>
            <p:cNvSpPr>
              <a:spLocks noChangeShapeType="1"/>
            </p:cNvSpPr>
            <p:nvPr/>
          </p:nvSpPr>
          <p:spPr bwMode="auto">
            <a:xfrm>
              <a:off x="4360" y="616"/>
              <a:ext cx="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008" name="Text Box 13"/>
            <p:cNvSpPr txBox="1">
              <a:spLocks noChangeArrowheads="1"/>
            </p:cNvSpPr>
            <p:nvPr/>
          </p:nvSpPr>
          <p:spPr bwMode="auto">
            <a:xfrm>
              <a:off x="5230" y="521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0</a:t>
              </a:r>
            </a:p>
          </p:txBody>
        </p:sp>
        <p:sp>
          <p:nvSpPr>
            <p:cNvPr id="85009" name="Text Box 14"/>
            <p:cNvSpPr txBox="1">
              <a:spLocks noChangeArrowheads="1"/>
            </p:cNvSpPr>
            <p:nvPr/>
          </p:nvSpPr>
          <p:spPr bwMode="auto">
            <a:xfrm>
              <a:off x="5230" y="33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4</a:t>
              </a:r>
            </a:p>
          </p:txBody>
        </p:sp>
        <p:sp>
          <p:nvSpPr>
            <p:cNvPr id="85010" name="Text Box 15"/>
            <p:cNvSpPr txBox="1">
              <a:spLocks noChangeArrowheads="1"/>
            </p:cNvSpPr>
            <p:nvPr/>
          </p:nvSpPr>
          <p:spPr bwMode="auto">
            <a:xfrm>
              <a:off x="5230" y="1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8</a:t>
              </a:r>
            </a:p>
          </p:txBody>
        </p:sp>
      </p:grp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716463" y="1511300"/>
            <a:ext cx="4389437" cy="530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7 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CC0000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, 4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latin typeface="Calibri" charset="0"/>
              </a:rPr>
              <a:t> 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8 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&amp;apple;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$sp,8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$t1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0($t0)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9    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123;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$t3,$zero,123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$t4,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$t4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solidFill>
                <a:srgbClr val="003399"/>
              </a:solidFill>
              <a:latin typeface="Calibri" charset="0"/>
              <a:sym typeface="Symbol" charset="2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  <a:sym typeface="Symbol" charset="2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</a:t>
            </a:r>
            <a:r>
              <a:rPr lang="en-US" sz="1400" dirty="0">
                <a:latin typeface="Calibri" charset="0"/>
                <a:sym typeface="Symbol" charset="2"/>
              </a:rPr>
              <a:t>$t5, 0($t4)	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# $t5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$t3, 0($t5)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123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10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$t0, $t0, 4 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11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$t6, 4($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$t6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$t7, $t7,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</a:p>
          <a:p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12   apple++;</a:t>
            </a: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b="1" dirty="0">
                <a:latin typeface="Calibri" charset="0"/>
              </a:rPr>
              <a:t>	$t8, 8(</a:t>
            </a:r>
            <a:r>
              <a:rPr lang="en-US" sz="1400" b="1" dirty="0" err="1">
                <a:latin typeface="Calibri" charset="0"/>
              </a:rPr>
              <a:t>sp</a:t>
            </a:r>
            <a:r>
              <a:rPr lang="en-US" sz="1400" b="1" dirty="0">
                <a:latin typeface="Calibri" charset="0"/>
              </a:rPr>
              <a:t>)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apple</a:t>
            </a: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b="1" dirty="0">
                <a:latin typeface="Calibri" charset="0"/>
              </a:rPr>
              <a:t>	$t8, $t8, 1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apple + 1</a:t>
            </a:r>
            <a:endParaRPr lang="en-US" sz="1400" b="1" dirty="0">
              <a:latin typeface="Calibri" charset="0"/>
            </a:endParaRP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b="1" dirty="0">
                <a:latin typeface="Calibri" charset="0"/>
              </a:rPr>
              <a:t>	$t8, 8(</a:t>
            </a:r>
            <a:r>
              <a:rPr lang="en-US" sz="1400" b="1" dirty="0" err="1">
                <a:latin typeface="Calibri" charset="0"/>
              </a:rPr>
              <a:t>sp</a:t>
            </a:r>
            <a:r>
              <a:rPr lang="en-US" sz="1400" b="1" dirty="0">
                <a:latin typeface="Calibri" charset="0"/>
              </a:rPr>
              <a:t>)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apple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apple + 1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0" y="2295584"/>
            <a:ext cx="4043445" cy="4524316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1</a:t>
            </a:r>
            <a:r>
              <a:rPr lang="en-US" dirty="0">
                <a:solidFill>
                  <a:srgbClr val="003399"/>
                </a:solidFill>
                <a:latin typeface="Calibri" charset="0"/>
              </a:rPr>
              <a:t>    #include</a:t>
            </a:r>
            <a:r>
              <a:rPr lang="en-US" dirty="0">
                <a:latin typeface="Calibri" charset="0"/>
              </a:rPr>
              <a:t> &lt;</a:t>
            </a:r>
            <a:r>
              <a:rPr lang="en-US" dirty="0" err="1">
                <a:solidFill>
                  <a:srgbClr val="009900"/>
                </a:solidFill>
                <a:latin typeface="Calibri" charset="0"/>
              </a:rPr>
              <a:t>stdio.h</a:t>
            </a:r>
            <a:r>
              <a:rPr lang="en-US" dirty="0">
                <a:latin typeface="Calibri" charset="0"/>
              </a:rPr>
              <a:t>&gt;</a:t>
            </a:r>
          </a:p>
          <a:p>
            <a:r>
              <a:rPr lang="en-US" dirty="0">
                <a:latin typeface="Calibri" charset="0"/>
              </a:rPr>
              <a:t> 2    </a:t>
            </a:r>
            <a:r>
              <a:rPr lang="en-US" dirty="0">
                <a:solidFill>
                  <a:srgbClr val="CC0000"/>
                </a:solidFill>
                <a:latin typeface="Calibri" charset="0"/>
              </a:rPr>
              <a:t>main</a:t>
            </a:r>
            <a:r>
              <a:rPr lang="en-US" dirty="0">
                <a:latin typeface="Calibri" charset="0"/>
              </a:rPr>
              <a:t>()</a:t>
            </a:r>
          </a:p>
          <a:p>
            <a:r>
              <a:rPr lang="en-US" dirty="0">
                <a:latin typeface="Calibri" charset="0"/>
              </a:rPr>
              <a:t> 3    {</a:t>
            </a:r>
          </a:p>
          <a:p>
            <a:r>
              <a:rPr lang="en-US" dirty="0">
                <a:latin typeface="Calibri" charset="0"/>
              </a:rPr>
              <a:t> 4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apple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5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*</a:t>
            </a:r>
            <a:r>
              <a:rPr lang="en-US" dirty="0" err="1">
                <a:solidFill>
                  <a:srgbClr val="CC0099"/>
                </a:solidFill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6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**</a:t>
            </a:r>
            <a:r>
              <a:rPr lang="en-US" dirty="0" err="1">
                <a:solidFill>
                  <a:srgbClr val="CC0099"/>
                </a:solidFill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;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7     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&amp;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8      *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&amp;apple;</a:t>
            </a:r>
          </a:p>
          <a:p>
            <a:r>
              <a:rPr lang="en-US" dirty="0">
                <a:latin typeface="Calibri" charset="0"/>
              </a:rPr>
              <a:t> 9     **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123;</a:t>
            </a:r>
          </a:p>
          <a:p>
            <a:r>
              <a:rPr lang="en-US" dirty="0">
                <a:latin typeface="Calibri" charset="0"/>
              </a:rPr>
              <a:t>10    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++;</a:t>
            </a:r>
          </a:p>
          <a:p>
            <a:r>
              <a:rPr lang="en-US" dirty="0">
                <a:latin typeface="Calibri" charset="0"/>
              </a:rPr>
              <a:t>11    *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++;</a:t>
            </a:r>
          </a:p>
          <a:p>
            <a:r>
              <a:rPr lang="en-US" dirty="0">
                <a:latin typeface="Calibri" charset="0"/>
              </a:rPr>
              <a:t>12    apple++;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13   </a:t>
            </a:r>
            <a:r>
              <a:rPr lang="en-US" dirty="0" err="1">
                <a:latin typeface="Calibri" charset="0"/>
              </a:rPr>
              <a:t>printf</a:t>
            </a:r>
            <a:r>
              <a:rPr lang="en-US" dirty="0">
                <a:latin typeface="Calibri" charset="0"/>
              </a:rPr>
              <a:t>(“%x %x %d\n”,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, 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, apple);</a:t>
            </a:r>
          </a:p>
          <a:p>
            <a:r>
              <a:rPr lang="en-US" dirty="0">
                <a:latin typeface="Calibri" charset="0"/>
              </a:rPr>
              <a:t>14   }</a:t>
            </a: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2071687" y="2362200"/>
            <a:ext cx="198120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mtClean="0"/>
              <a:t>Quiz #7</a:t>
            </a:r>
            <a:endParaRPr lang="en-US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272532" y="4152721"/>
            <a:ext cx="170333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Assume </a:t>
            </a:r>
            <a:r>
              <a:rPr lang="en-US" dirty="0">
                <a:latin typeface="Calibri" charset="0"/>
              </a:rPr>
              <a:t>that:</a:t>
            </a:r>
          </a:p>
          <a:p>
            <a:r>
              <a:rPr lang="en-US" dirty="0" smtClean="0">
                <a:latin typeface="Calibri" charset="0"/>
              </a:rPr>
              <a:t>apple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$sp+8 </a:t>
            </a:r>
          </a:p>
          <a:p>
            <a:r>
              <a:rPr lang="en-US" dirty="0" err="1" smtClean="0">
                <a:latin typeface="Calibri" charset="0"/>
              </a:rPr>
              <a:t>ptr</a:t>
            </a:r>
            <a:r>
              <a:rPr lang="en-US" dirty="0" smtClean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$sp+4</a:t>
            </a:r>
          </a:p>
          <a:p>
            <a:r>
              <a:rPr lang="en-US" dirty="0" err="1" smtClean="0">
                <a:latin typeface="Calibri" charset="0"/>
              </a:rPr>
              <a:t>ind</a:t>
            </a:r>
            <a:r>
              <a:rPr lang="en-US" dirty="0" smtClean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$sp+0</a:t>
            </a:r>
          </a:p>
        </p:txBody>
      </p:sp>
      <p:sp>
        <p:nvSpPr>
          <p:cNvPr id="26" name="Oval 25"/>
          <p:cNvSpPr/>
          <p:nvPr/>
        </p:nvSpPr>
        <p:spPr>
          <a:xfrm>
            <a:off x="3843527" y="146626"/>
            <a:ext cx="1583720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$sp+8</a:t>
            </a:r>
            <a:endParaRPr lang="en-US" sz="2400" dirty="0"/>
          </a:p>
        </p:txBody>
      </p:sp>
      <p:sp>
        <p:nvSpPr>
          <p:cNvPr id="27" name="Oval 26"/>
          <p:cNvSpPr/>
          <p:nvPr/>
        </p:nvSpPr>
        <p:spPr>
          <a:xfrm>
            <a:off x="2239800" y="146626"/>
            <a:ext cx="1413479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$sp+4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636072" y="146626"/>
            <a:ext cx="1413479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$sp+0</a:t>
            </a:r>
            <a:endParaRPr lang="en-US" sz="2400" dirty="0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1101511" y="1132463"/>
            <a:ext cx="482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 charset="0"/>
            </a:endParaRP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720114" y="702664"/>
            <a:ext cx="5787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err="1" smtClean="0">
                <a:latin typeface="Calibri" charset="0"/>
                <a:sym typeface="Symbol" charset="0"/>
              </a:rPr>
              <a:t>ind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4394087" y="1132463"/>
            <a:ext cx="482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 charset="0"/>
            </a:endParaRP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2704446" y="1132463"/>
            <a:ext cx="484187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 charset="0"/>
            </a:endParaRPr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3183574" y="1242001"/>
            <a:ext cx="12105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4615032" y="681762"/>
            <a:ext cx="8792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smtClean="0">
                <a:latin typeface="Calibri" charset="0"/>
                <a:sym typeface="Symbol" charset="0"/>
              </a:rPr>
              <a:t>apple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2944311" y="654774"/>
            <a:ext cx="556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err="1" smtClean="0">
                <a:latin typeface="Calibri" charset="0"/>
                <a:sym typeface="Symbol" charset="0"/>
              </a:rPr>
              <a:t>ptr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cxnSp>
        <p:nvCxnSpPr>
          <p:cNvPr id="36" name="Straight Arrow Connector 35"/>
          <p:cNvCxnSpPr>
            <a:endCxn id="32" idx="0"/>
          </p:cNvCxnSpPr>
          <p:nvPr/>
        </p:nvCxnSpPr>
        <p:spPr>
          <a:xfrm>
            <a:off x="2946539" y="587951"/>
            <a:ext cx="1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1" idx="0"/>
          </p:cNvCxnSpPr>
          <p:nvPr/>
        </p:nvCxnSpPr>
        <p:spPr>
          <a:xfrm>
            <a:off x="4635387" y="587951"/>
            <a:ext cx="0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9" idx="0"/>
          </p:cNvCxnSpPr>
          <p:nvPr/>
        </p:nvCxnSpPr>
        <p:spPr>
          <a:xfrm flipH="1">
            <a:off x="1342811" y="587951"/>
            <a:ext cx="1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1587500" y="1231900"/>
            <a:ext cx="2806700" cy="279400"/>
          </a:xfrm>
          <a:custGeom>
            <a:avLst/>
            <a:gdLst>
              <a:gd name="connsiteX0" fmla="*/ 0 w 2806700"/>
              <a:gd name="connsiteY0" fmla="*/ 0 h 469968"/>
              <a:gd name="connsiteX1" fmla="*/ 1358900 w 2806700"/>
              <a:gd name="connsiteY1" fmla="*/ 469900 h 469968"/>
              <a:gd name="connsiteX2" fmla="*/ 2806700 w 2806700"/>
              <a:gd name="connsiteY2" fmla="*/ 38100 h 46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6700" h="469968">
                <a:moveTo>
                  <a:pt x="0" y="0"/>
                </a:moveTo>
                <a:cubicBezTo>
                  <a:pt x="445558" y="231775"/>
                  <a:pt x="891117" y="463550"/>
                  <a:pt x="1358900" y="469900"/>
                </a:cubicBezTo>
                <a:cubicBezTo>
                  <a:pt x="1826683" y="476250"/>
                  <a:pt x="2806700" y="38100"/>
                  <a:pt x="2806700" y="3810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1527418" y="1766994"/>
            <a:ext cx="1193800" cy="292100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3" name="Rectangle 17"/>
          <p:cNvSpPr>
            <a:spLocks noChangeArrowheads="1"/>
          </p:cNvSpPr>
          <p:nvPr/>
        </p:nvSpPr>
        <p:spPr bwMode="auto">
          <a:xfrm>
            <a:off x="971208" y="1646619"/>
            <a:ext cx="5997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smtClean="0">
                <a:latin typeface="Calibri" charset="0"/>
                <a:sym typeface="Symbol" charset="0"/>
              </a:rPr>
              <a:t>$t8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1756968" y="1665937"/>
            <a:ext cx="6526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smtClean="0">
                <a:latin typeface="Calibri" charset="0"/>
                <a:sym typeface="Symbol" charset="0"/>
              </a:rPr>
              <a:t>124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64228" y="1063282"/>
            <a:ext cx="52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124</a:t>
            </a:r>
            <a:endParaRPr lang="en-US" sz="1600" b="1" dirty="0"/>
          </a:p>
        </p:txBody>
      </p:sp>
      <p:sp>
        <p:nvSpPr>
          <p:cNvPr id="46" name="Rectangle 17"/>
          <p:cNvSpPr>
            <a:spLocks noChangeArrowheads="1"/>
          </p:cNvSpPr>
          <p:nvPr/>
        </p:nvSpPr>
        <p:spPr bwMode="auto">
          <a:xfrm>
            <a:off x="1756968" y="1665937"/>
            <a:ext cx="6526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smtClean="0">
                <a:latin typeface="Calibri" charset="0"/>
                <a:sym typeface="Symbol" charset="0"/>
              </a:rPr>
              <a:t>125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62358" y="1063282"/>
            <a:ext cx="52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125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16463" y="6223179"/>
            <a:ext cx="3586162" cy="9777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/>
      <p:bldP spid="46" grpId="1"/>
      <p:bldP spid="47" grpId="0"/>
      <p:bldP spid="3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22" name="Group 5"/>
          <p:cNvGrpSpPr>
            <a:grpSpLocks/>
          </p:cNvGrpSpPr>
          <p:nvPr/>
        </p:nvGrpSpPr>
        <p:grpSpPr bwMode="auto">
          <a:xfrm>
            <a:off x="6403975" y="-80963"/>
            <a:ext cx="2181225" cy="1490663"/>
            <a:chOff x="4034" y="-51"/>
            <a:chExt cx="1374" cy="939"/>
          </a:xfrm>
        </p:grpSpPr>
        <p:sp>
          <p:nvSpPr>
            <p:cNvPr id="86025" name="Rectangle 6"/>
            <p:cNvSpPr>
              <a:spLocks noChangeArrowheads="1"/>
            </p:cNvSpPr>
            <p:nvPr/>
          </p:nvSpPr>
          <p:spPr bwMode="auto">
            <a:xfrm>
              <a:off x="4472" y="520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  <a:sym typeface="Symbol" charset="2"/>
                </a:rPr>
                <a:t>$sp+8</a:t>
              </a:r>
            </a:p>
          </p:txBody>
        </p:sp>
        <p:sp>
          <p:nvSpPr>
            <p:cNvPr id="86026" name="Rectangle 7"/>
            <p:cNvSpPr>
              <a:spLocks noChangeArrowheads="1"/>
            </p:cNvSpPr>
            <p:nvPr/>
          </p:nvSpPr>
          <p:spPr bwMode="auto">
            <a:xfrm>
              <a:off x="4472" y="704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6027" name="Text Box 8"/>
            <p:cNvSpPr txBox="1">
              <a:spLocks noChangeArrowheads="1"/>
            </p:cNvSpPr>
            <p:nvPr/>
          </p:nvSpPr>
          <p:spPr bwMode="auto">
            <a:xfrm>
              <a:off x="4602" y="-51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Stack</a:t>
              </a:r>
            </a:p>
          </p:txBody>
        </p:sp>
        <p:sp>
          <p:nvSpPr>
            <p:cNvPr id="86028" name="Rectangle 9"/>
            <p:cNvSpPr>
              <a:spLocks noChangeArrowheads="1"/>
            </p:cNvSpPr>
            <p:nvPr/>
          </p:nvSpPr>
          <p:spPr bwMode="auto">
            <a:xfrm>
              <a:off x="4472" y="152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b="1">
                  <a:solidFill>
                    <a:srgbClr val="FF0000"/>
                  </a:solidFill>
                  <a:latin typeface="Calibri" charset="0"/>
                  <a:sym typeface="Symbol" charset="2"/>
                </a:rPr>
                <a:t>125</a:t>
              </a:r>
              <a:endParaRPr lang="en-US" b="1">
                <a:solidFill>
                  <a:srgbClr val="FF0000"/>
                </a:solidFill>
                <a:latin typeface="Calibri" charset="0"/>
              </a:endParaRPr>
            </a:p>
          </p:txBody>
        </p:sp>
        <p:sp>
          <p:nvSpPr>
            <p:cNvPr id="86029" name="Rectangle 10"/>
            <p:cNvSpPr>
              <a:spLocks noChangeArrowheads="1"/>
            </p:cNvSpPr>
            <p:nvPr/>
          </p:nvSpPr>
          <p:spPr bwMode="auto">
            <a:xfrm>
              <a:off x="4472" y="336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  <a:sym typeface="Symbol" charset="2"/>
                </a:rPr>
                <a:t>$sp+8</a:t>
              </a:r>
            </a:p>
          </p:txBody>
        </p:sp>
        <p:sp>
          <p:nvSpPr>
            <p:cNvPr id="86030" name="Text Box 11"/>
            <p:cNvSpPr txBox="1">
              <a:spLocks noChangeArrowheads="1"/>
            </p:cNvSpPr>
            <p:nvPr/>
          </p:nvSpPr>
          <p:spPr bwMode="auto">
            <a:xfrm>
              <a:off x="4034" y="493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$sp</a:t>
              </a:r>
            </a:p>
          </p:txBody>
        </p:sp>
        <p:sp>
          <p:nvSpPr>
            <p:cNvPr id="86031" name="Line 12"/>
            <p:cNvSpPr>
              <a:spLocks noChangeShapeType="1"/>
            </p:cNvSpPr>
            <p:nvPr/>
          </p:nvSpPr>
          <p:spPr bwMode="auto">
            <a:xfrm>
              <a:off x="4360" y="616"/>
              <a:ext cx="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032" name="Text Box 13"/>
            <p:cNvSpPr txBox="1">
              <a:spLocks noChangeArrowheads="1"/>
            </p:cNvSpPr>
            <p:nvPr/>
          </p:nvSpPr>
          <p:spPr bwMode="auto">
            <a:xfrm>
              <a:off x="5230" y="521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0</a:t>
              </a:r>
            </a:p>
          </p:txBody>
        </p:sp>
        <p:sp>
          <p:nvSpPr>
            <p:cNvPr id="86033" name="Text Box 14"/>
            <p:cNvSpPr txBox="1">
              <a:spLocks noChangeArrowheads="1"/>
            </p:cNvSpPr>
            <p:nvPr/>
          </p:nvSpPr>
          <p:spPr bwMode="auto">
            <a:xfrm>
              <a:off x="5230" y="33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4</a:t>
              </a:r>
            </a:p>
          </p:txBody>
        </p:sp>
        <p:sp>
          <p:nvSpPr>
            <p:cNvPr id="86034" name="Text Box 15"/>
            <p:cNvSpPr txBox="1">
              <a:spLocks noChangeArrowheads="1"/>
            </p:cNvSpPr>
            <p:nvPr/>
          </p:nvSpPr>
          <p:spPr bwMode="auto">
            <a:xfrm>
              <a:off x="5230" y="1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8</a:t>
              </a:r>
            </a:p>
          </p:txBody>
        </p:sp>
      </p:grp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716463" y="1511300"/>
            <a:ext cx="4389437" cy="530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7 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CC0000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, 4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latin typeface="Calibri" charset="0"/>
              </a:rPr>
              <a:t> 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8 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&amp;apple;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$sp,8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$t1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0($t0)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9    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123;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$t3,$zero,123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$t4,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$t4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solidFill>
                <a:srgbClr val="003399"/>
              </a:solidFill>
              <a:latin typeface="Calibri" charset="0"/>
              <a:sym typeface="Symbol" charset="2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  <a:sym typeface="Symbol" charset="2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</a:t>
            </a:r>
            <a:r>
              <a:rPr lang="en-US" sz="1400" dirty="0">
                <a:latin typeface="Calibri" charset="0"/>
                <a:sym typeface="Symbol" charset="2"/>
              </a:rPr>
              <a:t>$t5, 0($t4)	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# $t5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$t3, 0($t5)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123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10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$t0, $t0, 4 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11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$t6, 4($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$t6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$t7, $t7,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</a:p>
          <a:p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12   apple++;</a:t>
            </a: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b="1" dirty="0">
                <a:latin typeface="Calibri" charset="0"/>
              </a:rPr>
              <a:t>	$t8, 8(</a:t>
            </a:r>
            <a:r>
              <a:rPr lang="en-US" sz="1400" b="1" dirty="0" err="1">
                <a:latin typeface="Calibri" charset="0"/>
              </a:rPr>
              <a:t>sp</a:t>
            </a:r>
            <a:r>
              <a:rPr lang="en-US" sz="1400" b="1" dirty="0">
                <a:latin typeface="Calibri" charset="0"/>
              </a:rPr>
              <a:t>)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apple</a:t>
            </a: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b="1" dirty="0">
                <a:latin typeface="Calibri" charset="0"/>
              </a:rPr>
              <a:t>	$t8, $t8, 1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apple + 1</a:t>
            </a:r>
            <a:endParaRPr lang="en-US" sz="1400" b="1" dirty="0">
              <a:latin typeface="Calibri" charset="0"/>
            </a:endParaRP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b="1" dirty="0">
                <a:latin typeface="Calibri" charset="0"/>
              </a:rPr>
              <a:t>	$t8, 8(</a:t>
            </a:r>
            <a:r>
              <a:rPr lang="en-US" sz="1400" b="1" dirty="0" err="1">
                <a:latin typeface="Calibri" charset="0"/>
              </a:rPr>
              <a:t>sp</a:t>
            </a:r>
            <a:r>
              <a:rPr lang="en-US" sz="1400" b="1" dirty="0">
                <a:latin typeface="Calibri" charset="0"/>
              </a:rPr>
              <a:t>)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apple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apple + 1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0" y="2295584"/>
            <a:ext cx="4043445" cy="4524316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1</a:t>
            </a:r>
            <a:r>
              <a:rPr lang="en-US" dirty="0">
                <a:solidFill>
                  <a:srgbClr val="003399"/>
                </a:solidFill>
                <a:latin typeface="Calibri" charset="0"/>
              </a:rPr>
              <a:t>    #include</a:t>
            </a:r>
            <a:r>
              <a:rPr lang="en-US" dirty="0">
                <a:latin typeface="Calibri" charset="0"/>
              </a:rPr>
              <a:t> &lt;</a:t>
            </a:r>
            <a:r>
              <a:rPr lang="en-US" dirty="0" err="1">
                <a:solidFill>
                  <a:srgbClr val="009900"/>
                </a:solidFill>
                <a:latin typeface="Calibri" charset="0"/>
              </a:rPr>
              <a:t>stdio.h</a:t>
            </a:r>
            <a:r>
              <a:rPr lang="en-US" dirty="0">
                <a:latin typeface="Calibri" charset="0"/>
              </a:rPr>
              <a:t>&gt;</a:t>
            </a:r>
          </a:p>
          <a:p>
            <a:r>
              <a:rPr lang="en-US" dirty="0">
                <a:latin typeface="Calibri" charset="0"/>
              </a:rPr>
              <a:t> 2    </a:t>
            </a:r>
            <a:r>
              <a:rPr lang="en-US" dirty="0">
                <a:solidFill>
                  <a:srgbClr val="CC0000"/>
                </a:solidFill>
                <a:latin typeface="Calibri" charset="0"/>
              </a:rPr>
              <a:t>main</a:t>
            </a:r>
            <a:r>
              <a:rPr lang="en-US" dirty="0">
                <a:latin typeface="Calibri" charset="0"/>
              </a:rPr>
              <a:t>()</a:t>
            </a:r>
          </a:p>
          <a:p>
            <a:r>
              <a:rPr lang="en-US" dirty="0">
                <a:latin typeface="Calibri" charset="0"/>
              </a:rPr>
              <a:t> 3    {</a:t>
            </a:r>
          </a:p>
          <a:p>
            <a:r>
              <a:rPr lang="en-US" dirty="0">
                <a:latin typeface="Calibri" charset="0"/>
              </a:rPr>
              <a:t> 4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apple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5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*</a:t>
            </a:r>
            <a:r>
              <a:rPr lang="en-US" dirty="0" err="1">
                <a:solidFill>
                  <a:srgbClr val="CC0099"/>
                </a:solidFill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6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alibri" charset="0"/>
              </a:rPr>
              <a:t>**</a:t>
            </a:r>
            <a:r>
              <a:rPr lang="en-US" dirty="0" err="1">
                <a:solidFill>
                  <a:srgbClr val="CC0099"/>
                </a:solidFill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;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7     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&amp;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8      *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&amp;apple;</a:t>
            </a:r>
          </a:p>
          <a:p>
            <a:r>
              <a:rPr lang="en-US" dirty="0">
                <a:latin typeface="Calibri" charset="0"/>
              </a:rPr>
              <a:t> 9     **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= 123;</a:t>
            </a:r>
          </a:p>
          <a:p>
            <a:r>
              <a:rPr lang="en-US" dirty="0">
                <a:latin typeface="Calibri" charset="0"/>
              </a:rPr>
              <a:t>10    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++;</a:t>
            </a:r>
          </a:p>
          <a:p>
            <a:r>
              <a:rPr lang="en-US" dirty="0">
                <a:latin typeface="Calibri" charset="0"/>
              </a:rPr>
              <a:t>11    *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++;</a:t>
            </a:r>
          </a:p>
          <a:p>
            <a:r>
              <a:rPr lang="en-US" dirty="0">
                <a:latin typeface="Calibri" charset="0"/>
              </a:rPr>
              <a:t>12    apple++;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13   </a:t>
            </a:r>
            <a:r>
              <a:rPr lang="en-US" dirty="0" err="1">
                <a:latin typeface="Calibri" charset="0"/>
              </a:rPr>
              <a:t>printf</a:t>
            </a:r>
            <a:r>
              <a:rPr lang="en-US" dirty="0">
                <a:latin typeface="Calibri" charset="0"/>
              </a:rPr>
              <a:t>(“%x %x %d\n”, 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, 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, apple);</a:t>
            </a:r>
          </a:p>
          <a:p>
            <a:r>
              <a:rPr lang="en-US" dirty="0">
                <a:latin typeface="Calibri" charset="0"/>
              </a:rPr>
              <a:t>14   }</a:t>
            </a: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2071687" y="2362200"/>
            <a:ext cx="198120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mtClean="0"/>
              <a:t>Quiz #7</a:t>
            </a:r>
            <a:endParaRPr lang="en-US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272532" y="4152721"/>
            <a:ext cx="170333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Assume </a:t>
            </a:r>
            <a:r>
              <a:rPr lang="en-US" dirty="0">
                <a:latin typeface="Calibri" charset="0"/>
              </a:rPr>
              <a:t>that:</a:t>
            </a:r>
          </a:p>
          <a:p>
            <a:r>
              <a:rPr lang="en-US" dirty="0" smtClean="0">
                <a:latin typeface="Calibri" charset="0"/>
              </a:rPr>
              <a:t>apple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$sp+8 </a:t>
            </a:r>
          </a:p>
          <a:p>
            <a:r>
              <a:rPr lang="en-US" dirty="0" err="1" smtClean="0">
                <a:latin typeface="Calibri" charset="0"/>
              </a:rPr>
              <a:t>ptr</a:t>
            </a:r>
            <a:r>
              <a:rPr lang="en-US" dirty="0" smtClean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$sp+4</a:t>
            </a:r>
          </a:p>
          <a:p>
            <a:r>
              <a:rPr lang="en-US" dirty="0" err="1" smtClean="0">
                <a:latin typeface="Calibri" charset="0"/>
              </a:rPr>
              <a:t>ind</a:t>
            </a:r>
            <a:r>
              <a:rPr lang="en-US" dirty="0" smtClean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$sp+0</a:t>
            </a:r>
          </a:p>
        </p:txBody>
      </p:sp>
      <p:sp>
        <p:nvSpPr>
          <p:cNvPr id="26" name="Oval 25"/>
          <p:cNvSpPr/>
          <p:nvPr/>
        </p:nvSpPr>
        <p:spPr>
          <a:xfrm>
            <a:off x="3843527" y="146626"/>
            <a:ext cx="1583720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$sp+8</a:t>
            </a:r>
            <a:endParaRPr lang="en-US" sz="2400" dirty="0"/>
          </a:p>
        </p:txBody>
      </p:sp>
      <p:sp>
        <p:nvSpPr>
          <p:cNvPr id="27" name="Oval 26"/>
          <p:cNvSpPr/>
          <p:nvPr/>
        </p:nvSpPr>
        <p:spPr>
          <a:xfrm>
            <a:off x="2239800" y="146626"/>
            <a:ext cx="1413479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$sp+4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636072" y="146626"/>
            <a:ext cx="1413479" cy="4413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$sp+0</a:t>
            </a:r>
            <a:endParaRPr lang="en-US" sz="2400" dirty="0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1101511" y="1132463"/>
            <a:ext cx="482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 charset="0"/>
            </a:endParaRP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720114" y="702664"/>
            <a:ext cx="5787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err="1" smtClean="0">
                <a:latin typeface="Calibri" charset="0"/>
                <a:sym typeface="Symbol" charset="0"/>
              </a:rPr>
              <a:t>ind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4394087" y="1132463"/>
            <a:ext cx="482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 charset="0"/>
            </a:endParaRP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2704446" y="1132463"/>
            <a:ext cx="484187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 charset="0"/>
            </a:endParaRPr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3183574" y="1242001"/>
            <a:ext cx="12105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4615032" y="681762"/>
            <a:ext cx="8792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smtClean="0">
                <a:latin typeface="Calibri" charset="0"/>
                <a:sym typeface="Symbol" charset="0"/>
              </a:rPr>
              <a:t>apple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2944311" y="654774"/>
            <a:ext cx="556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err="1" smtClean="0">
                <a:latin typeface="Calibri" charset="0"/>
                <a:sym typeface="Symbol" charset="0"/>
              </a:rPr>
              <a:t>ptr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cxnSp>
        <p:nvCxnSpPr>
          <p:cNvPr id="36" name="Straight Arrow Connector 35"/>
          <p:cNvCxnSpPr>
            <a:endCxn id="32" idx="0"/>
          </p:cNvCxnSpPr>
          <p:nvPr/>
        </p:nvCxnSpPr>
        <p:spPr>
          <a:xfrm>
            <a:off x="2946539" y="587951"/>
            <a:ext cx="1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1" idx="0"/>
          </p:cNvCxnSpPr>
          <p:nvPr/>
        </p:nvCxnSpPr>
        <p:spPr>
          <a:xfrm>
            <a:off x="4635387" y="587951"/>
            <a:ext cx="0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9" idx="0"/>
          </p:cNvCxnSpPr>
          <p:nvPr/>
        </p:nvCxnSpPr>
        <p:spPr>
          <a:xfrm flipH="1">
            <a:off x="1342811" y="587951"/>
            <a:ext cx="1" cy="544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1587500" y="1231900"/>
            <a:ext cx="2806700" cy="279400"/>
          </a:xfrm>
          <a:custGeom>
            <a:avLst/>
            <a:gdLst>
              <a:gd name="connsiteX0" fmla="*/ 0 w 2806700"/>
              <a:gd name="connsiteY0" fmla="*/ 0 h 469968"/>
              <a:gd name="connsiteX1" fmla="*/ 1358900 w 2806700"/>
              <a:gd name="connsiteY1" fmla="*/ 469900 h 469968"/>
              <a:gd name="connsiteX2" fmla="*/ 2806700 w 2806700"/>
              <a:gd name="connsiteY2" fmla="*/ 38100 h 46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6700" h="469968">
                <a:moveTo>
                  <a:pt x="0" y="0"/>
                </a:moveTo>
                <a:cubicBezTo>
                  <a:pt x="445558" y="231775"/>
                  <a:pt x="891117" y="463550"/>
                  <a:pt x="1358900" y="469900"/>
                </a:cubicBezTo>
                <a:cubicBezTo>
                  <a:pt x="1826683" y="476250"/>
                  <a:pt x="2806700" y="38100"/>
                  <a:pt x="2806700" y="3810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1527418" y="1766994"/>
            <a:ext cx="1193800" cy="292100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971208" y="1646619"/>
            <a:ext cx="5997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smtClean="0">
                <a:latin typeface="Calibri" charset="0"/>
                <a:sym typeface="Symbol" charset="0"/>
              </a:rPr>
              <a:t>$t8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sp>
        <p:nvSpPr>
          <p:cNvPr id="42" name="Rectangle 17"/>
          <p:cNvSpPr>
            <a:spLocks noChangeArrowheads="1"/>
          </p:cNvSpPr>
          <p:nvPr/>
        </p:nvSpPr>
        <p:spPr bwMode="auto">
          <a:xfrm>
            <a:off x="1756968" y="1665937"/>
            <a:ext cx="6526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 smtClean="0">
                <a:latin typeface="Calibri" charset="0"/>
                <a:sym typeface="Symbol" charset="0"/>
              </a:rPr>
              <a:t>125</a:t>
            </a:r>
            <a:endParaRPr lang="en-US" sz="2400" dirty="0">
              <a:latin typeface="Calibri" charset="0"/>
              <a:sym typeface="Symbo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62358" y="1063282"/>
            <a:ext cx="52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125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2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-2159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Monaco"/>
                <a:cs typeface="Monaco"/>
              </a:rPr>
              <a:t>for</a:t>
            </a:r>
            <a:r>
              <a:rPr lang="en-US" dirty="0" smtClean="0"/>
              <a:t> loop template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6164263" y="1582738"/>
            <a:ext cx="1574800" cy="1701800"/>
            <a:chOff x="6163733" y="1583281"/>
            <a:chExt cx="1574800" cy="1701797"/>
          </a:xfrm>
        </p:grpSpPr>
        <p:sp>
          <p:nvSpPr>
            <p:cNvPr id="5" name="Diamond 4"/>
            <p:cNvSpPr/>
            <p:nvPr/>
          </p:nvSpPr>
          <p:spPr>
            <a:xfrm>
              <a:off x="6163733" y="1862681"/>
              <a:ext cx="1574800" cy="1422397"/>
            </a:xfrm>
            <a:prstGeom prst="diamond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Test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>
              <a:off x="6811433" y="1722981"/>
              <a:ext cx="2794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5892800" y="3284538"/>
            <a:ext cx="2116138" cy="1211262"/>
            <a:chOff x="5892800" y="3285078"/>
            <a:chExt cx="2116667" cy="1210731"/>
          </a:xfrm>
        </p:grpSpPr>
        <p:sp>
          <p:nvSpPr>
            <p:cNvPr id="6" name="Rectangle 5"/>
            <p:cNvSpPr/>
            <p:nvPr/>
          </p:nvSpPr>
          <p:spPr>
            <a:xfrm>
              <a:off x="5892800" y="3564356"/>
              <a:ext cx="2116667" cy="931453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Loop Body</a:t>
              </a:r>
            </a:p>
          </p:txBody>
        </p:sp>
        <p:cxnSp>
          <p:nvCxnSpPr>
            <p:cNvPr id="12" name="Straight Arrow Connector 11"/>
            <p:cNvCxnSpPr>
              <a:stCxn id="5" idx="2"/>
              <a:endCxn id="6" idx="0"/>
            </p:cNvCxnSpPr>
            <p:nvPr/>
          </p:nvCxnSpPr>
          <p:spPr>
            <a:xfrm rot="16200000" flipH="1">
              <a:off x="6810701" y="3424717"/>
              <a:ext cx="279278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892800" y="4497388"/>
            <a:ext cx="2116138" cy="625475"/>
            <a:chOff x="5892800" y="4496603"/>
            <a:chExt cx="2116667" cy="625745"/>
          </a:xfrm>
        </p:grpSpPr>
        <p:sp>
          <p:nvSpPr>
            <p:cNvPr id="7" name="Rectangle 6"/>
            <p:cNvSpPr/>
            <p:nvPr/>
          </p:nvSpPr>
          <p:spPr>
            <a:xfrm>
              <a:off x="5892800" y="4774535"/>
              <a:ext cx="2116667" cy="347813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Increment</a:t>
              </a:r>
            </a:p>
          </p:txBody>
        </p:sp>
        <p:cxnSp>
          <p:nvCxnSpPr>
            <p:cNvPr id="15" name="Straight Arrow Connector 14"/>
            <p:cNvCxnSpPr>
              <a:stCxn id="6" idx="2"/>
              <a:endCxn id="7" idx="0"/>
            </p:cNvCxnSpPr>
            <p:nvPr/>
          </p:nvCxnSpPr>
          <p:spPr>
            <a:xfrm rot="5400000">
              <a:off x="6811373" y="4635569"/>
              <a:ext cx="279521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urved Connector 21"/>
          <p:cNvCxnSpPr>
            <a:stCxn id="7" idx="1"/>
            <a:endCxn id="5" idx="1"/>
          </p:cNvCxnSpPr>
          <p:nvPr/>
        </p:nvCxnSpPr>
        <p:spPr>
          <a:xfrm rot="10800000" flipH="1">
            <a:off x="5892800" y="2573338"/>
            <a:ext cx="271463" cy="2374900"/>
          </a:xfrm>
          <a:prstGeom prst="curvedConnector3">
            <a:avLst>
              <a:gd name="adj1" fmla="val -159375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27"/>
          <p:cNvGrpSpPr>
            <a:grpSpLocks/>
          </p:cNvGrpSpPr>
          <p:nvPr/>
        </p:nvGrpSpPr>
        <p:grpSpPr bwMode="auto">
          <a:xfrm>
            <a:off x="5892800" y="863600"/>
            <a:ext cx="2116138" cy="719138"/>
            <a:chOff x="5892800" y="863607"/>
            <a:chExt cx="2116667" cy="719673"/>
          </a:xfrm>
        </p:grpSpPr>
        <p:sp>
          <p:nvSpPr>
            <p:cNvPr id="4" name="Rectangle 3"/>
            <p:cNvSpPr/>
            <p:nvPr/>
          </p:nvSpPr>
          <p:spPr>
            <a:xfrm>
              <a:off x="5892800" y="1143215"/>
              <a:ext cx="2116667" cy="440065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Initialization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rot="5400000">
              <a:off x="6810535" y="1003411"/>
              <a:ext cx="279608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1"/>
          <p:cNvGrpSpPr>
            <a:grpSpLocks/>
          </p:cNvGrpSpPr>
          <p:nvPr/>
        </p:nvGrpSpPr>
        <p:grpSpPr bwMode="auto">
          <a:xfrm>
            <a:off x="5892800" y="2573338"/>
            <a:ext cx="2116138" cy="4038600"/>
            <a:chOff x="5892800" y="2573878"/>
            <a:chExt cx="2116667" cy="4038601"/>
          </a:xfrm>
        </p:grpSpPr>
        <p:sp>
          <p:nvSpPr>
            <p:cNvPr id="9" name="Rectangle 8"/>
            <p:cNvSpPr/>
            <p:nvPr/>
          </p:nvSpPr>
          <p:spPr>
            <a:xfrm>
              <a:off x="5892800" y="5401216"/>
              <a:ext cx="2116667" cy="931863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Block after </a:t>
              </a:r>
            </a:p>
            <a:p>
              <a:pPr algn="ctr">
                <a:defRPr/>
              </a:pPr>
              <a:r>
                <a:rPr lang="en-US" sz="2400" dirty="0"/>
                <a:t>the loop</a:t>
              </a:r>
            </a:p>
          </p:txBody>
        </p:sp>
        <p:cxnSp>
          <p:nvCxnSpPr>
            <p:cNvPr id="20" name="Curved Connector 19"/>
            <p:cNvCxnSpPr>
              <a:stCxn id="5" idx="3"/>
              <a:endCxn id="9" idx="3"/>
            </p:cNvCxnSpPr>
            <p:nvPr/>
          </p:nvCxnSpPr>
          <p:spPr>
            <a:xfrm>
              <a:off x="7737936" y="2573878"/>
              <a:ext cx="271531" cy="3294063"/>
            </a:xfrm>
            <a:prstGeom prst="curvedConnector3">
              <a:avLst>
                <a:gd name="adj1" fmla="val 396875"/>
              </a:avLst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>
              <a:off x="6812228" y="6472779"/>
              <a:ext cx="2794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61" name="Text Box 4"/>
          <p:cNvSpPr txBox="1">
            <a:spLocks noChangeArrowheads="1"/>
          </p:cNvSpPr>
          <p:nvPr/>
        </p:nvSpPr>
        <p:spPr bwMode="auto">
          <a:xfrm>
            <a:off x="220663" y="1849438"/>
            <a:ext cx="4441825" cy="3429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u="sng">
                <a:latin typeface="Calibri" charset="0"/>
              </a:rPr>
              <a:t>C code: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sz="2400">
                <a:latin typeface="Calibri" charset="0"/>
              </a:rPr>
              <a:t>	  …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sz="2400">
              <a:latin typeface="Calibri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sz="2400">
                <a:latin typeface="Calibri" charset="0"/>
              </a:rPr>
              <a:t>	  for (i = 0; i &lt; n; i += 1)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sz="2400">
              <a:latin typeface="Calibri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sz="2400">
                <a:latin typeface="Calibri" charset="0"/>
              </a:rPr>
              <a:t>	    /* loop body */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sz="2400">
              <a:latin typeface="Calibri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sz="2400">
                <a:latin typeface="Calibri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sz="2400">
              <a:latin typeface="Calibri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sz="2400">
                <a:latin typeface="Calibri" charset="0"/>
              </a:rPr>
              <a:t>         /* Block After the loop */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sz="2400">
                <a:latin typeface="Calibri" charset="0"/>
              </a:rPr>
              <a:t>	 </a:t>
            </a: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1905000" y="6324600"/>
            <a:ext cx="13362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Section 2.13</a:t>
            </a:r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1905000" y="6324600"/>
            <a:ext cx="13362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Section 2.13</a:t>
            </a:r>
            <a:endParaRPr lang="en-US" dirty="0">
              <a:latin typeface="Calibri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The Sort Procedure in C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03213" y="1417022"/>
            <a:ext cx="5346160" cy="237295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Calibri" charset="0"/>
              </a:rPr>
              <a:t>C code: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void sort (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v</a:t>
            </a:r>
            <a:r>
              <a:rPr lang="en-US" dirty="0">
                <a:latin typeface="Calibri" charset="0"/>
              </a:rPr>
              <a:t>[],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)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	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	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,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	  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for (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= 0;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&lt;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;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+= 1) </a:t>
            </a:r>
            <a:r>
              <a:rPr lang="en-US" dirty="0">
                <a:latin typeface="Calibri" charset="0"/>
              </a:rPr>
              <a:t>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	    for (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=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– 1;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&gt;= 0 &amp;&amp; </a:t>
            </a:r>
            <a:r>
              <a:rPr lang="en-US" dirty="0" err="1">
                <a:latin typeface="Calibri" charset="0"/>
              </a:rPr>
              <a:t>v[j</a:t>
            </a:r>
            <a:r>
              <a:rPr lang="en-US" dirty="0">
                <a:latin typeface="Calibri" charset="0"/>
              </a:rPr>
              <a:t>] &gt; </a:t>
            </a:r>
            <a:r>
              <a:rPr lang="en-US" dirty="0" err="1">
                <a:latin typeface="Calibri" charset="0"/>
              </a:rPr>
              <a:t>v[j</a:t>
            </a:r>
            <a:r>
              <a:rPr lang="en-US" dirty="0">
                <a:latin typeface="Calibri" charset="0"/>
              </a:rPr>
              <a:t> + 1];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-= 1)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	      </a:t>
            </a:r>
            <a:r>
              <a:rPr lang="en-US" dirty="0" err="1">
                <a:latin typeface="Calibri" charset="0"/>
              </a:rPr>
              <a:t>swap(v,j</a:t>
            </a:r>
            <a:r>
              <a:rPr lang="en-US" dirty="0">
                <a:latin typeface="Calibri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	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	}</a:t>
            </a:r>
          </a:p>
        </p:txBody>
      </p:sp>
      <p:sp>
        <p:nvSpPr>
          <p:cNvPr id="23559" name="Text Box 4"/>
          <p:cNvSpPr txBox="1">
            <a:spLocks noChangeArrowheads="1"/>
          </p:cNvSpPr>
          <p:nvPr/>
        </p:nvSpPr>
        <p:spPr bwMode="auto">
          <a:xfrm>
            <a:off x="303213" y="3762375"/>
            <a:ext cx="4787900" cy="281622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Calibri" charset="0"/>
              </a:rPr>
              <a:t>Intermediate code (1):</a:t>
            </a:r>
          </a:p>
          <a:p>
            <a:r>
              <a:rPr lang="en-US" dirty="0">
                <a:latin typeface="Calibri" charset="0"/>
              </a:rPr>
              <a:t>sort:     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         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← 0;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for1tst: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           if (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&gt;=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)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goto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exit1;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solidFill>
                  <a:srgbClr val="0000FF"/>
                </a:solidFill>
                <a:latin typeface="Calibri" charset="0"/>
              </a:rPr>
              <a:t>           for (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j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– 1;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j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&gt;= 0 &amp;&amp;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v[j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] &gt;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v[j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+ 1];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j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-= 1) </a:t>
            </a:r>
            <a:r>
              <a:rPr lang="en-US" dirty="0">
                <a:latin typeface="Calibri" charset="0"/>
              </a:rPr>
              <a:t>{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      </a:t>
            </a:r>
            <a:r>
              <a:rPr lang="en-US" dirty="0" err="1">
                <a:latin typeface="Calibri" charset="0"/>
              </a:rPr>
              <a:t>swap(v,j</a:t>
            </a:r>
            <a:r>
              <a:rPr lang="en-US" dirty="0">
                <a:latin typeface="Calibri" charset="0"/>
              </a:rPr>
              <a:t>);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      }     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solidFill>
                  <a:srgbClr val="FF0000"/>
                </a:solidFill>
                <a:latin typeface="Calibri" charset="0"/>
              </a:rPr>
              <a:t>         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← i+1;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solidFill>
                  <a:srgbClr val="FF0000"/>
                </a:solidFill>
                <a:latin typeface="Calibri" charset="0"/>
              </a:rPr>
              <a:t>        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goto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for1tst;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exit1: </a:t>
            </a:r>
          </a:p>
        </p:txBody>
      </p:sp>
      <p:sp>
        <p:nvSpPr>
          <p:cNvPr id="23560" name="Text Box 4"/>
          <p:cNvSpPr txBox="1">
            <a:spLocks noChangeArrowheads="1"/>
          </p:cNvSpPr>
          <p:nvPr/>
        </p:nvSpPr>
        <p:spPr bwMode="auto">
          <a:xfrm>
            <a:off x="5475288" y="2713038"/>
            <a:ext cx="3032125" cy="4144962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Calibri" charset="0"/>
              </a:rPr>
              <a:t>Intermediate code (2):</a:t>
            </a:r>
          </a:p>
          <a:p>
            <a:r>
              <a:rPr lang="en-US" dirty="0">
                <a:latin typeface="Calibri" charset="0"/>
              </a:rPr>
              <a:t>sort:      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← 0;</a:t>
            </a:r>
          </a:p>
          <a:p>
            <a:r>
              <a:rPr lang="en-US" dirty="0">
                <a:latin typeface="Calibri" charset="0"/>
              </a:rPr>
              <a:t>for1tst: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&gt;= </a:t>
            </a:r>
            <a:r>
              <a:rPr lang="en-US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exit1;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j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← i-1;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for2tst: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      if (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j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&lt; 0)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goto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exit2;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      if (v[j+1] &gt;=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v[j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])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goto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exit2;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swap(v,j</a:t>
            </a:r>
            <a:r>
              <a:rPr lang="en-US" dirty="0">
                <a:latin typeface="Calibri" charset="0"/>
              </a:rPr>
              <a:t>);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solidFill>
                  <a:srgbClr val="FF0000"/>
                </a:solidFill>
                <a:latin typeface="Calibri" charset="0"/>
              </a:rPr>
              <a:t>   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j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←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j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-1;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solidFill>
                  <a:srgbClr val="FF0000"/>
                </a:solidFill>
                <a:latin typeface="Calibri" charset="0"/>
              </a:rPr>
              <a:t>   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goto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for2tst;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exit2: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← i+1;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for1tst;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exit1: 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988067" y="1184910"/>
            <a:ext cx="135911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>
                <a:latin typeface="Calibri" charset="0"/>
              </a:rPr>
              <a:t>Assumption</a:t>
            </a:r>
            <a:r>
              <a:rPr lang="en-US" u="sng" dirty="0" smtClean="0">
                <a:latin typeface="Calibri" charset="0"/>
              </a:rPr>
              <a:t>:</a:t>
            </a:r>
            <a:endParaRPr lang="en-US" dirty="0" smtClean="0">
              <a:latin typeface="Calibri" charset="0"/>
              <a:sym typeface="Symbol" charset="2"/>
            </a:endParaRPr>
          </a:p>
          <a:p>
            <a:pPr algn="ctr"/>
            <a:r>
              <a:rPr lang="en-US" dirty="0" smtClean="0">
                <a:latin typeface="Calibri" charset="0"/>
              </a:rPr>
              <a:t>v </a:t>
            </a:r>
            <a:r>
              <a:rPr lang="en-US" dirty="0" smtClean="0">
                <a:latin typeface="Calibri" charset="0"/>
                <a:sym typeface="Symbol" charset="2"/>
              </a:rPr>
              <a:t>⟷ $a0</a:t>
            </a:r>
          </a:p>
          <a:p>
            <a:pPr algn="ctr"/>
            <a:r>
              <a:rPr lang="en-US" dirty="0" smtClean="0">
                <a:latin typeface="Calibri" charset="0"/>
              </a:rPr>
              <a:t>n </a:t>
            </a:r>
            <a:r>
              <a:rPr lang="en-US" dirty="0" smtClean="0">
                <a:latin typeface="Calibri" charset="0"/>
                <a:sym typeface="Symbol" charset="2"/>
              </a:rPr>
              <a:t>⟷ $a1</a:t>
            </a:r>
          </a:p>
          <a:p>
            <a:pPr algn="ctr"/>
            <a:r>
              <a:rPr lang="en-US" dirty="0" err="1" smtClean="0">
                <a:latin typeface="Calibri" charset="0"/>
                <a:sym typeface="Symbol" charset="2"/>
              </a:rPr>
              <a:t>i</a:t>
            </a:r>
            <a:r>
              <a:rPr lang="en-US" dirty="0" smtClean="0">
                <a:latin typeface="Calibri" charset="0"/>
                <a:sym typeface="Symbol" charset="2"/>
              </a:rPr>
              <a:t> ⟷ $s0</a:t>
            </a:r>
          </a:p>
          <a:p>
            <a:pPr algn="ctr"/>
            <a:r>
              <a:rPr lang="en-US" dirty="0" smtClean="0">
                <a:latin typeface="Calibri" charset="0"/>
                <a:sym typeface="Symbol" charset="2"/>
              </a:rPr>
              <a:t>j ⟷ </a:t>
            </a:r>
            <a:r>
              <a:rPr lang="en-US" dirty="0">
                <a:latin typeface="Calibri" charset="0"/>
                <a:sym typeface="Symbol" charset="2"/>
              </a:rPr>
              <a:t>$s1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/>
      <p:bldP spid="2356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rgbClr val="FF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64218</TotalTime>
  <Words>13287</Words>
  <Application>Microsoft Macintosh PowerPoint</Application>
  <PresentationFormat>On-screen Show (4:3)</PresentationFormat>
  <Paragraphs>3124</Paragraphs>
  <Slides>72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72</vt:i4>
      </vt:variant>
    </vt:vector>
  </HeadingPairs>
  <TitlesOfParts>
    <vt:vector size="75" baseType="lpstr">
      <vt:lpstr>Office Theme</vt:lpstr>
      <vt:lpstr>Chart</vt:lpstr>
      <vt:lpstr>Equation</vt:lpstr>
      <vt:lpstr>Topic 6: Arrays, Pointers and Stack Frames</vt:lpstr>
      <vt:lpstr>C Sort Using Bubble Sort</vt:lpstr>
      <vt:lpstr>C Sort Using Bubble Sort</vt:lpstr>
      <vt:lpstr>C Sort Example</vt:lpstr>
      <vt:lpstr>PowerPoint Presentation</vt:lpstr>
      <vt:lpstr>The Procedure Swap</vt:lpstr>
      <vt:lpstr>The Sort Procedure in C</vt:lpstr>
      <vt:lpstr>for loop template</vt:lpstr>
      <vt:lpstr>The Sort Procedure in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Full Procedure</vt:lpstr>
      <vt:lpstr>Effect of Compiler Optimization</vt:lpstr>
      <vt:lpstr>Effect of Language and Algorithm</vt:lpstr>
      <vt:lpstr>Lessons Learnt</vt:lpstr>
      <vt:lpstr>Arrays vs. Pointers</vt:lpstr>
      <vt:lpstr>Arrays vs. Pointers</vt:lpstr>
      <vt:lpstr>Example: Clearing an Array</vt:lpstr>
      <vt:lpstr>Example: Clearing an Array</vt:lpstr>
      <vt:lpstr>Comparison of Array vs. Ptr</vt:lpstr>
      <vt:lpstr>Parameter Passing</vt:lpstr>
      <vt:lpstr>The car.c program</vt:lpstr>
      <vt:lpstr>The car.c program</vt:lpstr>
      <vt:lpstr>The car.c program</vt:lpstr>
      <vt:lpstr>The car.c program</vt:lpstr>
      <vt:lpstr>The car.c program</vt:lpstr>
      <vt:lpstr>The car.c program</vt:lpstr>
      <vt:lpstr>Why so much copying?</vt:lpstr>
      <vt:lpstr>The car2.c program</vt:lpstr>
      <vt:lpstr>PowerPoint Presentation</vt:lpstr>
      <vt:lpstr>Quiz #1</vt:lpstr>
      <vt:lpstr>Quiz #1 - Solution</vt:lpstr>
      <vt:lpstr>Quiz #2</vt:lpstr>
      <vt:lpstr>PowerPoint Presentation</vt:lpstr>
      <vt:lpstr>PowerPoint Presentation</vt:lpstr>
      <vt:lpstr>Quiz #2 – Alternative Solution</vt:lpstr>
      <vt:lpstr>The meaning of *p</vt:lpstr>
      <vt:lpstr>The meaning of *p</vt:lpstr>
      <vt:lpstr>The meaning of *p</vt:lpstr>
      <vt:lpstr>The meaning of *p</vt:lpstr>
      <vt:lpstr>Quiz #4</vt:lpstr>
      <vt:lpstr>Quiz #4 - Solution</vt:lpstr>
      <vt:lpstr>PowerPoint Presentation</vt:lpstr>
      <vt:lpstr>PowerPoint Presentation</vt:lpstr>
      <vt:lpstr>The Meaning of -&gt;</vt:lpstr>
      <vt:lpstr>PowerPoint Presentation</vt:lpstr>
      <vt:lpstr>Quiz #5</vt:lpstr>
      <vt:lpstr>How did we ended up with ***names  ?</vt:lpstr>
      <vt:lpstr>How did we ended up with ***names  ?</vt:lpstr>
      <vt:lpstr>PowerPoint Presentation</vt:lpstr>
      <vt:lpstr>PowerPoint Presentation</vt:lpstr>
      <vt:lpstr>Quiz #7</vt:lpstr>
      <vt:lpstr>Quiz #7</vt:lpstr>
      <vt:lpstr>Next we will simulate each line of the C code</vt:lpstr>
      <vt:lpstr>Quiz #7</vt:lpstr>
      <vt:lpstr>Quiz #7</vt:lpstr>
      <vt:lpstr>Quiz #7</vt:lpstr>
      <vt:lpstr>PowerPoint Presentation</vt:lpstr>
      <vt:lpstr>PowerPoint Presentation</vt:lpstr>
      <vt:lpstr>Quiz #7</vt:lpstr>
      <vt:lpstr>Quiz #7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Alberta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Arrays, Pointers and Stack Frames</dc:title>
  <dc:creator>Jose Nelson Amaral</dc:creator>
  <cp:lastModifiedBy>Jose Nelson Amaral</cp:lastModifiedBy>
  <cp:revision>155</cp:revision>
  <cp:lastPrinted>2012-02-06T16:55:24Z</cp:lastPrinted>
  <dcterms:created xsi:type="dcterms:W3CDTF">2012-02-17T23:16:32Z</dcterms:created>
  <dcterms:modified xsi:type="dcterms:W3CDTF">2016-10-12T19:49:36Z</dcterms:modified>
</cp:coreProperties>
</file>