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506B9-11EF-F247-9F8E-270D20D0B79E}" type="datetimeFigureOut">
              <a:rPr lang="en-US" smtClean="0"/>
              <a:t>16-10-17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5B8EB-7684-8549-B586-0AD8B9C8C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84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25528-77CB-654D-B7B3-0818F014A26E}" type="datetimeFigureOut">
              <a:rPr lang="en-US" smtClean="0"/>
              <a:t>16-10-17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41AE5-A409-C24A-AD78-DA9592E8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55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The University of Adelaide, School of Computer Science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DE79B6-C913-1145-9E7A-343E6532EDBD}" type="datetime3">
              <a:rPr lang="en-US">
                <a:latin typeface="Times New Roman" pitchFamily="1" charset="0"/>
              </a:rPr>
              <a:pPr/>
              <a:t>17 October 2016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Chapter 2 — Instructions: Language of the Computer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F1962-6D9D-5748-88CA-A38A9E7663E1}" type="slidenum">
              <a:rPr lang="en-US">
                <a:latin typeface="Times New Roman" pitchFamily="1" charset="0"/>
              </a:rPr>
              <a:pPr/>
              <a:t>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The University of Adelaide, School of Computer Science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3E56E2-0D2B-9D42-9C04-F02E85252BEC}" type="datetime3">
              <a:rPr lang="en-US">
                <a:latin typeface="Times New Roman" pitchFamily="1" charset="0"/>
              </a:rPr>
              <a:pPr/>
              <a:t>17 October 2016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Chapter 2 — Instructions: Language of the Computer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53AA2-777F-1840-88EA-D7D0CB2536F5}" type="slidenum">
              <a:rPr lang="en-US">
                <a:latin typeface="Times New Roman" pitchFamily="1" charset="0"/>
              </a:rPr>
              <a:pPr/>
              <a:t>3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The University of Adelaide, School of Computer Science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172FDDB-3D00-E944-A860-CAB4C39A025F}" type="datetime3">
              <a:rPr lang="en-US">
                <a:latin typeface="Times New Roman" pitchFamily="1" charset="0"/>
              </a:rPr>
              <a:pPr/>
              <a:t>17 October 2016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Chapter 2 — Instructions: Language of the Computer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8380F-D90F-7246-9CD1-289FC032B7CF}" type="slidenum">
              <a:rPr lang="en-US">
                <a:latin typeface="Times New Roman" pitchFamily="1" charset="0"/>
              </a:rPr>
              <a:pPr/>
              <a:t>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The University of Adelaide, School of Computer Science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1AC14B9-2284-A94C-9115-7A171648602E}" type="datetime3">
              <a:rPr lang="en-US">
                <a:latin typeface="Times New Roman" pitchFamily="1" charset="0"/>
              </a:rPr>
              <a:pPr/>
              <a:t>17 October 2016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Chapter 2 — Instructions: Language of the Computer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580BC1-301C-924F-AECF-9694026CBA22}" type="slidenum">
              <a:rPr lang="en-US">
                <a:latin typeface="Times New Roman" pitchFamily="1" charset="0"/>
              </a:rPr>
              <a:pPr/>
              <a:t>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The University of Adelaide, School of Computer Science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EFDBE4A-9D66-9A49-9203-9D81A88101A8}" type="datetime3">
              <a:rPr lang="en-US">
                <a:latin typeface="Times New Roman" pitchFamily="1" charset="0"/>
              </a:rPr>
              <a:pPr/>
              <a:t>17 October 2016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Chapter 2 — Instructions: Language of the Computer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C580C4-25F4-A945-93B6-E134A4272E1A}" type="slidenum">
              <a:rPr lang="en-US">
                <a:latin typeface="Times New Roman" pitchFamily="1" charset="0"/>
              </a:rPr>
              <a:pPr/>
              <a:t>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The University of Adelaide, School of Computer Science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D60BAF0-D176-CE4D-BD99-6A5306B9A176}" type="datetime3">
              <a:rPr lang="en-US">
                <a:latin typeface="Times New Roman" pitchFamily="1" charset="0"/>
              </a:rPr>
              <a:pPr/>
              <a:t>17 October 2016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Chapter 2 — Instructions: Language of the Computer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B83BA-25CA-124E-8900-A045F1F9FF1C}" type="slidenum">
              <a:rPr lang="en-US">
                <a:latin typeface="Times New Roman" pitchFamily="1" charset="0"/>
              </a:rPr>
              <a:pPr/>
              <a:t>7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The University of Adelaide, School of Computer Science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1D78389-3509-474F-AC0C-44D86EFDD95C}" type="datetime3">
              <a:rPr lang="en-US">
                <a:latin typeface="Times New Roman" pitchFamily="1" charset="0"/>
              </a:rPr>
              <a:pPr/>
              <a:t>17 October 2016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Chapter 2 — Instructions: Language of the Computer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C4C87-B016-2C49-B9C4-4D5BA5064D96}" type="slidenum">
              <a:rPr lang="en-US">
                <a:latin typeface="Times New Roman" pitchFamily="1" charset="0"/>
              </a:rPr>
              <a:pPr/>
              <a:t>8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878F-4D2C-8844-BB52-67D10DB79CF7}" type="datetime1">
              <a:rPr lang="en-CA" smtClean="0"/>
              <a:t>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38DD-480F-894E-918F-B1D26F7C8002}" type="datetime1">
              <a:rPr lang="en-CA" smtClean="0"/>
              <a:t>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3B82-D05E-2B45-9EA7-5E365A14CAAC}" type="datetime1">
              <a:rPr lang="en-CA" smtClean="0"/>
              <a:t>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6611-82B5-A642-950A-F33CCF601FBB}" type="datetime1">
              <a:rPr lang="en-CA" smtClean="0"/>
              <a:t>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EA33-E8C0-184B-9F95-90A4E67D010A}" type="datetime1">
              <a:rPr lang="en-CA" smtClean="0"/>
              <a:t>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8F25-11F7-2F49-A342-F4FF89F93FF0}" type="datetime1">
              <a:rPr lang="en-CA" smtClean="0"/>
              <a:t>16-10-17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6BCB-5918-014D-8ECF-56150523ED84}" type="datetime1">
              <a:rPr lang="en-CA" smtClean="0"/>
              <a:t>16-10-17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74D9-001C-D74A-899D-C82C9A21DC2E}" type="datetime1">
              <a:rPr lang="en-CA" smtClean="0"/>
              <a:t>16-10-17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E249-A4EE-534E-9480-9D48A95B7DF5}" type="datetime1">
              <a:rPr lang="en-CA" smtClean="0"/>
              <a:t>16-10-17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86AE-19C6-8644-AEAB-7FB5AA886667}" type="datetime1">
              <a:rPr lang="en-CA" smtClean="0"/>
              <a:t>16-10-17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1C08-F27C-3F44-8DEF-3F2B7A1547DC}" type="datetime1">
              <a:rPr lang="en-CA" smtClean="0"/>
              <a:t>16-10-17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7BF7-7E43-D54D-9D1D-43678A25FACA}" type="datetime1">
              <a:rPr lang="en-CA" smtClean="0"/>
              <a:t>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2 — Instructions: Language of the Computer —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9DFF-B01A-5649-B0FF-DE771051C6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Compiling, Linking, 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J. Nelson Amaral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10" descr="f02-21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700213"/>
            <a:ext cx="6030913" cy="441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172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Translation and Startup</a:t>
            </a:r>
            <a:endParaRPr lang="en-AU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3563938" y="1989138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Many compilers produce object modules directly</a:t>
            </a:r>
            <a:endParaRPr lang="en-AU"/>
          </a:p>
        </p:txBody>
      </p:sp>
      <p:sp>
        <p:nvSpPr>
          <p:cNvPr id="34822" name="AutoShape 5"/>
          <p:cNvSpPr>
            <a:spLocks/>
          </p:cNvSpPr>
          <p:nvPr/>
        </p:nvSpPr>
        <p:spPr bwMode="auto">
          <a:xfrm rot="-2520133">
            <a:off x="3276600" y="1557338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7164388" y="4149725"/>
            <a:ext cx="1554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Static linking</a:t>
            </a:r>
            <a:endParaRPr lang="en-AU"/>
          </a:p>
        </p:txBody>
      </p:sp>
      <p:sp>
        <p:nvSpPr>
          <p:cNvPr id="34824" name="AutoShape 7"/>
          <p:cNvSpPr>
            <a:spLocks/>
          </p:cNvSpPr>
          <p:nvPr/>
        </p:nvSpPr>
        <p:spPr bwMode="auto">
          <a:xfrm>
            <a:off x="6948488" y="3573463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1389063"/>
            <a:ext cx="2387600" cy="1320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690938" y="2794000"/>
            <a:ext cx="3184525" cy="1320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97162" y="4046538"/>
            <a:ext cx="3184525" cy="11525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16263" y="5164138"/>
            <a:ext cx="3182937" cy="11525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907943" y="3284538"/>
            <a:ext cx="2387600" cy="2133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7"/>
          <p:cNvGrpSpPr/>
          <p:nvPr/>
        </p:nvGrpSpPr>
        <p:grpSpPr>
          <a:xfrm>
            <a:off x="2939941" y="634009"/>
            <a:ext cx="3410059" cy="2835315"/>
            <a:chOff x="2939941" y="634009"/>
            <a:chExt cx="3410059" cy="2835315"/>
          </a:xfrm>
          <a:solidFill>
            <a:srgbClr val="FFFFFF"/>
          </a:solidFill>
        </p:grpSpPr>
        <p:sp>
          <p:nvSpPr>
            <p:cNvPr id="15" name="Rectangle 14"/>
            <p:cNvSpPr/>
            <p:nvPr/>
          </p:nvSpPr>
          <p:spPr bwMode="auto">
            <a:xfrm rot="2937639">
              <a:off x="1986896" y="1587054"/>
              <a:ext cx="2835315" cy="929225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5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962400" y="1490133"/>
              <a:ext cx="2387600" cy="13208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5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7200" y="6491115"/>
            <a:ext cx="13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2.12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269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Producing an Object Module</a:t>
            </a:r>
            <a:endParaRPr lang="en-AU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3242"/>
            <a:ext cx="8229600" cy="593124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1" charset="-128"/>
                <a:cs typeface="ＭＳ Ｐゴシック" pitchFamily="1" charset="-128"/>
              </a:rPr>
              <a:t>Assembler (or compiler</a:t>
            </a:r>
            <a:r>
              <a:rPr lang="en-US" sz="2800" dirty="0" smtClean="0">
                <a:ea typeface="ＭＳ Ｐゴシック" pitchFamily="1" charset="-128"/>
                <a:cs typeface="ＭＳ Ｐゴシック" pitchFamily="1" charset="-128"/>
              </a:rPr>
              <a:t>):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translates program into machine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Provides information for building a complete program from the pieces</a:t>
            </a:r>
          </a:p>
          <a:p>
            <a:pPr lvl="2">
              <a:lnSpc>
                <a:spcPct val="90000"/>
              </a:lnSpc>
            </a:pPr>
            <a:r>
              <a:rPr lang="en-US" sz="2000" b="1" dirty="0"/>
              <a:t>Header:</a:t>
            </a:r>
            <a:r>
              <a:rPr lang="en-US" sz="2000" dirty="0"/>
              <a:t> describes content of object module</a:t>
            </a:r>
          </a:p>
          <a:p>
            <a:pPr lvl="2">
              <a:lnSpc>
                <a:spcPct val="90000"/>
              </a:lnSpc>
            </a:pPr>
            <a:r>
              <a:rPr lang="en-US" sz="2000" b="1" dirty="0"/>
              <a:t>Text segment: </a:t>
            </a:r>
            <a:r>
              <a:rPr lang="en-US" sz="2000" dirty="0"/>
              <a:t>translated instructions</a:t>
            </a:r>
          </a:p>
          <a:p>
            <a:pPr lvl="2">
              <a:lnSpc>
                <a:spcPct val="90000"/>
              </a:lnSpc>
            </a:pPr>
            <a:r>
              <a:rPr lang="en-US" sz="2000" b="1" dirty="0"/>
              <a:t>Static data segment: </a:t>
            </a:r>
            <a:r>
              <a:rPr lang="en-US" sz="2000" dirty="0"/>
              <a:t>data allocated for the life of the program</a:t>
            </a:r>
          </a:p>
          <a:p>
            <a:pPr lvl="2">
              <a:lnSpc>
                <a:spcPct val="90000"/>
              </a:lnSpc>
            </a:pPr>
            <a:r>
              <a:rPr lang="en-US" sz="2000" b="1" dirty="0"/>
              <a:t>Relocation info: </a:t>
            </a:r>
            <a:r>
              <a:rPr lang="en-US" sz="2000" dirty="0"/>
              <a:t>for content that depend on absolute </a:t>
            </a:r>
            <a:r>
              <a:rPr lang="en-US" sz="2000" dirty="0" smtClean="0"/>
              <a:t>address where the program is loaded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b="1" dirty="0"/>
              <a:t>Symbol table: </a:t>
            </a:r>
            <a:r>
              <a:rPr lang="en-US" sz="2000" dirty="0"/>
              <a:t>global definitions and external refs</a:t>
            </a:r>
          </a:p>
          <a:p>
            <a:pPr lvl="2">
              <a:lnSpc>
                <a:spcPct val="90000"/>
              </a:lnSpc>
            </a:pPr>
            <a:r>
              <a:rPr lang="en-US" sz="2000" b="1" dirty="0"/>
              <a:t>Debug info: </a:t>
            </a:r>
            <a:r>
              <a:rPr lang="en-US" sz="2000" dirty="0"/>
              <a:t>for associating with source code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491115"/>
            <a:ext cx="13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2.12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 bldLvl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1" charset="-128"/>
                <a:cs typeface="ＭＳ Ｐゴシック" pitchFamily="1" charset="-128"/>
              </a:rPr>
              <a:t>Linking Object Modules</a:t>
            </a:r>
            <a:endParaRPr lang="en-AU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194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Produces an executable image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 dirty="0">
                <a:solidFill>
                  <a:schemeClr val="hlink"/>
                </a:solidFill>
              </a:rPr>
              <a:t>1.</a:t>
            </a:r>
            <a:r>
              <a:rPr lang="en-US" dirty="0"/>
              <a:t>	</a:t>
            </a:r>
            <a:r>
              <a:rPr lang="en-US" dirty="0" smtClean="0"/>
              <a:t>Merge </a:t>
            </a:r>
            <a:r>
              <a:rPr lang="en-US" dirty="0"/>
              <a:t>segments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 dirty="0">
                <a:solidFill>
                  <a:schemeClr val="hlink"/>
                </a:solidFill>
              </a:rPr>
              <a:t>2.</a:t>
            </a:r>
            <a:r>
              <a:rPr lang="en-US" dirty="0"/>
              <a:t>	Resolve labels (determine their addresses)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 dirty="0">
                <a:solidFill>
                  <a:schemeClr val="hlink"/>
                </a:solidFill>
              </a:rPr>
              <a:t>3.</a:t>
            </a:r>
            <a:r>
              <a:rPr lang="en-US" dirty="0"/>
              <a:t>	Patch location-dependent and external refs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Could leave location dependencies for fixing by a relocating loader</a:t>
            </a:r>
          </a:p>
          <a:p>
            <a:pPr lvl="1" eaLnBrk="1" hangingPunct="1"/>
            <a:r>
              <a:rPr lang="en-US" dirty="0"/>
              <a:t>But with virtual memory, no need to do this</a:t>
            </a:r>
          </a:p>
          <a:p>
            <a:pPr lvl="1" eaLnBrk="1" hangingPunct="1"/>
            <a:r>
              <a:rPr lang="en-US" dirty="0"/>
              <a:t>Program can be loaded into absolute location in virtual memory space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491115"/>
            <a:ext cx="13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2.12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 build="p" bldLvl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1" charset="-128"/>
                <a:cs typeface="ＭＳ Ｐゴシック" pitchFamily="1" charset="-128"/>
              </a:rPr>
              <a:t>Loading a Program</a:t>
            </a:r>
            <a:endParaRPr lang="en-AU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215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Load from image file on disk into memory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 dirty="0">
                <a:solidFill>
                  <a:schemeClr val="hlink"/>
                </a:solidFill>
              </a:rPr>
              <a:t>1.</a:t>
            </a:r>
            <a:r>
              <a:rPr lang="en-US" dirty="0"/>
              <a:t>	Read header to determine segment sizes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 dirty="0">
                <a:solidFill>
                  <a:schemeClr val="hlink"/>
                </a:solidFill>
              </a:rPr>
              <a:t>2.</a:t>
            </a:r>
            <a:r>
              <a:rPr lang="en-US" dirty="0"/>
              <a:t>	Create virtual address space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 dirty="0">
                <a:solidFill>
                  <a:schemeClr val="hlink"/>
                </a:solidFill>
              </a:rPr>
              <a:t>3.</a:t>
            </a:r>
            <a:r>
              <a:rPr lang="en-US" dirty="0"/>
              <a:t>	Copy text and initialized data into memory</a:t>
            </a:r>
          </a:p>
          <a:p>
            <a:pPr lvl="2" eaLnBrk="1" hangingPunct="1"/>
            <a:r>
              <a:rPr lang="en-US" dirty="0">
                <a:ea typeface="ＭＳ Ｐゴシック" pitchFamily="1" charset="-128"/>
              </a:rPr>
              <a:t>Or set page table entries so they can be faulted in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 dirty="0">
                <a:solidFill>
                  <a:schemeClr val="hlink"/>
                </a:solidFill>
              </a:rPr>
              <a:t>4.</a:t>
            </a:r>
            <a:r>
              <a:rPr lang="en-US" dirty="0"/>
              <a:t>	Set up arguments on stack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 dirty="0">
                <a:solidFill>
                  <a:schemeClr val="hlink"/>
                </a:solidFill>
              </a:rPr>
              <a:t>5.</a:t>
            </a:r>
            <a:r>
              <a:rPr lang="en-US" dirty="0"/>
              <a:t>	Initialize registers (including </a:t>
            </a:r>
            <a:r>
              <a:rPr lang="en-US" dirty="0">
                <a:latin typeface="Monaco"/>
                <a:cs typeface="Monaco"/>
              </a:rPr>
              <a:t>$</a:t>
            </a:r>
            <a:r>
              <a:rPr lang="en-US" dirty="0" err="1">
                <a:latin typeface="Monaco"/>
                <a:cs typeface="Monaco"/>
              </a:rPr>
              <a:t>sp</a:t>
            </a:r>
            <a:r>
              <a:rPr lang="en-US" dirty="0"/>
              <a:t>, </a:t>
            </a:r>
            <a:r>
              <a:rPr lang="en-US" dirty="0">
                <a:latin typeface="Monaco"/>
                <a:cs typeface="Monaco"/>
              </a:rPr>
              <a:t>$</a:t>
            </a:r>
            <a:r>
              <a:rPr lang="en-US" dirty="0" err="1">
                <a:latin typeface="Monaco"/>
                <a:cs typeface="Monaco"/>
              </a:rPr>
              <a:t>fp</a:t>
            </a:r>
            <a:r>
              <a:rPr lang="en-US" dirty="0"/>
              <a:t>, </a:t>
            </a:r>
            <a:r>
              <a:rPr lang="en-US" dirty="0">
                <a:latin typeface="Monaco"/>
                <a:cs typeface="Monaco"/>
              </a:rPr>
              <a:t>$</a:t>
            </a:r>
            <a:r>
              <a:rPr lang="en-US" dirty="0" err="1">
                <a:latin typeface="Monaco"/>
                <a:cs typeface="Monaco"/>
              </a:rPr>
              <a:t>gp</a:t>
            </a:r>
            <a:r>
              <a:rPr lang="en-US" dirty="0"/>
              <a:t>)</a:t>
            </a:r>
          </a:p>
          <a:p>
            <a:pPr lvl="1" eaLnBrk="1" hangingPunct="1">
              <a:buFont typeface="Wingdings" pitchFamily="1" charset="2"/>
              <a:buNone/>
            </a:pPr>
            <a:r>
              <a:rPr lang="en-US" dirty="0">
                <a:solidFill>
                  <a:schemeClr val="hlink"/>
                </a:solidFill>
              </a:rPr>
              <a:t>6.</a:t>
            </a:r>
            <a:r>
              <a:rPr lang="en-US" dirty="0"/>
              <a:t>	Jump to startup routine</a:t>
            </a:r>
          </a:p>
          <a:p>
            <a:pPr lvl="2" eaLnBrk="1" hangingPunct="1"/>
            <a:r>
              <a:rPr lang="en-US" dirty="0">
                <a:ea typeface="ＭＳ Ｐゴシック" pitchFamily="1" charset="-128"/>
              </a:rPr>
              <a:t>Copies arguments to </a:t>
            </a:r>
            <a:r>
              <a:rPr lang="en-US" dirty="0">
                <a:latin typeface="Monaco"/>
                <a:ea typeface="ＭＳ Ｐゴシック" pitchFamily="1" charset="-128"/>
                <a:cs typeface="Monaco"/>
              </a:rPr>
              <a:t>$a0</a:t>
            </a:r>
            <a:r>
              <a:rPr lang="en-US" dirty="0">
                <a:ea typeface="ＭＳ Ｐゴシック" pitchFamily="1" charset="-128"/>
              </a:rPr>
              <a:t>, … and calls </a:t>
            </a:r>
            <a:r>
              <a:rPr lang="en-US" dirty="0">
                <a:latin typeface="Monaco"/>
                <a:ea typeface="ＭＳ Ｐゴシック" pitchFamily="1" charset="-128"/>
                <a:cs typeface="Monaco"/>
              </a:rPr>
              <a:t>main</a:t>
            </a:r>
          </a:p>
          <a:p>
            <a:pPr lvl="2" eaLnBrk="1" hangingPunct="1"/>
            <a:r>
              <a:rPr lang="en-US" dirty="0">
                <a:ea typeface="ＭＳ Ｐゴシック" pitchFamily="1" charset="-128"/>
              </a:rPr>
              <a:t>When </a:t>
            </a:r>
            <a:r>
              <a:rPr lang="en-US" dirty="0">
                <a:latin typeface="Monaco"/>
                <a:ea typeface="ＭＳ Ｐゴシック" pitchFamily="1" charset="-128"/>
                <a:cs typeface="Monaco"/>
              </a:rPr>
              <a:t>main</a:t>
            </a:r>
            <a:r>
              <a:rPr lang="en-US" dirty="0">
                <a:ea typeface="ＭＳ Ｐゴシック" pitchFamily="1" charset="-128"/>
              </a:rPr>
              <a:t> returns, </a:t>
            </a:r>
            <a:r>
              <a:rPr lang="en-US" dirty="0" smtClean="0">
                <a:ea typeface="ＭＳ Ｐゴシック" pitchFamily="1" charset="-128"/>
              </a:rPr>
              <a:t>invoke</a:t>
            </a:r>
            <a:r>
              <a:rPr lang="en-US" dirty="0" smtClean="0">
                <a:ea typeface="ＭＳ Ｐゴシック" pitchFamily="1" charset="-128"/>
              </a:rPr>
              <a:t> </a:t>
            </a:r>
            <a:r>
              <a:rPr lang="en-US" dirty="0">
                <a:latin typeface="Monaco"/>
                <a:ea typeface="ＭＳ Ｐゴシック" pitchFamily="1" charset="-128"/>
                <a:cs typeface="Monaco"/>
              </a:rPr>
              <a:t>exit </a:t>
            </a:r>
            <a:r>
              <a:rPr lang="en-US" dirty="0" err="1">
                <a:latin typeface="Monaco"/>
                <a:ea typeface="ＭＳ Ｐゴシック" pitchFamily="1" charset="-128"/>
                <a:cs typeface="Monaco"/>
              </a:rPr>
              <a:t>syscall</a:t>
            </a:r>
            <a:endParaRPr lang="en-AU" dirty="0">
              <a:latin typeface="Monaco"/>
              <a:ea typeface="ＭＳ Ｐゴシック" pitchFamily="1" charset="-128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491115"/>
            <a:ext cx="13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2.12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build="p" bldLvl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1" charset="-128"/>
                <a:cs typeface="ＭＳ Ｐゴシック" pitchFamily="1" charset="-128"/>
              </a:rPr>
              <a:t>Dynamic Linking</a:t>
            </a:r>
            <a:endParaRPr lang="en-AU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6691"/>
            <a:ext cx="8229600" cy="3158046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Only link/load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a library 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procedure when it is called</a:t>
            </a:r>
          </a:p>
          <a:p>
            <a:pPr lvl="1" eaLnBrk="1" hangingPunct="1"/>
            <a:r>
              <a:rPr lang="en-US" dirty="0"/>
              <a:t>Requires procedure code to be </a:t>
            </a:r>
            <a:r>
              <a:rPr lang="en-US" i="1" dirty="0" err="1" smtClean="0"/>
              <a:t>rellocatable</a:t>
            </a:r>
            <a:r>
              <a:rPr lang="en-US" i="1" dirty="0" smtClean="0"/>
              <a:t>*</a:t>
            </a:r>
            <a:endParaRPr lang="en-US" i="1" dirty="0"/>
          </a:p>
          <a:p>
            <a:pPr lvl="1" eaLnBrk="1" hangingPunct="1"/>
            <a:r>
              <a:rPr lang="en-US" dirty="0"/>
              <a:t>Avoids image bloat caused by statically linking of all (transitively) referenced libraries</a:t>
            </a:r>
          </a:p>
          <a:p>
            <a:pPr lvl="1" eaLnBrk="1" hangingPunct="1"/>
            <a:r>
              <a:rPr lang="en-US" dirty="0"/>
              <a:t>Automatically picks up new library versions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7807764" y="6476907"/>
            <a:ext cx="13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2.12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4761" y="4744737"/>
            <a:ext cx="78744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*</a:t>
            </a:r>
            <a:r>
              <a:rPr lang="en-US" sz="2800" i="1" dirty="0" err="1" smtClean="0"/>
              <a:t>Rellocatable</a:t>
            </a:r>
            <a:r>
              <a:rPr lang="en-US" sz="2800" dirty="0" smtClean="0"/>
              <a:t> code requires a linker to "fix" the code</a:t>
            </a:r>
          </a:p>
          <a:p>
            <a:r>
              <a:rPr lang="en-US" sz="2800" dirty="0" smtClean="0"/>
              <a:t>to run in a new location.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2379" y="5707466"/>
            <a:ext cx="74865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*Position-Independent</a:t>
            </a:r>
            <a:r>
              <a:rPr lang="en-US" sz="2800" dirty="0" smtClean="0"/>
              <a:t> code is assembly code that </a:t>
            </a:r>
          </a:p>
          <a:p>
            <a:r>
              <a:rPr lang="en-US" sz="2800" dirty="0" smtClean="0"/>
              <a:t>can run anywhere in memory without change.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57200" y="4744737"/>
            <a:ext cx="8229600" cy="19168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bldLvl="2"/>
      <p:bldP spid="2" grpId="0"/>
      <p:bldP spid="7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10" descr="f02-22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275" y="1196975"/>
            <a:ext cx="4005263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1" charset="-128"/>
                <a:cs typeface="ＭＳ Ｐゴシック" pitchFamily="1" charset="-128"/>
              </a:rPr>
              <a:t>Lazy Linkage</a:t>
            </a:r>
            <a:endParaRPr lang="en-AU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042988" y="2497138"/>
            <a:ext cx="1798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Indirection table</a:t>
            </a:r>
            <a:endParaRPr lang="en-AU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042988" y="3305175"/>
            <a:ext cx="25225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Stub: Loads routine ID,</a:t>
            </a:r>
            <a:br>
              <a:rPr lang="en-US"/>
            </a:br>
            <a:r>
              <a:rPr lang="en-US"/>
              <a:t>Jump to linker/loader</a:t>
            </a:r>
            <a:endParaRPr lang="en-AU"/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1042988" y="4370388"/>
            <a:ext cx="2065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Linker/loader code</a:t>
            </a:r>
            <a:endParaRPr lang="en-AU"/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1042988" y="5233988"/>
            <a:ext cx="157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Dynamically</a:t>
            </a:r>
            <a:br>
              <a:rPr lang="en-US"/>
            </a:br>
            <a:r>
              <a:rPr lang="en-US"/>
              <a:t>mapped code</a:t>
            </a:r>
            <a:endParaRPr lang="en-AU"/>
          </a:p>
        </p:txBody>
      </p:sp>
      <p:sp>
        <p:nvSpPr>
          <p:cNvPr id="10" name="Rectangle 9"/>
          <p:cNvSpPr/>
          <p:nvPr/>
        </p:nvSpPr>
        <p:spPr bwMode="auto">
          <a:xfrm>
            <a:off x="5702300" y="3416300"/>
            <a:ext cx="2387600" cy="2603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715000" y="1130300"/>
            <a:ext cx="2387600" cy="3009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5080000"/>
            <a:ext cx="4699000" cy="93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127500"/>
            <a:ext cx="4699000" cy="1485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14400" y="3213100"/>
            <a:ext cx="4699000" cy="1485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14400" y="2413000"/>
            <a:ext cx="4699000" cy="14859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5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6491115"/>
            <a:ext cx="13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2.12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8" descr="f02-23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413" y="1989138"/>
            <a:ext cx="6416675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Dynamic JIT Compilers</a:t>
            </a:r>
            <a:endParaRPr lang="en-AU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7109" name="AutoShape 4"/>
          <p:cNvSpPr>
            <a:spLocks/>
          </p:cNvSpPr>
          <p:nvPr/>
        </p:nvSpPr>
        <p:spPr bwMode="auto">
          <a:xfrm>
            <a:off x="6003925" y="1844675"/>
            <a:ext cx="1939925" cy="906463"/>
          </a:xfrm>
          <a:prstGeom prst="borderCallout1">
            <a:avLst>
              <a:gd name="adj1" fmla="val 12611"/>
              <a:gd name="adj2" fmla="val -3926"/>
              <a:gd name="adj3" fmla="val 138005"/>
              <a:gd name="adj4" fmla="val -50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/>
              <a:t>Simple portable instruction set for the JVM</a:t>
            </a:r>
            <a:endParaRPr lang="en-AU"/>
          </a:p>
        </p:txBody>
      </p:sp>
      <p:sp>
        <p:nvSpPr>
          <p:cNvPr id="47110" name="AutoShape 5"/>
          <p:cNvSpPr>
            <a:spLocks/>
          </p:cNvSpPr>
          <p:nvPr/>
        </p:nvSpPr>
        <p:spPr bwMode="auto">
          <a:xfrm>
            <a:off x="7156450" y="4149725"/>
            <a:ext cx="1584325" cy="647700"/>
          </a:xfrm>
          <a:prstGeom prst="borderCallout1">
            <a:avLst>
              <a:gd name="adj1" fmla="val 17648"/>
              <a:gd name="adj2" fmla="val -4810"/>
              <a:gd name="adj3" fmla="val -23528"/>
              <a:gd name="adj4" fmla="val -59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/>
              <a:t>Interprets bytecodes</a:t>
            </a:r>
            <a:endParaRPr lang="en-AU"/>
          </a:p>
        </p:txBody>
      </p:sp>
      <p:sp>
        <p:nvSpPr>
          <p:cNvPr id="47111" name="AutoShape 6"/>
          <p:cNvSpPr>
            <a:spLocks/>
          </p:cNvSpPr>
          <p:nvPr/>
        </p:nvSpPr>
        <p:spPr bwMode="auto">
          <a:xfrm>
            <a:off x="179388" y="4005263"/>
            <a:ext cx="1704975" cy="1728787"/>
          </a:xfrm>
          <a:prstGeom prst="borderCallout1">
            <a:avLst>
              <a:gd name="adj1" fmla="val 6611"/>
              <a:gd name="adj2" fmla="val 104468"/>
              <a:gd name="adj3" fmla="val -2019"/>
              <a:gd name="adj4" fmla="val 127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/>
              <a:t>Compiles bytecodes of “hot” methods into native code for host machine</a:t>
            </a:r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810143" y="1540137"/>
            <a:ext cx="3391420" cy="156715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3512" y="3664993"/>
            <a:ext cx="2411413" cy="229290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25309" y="3534177"/>
            <a:ext cx="4822826" cy="2962493"/>
            <a:chOff x="1625309" y="3534177"/>
            <a:chExt cx="4822826" cy="2962493"/>
          </a:xfrm>
        </p:grpSpPr>
        <p:sp>
          <p:nvSpPr>
            <p:cNvPr id="11" name="Rectangle 10"/>
            <p:cNvSpPr/>
            <p:nvPr/>
          </p:nvSpPr>
          <p:spPr>
            <a:xfrm>
              <a:off x="1625309" y="3534177"/>
              <a:ext cx="2411413" cy="229290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36722" y="4203765"/>
              <a:ext cx="2411413" cy="229290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310073" y="2805178"/>
            <a:ext cx="3633902" cy="9138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21178" y="3534177"/>
            <a:ext cx="2358403" cy="9138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77895" y="3686577"/>
            <a:ext cx="2766080" cy="131211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6491115"/>
            <a:ext cx="13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2.12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393</Words>
  <Application>Microsoft Macintosh PowerPoint</Application>
  <PresentationFormat>On-screen Show (4:3)</PresentationFormat>
  <Paragraphs>87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Compiling, Linking, Loading</vt:lpstr>
      <vt:lpstr>Translation and Startup</vt:lpstr>
      <vt:lpstr>Producing an Object Module</vt:lpstr>
      <vt:lpstr>Linking Object Modules</vt:lpstr>
      <vt:lpstr>Loading a Program</vt:lpstr>
      <vt:lpstr>Dynamic Linking</vt:lpstr>
      <vt:lpstr>Lazy Linkage</vt:lpstr>
      <vt:lpstr>Dynamic JIT Compilers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Compiling, Linking, Loading</dc:title>
  <dc:creator>Jose Nelson Amaral</dc:creator>
  <cp:lastModifiedBy>Jose Nelson Amaral</cp:lastModifiedBy>
  <cp:revision>7</cp:revision>
  <dcterms:created xsi:type="dcterms:W3CDTF">2012-02-08T16:23:47Z</dcterms:created>
  <dcterms:modified xsi:type="dcterms:W3CDTF">2016-10-17T11:46:40Z</dcterms:modified>
</cp:coreProperties>
</file>