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70" r:id="rId2"/>
    <p:sldId id="293" r:id="rId3"/>
    <p:sldId id="294" r:id="rId4"/>
    <p:sldId id="327" r:id="rId5"/>
    <p:sldId id="328" r:id="rId6"/>
    <p:sldId id="329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4.emf"/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40EB21C-53E5-8F41-AE47-15E57E3C1BA1}" type="datetime1">
              <a:rPr lang="en-AU"/>
              <a:pPr>
                <a:defRPr/>
              </a:pPr>
              <a:t>16-11-03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0CD898F-B23D-9546-93BA-209FFB956F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005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B083D7C-1AC1-6A4C-9688-9D3DE9EC935C}" type="datetime1">
              <a:rPr lang="en-AU"/>
              <a:pPr>
                <a:defRPr/>
              </a:pPr>
              <a:t>16-11-03</a:t>
            </a:fld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8B9047F9-0E0B-5741-BA92-4FB511E97C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0528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Morgan Kaufmann Publishers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D03EA4-563B-E145-84D0-180CC53559E0}" type="datetime3">
              <a:rPr lang="en-AU">
                <a:latin typeface="Times New Roman" charset="0"/>
              </a:rPr>
              <a:pPr/>
              <a:t>3 November 2016</a:t>
            </a:fld>
            <a:endParaRPr lang="en-AU">
              <a:latin typeface="Times New Roman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B66E9-D245-2F43-A60B-5F89FFE6C3A0}" type="slidenum">
              <a:rPr lang="en-AU">
                <a:latin typeface="Times New Roman" charset="0"/>
              </a:rPr>
              <a:pPr/>
              <a:t>1</a:t>
            </a:fld>
            <a:endParaRPr lang="en-AU">
              <a:latin typeface="Times New Roman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Morgan Kaufmann Publishers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DAB46ED-C404-2B46-93CF-6EF2CF5E4995}" type="datetime3">
              <a:rPr lang="en-AU">
                <a:latin typeface="Times New Roman" charset="0"/>
              </a:rPr>
              <a:pPr/>
              <a:t>3 November 2016</a:t>
            </a:fld>
            <a:endParaRPr lang="en-AU">
              <a:latin typeface="Times New Roman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98705-3FE4-7F41-9981-97BEA56EEB64}" type="slidenum">
              <a:rPr lang="en-AU">
                <a:latin typeface="Times New Roman" charset="0"/>
              </a:rPr>
              <a:pPr/>
              <a:t>2</a:t>
            </a:fld>
            <a:endParaRPr lang="en-AU">
              <a:latin typeface="Times New Roman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Morgan Kaufmann Publishers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414164-5492-8E48-928D-C139B184878B}" type="datetime3">
              <a:rPr lang="en-AU">
                <a:latin typeface="Times New Roman" charset="0"/>
              </a:rPr>
              <a:pPr/>
              <a:t>3 November 2016</a:t>
            </a:fld>
            <a:endParaRPr lang="en-AU">
              <a:latin typeface="Times New Roman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BC0D-431A-BC42-9CF3-B0F7BEFD89EB}" type="slidenum">
              <a:rPr lang="en-AU">
                <a:latin typeface="Times New Roman" charset="0"/>
              </a:rPr>
              <a:pPr/>
              <a:t>3</a:t>
            </a:fld>
            <a:endParaRPr lang="en-AU">
              <a:latin typeface="Times New Roman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-105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-105" charset="2"/>
              <a:buNone/>
              <a:defRPr>
                <a:latin typeface="Arial Black" pitchFamily="-105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solidFill>
                  <a:schemeClr val="tx1"/>
                </a:solidFill>
                <a:latin typeface="Arial Black" charset="0"/>
              </a:rPr>
              <a:t>Topic A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2111375"/>
          </a:xfrm>
        </p:spPr>
        <p:txBody>
          <a:bodyPr/>
          <a:lstStyle/>
          <a:p>
            <a:pPr algn="ctr" eaLnBrk="1" hangingPunct="1">
              <a:buFont typeface="Wingdings" charset="2"/>
              <a:buNone/>
            </a:pPr>
            <a:r>
              <a:rPr lang="en-AU" smtClean="0">
                <a:latin typeface="Arial Black" charset="0"/>
              </a:rPr>
              <a:t>Floating Point Representation</a:t>
            </a:r>
          </a:p>
          <a:p>
            <a:pPr algn="ctr" eaLnBrk="1" hangingPunct="1">
              <a:buFont typeface="Wingdings" charset="2"/>
              <a:buNone/>
            </a:pPr>
            <a:endParaRPr lang="en-AU" smtClean="0">
              <a:latin typeface="Arial Black" charset="0"/>
            </a:endParaRPr>
          </a:p>
          <a:p>
            <a:pPr algn="ctr" eaLnBrk="1" hangingPunct="1">
              <a:buFont typeface="Wingdings" charset="2"/>
              <a:buNone/>
            </a:pPr>
            <a:r>
              <a:rPr lang="en-AU" sz="2400" smtClean="0">
                <a:latin typeface="Arial Black" charset="0"/>
              </a:rPr>
              <a:t>(modified by J. Nelson Amaral)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1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3212976"/>
            <a:ext cx="728456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Download the .</a:t>
            </a:r>
            <a:r>
              <a:rPr lang="en-US" sz="2400" dirty="0" err="1" smtClean="0"/>
              <a:t>pdf</a:t>
            </a:r>
            <a:endParaRPr lang="en-US" sz="2400" dirty="0" smtClean="0"/>
          </a:p>
          <a:p>
            <a:r>
              <a:rPr lang="en-US" sz="2400" dirty="0" smtClean="0"/>
              <a:t>2. Use search into the .</a:t>
            </a:r>
            <a:r>
              <a:rPr lang="en-US" sz="2400" dirty="0" err="1" smtClean="0"/>
              <a:t>pdf</a:t>
            </a:r>
            <a:r>
              <a:rPr lang="en-US" sz="2400" dirty="0" smtClean="0"/>
              <a:t> for what you want to find.</a:t>
            </a:r>
          </a:p>
          <a:p>
            <a:r>
              <a:rPr lang="en-US" sz="2400" dirty="0" smtClean="0"/>
              <a:t>      Example: "bias"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28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5" y="260648"/>
            <a:ext cx="8805733" cy="626469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3923928" y="5013176"/>
            <a:ext cx="4680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51520" y="5517232"/>
            <a:ext cx="84249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251520" y="6021288"/>
            <a:ext cx="84249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23528" y="6525344"/>
            <a:ext cx="6768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719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59762" cy="762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69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Compare 2.5 and 0.25. Which is larger?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276872"/>
            <a:ext cx="689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2</a:t>
            </a:r>
            <a:r>
              <a:rPr lang="en-US" sz="2400" baseline="30000" dirty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+ 2</a:t>
            </a:r>
            <a:r>
              <a:rPr lang="en-US" sz="2400" baseline="30000" dirty="0" smtClean="0">
                <a:latin typeface="Monaco"/>
                <a:cs typeface="Monaco"/>
              </a:rPr>
              <a:t>-1</a:t>
            </a:r>
            <a:r>
              <a:rPr lang="en-US" sz="2400" dirty="0" smtClean="0">
                <a:latin typeface="Monaco"/>
                <a:cs typeface="Monaco"/>
              </a:rPr>
              <a:t> = 10.1 × 2</a:t>
            </a:r>
            <a:r>
              <a:rPr lang="en-US" sz="2400" baseline="30000" dirty="0" smtClean="0">
                <a:latin typeface="Monaco"/>
                <a:cs typeface="Monaco"/>
              </a:rPr>
              <a:t>0</a:t>
            </a:r>
            <a:r>
              <a:rPr lang="en-US" sz="2400" dirty="0" smtClean="0">
                <a:latin typeface="Monaco"/>
                <a:cs typeface="Monaco"/>
              </a:rPr>
              <a:t> = 1.01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615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= 0.01 × 2</a:t>
            </a:r>
            <a:r>
              <a:rPr lang="en-US" sz="2400" baseline="30000" dirty="0" smtClean="0">
                <a:latin typeface="Monaco"/>
                <a:cs typeface="Monaco"/>
              </a:rPr>
              <a:t>0</a:t>
            </a:r>
            <a:r>
              <a:rPr lang="en-US" sz="2400" dirty="0" smtClean="0">
                <a:latin typeface="Monaco"/>
                <a:cs typeface="Monaco"/>
              </a:rPr>
              <a:t> = 1.0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978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59762" cy="762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48680"/>
            <a:ext cx="69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Compare 2.5 and 0.25. Which is larger?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7544" y="4149080"/>
            <a:ext cx="8352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67544" y="1988840"/>
            <a:ext cx="755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two complement: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125480"/>
            <a:ext cx="796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bias representation: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289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1.01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412776"/>
            <a:ext cx="301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1.0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952" y="516711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10000000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952" y="3591320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11111110 00000000000000000000000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952" y="3057160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-2 =  11111110  </a:t>
            </a:r>
            <a:endParaRPr lang="en-US" sz="2400" dirty="0">
              <a:latin typeface="Monaco"/>
              <a:cs typeface="Monaco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58981"/>
              </p:ext>
            </p:extLst>
          </p:nvPr>
        </p:nvGraphicFramePr>
        <p:xfrm>
          <a:off x="691952" y="4659640"/>
          <a:ext cx="52530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Equation" r:id="rId3" imgW="2286000" imgH="190500" progId="Equation.3">
                  <p:embed/>
                </p:oleObj>
              </mc:Choice>
              <mc:Fallback>
                <p:oleObj name="Equation" r:id="rId3" imgW="2286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4659640"/>
                        <a:ext cx="52530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91952" y="252300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00000001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47134"/>
              </p:ext>
            </p:extLst>
          </p:nvPr>
        </p:nvGraphicFramePr>
        <p:xfrm>
          <a:off x="691952" y="5701270"/>
          <a:ext cx="5516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name="Equation" r:id="rId5" imgW="2400300" imgH="203200" progId="Equation.3">
                  <p:embed/>
                </p:oleObj>
              </mc:Choice>
              <mc:Fallback>
                <p:oleObj name="Equation" r:id="rId5" imgW="2400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52" y="5701270"/>
                        <a:ext cx="55165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1952" y="6237312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01111101 00000000000000000000000  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689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259762" cy="762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48680"/>
            <a:ext cx="694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Compare 2.5 and 0.25. Which is larger?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7544" y="4149080"/>
            <a:ext cx="8352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67544" y="1988840"/>
            <a:ext cx="755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two complement: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125480"/>
            <a:ext cx="796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Representation with exponent in bias representation: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80728"/>
            <a:ext cx="289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1.01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1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412776"/>
            <a:ext cx="3016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1.0 </a:t>
            </a:r>
            <a:r>
              <a:rPr lang="en-US" sz="2400" dirty="0">
                <a:latin typeface="Monaco"/>
                <a:cs typeface="Monaco"/>
              </a:rPr>
              <a:t>× </a:t>
            </a:r>
            <a:r>
              <a:rPr lang="en-US" sz="2400" dirty="0" smtClean="0">
                <a:latin typeface="Monaco"/>
                <a:cs typeface="Monaco"/>
              </a:rPr>
              <a:t>2</a:t>
            </a:r>
            <a:r>
              <a:rPr lang="en-US" sz="2400" baseline="30000" dirty="0" smtClean="0">
                <a:latin typeface="Monaco"/>
                <a:cs typeface="Monaco"/>
              </a:rPr>
              <a:t>-2</a:t>
            </a:r>
            <a:r>
              <a:rPr lang="en-US" sz="2400" dirty="0" smtClean="0">
                <a:latin typeface="Monaco"/>
                <a:cs typeface="Monaco"/>
              </a:rPr>
              <a:t>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952" y="516711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10000000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952" y="3591320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11111110 00000000000000000000000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952" y="2523000"/>
            <a:ext cx="7572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2.5 = 0 00000001 01000000000000000000000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952" y="6237312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0.25 = 0 01111101 00000000000000000000000  </a:t>
            </a:r>
            <a:endParaRPr lang="en-US" sz="2400" dirty="0">
              <a:latin typeface="Monaco"/>
              <a:cs typeface="Monaco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3568" y="3063703"/>
            <a:ext cx="5271986" cy="461665"/>
            <a:chOff x="683568" y="3063703"/>
            <a:chExt cx="5271986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3094480"/>
              <a:ext cx="3164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Using integer comparison: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3928" y="3063703"/>
              <a:ext cx="2031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2.5 &lt; 0.25</a:t>
              </a:r>
              <a:endParaRPr lang="en-US" sz="2400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3568" y="5721040"/>
            <a:ext cx="5271986" cy="461665"/>
            <a:chOff x="683568" y="5721040"/>
            <a:chExt cx="5271986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683568" y="5751817"/>
              <a:ext cx="3164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Using integer comparison: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3928" y="5721040"/>
              <a:ext cx="2031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0.25 &lt; 2.5</a:t>
              </a:r>
              <a:endParaRPr lang="en-US" sz="2400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60" y="2924944"/>
            <a:ext cx="1053728" cy="7391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5450408"/>
            <a:ext cx="741629" cy="10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 Point</a:t>
            </a:r>
            <a:endParaRPr lang="en-AU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Representation for non-</a:t>
            </a:r>
            <a:r>
              <a:rPr lang="en-US" dirty="0" smtClean="0"/>
              <a:t>integer </a:t>
            </a:r>
            <a:r>
              <a:rPr lang="en-US" dirty="0"/>
              <a:t>numbers</a:t>
            </a:r>
          </a:p>
          <a:p>
            <a:pPr lvl="1" eaLnBrk="1" hangingPunct="1"/>
            <a:r>
              <a:rPr lang="en-US" dirty="0"/>
              <a:t>Including very small and very large numbers</a:t>
            </a:r>
          </a:p>
          <a:p>
            <a:pPr eaLnBrk="1" hangingPunct="1"/>
            <a:r>
              <a:rPr lang="en-US" dirty="0"/>
              <a:t>Like scientific notation</a:t>
            </a:r>
          </a:p>
          <a:p>
            <a:pPr lvl="1" eaLnBrk="1" hangingPunct="1"/>
            <a:r>
              <a:rPr lang="en-US" dirty="0"/>
              <a:t>–2.34 × 10</a:t>
            </a:r>
            <a:r>
              <a:rPr lang="en-US" baseline="30000" dirty="0"/>
              <a:t>56</a:t>
            </a:r>
            <a:endParaRPr lang="en-US" dirty="0"/>
          </a:p>
          <a:p>
            <a:pPr lvl="1" eaLnBrk="1" hangingPunct="1"/>
            <a:r>
              <a:rPr lang="en-US" dirty="0"/>
              <a:t>+0.002 × 10</a:t>
            </a:r>
            <a:r>
              <a:rPr lang="en-US" baseline="30000" dirty="0"/>
              <a:t>–4</a:t>
            </a:r>
            <a:endParaRPr lang="en-US" dirty="0"/>
          </a:p>
          <a:p>
            <a:pPr lvl="1" eaLnBrk="1" hangingPunct="1"/>
            <a:r>
              <a:rPr lang="en-US" dirty="0"/>
              <a:t>+987.02 × 10</a:t>
            </a:r>
            <a:r>
              <a:rPr lang="en-US" baseline="30000" dirty="0"/>
              <a:t>9</a:t>
            </a:r>
            <a:endParaRPr lang="en-US" dirty="0"/>
          </a:p>
          <a:p>
            <a:pPr eaLnBrk="1" hangingPunct="1"/>
            <a:r>
              <a:rPr lang="en-US" dirty="0"/>
              <a:t>In binary</a:t>
            </a:r>
          </a:p>
          <a:p>
            <a:pPr lvl="1" eaLnBrk="1" hangingPunct="1"/>
            <a:r>
              <a:rPr lang="en-US" dirty="0">
                <a:ea typeface="Arial" charset="0"/>
                <a:cs typeface="Arial" charset="0"/>
              </a:rPr>
              <a:t>±1.</a:t>
            </a:r>
            <a:r>
              <a:rPr lang="en-US" i="1" dirty="0">
                <a:ea typeface="Arial" charset="0"/>
                <a:cs typeface="Arial" charset="0"/>
              </a:rPr>
              <a:t>xxxxxxx</a:t>
            </a:r>
            <a:r>
              <a:rPr lang="en-US" baseline="-25000" dirty="0">
                <a:ea typeface="Arial" charset="0"/>
                <a:cs typeface="Arial" charset="0"/>
              </a:rPr>
              <a:t>2</a:t>
            </a:r>
            <a:r>
              <a:rPr lang="en-US" dirty="0">
                <a:ea typeface="Arial" charset="0"/>
                <a:cs typeface="Arial" charset="0"/>
              </a:rPr>
              <a:t> × 2</a:t>
            </a:r>
            <a:r>
              <a:rPr lang="en-US" i="1" baseline="30000" dirty="0">
                <a:ea typeface="Arial" charset="0"/>
                <a:cs typeface="Arial" charset="0"/>
              </a:rPr>
              <a:t>yyyy</a:t>
            </a:r>
          </a:p>
          <a:p>
            <a:pPr eaLnBrk="1" hangingPunct="1"/>
            <a:r>
              <a:rPr lang="en-US" dirty="0"/>
              <a:t>Types </a:t>
            </a:r>
            <a:r>
              <a:rPr lang="en-US" dirty="0">
                <a:latin typeface="Lucida Console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Lucida Console" charset="0"/>
              </a:rPr>
              <a:t>double</a:t>
            </a:r>
            <a:r>
              <a:rPr lang="en-US" dirty="0"/>
              <a:t> in C</a:t>
            </a:r>
            <a:endParaRPr lang="en-AU" dirty="0"/>
          </a:p>
        </p:txBody>
      </p:sp>
      <p:sp>
        <p:nvSpPr>
          <p:cNvPr id="1741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/>
              <a:t>normalized</a:t>
            </a:r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4067175" y="3573463"/>
            <a:ext cx="3529013" cy="433387"/>
            <a:chOff x="4067175" y="3573463"/>
            <a:chExt cx="3529013" cy="433387"/>
          </a:xfrm>
        </p:grpSpPr>
        <p:sp>
          <p:nvSpPr>
            <p:cNvPr id="17414" name="AutoShape 5"/>
            <p:cNvSpPr>
              <a:spLocks/>
            </p:cNvSpPr>
            <p:nvPr/>
          </p:nvSpPr>
          <p:spPr bwMode="auto">
            <a:xfrm>
              <a:off x="5651500" y="3573463"/>
              <a:ext cx="1944688" cy="401637"/>
            </a:xfrm>
            <a:prstGeom prst="borderCallout1">
              <a:avLst>
                <a:gd name="adj1" fmla="val 28458"/>
                <a:gd name="adj2" fmla="val -3917"/>
                <a:gd name="adj3" fmla="val -2370"/>
                <a:gd name="adj4" fmla="val -8726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not normalized</a:t>
              </a:r>
              <a:endParaRPr lang="en-AU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 flipH="1">
              <a:off x="4067175" y="3790950"/>
              <a:ext cx="1512888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1981200" y="6488113"/>
            <a:ext cx="135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P-H. p. 242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  <p:bldP spid="174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 Point Standard</a:t>
            </a:r>
            <a:endParaRPr lang="en-AU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Defined by IEEE Std 754-1985</a:t>
            </a:r>
          </a:p>
          <a:p>
            <a:pPr eaLnBrk="1" hangingPunct="1"/>
            <a:r>
              <a:rPr lang="en-US"/>
              <a:t>Developed in response to divergence of representations</a:t>
            </a:r>
          </a:p>
          <a:p>
            <a:pPr lvl="1" eaLnBrk="1" hangingPunct="1"/>
            <a:r>
              <a:rPr lang="en-US"/>
              <a:t>Portability issues for scientific code</a:t>
            </a:r>
          </a:p>
          <a:p>
            <a:pPr eaLnBrk="1" hangingPunct="1"/>
            <a:r>
              <a:rPr lang="en-US"/>
              <a:t>Now almost universally adopted</a:t>
            </a:r>
          </a:p>
          <a:p>
            <a:pPr eaLnBrk="1" hangingPunct="1"/>
            <a:r>
              <a:rPr lang="en-US"/>
              <a:t>Two representations</a:t>
            </a:r>
          </a:p>
          <a:p>
            <a:pPr lvl="1" eaLnBrk="1" hangingPunct="1"/>
            <a:r>
              <a:rPr lang="en-US"/>
              <a:t>Single precision (32-bit)</a:t>
            </a:r>
          </a:p>
          <a:p>
            <a:pPr lvl="1" eaLnBrk="1" hangingPunct="1"/>
            <a:r>
              <a:rPr lang="en-US"/>
              <a:t>Double precision (64-bit) </a:t>
            </a:r>
          </a:p>
          <a:p>
            <a:pPr eaLnBrk="1" hangingPunct="1">
              <a:buFont typeface="Wingdings" charset="2"/>
              <a:buNone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981200" y="6488113"/>
            <a:ext cx="135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P-H. p. 241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Representation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66825" y="908720"/>
            <a:ext cx="503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Most standard floating point representation use:</a:t>
            </a:r>
          </a:p>
          <a:p>
            <a:r>
              <a:rPr lang="en-US" dirty="0"/>
              <a:t>	  1 bit for the sign (positive or negative)</a:t>
            </a:r>
          </a:p>
          <a:p>
            <a:r>
              <a:rPr lang="en-US" dirty="0"/>
              <a:t>	  8 bits for the range (exponent field)</a:t>
            </a:r>
          </a:p>
          <a:p>
            <a:r>
              <a:rPr lang="en-US" dirty="0"/>
              <a:t>	23 bits for the precision (fraction field)</a:t>
            </a:r>
          </a:p>
        </p:txBody>
      </p:sp>
      <p:graphicFrame>
        <p:nvGraphicFramePr>
          <p:cNvPr id="1300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15584"/>
              </p:ext>
            </p:extLst>
          </p:nvPr>
        </p:nvGraphicFramePr>
        <p:xfrm>
          <a:off x="449585" y="4824413"/>
          <a:ext cx="83708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4165600" imgH="558800" progId="Equation.3">
                  <p:embed/>
                </p:oleObj>
              </mc:Choice>
              <mc:Fallback>
                <p:oleObj name="Equation" r:id="rId3" imgW="4165600" imgH="558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5" y="4824413"/>
                        <a:ext cx="8370887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23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33</a:t>
            </a:r>
          </a:p>
        </p:txBody>
      </p:sp>
      <p:sp>
        <p:nvSpPr>
          <p:cNvPr id="21511" name="TextBox 4"/>
          <p:cNvSpPr txBox="1">
            <a:spLocks noChangeArrowheads="1"/>
          </p:cNvSpPr>
          <p:nvPr/>
        </p:nvSpPr>
        <p:spPr bwMode="auto">
          <a:xfrm>
            <a:off x="1981200" y="6488113"/>
            <a:ext cx="135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P-H. p. 245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63688" y="3573016"/>
            <a:ext cx="282575" cy="694184"/>
            <a:chOff x="1763688" y="3573016"/>
            <a:chExt cx="282575" cy="694184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1766863" y="3873500"/>
              <a:ext cx="279400" cy="393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>
                  <a:latin typeface="Times New Roman" charset="0"/>
                </a:rPr>
                <a:t>S</a:t>
              </a:r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1763688" y="3573016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48100" y="3556248"/>
            <a:ext cx="3949700" cy="710952"/>
            <a:chOff x="3848100" y="3556248"/>
            <a:chExt cx="3949700" cy="710952"/>
          </a:xfrm>
        </p:grpSpPr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3848100" y="3873500"/>
              <a:ext cx="3949700" cy="393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>
                  <a:latin typeface="Times New Roman" charset="0"/>
                </a:rPr>
                <a:t>fraction</a:t>
              </a: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7797800" y="36766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Text Box 10"/>
            <p:cNvSpPr txBox="1">
              <a:spLocks noChangeArrowheads="1"/>
            </p:cNvSpPr>
            <p:nvPr/>
          </p:nvSpPr>
          <p:spPr bwMode="auto">
            <a:xfrm>
              <a:off x="5632450" y="3556248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23</a:t>
              </a:r>
            </a:p>
          </p:txBody>
        </p:sp>
        <p:sp>
          <p:nvSpPr>
            <p:cNvPr id="21521" name="Line 14"/>
            <p:cNvSpPr>
              <a:spLocks noChangeShapeType="1"/>
            </p:cNvSpPr>
            <p:nvPr/>
          </p:nvSpPr>
          <p:spPr bwMode="auto">
            <a:xfrm flipH="1">
              <a:off x="3886200" y="3717032"/>
              <a:ext cx="176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2" name="Line 15"/>
            <p:cNvSpPr>
              <a:spLocks noChangeShapeType="1"/>
            </p:cNvSpPr>
            <p:nvPr/>
          </p:nvSpPr>
          <p:spPr bwMode="auto">
            <a:xfrm>
              <a:off x="5981700" y="3717032"/>
              <a:ext cx="1765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49438" y="3573016"/>
            <a:ext cx="1802482" cy="694184"/>
            <a:chOff x="2049438" y="3573016"/>
            <a:chExt cx="1802482" cy="694184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2051720" y="3873500"/>
              <a:ext cx="1796380" cy="393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i="1" dirty="0" err="1" smtClean="0">
                  <a:latin typeface="Times New Roman" charset="0"/>
                </a:rPr>
                <a:t>biasedexponent</a:t>
              </a:r>
              <a:endParaRPr lang="en-US" sz="2000" i="1" dirty="0">
                <a:latin typeface="Times New Roman" charset="0"/>
              </a:endParaRPr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3848100" y="36766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2049438" y="36766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2808623" y="3573016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>
              <a:off x="3131840" y="3717032"/>
              <a:ext cx="720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2051720" y="3717032"/>
              <a:ext cx="720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512" y="2204864"/>
            <a:ext cx="2878350" cy="1584176"/>
            <a:chOff x="179512" y="2204864"/>
            <a:chExt cx="2878350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2204864"/>
              <a:ext cx="2878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Most-Significant Bit (MSB)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 bwMode="auto">
            <a:xfrm>
              <a:off x="1618687" y="2574196"/>
              <a:ext cx="577049" cy="12148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771800" y="2492896"/>
            <a:ext cx="3058237" cy="1296144"/>
            <a:chOff x="2771800" y="2492896"/>
            <a:chExt cx="3058237" cy="1296144"/>
          </a:xfrm>
        </p:grpSpPr>
        <p:sp>
          <p:nvSpPr>
            <p:cNvPr id="24" name="TextBox 23"/>
            <p:cNvSpPr txBox="1"/>
            <p:nvPr/>
          </p:nvSpPr>
          <p:spPr>
            <a:xfrm>
              <a:off x="2771800" y="2492896"/>
              <a:ext cx="3058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Least-Significant Bit (MSB)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4" idx="2"/>
            </p:cNvCxnSpPr>
            <p:nvPr/>
          </p:nvCxnSpPr>
          <p:spPr bwMode="auto">
            <a:xfrm flipH="1">
              <a:off x="3635896" y="2862228"/>
              <a:ext cx="665023" cy="926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4067945" y="2411596"/>
            <a:ext cx="3061141" cy="1377444"/>
            <a:chOff x="4067945" y="2411596"/>
            <a:chExt cx="3061141" cy="1377444"/>
          </a:xfrm>
        </p:grpSpPr>
        <p:cxnSp>
          <p:nvCxnSpPr>
            <p:cNvPr id="31" name="Straight Arrow Connector 30"/>
            <p:cNvCxnSpPr>
              <a:stCxn id="12" idx="1"/>
            </p:cNvCxnSpPr>
            <p:nvPr/>
          </p:nvCxnSpPr>
          <p:spPr bwMode="auto">
            <a:xfrm flipH="1">
              <a:off x="4067945" y="2596262"/>
              <a:ext cx="2376263" cy="11927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>
            <a:xfrm>
              <a:off x="6444208" y="2411596"/>
              <a:ext cx="68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MSB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96336" y="2708920"/>
            <a:ext cx="1224136" cy="1080120"/>
            <a:chOff x="7596336" y="2708920"/>
            <a:chExt cx="1224136" cy="1080120"/>
          </a:xfrm>
        </p:grpSpPr>
        <p:cxnSp>
          <p:nvCxnSpPr>
            <p:cNvPr id="36" name="Straight Arrow Connector 35"/>
            <p:cNvCxnSpPr>
              <a:stCxn id="37" idx="1"/>
            </p:cNvCxnSpPr>
            <p:nvPr/>
          </p:nvCxnSpPr>
          <p:spPr bwMode="auto">
            <a:xfrm flipH="1">
              <a:off x="7596336" y="2893586"/>
              <a:ext cx="603165" cy="895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8199501" y="2708920"/>
              <a:ext cx="620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</a:t>
              </a:r>
              <a:r>
                <a:rPr lang="en-US" dirty="0" smtClean="0">
                  <a:solidFill>
                    <a:srgbClr val="FF0000"/>
                  </a:solidFill>
                </a:rPr>
                <a:t>SB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Floating Point Representation (example)</a:t>
            </a:r>
          </a:p>
        </p:txBody>
      </p:sp>
      <p:graphicFrame>
        <p:nvGraphicFramePr>
          <p:cNvPr id="131092" name="Object 3"/>
          <p:cNvGraphicFramePr>
            <a:graphicFrameLocks noChangeAspect="1"/>
          </p:cNvGraphicFramePr>
          <p:nvPr/>
        </p:nvGraphicFramePr>
        <p:xfrm>
          <a:off x="1524000" y="3384550"/>
          <a:ext cx="70754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Equation" r:id="rId3" imgW="3936960" imgH="393480" progId="Equation.3">
                  <p:embed/>
                </p:oleObj>
              </mc:Choice>
              <mc:Fallback>
                <p:oleObj name="Equation" r:id="rId3" imgW="39369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84550"/>
                        <a:ext cx="707548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4"/>
          <p:cNvGraphicFramePr>
            <a:graphicFrameLocks noChangeAspect="1"/>
          </p:cNvGraphicFramePr>
          <p:nvPr/>
        </p:nvGraphicFramePr>
        <p:xfrm>
          <a:off x="2182813" y="3938588"/>
          <a:ext cx="5446712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5" imgW="3429000" imgH="990600" progId="Equation.3">
                  <p:embed/>
                </p:oleObj>
              </mc:Choice>
              <mc:Fallback>
                <p:oleObj name="Equation" r:id="rId5" imgW="3429000" imgH="990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938588"/>
                        <a:ext cx="5446712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404938" y="5481644"/>
            <a:ext cx="7150101" cy="798513"/>
            <a:chOff x="885" y="3181"/>
            <a:chExt cx="4504" cy="503"/>
          </a:xfrm>
        </p:grpSpPr>
        <p:sp>
          <p:nvSpPr>
            <p:cNvPr id="22541" name="Text Box 23"/>
            <p:cNvSpPr txBox="1">
              <a:spLocks noChangeArrowheads="1"/>
            </p:cNvSpPr>
            <p:nvPr/>
          </p:nvSpPr>
          <p:spPr bwMode="auto">
            <a:xfrm>
              <a:off x="918" y="3181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Thus the exponent is given by:</a:t>
              </a:r>
            </a:p>
          </p:txBody>
        </p:sp>
        <p:graphicFrame>
          <p:nvGraphicFramePr>
            <p:cNvPr id="225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1259"/>
                </p:ext>
              </p:extLst>
            </p:nvPr>
          </p:nvGraphicFramePr>
          <p:xfrm>
            <a:off x="885" y="3392"/>
            <a:ext cx="450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2" name="Equation" r:id="rId7" imgW="3111500" imgH="203200" progId="Equation.3">
                    <p:embed/>
                  </p:oleObj>
                </mc:Choice>
                <mc:Fallback>
                  <p:oleObj name="Equation" r:id="rId7" imgW="3111500" imgH="203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3392"/>
                          <a:ext cx="4504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2346325" y="6180138"/>
            <a:ext cx="4375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1 10000001 10101000000000000000000</a:t>
            </a:r>
          </a:p>
        </p:txBody>
      </p:sp>
      <p:sp>
        <p:nvSpPr>
          <p:cNvPr id="22539" name="Text Box 29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34</a:t>
            </a:r>
          </a:p>
        </p:txBody>
      </p:sp>
      <p:sp>
        <p:nvSpPr>
          <p:cNvPr id="22540" name="TextBox 4"/>
          <p:cNvSpPr txBox="1">
            <a:spLocks noChangeArrowheads="1"/>
          </p:cNvSpPr>
          <p:nvPr/>
        </p:nvSpPr>
        <p:spPr bwMode="auto">
          <a:xfrm>
            <a:off x="1981200" y="6488113"/>
            <a:ext cx="135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P-H. p. 245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22535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2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101030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3" name="Equation" r:id="rId9" imgW="4165600" imgH="558800" progId="Equation.3">
                    <p:embed/>
                  </p:oleObj>
                </mc:Choice>
                <mc:Fallback>
                  <p:oleObj name="Equation" r:id="rId9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36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r>
              <a:rPr lang="en-US" sz="3200"/>
              <a:t>Floating Point Representation (example)</a:t>
            </a: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762000" y="3962400"/>
            <a:ext cx="822512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dirty="0" smtClean="0"/>
              <a:t>0011 1101 1000 0000 0000 0000 0000 0000</a:t>
            </a:r>
            <a:endParaRPr lang="en-US" sz="3200" dirty="0"/>
          </a:p>
        </p:txBody>
      </p:sp>
      <p:sp>
        <p:nvSpPr>
          <p:cNvPr id="23560" name="Text Box 26"/>
          <p:cNvSpPr txBox="1">
            <a:spLocks noChangeArrowheads="1"/>
          </p:cNvSpPr>
          <p:nvPr/>
        </p:nvSpPr>
        <p:spPr bwMode="auto">
          <a:xfrm>
            <a:off x="1438275" y="3652838"/>
            <a:ext cx="669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D60093"/>
                </a:solidFill>
              </a:rPr>
              <a:t>What is the decimal value of the following floating point number?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5800" y="4419600"/>
            <a:ext cx="2695575" cy="609600"/>
            <a:chOff x="432" y="2658"/>
            <a:chExt cx="1698" cy="384"/>
          </a:xfrm>
        </p:grpSpPr>
        <p:sp>
          <p:nvSpPr>
            <p:cNvPr id="23565" name="AutoShape 27"/>
            <p:cNvSpPr>
              <a:spLocks/>
            </p:cNvSpPr>
            <p:nvPr/>
          </p:nvSpPr>
          <p:spPr bwMode="auto">
            <a:xfrm rot="16200000">
              <a:off x="1209" y="2121"/>
              <a:ext cx="174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3566" name="Text Box 28"/>
            <p:cNvSpPr txBox="1">
              <a:spLocks noChangeArrowheads="1"/>
            </p:cNvSpPr>
            <p:nvPr/>
          </p:nvSpPr>
          <p:spPr bwMode="auto">
            <a:xfrm>
              <a:off x="432" y="2751"/>
              <a:ext cx="1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0000FF"/>
                  </a:solidFill>
                </a:rPr>
                <a:t>biasedexponent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1524000" y="5029200"/>
            <a:ext cx="6838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biasedexponent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 –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+ 3 = 128 - 8 + 3 = 123</a:t>
            </a:r>
            <a:endParaRPr lang="en-US" sz="2400" dirty="0"/>
          </a:p>
        </p:txBody>
      </p:sp>
      <p:graphicFrame>
        <p:nvGraphicFramePr>
          <p:cNvPr id="132127" name="Object 3"/>
          <p:cNvGraphicFramePr>
            <a:graphicFrameLocks noChangeAspect="1"/>
          </p:cNvGraphicFramePr>
          <p:nvPr/>
        </p:nvGraphicFramePr>
        <p:xfrm>
          <a:off x="2451100" y="5441950"/>
          <a:ext cx="4978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3" imgW="2400300" imgH="368300" progId="Equation.3">
                  <p:embed/>
                </p:oleObj>
              </mc:Choice>
              <mc:Fallback>
                <p:oleObj name="Equation" r:id="rId3" imgW="2400300" imgH="368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441950"/>
                        <a:ext cx="49784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32"/>
          <p:cNvSpPr txBox="1">
            <a:spLocks noChangeArrowheads="1"/>
          </p:cNvSpPr>
          <p:nvPr/>
        </p:nvSpPr>
        <p:spPr bwMode="auto">
          <a:xfrm>
            <a:off x="6073775" y="6491288"/>
            <a:ext cx="3041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From: Patt and Patel, pp. 34</a:t>
            </a:r>
          </a:p>
        </p:txBody>
      </p:sp>
      <p:sp>
        <p:nvSpPr>
          <p:cNvPr id="23564" name="TextBox 4"/>
          <p:cNvSpPr txBox="1">
            <a:spLocks noChangeArrowheads="1"/>
          </p:cNvSpPr>
          <p:nvPr/>
        </p:nvSpPr>
        <p:spPr bwMode="auto">
          <a:xfrm>
            <a:off x="1981200" y="6488113"/>
            <a:ext cx="135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P-H. p. 245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51520" y="1196752"/>
            <a:ext cx="8587680" cy="2194148"/>
            <a:chOff x="251520" y="1196752"/>
            <a:chExt cx="8587680" cy="2194148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51520" y="1196752"/>
              <a:ext cx="8587680" cy="2194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529529"/>
                </p:ext>
              </p:extLst>
            </p:nvPr>
          </p:nvGraphicFramePr>
          <p:xfrm>
            <a:off x="386557" y="2204864"/>
            <a:ext cx="8370887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9" name="Equation" r:id="rId5" imgW="4165600" imgH="558800" progId="Equation.3">
                    <p:embed/>
                  </p:oleObj>
                </mc:Choice>
                <mc:Fallback>
                  <p:oleObj name="Equation" r:id="rId5" imgW="41656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57" y="2204864"/>
                          <a:ext cx="8370887" cy="1120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30"/>
            <p:cNvGrpSpPr/>
            <p:nvPr/>
          </p:nvGrpSpPr>
          <p:grpSpPr>
            <a:xfrm>
              <a:off x="1763688" y="1277888"/>
              <a:ext cx="6034112" cy="710952"/>
              <a:chOff x="1763688" y="3556248"/>
              <a:chExt cx="6034112" cy="710952"/>
            </a:xfrm>
          </p:grpSpPr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766863" y="3873500"/>
                <a:ext cx="2794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S</a:t>
                </a: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2051720" y="3873500"/>
                <a:ext cx="179638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 dirty="0" err="1" smtClean="0">
                    <a:latin typeface="Times New Roman" charset="0"/>
                  </a:rPr>
                  <a:t>biasedexponent</a:t>
                </a:r>
                <a:endParaRPr lang="en-US" sz="2000" i="1" dirty="0">
                  <a:latin typeface="Times New Roman" charset="0"/>
                </a:endParaRP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3848100" y="3873500"/>
                <a:ext cx="3949700" cy="393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i="1">
                    <a:latin typeface="Times New Roman" charset="0"/>
                  </a:rPr>
                  <a:t>fraction</a:t>
                </a: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38481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auto">
              <a:xfrm>
                <a:off x="2049438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>
                <a:off x="7797800" y="3676650"/>
                <a:ext cx="0" cy="16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5632450" y="3556248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23</a:t>
                </a:r>
              </a:p>
            </p:txBody>
          </p:sp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2808623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1763688" y="3573016"/>
                <a:ext cx="282575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H="1">
                <a:off x="38862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5981700" y="3717032"/>
                <a:ext cx="1765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313184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 flipH="1">
                <a:off x="2051720" y="3717032"/>
                <a:ext cx="720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88266"/>
            <a:ext cx="8259762" cy="1446550"/>
          </a:xfrm>
        </p:spPr>
        <p:txBody>
          <a:bodyPr/>
          <a:lstStyle/>
          <a:p>
            <a:pPr algn="ctr"/>
            <a:r>
              <a:rPr lang="en-US" dirty="0" smtClean="0"/>
              <a:t>Answering Dylan Ashley's Question (Fall 2014)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717032"/>
            <a:ext cx="840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Why the IEEE standard use the bias format for the exponent</a:t>
            </a:r>
          </a:p>
          <a:p>
            <a:pPr algn="ctr"/>
            <a:r>
              <a:rPr lang="en-US" sz="2400" dirty="0" smtClean="0"/>
              <a:t>instead of a two-complement representation?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66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92" y="260648"/>
            <a:ext cx="9144000" cy="4845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356992"/>
            <a:ext cx="2294508" cy="3349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877272"/>
            <a:ext cx="657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answer?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63552"/>
            <a:ext cx="82169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8"/>
            <a:ext cx="5544616" cy="17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62889</TotalTime>
  <Words>539</Words>
  <Application>Microsoft Macintosh PowerPoint</Application>
  <PresentationFormat>On-screen Show (4:3)</PresentationFormat>
  <Paragraphs>115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cod4e</vt:lpstr>
      <vt:lpstr>Equation</vt:lpstr>
      <vt:lpstr>Topic A</vt:lpstr>
      <vt:lpstr>Floating Point</vt:lpstr>
      <vt:lpstr>Floating Point Standard</vt:lpstr>
      <vt:lpstr>Floating Point Representation</vt:lpstr>
      <vt:lpstr>Floating Point Representation (example)</vt:lpstr>
      <vt:lpstr>Floating Point Representation (example)</vt:lpstr>
      <vt:lpstr>Answering Dylan Ashley's Question (Fall 2014)</vt:lpstr>
      <vt:lpstr>PowerPoint Presentation</vt:lpstr>
      <vt:lpstr>How to find the answer?</vt:lpstr>
      <vt:lpstr>PowerPoint Presentation</vt:lpstr>
      <vt:lpstr>PowerPoint Presentation</vt:lpstr>
      <vt:lpstr>PowerPoint Presentation</vt:lpstr>
      <vt:lpstr>Example</vt:lpstr>
      <vt:lpstr>Example</vt:lpstr>
      <vt:lpstr>Example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Jose Nelson Amaral</cp:lastModifiedBy>
  <cp:revision>98</cp:revision>
  <cp:lastPrinted>2010-03-01T20:01:03Z</cp:lastPrinted>
  <dcterms:created xsi:type="dcterms:W3CDTF">2012-03-09T13:29:40Z</dcterms:created>
  <dcterms:modified xsi:type="dcterms:W3CDTF">2016-11-03T20:14:47Z</dcterms:modified>
</cp:coreProperties>
</file>