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25"/>
  </p:notesMasterIdLst>
  <p:handoutMasterIdLst>
    <p:handoutMasterId r:id="rId26"/>
  </p:handoutMasterIdLst>
  <p:sldIdLst>
    <p:sldId id="270" r:id="rId2"/>
    <p:sldId id="293" r:id="rId3"/>
    <p:sldId id="294" r:id="rId4"/>
    <p:sldId id="327" r:id="rId5"/>
    <p:sldId id="328" r:id="rId6"/>
    <p:sldId id="329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30" r:id="rId17"/>
    <p:sldId id="366" r:id="rId18"/>
    <p:sldId id="332" r:id="rId19"/>
    <p:sldId id="364" r:id="rId20"/>
    <p:sldId id="365" r:id="rId21"/>
    <p:sldId id="363" r:id="rId22"/>
    <p:sldId id="374" r:id="rId23"/>
    <p:sldId id="385" r:id="rId24"/>
  </p:sldIdLst>
  <p:sldSz cx="9144000" cy="6858000" type="screen4x3"/>
  <p:notesSz cx="7099300" cy="10234613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144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064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4.emf"/><Relationship Id="rId1" Type="http://schemas.openxmlformats.org/officeDocument/2006/relationships/image" Target="../media/image5.w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Relationship Id="rId3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4" Type="http://schemas.openxmlformats.org/officeDocument/2006/relationships/image" Target="../media/image4.emf"/><Relationship Id="rId1" Type="http://schemas.openxmlformats.org/officeDocument/2006/relationships/image" Target="../media/image5.wmf"/><Relationship Id="rId2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Relationship Id="rId3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Relationship Id="rId3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Relationship Id="rId3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-110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-110" charset="0"/>
              </a:defRPr>
            </a:lvl1pPr>
          </a:lstStyle>
          <a:p>
            <a:pPr>
              <a:defRPr/>
            </a:pPr>
            <a:fld id="{540EB21C-53E5-8F41-AE47-15E57E3C1BA1}" type="datetime1">
              <a:rPr lang="en-AU"/>
              <a:pPr>
                <a:defRPr/>
              </a:pPr>
              <a:t>16-11-04</a:t>
            </a:fld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-110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-110" charset="0"/>
              </a:defRPr>
            </a:lvl1pPr>
          </a:lstStyle>
          <a:p>
            <a:pPr>
              <a:defRPr/>
            </a:pPr>
            <a:fld id="{50CD898F-B23D-9546-93BA-209FFB956F3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0057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-110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-110" charset="0"/>
              </a:defRPr>
            </a:lvl1pPr>
          </a:lstStyle>
          <a:p>
            <a:pPr>
              <a:defRPr/>
            </a:pPr>
            <a:fld id="{5B083D7C-1AC1-6A4C-9688-9D3DE9EC935C}" type="datetime1">
              <a:rPr lang="en-AU"/>
              <a:pPr>
                <a:defRPr/>
              </a:pPr>
              <a:t>16-11-04</a:t>
            </a:fld>
            <a:endParaRPr lang="en-AU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-110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-110" charset="0"/>
              </a:defRPr>
            </a:lvl1pPr>
          </a:lstStyle>
          <a:p>
            <a:pPr>
              <a:defRPr/>
            </a:pPr>
            <a:fld id="{8B9047F9-0E0B-5741-BA92-4FB511E97CC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705280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Times New Roman" charset="0"/>
              </a:rPr>
              <a:t>Morgan Kaufmann Publishers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0D03EA4-563B-E145-84D0-180CC53559E0}" type="datetime3">
              <a:rPr lang="en-AU">
                <a:latin typeface="Times New Roman" charset="0"/>
              </a:rPr>
              <a:pPr/>
              <a:t>4 November 2016</a:t>
            </a:fld>
            <a:endParaRPr lang="en-AU">
              <a:latin typeface="Times New Roman" charset="0"/>
            </a:endParaRP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1B66E9-D245-2F43-A60B-5F89FFE6C3A0}" type="slidenum">
              <a:rPr lang="en-AU">
                <a:latin typeface="Times New Roman" charset="0"/>
              </a:rPr>
              <a:pPr/>
              <a:t>1</a:t>
            </a:fld>
            <a:endParaRPr lang="en-AU">
              <a:latin typeface="Times New Roman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Times New Roman" charset="0"/>
              </a:rPr>
              <a:t>Morgan Kaufmann Publishers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DAB46ED-C404-2B46-93CF-6EF2CF5E4995}" type="datetime3">
              <a:rPr lang="en-AU">
                <a:latin typeface="Times New Roman" charset="0"/>
              </a:rPr>
              <a:pPr/>
              <a:t>4 November 2016</a:t>
            </a:fld>
            <a:endParaRPr lang="en-AU">
              <a:latin typeface="Times New Roman" charset="0"/>
            </a:endParaRP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184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198705-3FE4-7F41-9981-97BEA56EEB64}" type="slidenum">
              <a:rPr lang="en-AU">
                <a:latin typeface="Times New Roman" charset="0"/>
              </a:rPr>
              <a:pPr/>
              <a:t>2</a:t>
            </a:fld>
            <a:endParaRPr lang="en-AU">
              <a:latin typeface="Times New Roman" charset="0"/>
            </a:endParaRPr>
          </a:p>
        </p:txBody>
      </p:sp>
      <p:sp>
        <p:nvSpPr>
          <p:cNvPr id="18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Times New Roman" charset="0"/>
              </a:rPr>
              <a:t>Morgan Kaufmann Publishers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C414164-5492-8E48-928D-C139B184878B}" type="datetime3">
              <a:rPr lang="en-AU">
                <a:latin typeface="Times New Roman" charset="0"/>
              </a:rPr>
              <a:pPr/>
              <a:t>4 November 2016</a:t>
            </a:fld>
            <a:endParaRPr lang="en-AU">
              <a:latin typeface="Times New Roman" charset="0"/>
            </a:endParaRP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ABC0D-431A-BC42-9CF3-B0F7BEFD89EB}" type="slidenum">
              <a:rPr lang="en-AU">
                <a:latin typeface="Times New Roman" charset="0"/>
              </a:rPr>
              <a:pPr/>
              <a:t>3</a:t>
            </a:fld>
            <a:endParaRPr lang="en-AU">
              <a:latin typeface="Times New Roman" charset="0"/>
            </a:endParaRPr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10" charset="0"/>
            </a:endParaRP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10" charset="0"/>
            </a:endParaRP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10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10" charset="0"/>
            </a:endParaRPr>
          </a:p>
        </p:txBody>
      </p:sp>
      <p:pic>
        <p:nvPicPr>
          <p:cNvPr id="8" name="Picture 40" descr="MKP-logo-white-transpar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339725"/>
            <a:ext cx="1360487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10" charset="0"/>
            </a:endParaRPr>
          </a:p>
        </p:txBody>
      </p:sp>
      <p:sp>
        <p:nvSpPr>
          <p:cNvPr id="10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10" charset="0"/>
            </a:endParaRPr>
          </a:p>
        </p:txBody>
      </p:sp>
      <p:pic>
        <p:nvPicPr>
          <p:cNvPr id="11" name="Picture 51" descr="Tit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713" y="115888"/>
            <a:ext cx="6424612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2" descr="4th-editi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8813" y="188913"/>
            <a:ext cx="730250" cy="72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-105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-105" charset="2"/>
              <a:buNone/>
              <a:defRPr>
                <a:latin typeface="Arial Black" pitchFamily="-105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-105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-105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-105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-105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-10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-10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-10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-10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  <a:ea typeface="ＭＳ Ｐゴシック" pitchFamily="-10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  <a:ea typeface="ＭＳ Ｐゴシック" pitchFamily="-10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pitchFamily="-10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pitchFamily="-10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5" charset="2"/>
        <a:buChar char="n"/>
        <a:defRPr sz="2000">
          <a:solidFill>
            <a:schemeClr val="tx1"/>
          </a:solidFill>
          <a:latin typeface="+mn-lt"/>
          <a:ea typeface="ＭＳ Ｐゴシック" pitchFamily="-10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5" charset="2"/>
        <a:buChar char="n"/>
        <a:defRPr sz="2000">
          <a:solidFill>
            <a:schemeClr val="tx1"/>
          </a:solidFill>
          <a:latin typeface="+mn-lt"/>
          <a:ea typeface="ＭＳ Ｐゴシック" pitchFamily="-10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5" charset="2"/>
        <a:buChar char="n"/>
        <a:defRPr sz="2000">
          <a:solidFill>
            <a:schemeClr val="tx1"/>
          </a:solidFill>
          <a:latin typeface="+mn-lt"/>
          <a:ea typeface="ＭＳ Ｐゴシック" pitchFamily="-10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5" charset="2"/>
        <a:buChar char="n"/>
        <a:defRPr sz="2000">
          <a:solidFill>
            <a:schemeClr val="tx1"/>
          </a:solidFill>
          <a:latin typeface="+mn-lt"/>
          <a:ea typeface="ＭＳ Ｐゴシック" pitchFamily="-10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21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22.e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23.wmf"/><Relationship Id="rId9" Type="http://schemas.openxmlformats.org/officeDocument/2006/relationships/oleObject" Target="../embeddings/oleObject16.bin"/><Relationship Id="rId10" Type="http://schemas.openxmlformats.org/officeDocument/2006/relationships/image" Target="../media/image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24.e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25.emf"/><Relationship Id="rId7" Type="http://schemas.openxmlformats.org/officeDocument/2006/relationships/oleObject" Target="../embeddings/oleObject19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6.e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7.emf"/><Relationship Id="rId7" Type="http://schemas.openxmlformats.org/officeDocument/2006/relationships/oleObject" Target="../embeddings/oleObject2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8.e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9.e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7.e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solidFill>
                  <a:schemeClr val="tx1"/>
                </a:solidFill>
                <a:latin typeface="Arial Black" charset="0"/>
              </a:rPr>
              <a:t>Topic A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2111375"/>
          </a:xfrm>
        </p:spPr>
        <p:txBody>
          <a:bodyPr/>
          <a:lstStyle/>
          <a:p>
            <a:pPr algn="ctr" eaLnBrk="1" hangingPunct="1">
              <a:buFont typeface="Wingdings" charset="2"/>
              <a:buNone/>
            </a:pPr>
            <a:r>
              <a:rPr lang="en-AU" smtClean="0">
                <a:latin typeface="Arial Black" charset="0"/>
              </a:rPr>
              <a:t>Floating Point Representation</a:t>
            </a:r>
          </a:p>
          <a:p>
            <a:pPr algn="ctr" eaLnBrk="1" hangingPunct="1">
              <a:buFont typeface="Wingdings" charset="2"/>
              <a:buNone/>
            </a:pPr>
            <a:endParaRPr lang="en-AU" smtClean="0">
              <a:latin typeface="Arial Black" charset="0"/>
            </a:endParaRPr>
          </a:p>
          <a:p>
            <a:pPr algn="ctr" eaLnBrk="1" hangingPunct="1">
              <a:buFont typeface="Wingdings" charset="2"/>
              <a:buNone/>
            </a:pPr>
            <a:r>
              <a:rPr lang="en-AU" sz="2400" smtClean="0">
                <a:latin typeface="Arial Black" charset="0"/>
              </a:rPr>
              <a:t>(modified by J. Nelson Amaral)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300"/>
            <a:ext cx="9144000" cy="560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13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3212976"/>
            <a:ext cx="728456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 Download the .</a:t>
            </a:r>
            <a:r>
              <a:rPr lang="en-US" sz="2400" dirty="0" err="1" smtClean="0"/>
              <a:t>pdf</a:t>
            </a:r>
            <a:endParaRPr lang="en-US" sz="2400" dirty="0" smtClean="0"/>
          </a:p>
          <a:p>
            <a:r>
              <a:rPr lang="en-US" sz="2400" dirty="0" smtClean="0"/>
              <a:t>2. Use search into the .</a:t>
            </a:r>
            <a:r>
              <a:rPr lang="en-US" sz="2400" dirty="0" err="1" smtClean="0"/>
              <a:t>pdf</a:t>
            </a:r>
            <a:r>
              <a:rPr lang="en-US" sz="2400" dirty="0" smtClean="0"/>
              <a:t> for what you want to find.</a:t>
            </a:r>
          </a:p>
          <a:p>
            <a:r>
              <a:rPr lang="en-US" sz="2400" dirty="0" smtClean="0"/>
              <a:t>      Example: "bias"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3289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5" y="260648"/>
            <a:ext cx="8805733" cy="6264696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 bwMode="auto">
          <a:xfrm>
            <a:off x="3923928" y="5013176"/>
            <a:ext cx="46805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251520" y="5517232"/>
            <a:ext cx="84249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251520" y="6021288"/>
            <a:ext cx="84249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323528" y="6525344"/>
            <a:ext cx="676875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67192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59762" cy="762000"/>
          </a:xfrm>
        </p:spPr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052736"/>
            <a:ext cx="694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Compare 2.5 and 0.25. Which is larger?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2276872"/>
            <a:ext cx="6895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2.5 = 2</a:t>
            </a:r>
            <a:r>
              <a:rPr lang="en-US" sz="2400" baseline="30000" dirty="0">
                <a:latin typeface="Monaco"/>
                <a:cs typeface="Monaco"/>
              </a:rPr>
              <a:t>1</a:t>
            </a:r>
            <a:r>
              <a:rPr lang="en-US" sz="2400" dirty="0" smtClean="0">
                <a:latin typeface="Monaco"/>
                <a:cs typeface="Monaco"/>
              </a:rPr>
              <a:t> + 2</a:t>
            </a:r>
            <a:r>
              <a:rPr lang="en-US" sz="2400" baseline="30000" dirty="0" smtClean="0">
                <a:latin typeface="Monaco"/>
                <a:cs typeface="Monaco"/>
              </a:rPr>
              <a:t>-1</a:t>
            </a:r>
            <a:r>
              <a:rPr lang="en-US" sz="2400" dirty="0" smtClean="0">
                <a:latin typeface="Monaco"/>
                <a:cs typeface="Monaco"/>
              </a:rPr>
              <a:t> = 10.1 × 2</a:t>
            </a:r>
            <a:r>
              <a:rPr lang="en-US" sz="2400" baseline="30000" dirty="0" smtClean="0">
                <a:latin typeface="Monaco"/>
                <a:cs typeface="Monaco"/>
              </a:rPr>
              <a:t>0</a:t>
            </a:r>
            <a:r>
              <a:rPr lang="en-US" sz="2400" dirty="0" smtClean="0">
                <a:latin typeface="Monaco"/>
                <a:cs typeface="Monaco"/>
              </a:rPr>
              <a:t> = 1.01 </a:t>
            </a:r>
            <a:r>
              <a:rPr lang="en-US" sz="2400" dirty="0">
                <a:latin typeface="Monaco"/>
                <a:cs typeface="Monaco"/>
              </a:rPr>
              <a:t>× </a:t>
            </a:r>
            <a:r>
              <a:rPr lang="en-US" sz="2400" dirty="0" smtClean="0">
                <a:latin typeface="Monaco"/>
                <a:cs typeface="Monaco"/>
              </a:rPr>
              <a:t>2</a:t>
            </a:r>
            <a:r>
              <a:rPr lang="en-US" sz="2400" baseline="30000" dirty="0" smtClean="0">
                <a:latin typeface="Monaco"/>
                <a:cs typeface="Monaco"/>
              </a:rPr>
              <a:t>1</a:t>
            </a:r>
            <a:r>
              <a:rPr lang="en-US" sz="2400" dirty="0" smtClean="0">
                <a:latin typeface="Monaco"/>
                <a:cs typeface="Monaco"/>
              </a:rPr>
              <a:t>  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2996952"/>
            <a:ext cx="6156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0.25 = 2</a:t>
            </a:r>
            <a:r>
              <a:rPr lang="en-US" sz="2400" baseline="30000" dirty="0" smtClean="0">
                <a:latin typeface="Monaco"/>
                <a:cs typeface="Monaco"/>
              </a:rPr>
              <a:t>-2</a:t>
            </a:r>
            <a:r>
              <a:rPr lang="en-US" sz="2400" dirty="0" smtClean="0">
                <a:latin typeface="Monaco"/>
                <a:cs typeface="Monaco"/>
              </a:rPr>
              <a:t> = 0.01 × 2</a:t>
            </a:r>
            <a:r>
              <a:rPr lang="en-US" sz="2400" baseline="30000" dirty="0" smtClean="0">
                <a:latin typeface="Monaco"/>
                <a:cs typeface="Monaco"/>
              </a:rPr>
              <a:t>0</a:t>
            </a:r>
            <a:r>
              <a:rPr lang="en-US" sz="2400" dirty="0" smtClean="0">
                <a:latin typeface="Monaco"/>
                <a:cs typeface="Monaco"/>
              </a:rPr>
              <a:t> = 1.0 </a:t>
            </a:r>
            <a:r>
              <a:rPr lang="en-US" sz="2400" dirty="0">
                <a:latin typeface="Monaco"/>
                <a:cs typeface="Monaco"/>
              </a:rPr>
              <a:t>× </a:t>
            </a:r>
            <a:r>
              <a:rPr lang="en-US" sz="2400" dirty="0" smtClean="0">
                <a:latin typeface="Monaco"/>
                <a:cs typeface="Monaco"/>
              </a:rPr>
              <a:t>2</a:t>
            </a:r>
            <a:r>
              <a:rPr lang="en-US" sz="2400" baseline="30000" dirty="0" smtClean="0">
                <a:latin typeface="Monaco"/>
                <a:cs typeface="Monaco"/>
              </a:rPr>
              <a:t>-2</a:t>
            </a:r>
            <a:r>
              <a:rPr lang="en-US" sz="2400" dirty="0" smtClean="0">
                <a:latin typeface="Monaco"/>
                <a:cs typeface="Monaco"/>
              </a:rPr>
              <a:t>  </a:t>
            </a:r>
            <a:endParaRPr lang="en-US" sz="2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79784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8259762" cy="762000"/>
          </a:xfrm>
        </p:spPr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548680"/>
            <a:ext cx="694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Compare 2.5 and 0.25. Which is larger?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67544" y="4149080"/>
            <a:ext cx="83529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467544" y="1988840"/>
            <a:ext cx="755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Representation with exponent in two complement: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4125480"/>
            <a:ext cx="796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Representation with exponent in bias representation: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980728"/>
            <a:ext cx="2893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2.5 = 1.01 </a:t>
            </a:r>
            <a:r>
              <a:rPr lang="en-US" sz="2400" dirty="0">
                <a:latin typeface="Monaco"/>
                <a:cs typeface="Monaco"/>
              </a:rPr>
              <a:t>× </a:t>
            </a:r>
            <a:r>
              <a:rPr lang="en-US" sz="2400" dirty="0" smtClean="0">
                <a:latin typeface="Monaco"/>
                <a:cs typeface="Monaco"/>
              </a:rPr>
              <a:t>2</a:t>
            </a:r>
            <a:r>
              <a:rPr lang="en-US" sz="2400" baseline="30000" dirty="0" smtClean="0">
                <a:latin typeface="Monaco"/>
                <a:cs typeface="Monaco"/>
              </a:rPr>
              <a:t>1</a:t>
            </a:r>
            <a:r>
              <a:rPr lang="en-US" sz="2400" dirty="0" smtClean="0">
                <a:latin typeface="Monaco"/>
                <a:cs typeface="Monaco"/>
              </a:rPr>
              <a:t>  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1412776"/>
            <a:ext cx="3016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0.25 = 1.0 </a:t>
            </a:r>
            <a:r>
              <a:rPr lang="en-US" sz="2400" dirty="0">
                <a:latin typeface="Monaco"/>
                <a:cs typeface="Monaco"/>
              </a:rPr>
              <a:t>× </a:t>
            </a:r>
            <a:r>
              <a:rPr lang="en-US" sz="2400" dirty="0" smtClean="0">
                <a:latin typeface="Monaco"/>
                <a:cs typeface="Monaco"/>
              </a:rPr>
              <a:t>2</a:t>
            </a:r>
            <a:r>
              <a:rPr lang="en-US" sz="2400" baseline="30000" dirty="0" smtClean="0">
                <a:latin typeface="Monaco"/>
                <a:cs typeface="Monaco"/>
              </a:rPr>
              <a:t>-2</a:t>
            </a:r>
            <a:r>
              <a:rPr lang="en-US" sz="2400" dirty="0" smtClean="0">
                <a:latin typeface="Monaco"/>
                <a:cs typeface="Monaco"/>
              </a:rPr>
              <a:t>  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1952" y="5167110"/>
            <a:ext cx="7572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2.5 = 0 10000000 01000000000000000000000  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1952" y="3591320"/>
            <a:ext cx="7757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0.25 = 0 11111110 00000000000000000000000  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1952" y="3057160"/>
            <a:ext cx="2770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-2 =  11111110  </a:t>
            </a:r>
            <a:endParaRPr lang="en-US" sz="2400" dirty="0">
              <a:latin typeface="Monaco"/>
              <a:cs typeface="Monaco"/>
            </a:endParaRPr>
          </a:p>
        </p:txBody>
      </p:sp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958981"/>
              </p:ext>
            </p:extLst>
          </p:nvPr>
        </p:nvGraphicFramePr>
        <p:xfrm>
          <a:off x="691952" y="4659640"/>
          <a:ext cx="52530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5" name="Equation" r:id="rId3" imgW="2286000" imgH="190500" progId="Equation.3">
                  <p:embed/>
                </p:oleObj>
              </mc:Choice>
              <mc:Fallback>
                <p:oleObj name="Equation" r:id="rId3" imgW="22860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952" y="4659640"/>
                        <a:ext cx="5253038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91952" y="2523000"/>
            <a:ext cx="7572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2.5 = 0 00000001 01000000000000000000000  </a:t>
            </a:r>
            <a:endParaRPr lang="en-US" sz="2400" dirty="0">
              <a:latin typeface="Monaco"/>
              <a:cs typeface="Monaco"/>
            </a:endParaRPr>
          </a:p>
        </p:txBody>
      </p:sp>
      <p:graphicFrame>
        <p:nvGraphicFramePr>
          <p:cNvPr id="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447134"/>
              </p:ext>
            </p:extLst>
          </p:nvPr>
        </p:nvGraphicFramePr>
        <p:xfrm>
          <a:off x="691952" y="5701270"/>
          <a:ext cx="55165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6" name="Equation" r:id="rId5" imgW="2400300" imgH="203200" progId="Equation.3">
                  <p:embed/>
                </p:oleObj>
              </mc:Choice>
              <mc:Fallback>
                <p:oleObj name="Equation" r:id="rId5" imgW="24003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952" y="5701270"/>
                        <a:ext cx="5516563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91952" y="6237312"/>
            <a:ext cx="7757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0.25 = 0 01111101 00000000000000000000000  </a:t>
            </a:r>
            <a:endParaRPr lang="en-US" sz="2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6896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3" grpId="0"/>
      <p:bldP spid="14" grpId="0"/>
      <p:bldP spid="18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8259762" cy="762000"/>
          </a:xfrm>
        </p:spPr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548680"/>
            <a:ext cx="694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Compare 2.5 and 0.25. Which is larger?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67544" y="4149080"/>
            <a:ext cx="83529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467544" y="1988840"/>
            <a:ext cx="755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Representation with exponent in two complement: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4125480"/>
            <a:ext cx="796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Representation with exponent in bias representation: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980728"/>
            <a:ext cx="2893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2.5 = 1.01 </a:t>
            </a:r>
            <a:r>
              <a:rPr lang="en-US" sz="2400" dirty="0">
                <a:latin typeface="Monaco"/>
                <a:cs typeface="Monaco"/>
              </a:rPr>
              <a:t>× </a:t>
            </a:r>
            <a:r>
              <a:rPr lang="en-US" sz="2400" dirty="0" smtClean="0">
                <a:latin typeface="Monaco"/>
                <a:cs typeface="Monaco"/>
              </a:rPr>
              <a:t>2</a:t>
            </a:r>
            <a:r>
              <a:rPr lang="en-US" sz="2400" baseline="30000" dirty="0" smtClean="0">
                <a:latin typeface="Monaco"/>
                <a:cs typeface="Monaco"/>
              </a:rPr>
              <a:t>1</a:t>
            </a:r>
            <a:r>
              <a:rPr lang="en-US" sz="2400" dirty="0" smtClean="0">
                <a:latin typeface="Monaco"/>
                <a:cs typeface="Monaco"/>
              </a:rPr>
              <a:t>  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1412776"/>
            <a:ext cx="3016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0.25 = 1.0 </a:t>
            </a:r>
            <a:r>
              <a:rPr lang="en-US" sz="2400" dirty="0">
                <a:latin typeface="Monaco"/>
                <a:cs typeface="Monaco"/>
              </a:rPr>
              <a:t>× </a:t>
            </a:r>
            <a:r>
              <a:rPr lang="en-US" sz="2400" dirty="0" smtClean="0">
                <a:latin typeface="Monaco"/>
                <a:cs typeface="Monaco"/>
              </a:rPr>
              <a:t>2</a:t>
            </a:r>
            <a:r>
              <a:rPr lang="en-US" sz="2400" baseline="30000" dirty="0" smtClean="0">
                <a:latin typeface="Monaco"/>
                <a:cs typeface="Monaco"/>
              </a:rPr>
              <a:t>-2</a:t>
            </a:r>
            <a:r>
              <a:rPr lang="en-US" sz="2400" dirty="0" smtClean="0">
                <a:latin typeface="Monaco"/>
                <a:cs typeface="Monaco"/>
              </a:rPr>
              <a:t>  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1952" y="5167110"/>
            <a:ext cx="7572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2.5 = 0 10000000 01000000000000000000000  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1952" y="3591320"/>
            <a:ext cx="7757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0.25 = 0 11111110 00000000000000000000000  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1952" y="2523000"/>
            <a:ext cx="7572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2.5 = 0 00000001 01000000000000000000000  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1952" y="6237312"/>
            <a:ext cx="7757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0.25 = 0 01111101 00000000000000000000000  </a:t>
            </a:r>
            <a:endParaRPr lang="en-US" sz="2400" dirty="0">
              <a:latin typeface="Monaco"/>
              <a:cs typeface="Monaco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83568" y="3063703"/>
            <a:ext cx="5271986" cy="461665"/>
            <a:chOff x="683568" y="3063703"/>
            <a:chExt cx="5271986" cy="461665"/>
          </a:xfrm>
        </p:grpSpPr>
        <p:sp>
          <p:nvSpPr>
            <p:cNvPr id="4" name="TextBox 3"/>
            <p:cNvSpPr txBox="1"/>
            <p:nvPr/>
          </p:nvSpPr>
          <p:spPr>
            <a:xfrm>
              <a:off x="683568" y="3094480"/>
              <a:ext cx="31641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Using integer comparison: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23928" y="3063703"/>
              <a:ext cx="2031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Monaco"/>
                  <a:cs typeface="Monaco"/>
                </a:rPr>
                <a:t>2.5 &lt; 0.25</a:t>
              </a:r>
              <a:endParaRPr lang="en-US" sz="2400" dirty="0">
                <a:solidFill>
                  <a:srgbClr val="FF0000"/>
                </a:solidFill>
                <a:latin typeface="Monaco"/>
                <a:cs typeface="Monaco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83568" y="5721040"/>
            <a:ext cx="5271986" cy="461665"/>
            <a:chOff x="683568" y="5721040"/>
            <a:chExt cx="5271986" cy="461665"/>
          </a:xfrm>
        </p:grpSpPr>
        <p:sp>
          <p:nvSpPr>
            <p:cNvPr id="22" name="TextBox 21"/>
            <p:cNvSpPr txBox="1"/>
            <p:nvPr/>
          </p:nvSpPr>
          <p:spPr>
            <a:xfrm>
              <a:off x="683568" y="5751817"/>
              <a:ext cx="31641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Using integer comparison: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23928" y="5721040"/>
              <a:ext cx="2031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Monaco"/>
                  <a:cs typeface="Monaco"/>
                </a:rPr>
                <a:t>0.25 &lt; 2.5</a:t>
              </a:r>
              <a:endParaRPr lang="en-US" sz="2400" dirty="0">
                <a:solidFill>
                  <a:srgbClr val="FF0000"/>
                </a:solidFill>
                <a:latin typeface="Monaco"/>
                <a:cs typeface="Monaco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360" y="2924944"/>
            <a:ext cx="1053728" cy="7391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5450408"/>
            <a:ext cx="741629" cy="100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41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23850"/>
            <a:ext cx="8259762" cy="584200"/>
          </a:xfrm>
        </p:spPr>
        <p:txBody>
          <a:bodyPr/>
          <a:lstStyle/>
          <a:p>
            <a:r>
              <a:rPr lang="en-US" sz="3200"/>
              <a:t>Floating Point Representation (example)</a:t>
            </a:r>
          </a:p>
        </p:txBody>
      </p:sp>
      <p:sp>
        <p:nvSpPr>
          <p:cNvPr id="24584" name="Text Box 20"/>
          <p:cNvSpPr txBox="1">
            <a:spLocks noChangeArrowheads="1"/>
          </p:cNvSpPr>
          <p:nvPr/>
        </p:nvSpPr>
        <p:spPr bwMode="auto">
          <a:xfrm>
            <a:off x="251520" y="3993178"/>
            <a:ext cx="85883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latin typeface="Monaco"/>
                <a:cs typeface="Monaco"/>
              </a:rPr>
              <a:t>0100 0001 1001 0100 0000 0000 0000 0000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24585" name="Text Box 21"/>
          <p:cNvSpPr txBox="1">
            <a:spLocks noChangeArrowheads="1"/>
          </p:cNvSpPr>
          <p:nvPr/>
        </p:nvSpPr>
        <p:spPr bwMode="auto">
          <a:xfrm>
            <a:off x="1438275" y="3652838"/>
            <a:ext cx="669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D60093"/>
                </a:solidFill>
              </a:rPr>
              <a:t>What is the decimal value of the following floating point number?</a:t>
            </a:r>
          </a:p>
        </p:txBody>
      </p:sp>
      <p:sp>
        <p:nvSpPr>
          <p:cNvPr id="133145" name="Text Box 25"/>
          <p:cNvSpPr txBox="1">
            <a:spLocks noChangeArrowheads="1"/>
          </p:cNvSpPr>
          <p:nvPr/>
        </p:nvSpPr>
        <p:spPr bwMode="auto">
          <a:xfrm>
            <a:off x="3581400" y="4724400"/>
            <a:ext cx="45318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err="1" smtClean="0"/>
              <a:t>biasedexponent</a:t>
            </a:r>
            <a:r>
              <a:rPr lang="en-US" sz="2400" dirty="0" smtClean="0"/>
              <a:t> </a:t>
            </a:r>
            <a:r>
              <a:rPr lang="en-US" sz="2400" dirty="0"/>
              <a:t>=128+2+1=131</a:t>
            </a:r>
          </a:p>
        </p:txBody>
      </p:sp>
      <p:graphicFrame>
        <p:nvGraphicFramePr>
          <p:cNvPr id="133146" name="Object 3"/>
          <p:cNvGraphicFramePr>
            <a:graphicFrameLocks noChangeAspect="1"/>
          </p:cNvGraphicFramePr>
          <p:nvPr/>
        </p:nvGraphicFramePr>
        <p:xfrm>
          <a:off x="1373188" y="5332413"/>
          <a:ext cx="708501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3" name="Equation" r:id="rId3" imgW="3416300" imgH="241300" progId="Equation.3">
                  <p:embed/>
                </p:oleObj>
              </mc:Choice>
              <mc:Fallback>
                <p:oleObj name="Equation" r:id="rId3" imgW="3416300" imgH="241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5332413"/>
                        <a:ext cx="7085012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7" name="Object 4"/>
          <p:cNvGraphicFramePr>
            <a:graphicFrameLocks noChangeAspect="1"/>
          </p:cNvGraphicFramePr>
          <p:nvPr/>
        </p:nvGraphicFramePr>
        <p:xfrm>
          <a:off x="2346325" y="5819775"/>
          <a:ext cx="39782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4" name="Equation" r:id="rId5" imgW="2159000" imgH="368300" progId="Equation.3">
                  <p:embed/>
                </p:oleObj>
              </mc:Choice>
              <mc:Fallback>
                <p:oleObj name="Equation" r:id="rId5" imgW="2159000" imgH="3683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5" y="5819775"/>
                        <a:ext cx="3978275" cy="676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Text Box 28"/>
          <p:cNvSpPr txBox="1">
            <a:spLocks noChangeArrowheads="1"/>
          </p:cNvSpPr>
          <p:nvPr/>
        </p:nvSpPr>
        <p:spPr bwMode="auto">
          <a:xfrm>
            <a:off x="6073775" y="6491288"/>
            <a:ext cx="30416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From: Patt and Patel, pp. 35</a:t>
            </a:r>
          </a:p>
        </p:txBody>
      </p: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292225" y="4421609"/>
            <a:ext cx="2695575" cy="663575"/>
            <a:chOff x="503" y="2624"/>
            <a:chExt cx="1698" cy="418"/>
          </a:xfrm>
        </p:grpSpPr>
        <p:sp>
          <p:nvSpPr>
            <p:cNvPr id="30" name="AutoShape 27"/>
            <p:cNvSpPr>
              <a:spLocks/>
            </p:cNvSpPr>
            <p:nvPr/>
          </p:nvSpPr>
          <p:spPr bwMode="auto">
            <a:xfrm rot="16200000">
              <a:off x="1242" y="2054"/>
              <a:ext cx="208" cy="1348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503" y="2751"/>
              <a:ext cx="169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0000FF"/>
                  </a:solidFill>
                </a:rPr>
                <a:t>biasedexponent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1520" y="1196752"/>
            <a:ext cx="8587680" cy="2194148"/>
            <a:chOff x="251520" y="1196752"/>
            <a:chExt cx="8587680" cy="2194148"/>
          </a:xfrm>
        </p:grpSpPr>
        <p:sp>
          <p:nvSpPr>
            <p:cNvPr id="33" name="Rectangle 25"/>
            <p:cNvSpPr>
              <a:spLocks noChangeArrowheads="1"/>
            </p:cNvSpPr>
            <p:nvPr/>
          </p:nvSpPr>
          <p:spPr bwMode="auto">
            <a:xfrm>
              <a:off x="251520" y="1196752"/>
              <a:ext cx="8587680" cy="21941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aphicFrame>
          <p:nvGraphicFramePr>
            <p:cNvPr id="34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8881864"/>
                </p:ext>
              </p:extLst>
            </p:nvPr>
          </p:nvGraphicFramePr>
          <p:xfrm>
            <a:off x="386557" y="2204864"/>
            <a:ext cx="8370887" cy="1120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5" name="Equation" r:id="rId7" imgW="4165600" imgH="558800" progId="Equation.3">
                    <p:embed/>
                  </p:oleObj>
                </mc:Choice>
                <mc:Fallback>
                  <p:oleObj name="Equation" r:id="rId7" imgW="4165600" imgH="558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557" y="2204864"/>
                          <a:ext cx="8370887" cy="1120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" name="Group 34"/>
            <p:cNvGrpSpPr/>
            <p:nvPr/>
          </p:nvGrpSpPr>
          <p:grpSpPr>
            <a:xfrm>
              <a:off x="1763688" y="1277888"/>
              <a:ext cx="6034112" cy="710952"/>
              <a:chOff x="1763688" y="3556248"/>
              <a:chExt cx="6034112" cy="710952"/>
            </a:xfrm>
          </p:grpSpPr>
          <p:sp>
            <p:nvSpPr>
              <p:cNvPr id="36" name="Rectangle 4"/>
              <p:cNvSpPr>
                <a:spLocks noChangeArrowheads="1"/>
              </p:cNvSpPr>
              <p:nvPr/>
            </p:nvSpPr>
            <p:spPr bwMode="auto">
              <a:xfrm>
                <a:off x="1766863" y="3873500"/>
                <a:ext cx="279400" cy="393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i="1">
                    <a:latin typeface="Times New Roman" charset="0"/>
                  </a:rPr>
                  <a:t>S</a:t>
                </a:r>
              </a:p>
            </p:txBody>
          </p:sp>
          <p:sp>
            <p:nvSpPr>
              <p:cNvPr id="37" name="Rectangle 5"/>
              <p:cNvSpPr>
                <a:spLocks noChangeArrowheads="1"/>
              </p:cNvSpPr>
              <p:nvPr/>
            </p:nvSpPr>
            <p:spPr bwMode="auto">
              <a:xfrm>
                <a:off x="2051720" y="3873500"/>
                <a:ext cx="1796380" cy="393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i="1" dirty="0" err="1" smtClean="0">
                    <a:latin typeface="Times New Roman" charset="0"/>
                  </a:rPr>
                  <a:t>biasedexponent</a:t>
                </a:r>
                <a:endParaRPr lang="en-US" sz="2000" i="1" dirty="0">
                  <a:latin typeface="Times New Roman" charset="0"/>
                </a:endParaRPr>
              </a:p>
            </p:txBody>
          </p:sp>
          <p:sp>
            <p:nvSpPr>
              <p:cNvPr id="38" name="Rectangle 6"/>
              <p:cNvSpPr>
                <a:spLocks noChangeArrowheads="1"/>
              </p:cNvSpPr>
              <p:nvPr/>
            </p:nvSpPr>
            <p:spPr bwMode="auto">
              <a:xfrm>
                <a:off x="3848100" y="3873500"/>
                <a:ext cx="3949700" cy="393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i="1">
                    <a:latin typeface="Times New Roman" charset="0"/>
                  </a:rPr>
                  <a:t>fraction</a:t>
                </a:r>
              </a:p>
            </p:txBody>
          </p:sp>
          <p:sp>
            <p:nvSpPr>
              <p:cNvPr id="39" name="Line 7"/>
              <p:cNvSpPr>
                <a:spLocks noChangeShapeType="1"/>
              </p:cNvSpPr>
              <p:nvPr/>
            </p:nvSpPr>
            <p:spPr bwMode="auto">
              <a:xfrm>
                <a:off x="3848100" y="3676650"/>
                <a:ext cx="0" cy="165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Line 8"/>
              <p:cNvSpPr>
                <a:spLocks noChangeShapeType="1"/>
              </p:cNvSpPr>
              <p:nvPr/>
            </p:nvSpPr>
            <p:spPr bwMode="auto">
              <a:xfrm>
                <a:off x="2049438" y="3676650"/>
                <a:ext cx="0" cy="165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Line 9"/>
              <p:cNvSpPr>
                <a:spLocks noChangeShapeType="1"/>
              </p:cNvSpPr>
              <p:nvPr/>
            </p:nvSpPr>
            <p:spPr bwMode="auto">
              <a:xfrm>
                <a:off x="7797800" y="3676650"/>
                <a:ext cx="0" cy="165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Text Box 10"/>
              <p:cNvSpPr txBox="1">
                <a:spLocks noChangeArrowheads="1"/>
              </p:cNvSpPr>
              <p:nvPr/>
            </p:nvSpPr>
            <p:spPr bwMode="auto">
              <a:xfrm>
                <a:off x="5632450" y="3556248"/>
                <a:ext cx="3810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dirty="0"/>
                  <a:t>23</a:t>
                </a:r>
              </a:p>
            </p:txBody>
          </p:sp>
          <p:sp>
            <p:nvSpPr>
              <p:cNvPr id="43" name="Text Box 12"/>
              <p:cNvSpPr txBox="1">
                <a:spLocks noChangeArrowheads="1"/>
              </p:cNvSpPr>
              <p:nvPr/>
            </p:nvSpPr>
            <p:spPr bwMode="auto">
              <a:xfrm>
                <a:off x="2808623" y="3573016"/>
                <a:ext cx="282575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dirty="0"/>
                  <a:t>8</a:t>
                </a:r>
              </a:p>
            </p:txBody>
          </p:sp>
          <p:sp>
            <p:nvSpPr>
              <p:cNvPr id="44" name="Text Box 13"/>
              <p:cNvSpPr txBox="1">
                <a:spLocks noChangeArrowheads="1"/>
              </p:cNvSpPr>
              <p:nvPr/>
            </p:nvSpPr>
            <p:spPr bwMode="auto">
              <a:xfrm>
                <a:off x="1763688" y="3573016"/>
                <a:ext cx="282575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45" name="Line 14"/>
              <p:cNvSpPr>
                <a:spLocks noChangeShapeType="1"/>
              </p:cNvSpPr>
              <p:nvPr/>
            </p:nvSpPr>
            <p:spPr bwMode="auto">
              <a:xfrm flipH="1">
                <a:off x="3886200" y="3717032"/>
                <a:ext cx="1765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Line 15"/>
              <p:cNvSpPr>
                <a:spLocks noChangeShapeType="1"/>
              </p:cNvSpPr>
              <p:nvPr/>
            </p:nvSpPr>
            <p:spPr bwMode="auto">
              <a:xfrm>
                <a:off x="5981700" y="3717032"/>
                <a:ext cx="1765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Line 17"/>
              <p:cNvSpPr>
                <a:spLocks noChangeShapeType="1"/>
              </p:cNvSpPr>
              <p:nvPr/>
            </p:nvSpPr>
            <p:spPr bwMode="auto">
              <a:xfrm>
                <a:off x="3131840" y="3717032"/>
                <a:ext cx="7200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17"/>
              <p:cNvSpPr>
                <a:spLocks noChangeShapeType="1"/>
              </p:cNvSpPr>
              <p:nvPr/>
            </p:nvSpPr>
            <p:spPr bwMode="auto">
              <a:xfrm flipH="1">
                <a:off x="2051720" y="3717032"/>
                <a:ext cx="7200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0" y="6512481"/>
            <a:ext cx="18654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P-H. </a:t>
            </a:r>
            <a:r>
              <a:rPr lang="en-US" dirty="0" smtClean="0"/>
              <a:t>Section 3.5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23850"/>
            <a:ext cx="8259762" cy="584200"/>
          </a:xfrm>
        </p:spPr>
        <p:txBody>
          <a:bodyPr/>
          <a:lstStyle/>
          <a:p>
            <a:r>
              <a:rPr lang="en-US" sz="3200"/>
              <a:t>Floating Point Representation (example)</a:t>
            </a:r>
          </a:p>
        </p:txBody>
      </p:sp>
      <p:graphicFrame>
        <p:nvGraphicFramePr>
          <p:cNvPr id="131092" name="Object 3"/>
          <p:cNvGraphicFramePr>
            <a:graphicFrameLocks noChangeAspect="1"/>
          </p:cNvGraphicFramePr>
          <p:nvPr/>
        </p:nvGraphicFramePr>
        <p:xfrm>
          <a:off x="1524000" y="3384550"/>
          <a:ext cx="707548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9" name="Equation" r:id="rId3" imgW="3936960" imgH="393480" progId="Equation.3">
                  <p:embed/>
                </p:oleObj>
              </mc:Choice>
              <mc:Fallback>
                <p:oleObj name="Equation" r:id="rId3" imgW="393696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84550"/>
                        <a:ext cx="7075488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4" name="Object 4"/>
          <p:cNvGraphicFramePr>
            <a:graphicFrameLocks noChangeAspect="1"/>
          </p:cNvGraphicFramePr>
          <p:nvPr/>
        </p:nvGraphicFramePr>
        <p:xfrm>
          <a:off x="2182813" y="3938588"/>
          <a:ext cx="5446712" cy="157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0" name="Equation" r:id="rId5" imgW="3429000" imgH="990600" progId="Equation.3">
                  <p:embed/>
                </p:oleObj>
              </mc:Choice>
              <mc:Fallback>
                <p:oleObj name="Equation" r:id="rId5" imgW="3429000" imgH="990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3938588"/>
                        <a:ext cx="5446712" cy="157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457325" y="5481638"/>
            <a:ext cx="6178550" cy="798512"/>
            <a:chOff x="918" y="3181"/>
            <a:chExt cx="3892" cy="503"/>
          </a:xfrm>
        </p:grpSpPr>
        <p:sp>
          <p:nvSpPr>
            <p:cNvPr id="26637" name="Text Box 23"/>
            <p:cNvSpPr txBox="1">
              <a:spLocks noChangeArrowheads="1"/>
            </p:cNvSpPr>
            <p:nvPr/>
          </p:nvSpPr>
          <p:spPr bwMode="auto">
            <a:xfrm>
              <a:off x="918" y="3181"/>
              <a:ext cx="20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Thus the exponent is given by:</a:t>
              </a:r>
            </a:p>
          </p:txBody>
        </p:sp>
        <p:graphicFrame>
          <p:nvGraphicFramePr>
            <p:cNvPr id="26629" name="Object 5"/>
            <p:cNvGraphicFramePr>
              <a:graphicFrameLocks noChangeAspect="1"/>
            </p:cNvGraphicFramePr>
            <p:nvPr/>
          </p:nvGraphicFramePr>
          <p:xfrm>
            <a:off x="1464" y="3392"/>
            <a:ext cx="3346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21" name="Equation" r:id="rId7" imgW="2311200" imgH="203040" progId="Equation.3">
                    <p:embed/>
                  </p:oleObj>
                </mc:Choice>
                <mc:Fallback>
                  <p:oleObj name="Equation" r:id="rId7" imgW="2311200" imgH="2030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4" y="3392"/>
                          <a:ext cx="3346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1099" name="Text Box 27"/>
          <p:cNvSpPr txBox="1">
            <a:spLocks noChangeArrowheads="1"/>
          </p:cNvSpPr>
          <p:nvPr/>
        </p:nvSpPr>
        <p:spPr bwMode="auto">
          <a:xfrm>
            <a:off x="2346325" y="6178828"/>
            <a:ext cx="4894414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1 10000001 10101000000000000000000</a:t>
            </a:r>
          </a:p>
        </p:txBody>
      </p:sp>
      <p:sp>
        <p:nvSpPr>
          <p:cNvPr id="26635" name="Text Box 29"/>
          <p:cNvSpPr txBox="1">
            <a:spLocks noChangeArrowheads="1"/>
          </p:cNvSpPr>
          <p:nvPr/>
        </p:nvSpPr>
        <p:spPr bwMode="auto">
          <a:xfrm>
            <a:off x="6073775" y="6491288"/>
            <a:ext cx="30416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From: Patt and Patel, pp. 34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51520" y="1196752"/>
            <a:ext cx="8587680" cy="2194148"/>
            <a:chOff x="251520" y="1196752"/>
            <a:chExt cx="8587680" cy="2194148"/>
          </a:xfrm>
        </p:grpSpPr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51520" y="1196752"/>
              <a:ext cx="8587680" cy="21941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aphicFrame>
          <p:nvGraphicFramePr>
            <p:cNvPr id="29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8881864"/>
                </p:ext>
              </p:extLst>
            </p:nvPr>
          </p:nvGraphicFramePr>
          <p:xfrm>
            <a:off x="386557" y="2204864"/>
            <a:ext cx="8370887" cy="1120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22" name="Equation" r:id="rId9" imgW="4165600" imgH="558800" progId="Equation.3">
                    <p:embed/>
                  </p:oleObj>
                </mc:Choice>
                <mc:Fallback>
                  <p:oleObj name="Equation" r:id="rId9" imgW="4165600" imgH="558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557" y="2204864"/>
                          <a:ext cx="8370887" cy="1120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" name="Group 29"/>
            <p:cNvGrpSpPr/>
            <p:nvPr/>
          </p:nvGrpSpPr>
          <p:grpSpPr>
            <a:xfrm>
              <a:off x="1763688" y="1277888"/>
              <a:ext cx="6034112" cy="710952"/>
              <a:chOff x="1763688" y="3556248"/>
              <a:chExt cx="6034112" cy="710952"/>
            </a:xfrm>
          </p:grpSpPr>
          <p:sp>
            <p:nvSpPr>
              <p:cNvPr id="31" name="Rectangle 4"/>
              <p:cNvSpPr>
                <a:spLocks noChangeArrowheads="1"/>
              </p:cNvSpPr>
              <p:nvPr/>
            </p:nvSpPr>
            <p:spPr bwMode="auto">
              <a:xfrm>
                <a:off x="1766863" y="3873500"/>
                <a:ext cx="279400" cy="393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i="1">
                    <a:latin typeface="Times New Roman" charset="0"/>
                  </a:rPr>
                  <a:t>S</a:t>
                </a:r>
              </a:p>
            </p:txBody>
          </p:sp>
          <p:sp>
            <p:nvSpPr>
              <p:cNvPr id="32" name="Rectangle 5"/>
              <p:cNvSpPr>
                <a:spLocks noChangeArrowheads="1"/>
              </p:cNvSpPr>
              <p:nvPr/>
            </p:nvSpPr>
            <p:spPr bwMode="auto">
              <a:xfrm>
                <a:off x="2051720" y="3873500"/>
                <a:ext cx="1796380" cy="393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i="1" dirty="0" err="1" smtClean="0">
                    <a:latin typeface="Times New Roman" charset="0"/>
                  </a:rPr>
                  <a:t>biasedexponent</a:t>
                </a:r>
                <a:endParaRPr lang="en-US" sz="2000" i="1" dirty="0">
                  <a:latin typeface="Times New Roman" charset="0"/>
                </a:endParaRPr>
              </a:p>
            </p:txBody>
          </p:sp>
          <p:sp>
            <p:nvSpPr>
              <p:cNvPr id="33" name="Rectangle 6"/>
              <p:cNvSpPr>
                <a:spLocks noChangeArrowheads="1"/>
              </p:cNvSpPr>
              <p:nvPr/>
            </p:nvSpPr>
            <p:spPr bwMode="auto">
              <a:xfrm>
                <a:off x="3848100" y="3873500"/>
                <a:ext cx="3949700" cy="393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i="1">
                    <a:latin typeface="Times New Roman" charset="0"/>
                  </a:rPr>
                  <a:t>fraction</a:t>
                </a:r>
              </a:p>
            </p:txBody>
          </p:sp>
          <p:sp>
            <p:nvSpPr>
              <p:cNvPr id="34" name="Line 7"/>
              <p:cNvSpPr>
                <a:spLocks noChangeShapeType="1"/>
              </p:cNvSpPr>
              <p:nvPr/>
            </p:nvSpPr>
            <p:spPr bwMode="auto">
              <a:xfrm>
                <a:off x="3848100" y="3676650"/>
                <a:ext cx="0" cy="165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Line 8"/>
              <p:cNvSpPr>
                <a:spLocks noChangeShapeType="1"/>
              </p:cNvSpPr>
              <p:nvPr/>
            </p:nvSpPr>
            <p:spPr bwMode="auto">
              <a:xfrm>
                <a:off x="2049438" y="3676650"/>
                <a:ext cx="0" cy="165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Line 9"/>
              <p:cNvSpPr>
                <a:spLocks noChangeShapeType="1"/>
              </p:cNvSpPr>
              <p:nvPr/>
            </p:nvSpPr>
            <p:spPr bwMode="auto">
              <a:xfrm>
                <a:off x="7797800" y="3676650"/>
                <a:ext cx="0" cy="165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Text Box 10"/>
              <p:cNvSpPr txBox="1">
                <a:spLocks noChangeArrowheads="1"/>
              </p:cNvSpPr>
              <p:nvPr/>
            </p:nvSpPr>
            <p:spPr bwMode="auto">
              <a:xfrm>
                <a:off x="5632450" y="3556248"/>
                <a:ext cx="3810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dirty="0"/>
                  <a:t>23</a:t>
                </a:r>
              </a:p>
            </p:txBody>
          </p:sp>
          <p:sp>
            <p:nvSpPr>
              <p:cNvPr id="38" name="Text Box 12"/>
              <p:cNvSpPr txBox="1">
                <a:spLocks noChangeArrowheads="1"/>
              </p:cNvSpPr>
              <p:nvPr/>
            </p:nvSpPr>
            <p:spPr bwMode="auto">
              <a:xfrm>
                <a:off x="2808623" y="3573016"/>
                <a:ext cx="282575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dirty="0"/>
                  <a:t>8</a:t>
                </a:r>
              </a:p>
            </p:txBody>
          </p:sp>
          <p:sp>
            <p:nvSpPr>
              <p:cNvPr id="39" name="Text Box 13"/>
              <p:cNvSpPr txBox="1">
                <a:spLocks noChangeArrowheads="1"/>
              </p:cNvSpPr>
              <p:nvPr/>
            </p:nvSpPr>
            <p:spPr bwMode="auto">
              <a:xfrm>
                <a:off x="1763688" y="3573016"/>
                <a:ext cx="282575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40" name="Line 14"/>
              <p:cNvSpPr>
                <a:spLocks noChangeShapeType="1"/>
              </p:cNvSpPr>
              <p:nvPr/>
            </p:nvSpPr>
            <p:spPr bwMode="auto">
              <a:xfrm flipH="1">
                <a:off x="3886200" y="3717032"/>
                <a:ext cx="1765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Line 15"/>
              <p:cNvSpPr>
                <a:spLocks noChangeShapeType="1"/>
              </p:cNvSpPr>
              <p:nvPr/>
            </p:nvSpPr>
            <p:spPr bwMode="auto">
              <a:xfrm>
                <a:off x="5981700" y="3717032"/>
                <a:ext cx="1765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Line 17"/>
              <p:cNvSpPr>
                <a:spLocks noChangeShapeType="1"/>
              </p:cNvSpPr>
              <p:nvPr/>
            </p:nvSpPr>
            <p:spPr bwMode="auto">
              <a:xfrm>
                <a:off x="3131840" y="3717032"/>
                <a:ext cx="7200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Line 17"/>
              <p:cNvSpPr>
                <a:spLocks noChangeShapeType="1"/>
              </p:cNvSpPr>
              <p:nvPr/>
            </p:nvSpPr>
            <p:spPr bwMode="auto">
              <a:xfrm flipH="1">
                <a:off x="2051720" y="3717032"/>
                <a:ext cx="7200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0" y="6512481"/>
            <a:ext cx="18654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P-H. </a:t>
            </a:r>
            <a:r>
              <a:rPr lang="en-US" dirty="0" smtClean="0"/>
              <a:t>Section 3.5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9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 Point</a:t>
            </a:r>
          </a:p>
        </p:txBody>
      </p:sp>
      <p:sp>
        <p:nvSpPr>
          <p:cNvPr id="27656" name="Text Box 20"/>
          <p:cNvSpPr txBox="1">
            <a:spLocks noChangeArrowheads="1"/>
          </p:cNvSpPr>
          <p:nvPr/>
        </p:nvSpPr>
        <p:spPr bwMode="auto">
          <a:xfrm>
            <a:off x="1444625" y="3617913"/>
            <a:ext cx="716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D60093"/>
                </a:solidFill>
              </a:rPr>
              <a:t>What is the largest number that can be represented in 32 bits floating</a:t>
            </a:r>
          </a:p>
          <a:p>
            <a:r>
              <a:rPr lang="en-US">
                <a:solidFill>
                  <a:srgbClr val="D60093"/>
                </a:solidFill>
              </a:rPr>
              <a:t>point using the IEEE 754 format above?</a:t>
            </a:r>
          </a:p>
        </p:txBody>
      </p:sp>
      <p:sp>
        <p:nvSpPr>
          <p:cNvPr id="135190" name="Text Box 22"/>
          <p:cNvSpPr txBox="1">
            <a:spLocks noChangeArrowheads="1"/>
          </p:cNvSpPr>
          <p:nvPr/>
        </p:nvSpPr>
        <p:spPr bwMode="auto">
          <a:xfrm>
            <a:off x="1979712" y="4365104"/>
            <a:ext cx="60949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Monaco"/>
                <a:cs typeface="Monaco"/>
              </a:rPr>
              <a:t>01111111011111111111111111111111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2134369" y="4725144"/>
            <a:ext cx="1717551" cy="381208"/>
            <a:chOff x="2577058" y="4800600"/>
            <a:chExt cx="1717551" cy="381208"/>
          </a:xfrm>
        </p:grpSpPr>
        <p:sp>
          <p:nvSpPr>
            <p:cNvPr id="27662" name="AutoShape 24"/>
            <p:cNvSpPr>
              <a:spLocks/>
            </p:cNvSpPr>
            <p:nvPr/>
          </p:nvSpPr>
          <p:spPr bwMode="auto">
            <a:xfrm rot="16200000">
              <a:off x="3370698" y="4173103"/>
              <a:ext cx="152400" cy="1407394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7663" name="Text Box 25"/>
            <p:cNvSpPr txBox="1">
              <a:spLocks noChangeArrowheads="1"/>
            </p:cNvSpPr>
            <p:nvPr/>
          </p:nvSpPr>
          <p:spPr bwMode="auto">
            <a:xfrm>
              <a:off x="2577058" y="4843254"/>
              <a:ext cx="171755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chemeClr val="accent1"/>
                  </a:solidFill>
                </a:rPr>
                <a:t>biasedexponent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35194" name="Text Box 26"/>
          <p:cNvSpPr txBox="1">
            <a:spLocks noChangeArrowheads="1"/>
          </p:cNvSpPr>
          <p:nvPr/>
        </p:nvSpPr>
        <p:spPr bwMode="auto">
          <a:xfrm>
            <a:off x="2495550" y="5150128"/>
            <a:ext cx="23987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biasedexponent</a:t>
            </a:r>
            <a:r>
              <a:rPr lang="en-US" dirty="0" smtClean="0"/>
              <a:t> </a:t>
            </a:r>
            <a:r>
              <a:rPr lang="en-US" dirty="0"/>
              <a:t>=254</a:t>
            </a:r>
          </a:p>
        </p:txBody>
      </p:sp>
      <p:graphicFrame>
        <p:nvGraphicFramePr>
          <p:cNvPr id="135195" name="Object 3"/>
          <p:cNvGraphicFramePr>
            <a:graphicFrameLocks noChangeAspect="1"/>
          </p:cNvGraphicFramePr>
          <p:nvPr/>
        </p:nvGraphicFramePr>
        <p:xfrm>
          <a:off x="1971675" y="5521325"/>
          <a:ext cx="537845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8" name="Equation" r:id="rId3" imgW="2933700" imgH="203200" progId="Equation.3">
                  <p:embed/>
                </p:oleObj>
              </mc:Choice>
              <mc:Fallback>
                <p:oleObj name="Equation" r:id="rId3" imgW="2933700" imgH="203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5521325"/>
                        <a:ext cx="5378450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0" name="Text Box 29"/>
          <p:cNvSpPr txBox="1">
            <a:spLocks noChangeArrowheads="1"/>
          </p:cNvSpPr>
          <p:nvPr/>
        </p:nvSpPr>
        <p:spPr bwMode="auto">
          <a:xfrm>
            <a:off x="6073775" y="6491288"/>
            <a:ext cx="30416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From: Patt and Patel, pp. 35</a:t>
            </a:r>
          </a:p>
        </p:txBody>
      </p:sp>
      <p:graphicFrame>
        <p:nvGraphicFramePr>
          <p:cNvPr id="135196" name="Object 4"/>
          <p:cNvGraphicFramePr>
            <a:graphicFrameLocks noChangeAspect="1"/>
          </p:cNvGraphicFramePr>
          <p:nvPr/>
        </p:nvGraphicFramePr>
        <p:xfrm>
          <a:off x="515938" y="5880100"/>
          <a:ext cx="82423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9" name="Equation" r:id="rId5" imgW="4495800" imgH="368300" progId="Equation.3">
                  <p:embed/>
                </p:oleObj>
              </mc:Choice>
              <mc:Fallback>
                <p:oleObj name="Equation" r:id="rId5" imgW="4495800" imgH="3683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5880100"/>
                        <a:ext cx="8242300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251520" y="1196752"/>
            <a:ext cx="8587680" cy="2194148"/>
            <a:chOff x="251520" y="1196752"/>
            <a:chExt cx="8587680" cy="2194148"/>
          </a:xfrm>
        </p:grpSpPr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251520" y="1196752"/>
              <a:ext cx="8587680" cy="21941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aphicFrame>
          <p:nvGraphicFramePr>
            <p:cNvPr id="31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8881864"/>
                </p:ext>
              </p:extLst>
            </p:nvPr>
          </p:nvGraphicFramePr>
          <p:xfrm>
            <a:off x="386557" y="2204864"/>
            <a:ext cx="8370887" cy="1120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00" name="Equation" r:id="rId7" imgW="4165600" imgH="558800" progId="Equation.3">
                    <p:embed/>
                  </p:oleObj>
                </mc:Choice>
                <mc:Fallback>
                  <p:oleObj name="Equation" r:id="rId7" imgW="4165600" imgH="558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557" y="2204864"/>
                          <a:ext cx="8370887" cy="1120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" name="Group 31"/>
            <p:cNvGrpSpPr/>
            <p:nvPr/>
          </p:nvGrpSpPr>
          <p:grpSpPr>
            <a:xfrm>
              <a:off x="1763688" y="1277888"/>
              <a:ext cx="6034112" cy="710952"/>
              <a:chOff x="1763688" y="3556248"/>
              <a:chExt cx="6034112" cy="710952"/>
            </a:xfrm>
          </p:grpSpPr>
          <p:sp>
            <p:nvSpPr>
              <p:cNvPr id="33" name="Rectangle 4"/>
              <p:cNvSpPr>
                <a:spLocks noChangeArrowheads="1"/>
              </p:cNvSpPr>
              <p:nvPr/>
            </p:nvSpPr>
            <p:spPr bwMode="auto">
              <a:xfrm>
                <a:off x="1766863" y="3873500"/>
                <a:ext cx="279400" cy="393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i="1">
                    <a:latin typeface="Times New Roman" charset="0"/>
                  </a:rPr>
                  <a:t>S</a:t>
                </a:r>
              </a:p>
            </p:txBody>
          </p:sp>
          <p:sp>
            <p:nvSpPr>
              <p:cNvPr id="34" name="Rectangle 5"/>
              <p:cNvSpPr>
                <a:spLocks noChangeArrowheads="1"/>
              </p:cNvSpPr>
              <p:nvPr/>
            </p:nvSpPr>
            <p:spPr bwMode="auto">
              <a:xfrm>
                <a:off x="2051720" y="3873500"/>
                <a:ext cx="1796380" cy="393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i="1" dirty="0" err="1" smtClean="0">
                    <a:latin typeface="Times New Roman" charset="0"/>
                  </a:rPr>
                  <a:t>biasedexponent</a:t>
                </a:r>
                <a:endParaRPr lang="en-US" sz="2000" i="1" dirty="0">
                  <a:latin typeface="Times New Roman" charset="0"/>
                </a:endParaRPr>
              </a:p>
            </p:txBody>
          </p:sp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3848100" y="3873500"/>
                <a:ext cx="3949700" cy="393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i="1">
                    <a:latin typeface="Times New Roman" charset="0"/>
                  </a:rPr>
                  <a:t>fraction</a:t>
                </a:r>
              </a:p>
            </p:txBody>
          </p:sp>
          <p:sp>
            <p:nvSpPr>
              <p:cNvPr id="36" name="Line 7"/>
              <p:cNvSpPr>
                <a:spLocks noChangeShapeType="1"/>
              </p:cNvSpPr>
              <p:nvPr/>
            </p:nvSpPr>
            <p:spPr bwMode="auto">
              <a:xfrm>
                <a:off x="3848100" y="3676650"/>
                <a:ext cx="0" cy="165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Line 8"/>
              <p:cNvSpPr>
                <a:spLocks noChangeShapeType="1"/>
              </p:cNvSpPr>
              <p:nvPr/>
            </p:nvSpPr>
            <p:spPr bwMode="auto">
              <a:xfrm>
                <a:off x="2049438" y="3676650"/>
                <a:ext cx="0" cy="165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Line 9"/>
              <p:cNvSpPr>
                <a:spLocks noChangeShapeType="1"/>
              </p:cNvSpPr>
              <p:nvPr/>
            </p:nvSpPr>
            <p:spPr bwMode="auto">
              <a:xfrm>
                <a:off x="7797800" y="3676650"/>
                <a:ext cx="0" cy="165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Text Box 10"/>
              <p:cNvSpPr txBox="1">
                <a:spLocks noChangeArrowheads="1"/>
              </p:cNvSpPr>
              <p:nvPr/>
            </p:nvSpPr>
            <p:spPr bwMode="auto">
              <a:xfrm>
                <a:off x="5632450" y="3556248"/>
                <a:ext cx="3810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dirty="0"/>
                  <a:t>23</a:t>
                </a:r>
              </a:p>
            </p:txBody>
          </p:sp>
          <p:sp>
            <p:nvSpPr>
              <p:cNvPr id="40" name="Text Box 12"/>
              <p:cNvSpPr txBox="1">
                <a:spLocks noChangeArrowheads="1"/>
              </p:cNvSpPr>
              <p:nvPr/>
            </p:nvSpPr>
            <p:spPr bwMode="auto">
              <a:xfrm>
                <a:off x="2808623" y="3573016"/>
                <a:ext cx="282575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dirty="0"/>
                  <a:t>8</a:t>
                </a:r>
              </a:p>
            </p:txBody>
          </p:sp>
          <p:sp>
            <p:nvSpPr>
              <p:cNvPr id="41" name="Text Box 13"/>
              <p:cNvSpPr txBox="1">
                <a:spLocks noChangeArrowheads="1"/>
              </p:cNvSpPr>
              <p:nvPr/>
            </p:nvSpPr>
            <p:spPr bwMode="auto">
              <a:xfrm>
                <a:off x="1763688" y="3573016"/>
                <a:ext cx="282575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42" name="Line 14"/>
              <p:cNvSpPr>
                <a:spLocks noChangeShapeType="1"/>
              </p:cNvSpPr>
              <p:nvPr/>
            </p:nvSpPr>
            <p:spPr bwMode="auto">
              <a:xfrm flipH="1">
                <a:off x="3886200" y="3717032"/>
                <a:ext cx="1765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Line 15"/>
              <p:cNvSpPr>
                <a:spLocks noChangeShapeType="1"/>
              </p:cNvSpPr>
              <p:nvPr/>
            </p:nvSpPr>
            <p:spPr bwMode="auto">
              <a:xfrm>
                <a:off x="5981700" y="3717032"/>
                <a:ext cx="1765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Line 17"/>
              <p:cNvSpPr>
                <a:spLocks noChangeShapeType="1"/>
              </p:cNvSpPr>
              <p:nvPr/>
            </p:nvSpPr>
            <p:spPr bwMode="auto">
              <a:xfrm>
                <a:off x="3131840" y="3717032"/>
                <a:ext cx="7200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Line 17"/>
              <p:cNvSpPr>
                <a:spLocks noChangeShapeType="1"/>
              </p:cNvSpPr>
              <p:nvPr/>
            </p:nvSpPr>
            <p:spPr bwMode="auto">
              <a:xfrm flipH="1">
                <a:off x="2051720" y="3717032"/>
                <a:ext cx="7200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0" y="6512481"/>
            <a:ext cx="18654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P-H. </a:t>
            </a:r>
            <a:r>
              <a:rPr lang="en-US" dirty="0" smtClean="0"/>
              <a:t>Section 3.5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90" grpId="0" autoUpdateAnimBg="0"/>
      <p:bldP spid="13519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 Point</a:t>
            </a:r>
          </a:p>
        </p:txBody>
      </p:sp>
      <p:sp>
        <p:nvSpPr>
          <p:cNvPr id="29704" name="Text Box 20"/>
          <p:cNvSpPr txBox="1">
            <a:spLocks noChangeArrowheads="1"/>
          </p:cNvSpPr>
          <p:nvPr/>
        </p:nvSpPr>
        <p:spPr bwMode="auto">
          <a:xfrm>
            <a:off x="1444625" y="3617913"/>
            <a:ext cx="716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D60093"/>
                </a:solidFill>
              </a:rPr>
              <a:t>What is the largest number that can be represented in 32 bits floating</a:t>
            </a:r>
          </a:p>
          <a:p>
            <a:r>
              <a:rPr lang="en-US">
                <a:solidFill>
                  <a:srgbClr val="D60093"/>
                </a:solidFill>
              </a:rPr>
              <a:t>point using the IEEE 754 format above?</a:t>
            </a:r>
          </a:p>
        </p:txBody>
      </p:sp>
      <p:sp>
        <p:nvSpPr>
          <p:cNvPr id="29706" name="Text Box 25"/>
          <p:cNvSpPr txBox="1">
            <a:spLocks noChangeArrowheads="1"/>
          </p:cNvSpPr>
          <p:nvPr/>
        </p:nvSpPr>
        <p:spPr bwMode="auto">
          <a:xfrm>
            <a:off x="1454150" y="5176838"/>
            <a:ext cx="3536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/>
              <a:t>actual exponent =254-127 = 127 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5584825" y="5202238"/>
          <a:ext cx="30289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6" name="Equation" r:id="rId3" imgW="1651000" imgH="177800" progId="Equation.3">
                  <p:embed/>
                </p:oleObj>
              </mc:Choice>
              <mc:Fallback>
                <p:oleObj name="Equation" r:id="rId3" imgW="1651000" imgH="177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4825" y="5202238"/>
                        <a:ext cx="3028950" cy="323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1824038" y="5759450"/>
          <a:ext cx="574198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7" name="Equation" r:id="rId5" imgW="2387600" imgH="241300" progId="Equation.3">
                  <p:embed/>
                </p:oleObj>
              </mc:Choice>
              <mc:Fallback>
                <p:oleObj name="Equation" r:id="rId5" imgW="2387600" imgH="2413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5759450"/>
                        <a:ext cx="5741987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Text Box 29"/>
          <p:cNvSpPr txBox="1">
            <a:spLocks noChangeArrowheads="1"/>
          </p:cNvSpPr>
          <p:nvPr/>
        </p:nvSpPr>
        <p:spPr bwMode="auto">
          <a:xfrm>
            <a:off x="6073775" y="6491288"/>
            <a:ext cx="30416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From: Patt and Patel, pp. 35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51520" y="1196752"/>
            <a:ext cx="8587680" cy="2194148"/>
            <a:chOff x="251520" y="1196752"/>
            <a:chExt cx="8587680" cy="2194148"/>
          </a:xfrm>
        </p:grpSpPr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251520" y="1196752"/>
              <a:ext cx="8587680" cy="21941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aphicFrame>
          <p:nvGraphicFramePr>
            <p:cNvPr id="31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8881864"/>
                </p:ext>
              </p:extLst>
            </p:nvPr>
          </p:nvGraphicFramePr>
          <p:xfrm>
            <a:off x="386557" y="2204864"/>
            <a:ext cx="8370887" cy="1120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48" name="Equation" r:id="rId7" imgW="4165600" imgH="558800" progId="Equation.3">
                    <p:embed/>
                  </p:oleObj>
                </mc:Choice>
                <mc:Fallback>
                  <p:oleObj name="Equation" r:id="rId7" imgW="4165600" imgH="558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557" y="2204864"/>
                          <a:ext cx="8370887" cy="1120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" name="Group 31"/>
            <p:cNvGrpSpPr/>
            <p:nvPr/>
          </p:nvGrpSpPr>
          <p:grpSpPr>
            <a:xfrm>
              <a:off x="1763688" y="1277888"/>
              <a:ext cx="6034112" cy="710952"/>
              <a:chOff x="1763688" y="3556248"/>
              <a:chExt cx="6034112" cy="710952"/>
            </a:xfrm>
          </p:grpSpPr>
          <p:sp>
            <p:nvSpPr>
              <p:cNvPr id="33" name="Rectangle 4"/>
              <p:cNvSpPr>
                <a:spLocks noChangeArrowheads="1"/>
              </p:cNvSpPr>
              <p:nvPr/>
            </p:nvSpPr>
            <p:spPr bwMode="auto">
              <a:xfrm>
                <a:off x="1766863" y="3873500"/>
                <a:ext cx="279400" cy="393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i="1">
                    <a:latin typeface="Times New Roman" charset="0"/>
                  </a:rPr>
                  <a:t>S</a:t>
                </a:r>
              </a:p>
            </p:txBody>
          </p:sp>
          <p:sp>
            <p:nvSpPr>
              <p:cNvPr id="34" name="Rectangle 5"/>
              <p:cNvSpPr>
                <a:spLocks noChangeArrowheads="1"/>
              </p:cNvSpPr>
              <p:nvPr/>
            </p:nvSpPr>
            <p:spPr bwMode="auto">
              <a:xfrm>
                <a:off x="2051720" y="3873500"/>
                <a:ext cx="1796380" cy="393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i="1" dirty="0" err="1" smtClean="0">
                    <a:latin typeface="Times New Roman" charset="0"/>
                  </a:rPr>
                  <a:t>biasedexponent</a:t>
                </a:r>
                <a:endParaRPr lang="en-US" sz="2000" i="1" dirty="0">
                  <a:latin typeface="Times New Roman" charset="0"/>
                </a:endParaRPr>
              </a:p>
            </p:txBody>
          </p:sp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3848100" y="3873500"/>
                <a:ext cx="3949700" cy="393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i="1">
                    <a:latin typeface="Times New Roman" charset="0"/>
                  </a:rPr>
                  <a:t>fraction</a:t>
                </a:r>
              </a:p>
            </p:txBody>
          </p:sp>
          <p:sp>
            <p:nvSpPr>
              <p:cNvPr id="36" name="Line 7"/>
              <p:cNvSpPr>
                <a:spLocks noChangeShapeType="1"/>
              </p:cNvSpPr>
              <p:nvPr/>
            </p:nvSpPr>
            <p:spPr bwMode="auto">
              <a:xfrm>
                <a:off x="3848100" y="3676650"/>
                <a:ext cx="0" cy="165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Line 8"/>
              <p:cNvSpPr>
                <a:spLocks noChangeShapeType="1"/>
              </p:cNvSpPr>
              <p:nvPr/>
            </p:nvSpPr>
            <p:spPr bwMode="auto">
              <a:xfrm>
                <a:off x="2049438" y="3676650"/>
                <a:ext cx="0" cy="165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Line 9"/>
              <p:cNvSpPr>
                <a:spLocks noChangeShapeType="1"/>
              </p:cNvSpPr>
              <p:nvPr/>
            </p:nvSpPr>
            <p:spPr bwMode="auto">
              <a:xfrm>
                <a:off x="7797800" y="3676650"/>
                <a:ext cx="0" cy="165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Text Box 10"/>
              <p:cNvSpPr txBox="1">
                <a:spLocks noChangeArrowheads="1"/>
              </p:cNvSpPr>
              <p:nvPr/>
            </p:nvSpPr>
            <p:spPr bwMode="auto">
              <a:xfrm>
                <a:off x="5632450" y="3556248"/>
                <a:ext cx="3810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dirty="0"/>
                  <a:t>23</a:t>
                </a:r>
              </a:p>
            </p:txBody>
          </p:sp>
          <p:sp>
            <p:nvSpPr>
              <p:cNvPr id="40" name="Text Box 12"/>
              <p:cNvSpPr txBox="1">
                <a:spLocks noChangeArrowheads="1"/>
              </p:cNvSpPr>
              <p:nvPr/>
            </p:nvSpPr>
            <p:spPr bwMode="auto">
              <a:xfrm>
                <a:off x="2808623" y="3573016"/>
                <a:ext cx="282575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dirty="0"/>
                  <a:t>8</a:t>
                </a:r>
              </a:p>
            </p:txBody>
          </p:sp>
          <p:sp>
            <p:nvSpPr>
              <p:cNvPr id="41" name="Text Box 13"/>
              <p:cNvSpPr txBox="1">
                <a:spLocks noChangeArrowheads="1"/>
              </p:cNvSpPr>
              <p:nvPr/>
            </p:nvSpPr>
            <p:spPr bwMode="auto">
              <a:xfrm>
                <a:off x="1763688" y="3573016"/>
                <a:ext cx="282575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42" name="Line 14"/>
              <p:cNvSpPr>
                <a:spLocks noChangeShapeType="1"/>
              </p:cNvSpPr>
              <p:nvPr/>
            </p:nvSpPr>
            <p:spPr bwMode="auto">
              <a:xfrm flipH="1">
                <a:off x="3886200" y="3717032"/>
                <a:ext cx="1765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Line 15"/>
              <p:cNvSpPr>
                <a:spLocks noChangeShapeType="1"/>
              </p:cNvSpPr>
              <p:nvPr/>
            </p:nvSpPr>
            <p:spPr bwMode="auto">
              <a:xfrm>
                <a:off x="5981700" y="3717032"/>
                <a:ext cx="1765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Line 17"/>
              <p:cNvSpPr>
                <a:spLocks noChangeShapeType="1"/>
              </p:cNvSpPr>
              <p:nvPr/>
            </p:nvSpPr>
            <p:spPr bwMode="auto">
              <a:xfrm>
                <a:off x="3131840" y="3717032"/>
                <a:ext cx="7200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Line 17"/>
              <p:cNvSpPr>
                <a:spLocks noChangeShapeType="1"/>
              </p:cNvSpPr>
              <p:nvPr/>
            </p:nvSpPr>
            <p:spPr bwMode="auto">
              <a:xfrm flipH="1">
                <a:off x="2051720" y="3717032"/>
                <a:ext cx="7200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6" name="Text Box 22"/>
          <p:cNvSpPr txBox="1">
            <a:spLocks noChangeArrowheads="1"/>
          </p:cNvSpPr>
          <p:nvPr/>
        </p:nvSpPr>
        <p:spPr bwMode="auto">
          <a:xfrm>
            <a:off x="1979712" y="4365104"/>
            <a:ext cx="60949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Monaco"/>
                <a:cs typeface="Monaco"/>
              </a:rPr>
              <a:t>01111111011111111111111111111111</a:t>
            </a:r>
          </a:p>
        </p:txBody>
      </p:sp>
      <p:grpSp>
        <p:nvGrpSpPr>
          <p:cNvPr id="47" name="Group 28"/>
          <p:cNvGrpSpPr>
            <a:grpSpLocks/>
          </p:cNvGrpSpPr>
          <p:nvPr/>
        </p:nvGrpSpPr>
        <p:grpSpPr bwMode="auto">
          <a:xfrm>
            <a:off x="2134369" y="4725144"/>
            <a:ext cx="1717551" cy="381208"/>
            <a:chOff x="2577058" y="4800600"/>
            <a:chExt cx="1717551" cy="381208"/>
          </a:xfrm>
        </p:grpSpPr>
        <p:sp>
          <p:nvSpPr>
            <p:cNvPr id="48" name="AutoShape 24"/>
            <p:cNvSpPr>
              <a:spLocks/>
            </p:cNvSpPr>
            <p:nvPr/>
          </p:nvSpPr>
          <p:spPr bwMode="auto">
            <a:xfrm rot="16200000">
              <a:off x="3370698" y="4173103"/>
              <a:ext cx="152400" cy="1407394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9" name="Text Box 25"/>
            <p:cNvSpPr txBox="1">
              <a:spLocks noChangeArrowheads="1"/>
            </p:cNvSpPr>
            <p:nvPr/>
          </p:nvSpPr>
          <p:spPr bwMode="auto">
            <a:xfrm>
              <a:off x="2577058" y="4843254"/>
              <a:ext cx="171755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chemeClr val="accent1"/>
                  </a:solidFill>
                </a:rPr>
                <a:t>biasedexponent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0" y="6512481"/>
            <a:ext cx="18654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P-H. </a:t>
            </a:r>
            <a:r>
              <a:rPr lang="en-US" dirty="0" smtClean="0"/>
              <a:t>Section 3.5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Floating Point</a:t>
            </a:r>
            <a:endParaRPr lang="en-AU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Representation for non-</a:t>
            </a:r>
            <a:r>
              <a:rPr lang="en-US" dirty="0" smtClean="0"/>
              <a:t>integer </a:t>
            </a:r>
            <a:r>
              <a:rPr lang="en-US" dirty="0"/>
              <a:t>numbers</a:t>
            </a:r>
          </a:p>
          <a:p>
            <a:pPr lvl="1" eaLnBrk="1" hangingPunct="1"/>
            <a:r>
              <a:rPr lang="en-US" dirty="0"/>
              <a:t>Including very small and very large numbers</a:t>
            </a:r>
          </a:p>
          <a:p>
            <a:pPr eaLnBrk="1" hangingPunct="1"/>
            <a:r>
              <a:rPr lang="en-US" dirty="0"/>
              <a:t>Like scientific notation</a:t>
            </a:r>
          </a:p>
          <a:p>
            <a:pPr lvl="1" eaLnBrk="1" hangingPunct="1"/>
            <a:r>
              <a:rPr lang="en-US" dirty="0"/>
              <a:t>–2.34 × 10</a:t>
            </a:r>
            <a:r>
              <a:rPr lang="en-US" baseline="30000" dirty="0"/>
              <a:t>56</a:t>
            </a:r>
            <a:endParaRPr lang="en-US" dirty="0"/>
          </a:p>
          <a:p>
            <a:pPr lvl="1" eaLnBrk="1" hangingPunct="1"/>
            <a:r>
              <a:rPr lang="en-US" dirty="0"/>
              <a:t>+0.002 × 10</a:t>
            </a:r>
            <a:r>
              <a:rPr lang="en-US" baseline="30000" dirty="0"/>
              <a:t>–4</a:t>
            </a:r>
            <a:endParaRPr lang="en-US" dirty="0"/>
          </a:p>
          <a:p>
            <a:pPr lvl="1" eaLnBrk="1" hangingPunct="1"/>
            <a:r>
              <a:rPr lang="en-US" dirty="0"/>
              <a:t>+987.02 × 10</a:t>
            </a:r>
            <a:r>
              <a:rPr lang="en-US" baseline="30000" dirty="0"/>
              <a:t>9</a:t>
            </a:r>
            <a:endParaRPr lang="en-US" dirty="0"/>
          </a:p>
          <a:p>
            <a:pPr eaLnBrk="1" hangingPunct="1"/>
            <a:r>
              <a:rPr lang="en-US" dirty="0"/>
              <a:t>In binary</a:t>
            </a:r>
          </a:p>
          <a:p>
            <a:pPr lvl="1" eaLnBrk="1" hangingPunct="1"/>
            <a:r>
              <a:rPr lang="en-US" dirty="0">
                <a:ea typeface="Arial" charset="0"/>
                <a:cs typeface="Arial" charset="0"/>
              </a:rPr>
              <a:t>±1.</a:t>
            </a:r>
            <a:r>
              <a:rPr lang="en-US" i="1" dirty="0">
                <a:ea typeface="Arial" charset="0"/>
                <a:cs typeface="Arial" charset="0"/>
              </a:rPr>
              <a:t>xxxxxxx</a:t>
            </a:r>
            <a:r>
              <a:rPr lang="en-US" baseline="-25000" dirty="0">
                <a:ea typeface="Arial" charset="0"/>
                <a:cs typeface="Arial" charset="0"/>
              </a:rPr>
              <a:t>2</a:t>
            </a:r>
            <a:r>
              <a:rPr lang="en-US" dirty="0">
                <a:ea typeface="Arial" charset="0"/>
                <a:cs typeface="Arial" charset="0"/>
              </a:rPr>
              <a:t> × 2</a:t>
            </a:r>
            <a:r>
              <a:rPr lang="en-US" i="1" baseline="30000" dirty="0">
                <a:ea typeface="Arial" charset="0"/>
                <a:cs typeface="Arial" charset="0"/>
              </a:rPr>
              <a:t>yyyy</a:t>
            </a:r>
          </a:p>
          <a:p>
            <a:pPr eaLnBrk="1" hangingPunct="1"/>
            <a:r>
              <a:rPr lang="en-US" dirty="0"/>
              <a:t>Types </a:t>
            </a:r>
            <a:r>
              <a:rPr lang="en-US" dirty="0">
                <a:latin typeface="Lucida Console" charset="0"/>
              </a:rPr>
              <a:t>float</a:t>
            </a:r>
            <a:r>
              <a:rPr lang="en-US" dirty="0"/>
              <a:t> and </a:t>
            </a:r>
            <a:r>
              <a:rPr lang="en-US" dirty="0">
                <a:latin typeface="Lucida Console" charset="0"/>
              </a:rPr>
              <a:t>double</a:t>
            </a:r>
            <a:r>
              <a:rPr lang="en-US" dirty="0"/>
              <a:t> in C</a:t>
            </a:r>
            <a:endParaRPr lang="en-AU" dirty="0"/>
          </a:p>
        </p:txBody>
      </p:sp>
      <p:sp>
        <p:nvSpPr>
          <p:cNvPr id="17413" name="AutoShape 4"/>
          <p:cNvSpPr>
            <a:spLocks/>
          </p:cNvSpPr>
          <p:nvPr/>
        </p:nvSpPr>
        <p:spPr bwMode="auto">
          <a:xfrm>
            <a:off x="5219700" y="2924175"/>
            <a:ext cx="1508125" cy="401638"/>
          </a:xfrm>
          <a:prstGeom prst="borderCallout1">
            <a:avLst>
              <a:gd name="adj1" fmla="val 28458"/>
              <a:gd name="adj2" fmla="val -5051"/>
              <a:gd name="adj3" fmla="val 28458"/>
              <a:gd name="adj4" fmla="val -910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/>
              <a:t>normalized</a:t>
            </a:r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4067175" y="3573463"/>
            <a:ext cx="3529013" cy="433387"/>
            <a:chOff x="4067175" y="3573463"/>
            <a:chExt cx="3529013" cy="433387"/>
          </a:xfrm>
        </p:grpSpPr>
        <p:sp>
          <p:nvSpPr>
            <p:cNvPr id="17414" name="AutoShape 5"/>
            <p:cNvSpPr>
              <a:spLocks/>
            </p:cNvSpPr>
            <p:nvPr/>
          </p:nvSpPr>
          <p:spPr bwMode="auto">
            <a:xfrm>
              <a:off x="5651500" y="3573463"/>
              <a:ext cx="1944688" cy="401637"/>
            </a:xfrm>
            <a:prstGeom prst="borderCallout1">
              <a:avLst>
                <a:gd name="adj1" fmla="val 28458"/>
                <a:gd name="adj2" fmla="val -3917"/>
                <a:gd name="adj3" fmla="val -2370"/>
                <a:gd name="adj4" fmla="val -8726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not normalized</a:t>
              </a:r>
              <a:endParaRPr lang="en-AU"/>
            </a:p>
          </p:txBody>
        </p:sp>
        <p:sp>
          <p:nvSpPr>
            <p:cNvPr id="17415" name="Line 6"/>
            <p:cNvSpPr>
              <a:spLocks noChangeShapeType="1"/>
            </p:cNvSpPr>
            <p:nvPr/>
          </p:nvSpPr>
          <p:spPr bwMode="auto">
            <a:xfrm flipH="1">
              <a:off x="4067175" y="3790950"/>
              <a:ext cx="1512888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417" name="TextBox 8"/>
          <p:cNvSpPr txBox="1">
            <a:spLocks noChangeArrowheads="1"/>
          </p:cNvSpPr>
          <p:nvPr/>
        </p:nvSpPr>
        <p:spPr bwMode="auto">
          <a:xfrm>
            <a:off x="1981200" y="6488113"/>
            <a:ext cx="18654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P-H. </a:t>
            </a:r>
            <a:r>
              <a:rPr lang="en-US" dirty="0" smtClean="0"/>
              <a:t>Section 3.5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/>
      <p:bldP spid="174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 Point</a:t>
            </a:r>
          </a:p>
        </p:txBody>
      </p:sp>
      <p:sp>
        <p:nvSpPr>
          <p:cNvPr id="30728" name="Text Box 20"/>
          <p:cNvSpPr txBox="1">
            <a:spLocks noChangeArrowheads="1"/>
          </p:cNvSpPr>
          <p:nvPr/>
        </p:nvSpPr>
        <p:spPr bwMode="auto">
          <a:xfrm>
            <a:off x="1444625" y="3617913"/>
            <a:ext cx="7296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D60093"/>
                </a:solidFill>
              </a:rPr>
              <a:t>What is the smallest number (closest to zero) that can be represented </a:t>
            </a:r>
          </a:p>
          <a:p>
            <a:r>
              <a:rPr lang="en-US">
                <a:solidFill>
                  <a:srgbClr val="D60093"/>
                </a:solidFill>
              </a:rPr>
              <a:t>in 32 bits floating point using the IEEE 754 format above?</a:t>
            </a:r>
          </a:p>
        </p:txBody>
      </p:sp>
      <p:sp>
        <p:nvSpPr>
          <p:cNvPr id="137237" name="Text Box 21"/>
          <p:cNvSpPr txBox="1">
            <a:spLocks noChangeArrowheads="1"/>
          </p:cNvSpPr>
          <p:nvPr/>
        </p:nvSpPr>
        <p:spPr bwMode="auto">
          <a:xfrm>
            <a:off x="1979712" y="4335487"/>
            <a:ext cx="60949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Monaco"/>
                <a:cs typeface="Monaco"/>
              </a:rPr>
              <a:t>00000000000000000000000000000001</a:t>
            </a:r>
          </a:p>
        </p:txBody>
      </p:sp>
      <p:sp>
        <p:nvSpPr>
          <p:cNvPr id="137241" name="Text Box 25"/>
          <p:cNvSpPr txBox="1">
            <a:spLocks noChangeArrowheads="1"/>
          </p:cNvSpPr>
          <p:nvPr/>
        </p:nvSpPr>
        <p:spPr bwMode="auto">
          <a:xfrm>
            <a:off x="1454150" y="5176838"/>
            <a:ext cx="335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actual exponent =0-126 = -126 </a:t>
            </a:r>
          </a:p>
        </p:txBody>
      </p:sp>
      <p:graphicFrame>
        <p:nvGraphicFramePr>
          <p:cNvPr id="137242" name="Object 3"/>
          <p:cNvGraphicFramePr>
            <a:graphicFrameLocks noChangeAspect="1"/>
          </p:cNvGraphicFramePr>
          <p:nvPr/>
        </p:nvGraphicFramePr>
        <p:xfrm>
          <a:off x="6096000" y="5176838"/>
          <a:ext cx="200183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0" name="Equation" r:id="rId3" imgW="1092200" imgH="203200" progId="Equation.3">
                  <p:embed/>
                </p:oleObj>
              </mc:Choice>
              <mc:Fallback>
                <p:oleObj name="Equation" r:id="rId3" imgW="1092200" imgH="203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176838"/>
                        <a:ext cx="2001838" cy="3730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3" name="Object 4"/>
          <p:cNvGraphicFramePr>
            <a:graphicFrameLocks noChangeAspect="1"/>
          </p:cNvGraphicFramePr>
          <p:nvPr/>
        </p:nvGraphicFramePr>
        <p:xfrm>
          <a:off x="2557463" y="5759450"/>
          <a:ext cx="42751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1" name="Equation" r:id="rId5" imgW="1778000" imgH="241300" progId="Equation.3">
                  <p:embed/>
                </p:oleObj>
              </mc:Choice>
              <mc:Fallback>
                <p:oleObj name="Equation" r:id="rId5" imgW="1778000" imgH="2413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5759450"/>
                        <a:ext cx="4275137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Text Box 28"/>
          <p:cNvSpPr txBox="1">
            <a:spLocks noChangeArrowheads="1"/>
          </p:cNvSpPr>
          <p:nvPr/>
        </p:nvSpPr>
        <p:spPr bwMode="auto">
          <a:xfrm>
            <a:off x="6073775" y="6491288"/>
            <a:ext cx="30416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From: Patt and Patel, pp. 35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51520" y="1196752"/>
            <a:ext cx="8587680" cy="2194148"/>
            <a:chOff x="251520" y="1196752"/>
            <a:chExt cx="8587680" cy="2194148"/>
          </a:xfrm>
        </p:grpSpPr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251520" y="1196752"/>
              <a:ext cx="8587680" cy="21941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aphicFrame>
          <p:nvGraphicFramePr>
            <p:cNvPr id="31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8881864"/>
                </p:ext>
              </p:extLst>
            </p:nvPr>
          </p:nvGraphicFramePr>
          <p:xfrm>
            <a:off x="386557" y="2204864"/>
            <a:ext cx="8370887" cy="1120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2" name="Equation" r:id="rId7" imgW="4165600" imgH="558800" progId="Equation.3">
                    <p:embed/>
                  </p:oleObj>
                </mc:Choice>
                <mc:Fallback>
                  <p:oleObj name="Equation" r:id="rId7" imgW="4165600" imgH="558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557" y="2204864"/>
                          <a:ext cx="8370887" cy="1120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" name="Group 31"/>
            <p:cNvGrpSpPr/>
            <p:nvPr/>
          </p:nvGrpSpPr>
          <p:grpSpPr>
            <a:xfrm>
              <a:off x="1763688" y="1277888"/>
              <a:ext cx="6034112" cy="710952"/>
              <a:chOff x="1763688" y="3556248"/>
              <a:chExt cx="6034112" cy="710952"/>
            </a:xfrm>
          </p:grpSpPr>
          <p:sp>
            <p:nvSpPr>
              <p:cNvPr id="33" name="Rectangle 4"/>
              <p:cNvSpPr>
                <a:spLocks noChangeArrowheads="1"/>
              </p:cNvSpPr>
              <p:nvPr/>
            </p:nvSpPr>
            <p:spPr bwMode="auto">
              <a:xfrm>
                <a:off x="1766863" y="3873500"/>
                <a:ext cx="279400" cy="393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i="1">
                    <a:latin typeface="Times New Roman" charset="0"/>
                  </a:rPr>
                  <a:t>S</a:t>
                </a:r>
              </a:p>
            </p:txBody>
          </p:sp>
          <p:sp>
            <p:nvSpPr>
              <p:cNvPr id="34" name="Rectangle 5"/>
              <p:cNvSpPr>
                <a:spLocks noChangeArrowheads="1"/>
              </p:cNvSpPr>
              <p:nvPr/>
            </p:nvSpPr>
            <p:spPr bwMode="auto">
              <a:xfrm>
                <a:off x="2051720" y="3873500"/>
                <a:ext cx="1796380" cy="393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i="1" dirty="0" err="1" smtClean="0">
                    <a:latin typeface="Times New Roman" charset="0"/>
                  </a:rPr>
                  <a:t>biasedexponent</a:t>
                </a:r>
                <a:endParaRPr lang="en-US" sz="2000" i="1" dirty="0">
                  <a:latin typeface="Times New Roman" charset="0"/>
                </a:endParaRPr>
              </a:p>
            </p:txBody>
          </p:sp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3848100" y="3873500"/>
                <a:ext cx="3949700" cy="393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i="1">
                    <a:latin typeface="Times New Roman" charset="0"/>
                  </a:rPr>
                  <a:t>fraction</a:t>
                </a:r>
              </a:p>
            </p:txBody>
          </p:sp>
          <p:sp>
            <p:nvSpPr>
              <p:cNvPr id="36" name="Line 7"/>
              <p:cNvSpPr>
                <a:spLocks noChangeShapeType="1"/>
              </p:cNvSpPr>
              <p:nvPr/>
            </p:nvSpPr>
            <p:spPr bwMode="auto">
              <a:xfrm>
                <a:off x="3848100" y="3676650"/>
                <a:ext cx="0" cy="165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Line 8"/>
              <p:cNvSpPr>
                <a:spLocks noChangeShapeType="1"/>
              </p:cNvSpPr>
              <p:nvPr/>
            </p:nvSpPr>
            <p:spPr bwMode="auto">
              <a:xfrm>
                <a:off x="2049438" y="3676650"/>
                <a:ext cx="0" cy="165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Line 9"/>
              <p:cNvSpPr>
                <a:spLocks noChangeShapeType="1"/>
              </p:cNvSpPr>
              <p:nvPr/>
            </p:nvSpPr>
            <p:spPr bwMode="auto">
              <a:xfrm>
                <a:off x="7797800" y="3676650"/>
                <a:ext cx="0" cy="165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Text Box 10"/>
              <p:cNvSpPr txBox="1">
                <a:spLocks noChangeArrowheads="1"/>
              </p:cNvSpPr>
              <p:nvPr/>
            </p:nvSpPr>
            <p:spPr bwMode="auto">
              <a:xfrm>
                <a:off x="5632450" y="3556248"/>
                <a:ext cx="3810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dirty="0"/>
                  <a:t>23</a:t>
                </a:r>
              </a:p>
            </p:txBody>
          </p:sp>
          <p:sp>
            <p:nvSpPr>
              <p:cNvPr id="40" name="Text Box 12"/>
              <p:cNvSpPr txBox="1">
                <a:spLocks noChangeArrowheads="1"/>
              </p:cNvSpPr>
              <p:nvPr/>
            </p:nvSpPr>
            <p:spPr bwMode="auto">
              <a:xfrm>
                <a:off x="2808623" y="3573016"/>
                <a:ext cx="282575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dirty="0"/>
                  <a:t>8</a:t>
                </a:r>
              </a:p>
            </p:txBody>
          </p:sp>
          <p:sp>
            <p:nvSpPr>
              <p:cNvPr id="41" name="Text Box 13"/>
              <p:cNvSpPr txBox="1">
                <a:spLocks noChangeArrowheads="1"/>
              </p:cNvSpPr>
              <p:nvPr/>
            </p:nvSpPr>
            <p:spPr bwMode="auto">
              <a:xfrm>
                <a:off x="1763688" y="3573016"/>
                <a:ext cx="282575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42" name="Line 14"/>
              <p:cNvSpPr>
                <a:spLocks noChangeShapeType="1"/>
              </p:cNvSpPr>
              <p:nvPr/>
            </p:nvSpPr>
            <p:spPr bwMode="auto">
              <a:xfrm flipH="1">
                <a:off x="3886200" y="3717032"/>
                <a:ext cx="1765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Line 15"/>
              <p:cNvSpPr>
                <a:spLocks noChangeShapeType="1"/>
              </p:cNvSpPr>
              <p:nvPr/>
            </p:nvSpPr>
            <p:spPr bwMode="auto">
              <a:xfrm>
                <a:off x="5981700" y="3717032"/>
                <a:ext cx="1765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Line 17"/>
              <p:cNvSpPr>
                <a:spLocks noChangeShapeType="1"/>
              </p:cNvSpPr>
              <p:nvPr/>
            </p:nvSpPr>
            <p:spPr bwMode="auto">
              <a:xfrm>
                <a:off x="3131840" y="3717032"/>
                <a:ext cx="7200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Line 17"/>
              <p:cNvSpPr>
                <a:spLocks noChangeShapeType="1"/>
              </p:cNvSpPr>
              <p:nvPr/>
            </p:nvSpPr>
            <p:spPr bwMode="auto">
              <a:xfrm flipH="1">
                <a:off x="2051720" y="3717032"/>
                <a:ext cx="7200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9" name="Group 28"/>
          <p:cNvGrpSpPr>
            <a:grpSpLocks/>
          </p:cNvGrpSpPr>
          <p:nvPr/>
        </p:nvGrpSpPr>
        <p:grpSpPr bwMode="auto">
          <a:xfrm>
            <a:off x="2123728" y="4703976"/>
            <a:ext cx="1717551" cy="381208"/>
            <a:chOff x="2577058" y="4800600"/>
            <a:chExt cx="1717551" cy="381208"/>
          </a:xfrm>
        </p:grpSpPr>
        <p:sp>
          <p:nvSpPr>
            <p:cNvPr id="50" name="AutoShape 24"/>
            <p:cNvSpPr>
              <a:spLocks/>
            </p:cNvSpPr>
            <p:nvPr/>
          </p:nvSpPr>
          <p:spPr bwMode="auto">
            <a:xfrm rot="16200000">
              <a:off x="3370698" y="4173103"/>
              <a:ext cx="152400" cy="1407394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1" name="Text Box 25"/>
            <p:cNvSpPr txBox="1">
              <a:spLocks noChangeArrowheads="1"/>
            </p:cNvSpPr>
            <p:nvPr/>
          </p:nvSpPr>
          <p:spPr bwMode="auto">
            <a:xfrm>
              <a:off x="2577058" y="4843254"/>
              <a:ext cx="171755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chemeClr val="accent1"/>
                  </a:solidFill>
                </a:rPr>
                <a:t>biasedexponent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0" y="6512481"/>
            <a:ext cx="18654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P-H. </a:t>
            </a:r>
            <a:r>
              <a:rPr lang="en-US" dirty="0" smtClean="0"/>
              <a:t>Section 3.5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37" grpId="0" autoUpdateAnimBg="0"/>
      <p:bldP spid="13724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23850"/>
            <a:ext cx="8259762" cy="584200"/>
          </a:xfrm>
        </p:spPr>
        <p:txBody>
          <a:bodyPr/>
          <a:lstStyle/>
          <a:p>
            <a:r>
              <a:rPr lang="en-US" sz="3200"/>
              <a:t>Special Floating Point Representations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076325" y="1839417"/>
            <a:ext cx="786517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/>
              <a:t>In the 8-bit field of the exponent we can represent numbers from 0 to</a:t>
            </a:r>
          </a:p>
          <a:p>
            <a:r>
              <a:rPr lang="en-US" dirty="0"/>
              <a:t>255. We studied how to read numbers with exponents from 0 to 254.</a:t>
            </a:r>
          </a:p>
          <a:p>
            <a:r>
              <a:rPr lang="en-US" dirty="0">
                <a:solidFill>
                  <a:srgbClr val="D60093"/>
                </a:solidFill>
              </a:rPr>
              <a:t>What is the value represented when the exponent is 255 (i.e. </a:t>
            </a:r>
            <a:r>
              <a:rPr lang="en-US" dirty="0">
                <a:solidFill>
                  <a:srgbClr val="D60093"/>
                </a:solidFill>
                <a:latin typeface="Monaco"/>
                <a:cs typeface="Monaco"/>
              </a:rPr>
              <a:t>11111111</a:t>
            </a:r>
            <a:r>
              <a:rPr lang="en-US" baseline="-25000" dirty="0">
                <a:solidFill>
                  <a:srgbClr val="D60093"/>
                </a:solidFill>
                <a:latin typeface="Monaco"/>
                <a:cs typeface="Monaco"/>
              </a:rPr>
              <a:t>2</a:t>
            </a:r>
            <a:r>
              <a:rPr lang="en-US" dirty="0">
                <a:solidFill>
                  <a:srgbClr val="D60093"/>
                </a:solidFill>
              </a:rPr>
              <a:t>)?</a:t>
            </a: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1076325" y="3072498"/>
            <a:ext cx="745928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/>
              <a:t>An exponent equal 255 = </a:t>
            </a:r>
            <a:r>
              <a:rPr lang="en-US" dirty="0">
                <a:latin typeface="Monaco"/>
                <a:cs typeface="Monaco"/>
              </a:rPr>
              <a:t>11111111</a:t>
            </a:r>
            <a:r>
              <a:rPr lang="en-US" baseline="-25000" dirty="0">
                <a:latin typeface="Monaco"/>
                <a:cs typeface="Monaco"/>
              </a:rPr>
              <a:t>2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/>
              <a:t>in a </a:t>
            </a:r>
            <a:r>
              <a:rPr lang="en-US" dirty="0" smtClean="0"/>
              <a:t>floating-point </a:t>
            </a:r>
            <a:r>
              <a:rPr lang="en-US" dirty="0"/>
              <a:t>representation</a:t>
            </a:r>
          </a:p>
          <a:p>
            <a:r>
              <a:rPr lang="en-US" dirty="0"/>
              <a:t>indicates a </a:t>
            </a:r>
            <a:r>
              <a:rPr lang="en-US" u="sng" dirty="0"/>
              <a:t>special value</a:t>
            </a:r>
            <a:r>
              <a:rPr lang="en-US" dirty="0"/>
              <a:t>.</a:t>
            </a: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1076325" y="4029760"/>
            <a:ext cx="71021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/>
              <a:t>When the exponent is equal 255 = </a:t>
            </a:r>
            <a:r>
              <a:rPr lang="en-US" dirty="0">
                <a:latin typeface="Monaco"/>
                <a:cs typeface="Monaco"/>
              </a:rPr>
              <a:t>11111111</a:t>
            </a:r>
            <a:r>
              <a:rPr lang="en-US" baseline="-25000" dirty="0">
                <a:latin typeface="Monaco"/>
                <a:cs typeface="Monaco"/>
              </a:rPr>
              <a:t>2</a:t>
            </a:r>
            <a:r>
              <a:rPr lang="en-US" dirty="0"/>
              <a:t> and the fraction is 0,</a:t>
            </a:r>
          </a:p>
          <a:p>
            <a:r>
              <a:rPr lang="en-US" dirty="0"/>
              <a:t>the value represented is </a:t>
            </a:r>
            <a:r>
              <a:rPr lang="en-US" dirty="0" smtClean="0">
                <a:solidFill>
                  <a:srgbClr val="FF0000"/>
                </a:solidFill>
                <a:sym typeface="Symbol" charset="2"/>
              </a:rPr>
              <a:t>±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infinity</a:t>
            </a:r>
            <a:r>
              <a:rPr lang="en-US" dirty="0">
                <a:sym typeface="Symbol" charset="2"/>
              </a:rPr>
              <a:t>.</a:t>
            </a:r>
            <a:endParaRPr lang="en-US" dirty="0"/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1076325" y="4988610"/>
            <a:ext cx="69198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/>
              <a:t>When the exponent is equal 255 = </a:t>
            </a:r>
            <a:r>
              <a:rPr lang="en-US" dirty="0">
                <a:latin typeface="Monaco"/>
                <a:cs typeface="Monaco"/>
              </a:rPr>
              <a:t>11111111</a:t>
            </a:r>
            <a:r>
              <a:rPr lang="en-US" baseline="-25000" dirty="0">
                <a:latin typeface="Monaco"/>
                <a:cs typeface="Monaco"/>
              </a:rPr>
              <a:t>2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/>
              <a:t>and the fraction is </a:t>
            </a:r>
          </a:p>
          <a:p>
            <a:r>
              <a:rPr lang="en-US" dirty="0"/>
              <a:t>non-zero, the value represented is </a:t>
            </a:r>
            <a:r>
              <a:rPr lang="en-US" dirty="0">
                <a:solidFill>
                  <a:srgbClr val="FF0000"/>
                </a:solidFill>
              </a:rPr>
              <a:t>Not a Number (</a:t>
            </a:r>
            <a:r>
              <a:rPr lang="en-US" dirty="0" err="1">
                <a:solidFill>
                  <a:srgbClr val="FF0000"/>
                </a:solidFill>
              </a:rPr>
              <a:t>NaN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.</a:t>
            </a:r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0" y="6512481"/>
            <a:ext cx="18654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P-H. </a:t>
            </a:r>
            <a:r>
              <a:rPr lang="en-US" dirty="0" smtClean="0"/>
              <a:t>Section 3.5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 autoUpdateAnimBg="0"/>
      <p:bldP spid="138245" grpId="0" autoUpdateAnimBg="0"/>
      <p:bldP spid="13824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1"/>
          <p:cNvSpPr>
            <a:spLocks noGrp="1"/>
          </p:cNvSpPr>
          <p:nvPr>
            <p:ph type="title"/>
          </p:nvPr>
        </p:nvSpPr>
        <p:spPr>
          <a:xfrm>
            <a:off x="684213" y="323850"/>
            <a:ext cx="8259762" cy="584200"/>
          </a:xfrm>
        </p:spPr>
        <p:txBody>
          <a:bodyPr/>
          <a:lstStyle/>
          <a:p>
            <a:r>
              <a:rPr lang="en-US" sz="3200" smtClean="0"/>
              <a:t>A Possible Final Exam Question</a:t>
            </a:r>
          </a:p>
        </p:txBody>
      </p:sp>
      <p:sp>
        <p:nvSpPr>
          <p:cNvPr id="28677" name="TextBox 3"/>
          <p:cNvSpPr txBox="1">
            <a:spLocks noChangeArrowheads="1"/>
          </p:cNvSpPr>
          <p:nvPr/>
        </p:nvSpPr>
        <p:spPr bwMode="auto">
          <a:xfrm>
            <a:off x="1954212" y="1143000"/>
            <a:ext cx="71897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Write a subroutine called </a:t>
            </a:r>
            <a:r>
              <a:rPr lang="en-US" dirty="0" err="1"/>
              <a:t>fptoint</a:t>
            </a:r>
            <a:r>
              <a:rPr lang="en-US" dirty="0"/>
              <a:t> that </a:t>
            </a:r>
            <a:r>
              <a:rPr lang="en-US" dirty="0" smtClean="0"/>
              <a:t>receives </a:t>
            </a:r>
            <a:r>
              <a:rPr lang="en-US" dirty="0"/>
              <a:t>a 32-bit floating</a:t>
            </a:r>
          </a:p>
          <a:p>
            <a:r>
              <a:rPr lang="en-US" dirty="0"/>
              <a:t>point number </a:t>
            </a:r>
            <a:r>
              <a:rPr lang="en-US" b="1" dirty="0" err="1"/>
              <a:t>f</a:t>
            </a:r>
            <a:r>
              <a:rPr lang="en-US" b="1" dirty="0"/>
              <a:t> </a:t>
            </a:r>
            <a:r>
              <a:rPr lang="en-US" dirty="0"/>
              <a:t>in IEEE 754 format and returns </a:t>
            </a:r>
            <a:r>
              <a:rPr lang="en-US" b="1" dirty="0" err="1"/>
              <a:t>i</a:t>
            </a:r>
            <a:r>
              <a:rPr lang="en-US" b="1" dirty="0"/>
              <a:t>,</a:t>
            </a:r>
            <a:r>
              <a:rPr lang="en-US" dirty="0"/>
              <a:t> the integer portion </a:t>
            </a:r>
          </a:p>
          <a:p>
            <a:r>
              <a:rPr lang="en-US" dirty="0"/>
              <a:t>of the number expressed in two-complement.</a:t>
            </a:r>
          </a:p>
        </p:txBody>
      </p:sp>
      <p:sp>
        <p:nvSpPr>
          <p:cNvPr id="51" name="TextBox 3"/>
          <p:cNvSpPr txBox="1">
            <a:spLocks noChangeArrowheads="1"/>
          </p:cNvSpPr>
          <p:nvPr/>
        </p:nvSpPr>
        <p:spPr bwMode="auto">
          <a:xfrm>
            <a:off x="1619672" y="4509120"/>
            <a:ext cx="65618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Assume that the integer portion of the number is small enough</a:t>
            </a:r>
          </a:p>
          <a:p>
            <a:r>
              <a:rPr lang="en-US" dirty="0" smtClean="0"/>
              <a:t>to be represented in a two-complement 32-bit representation.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51520" y="2242964"/>
            <a:ext cx="8587680" cy="2194148"/>
            <a:chOff x="251520" y="1196752"/>
            <a:chExt cx="8587680" cy="2194148"/>
          </a:xfrm>
        </p:grpSpPr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251520" y="1196752"/>
              <a:ext cx="8587680" cy="21941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aphicFrame>
          <p:nvGraphicFramePr>
            <p:cNvPr id="2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4666938"/>
                </p:ext>
              </p:extLst>
            </p:nvPr>
          </p:nvGraphicFramePr>
          <p:xfrm>
            <a:off x="386557" y="2204864"/>
            <a:ext cx="8370887" cy="1120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50" name="Equation" r:id="rId3" imgW="4165600" imgH="558800" progId="Equation.3">
                    <p:embed/>
                  </p:oleObj>
                </mc:Choice>
                <mc:Fallback>
                  <p:oleObj name="Equation" r:id="rId3" imgW="4165600" imgH="558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557" y="2204864"/>
                          <a:ext cx="8370887" cy="1120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" name="Group 23"/>
            <p:cNvGrpSpPr/>
            <p:nvPr/>
          </p:nvGrpSpPr>
          <p:grpSpPr>
            <a:xfrm>
              <a:off x="1763688" y="1277888"/>
              <a:ext cx="6034112" cy="710952"/>
              <a:chOff x="1763688" y="3556248"/>
              <a:chExt cx="6034112" cy="710952"/>
            </a:xfrm>
          </p:grpSpPr>
          <p:sp>
            <p:nvSpPr>
              <p:cNvPr id="25" name="Rectangle 4"/>
              <p:cNvSpPr>
                <a:spLocks noChangeArrowheads="1"/>
              </p:cNvSpPr>
              <p:nvPr/>
            </p:nvSpPr>
            <p:spPr bwMode="auto">
              <a:xfrm>
                <a:off x="1766863" y="3873500"/>
                <a:ext cx="279400" cy="393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i="1">
                    <a:latin typeface="Times New Roman" charset="0"/>
                  </a:rPr>
                  <a:t>S</a:t>
                </a:r>
              </a:p>
            </p:txBody>
          </p:sp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2051720" y="3873500"/>
                <a:ext cx="1796380" cy="393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i="1" dirty="0" err="1" smtClean="0">
                    <a:latin typeface="Times New Roman" charset="0"/>
                  </a:rPr>
                  <a:t>biasedexponent</a:t>
                </a:r>
                <a:endParaRPr lang="en-US" sz="2000" i="1" dirty="0">
                  <a:latin typeface="Times New Roman" charset="0"/>
                </a:endParaRPr>
              </a:p>
            </p:txBody>
          </p:sp>
          <p:sp>
            <p:nvSpPr>
              <p:cNvPr id="27" name="Rectangle 6"/>
              <p:cNvSpPr>
                <a:spLocks noChangeArrowheads="1"/>
              </p:cNvSpPr>
              <p:nvPr/>
            </p:nvSpPr>
            <p:spPr bwMode="auto">
              <a:xfrm>
                <a:off x="3848100" y="3873500"/>
                <a:ext cx="3949700" cy="393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i="1">
                    <a:latin typeface="Times New Roman" charset="0"/>
                  </a:rPr>
                  <a:t>fraction</a:t>
                </a:r>
              </a:p>
            </p:txBody>
          </p:sp>
          <p:sp>
            <p:nvSpPr>
              <p:cNvPr id="28" name="Line 7"/>
              <p:cNvSpPr>
                <a:spLocks noChangeShapeType="1"/>
              </p:cNvSpPr>
              <p:nvPr/>
            </p:nvSpPr>
            <p:spPr bwMode="auto">
              <a:xfrm>
                <a:off x="3848100" y="3676650"/>
                <a:ext cx="0" cy="165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Line 8"/>
              <p:cNvSpPr>
                <a:spLocks noChangeShapeType="1"/>
              </p:cNvSpPr>
              <p:nvPr/>
            </p:nvSpPr>
            <p:spPr bwMode="auto">
              <a:xfrm>
                <a:off x="2049438" y="3676650"/>
                <a:ext cx="0" cy="165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9"/>
              <p:cNvSpPr>
                <a:spLocks noChangeShapeType="1"/>
              </p:cNvSpPr>
              <p:nvPr/>
            </p:nvSpPr>
            <p:spPr bwMode="auto">
              <a:xfrm>
                <a:off x="7797800" y="3676650"/>
                <a:ext cx="0" cy="165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Text Box 10"/>
              <p:cNvSpPr txBox="1">
                <a:spLocks noChangeArrowheads="1"/>
              </p:cNvSpPr>
              <p:nvPr/>
            </p:nvSpPr>
            <p:spPr bwMode="auto">
              <a:xfrm>
                <a:off x="5632450" y="3556248"/>
                <a:ext cx="3810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dirty="0"/>
                  <a:t>23</a:t>
                </a:r>
              </a:p>
            </p:txBody>
          </p:sp>
          <p:sp>
            <p:nvSpPr>
              <p:cNvPr id="32" name="Text Box 12"/>
              <p:cNvSpPr txBox="1">
                <a:spLocks noChangeArrowheads="1"/>
              </p:cNvSpPr>
              <p:nvPr/>
            </p:nvSpPr>
            <p:spPr bwMode="auto">
              <a:xfrm>
                <a:off x="2808623" y="3573016"/>
                <a:ext cx="282575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dirty="0"/>
                  <a:t>8</a:t>
                </a:r>
              </a:p>
            </p:txBody>
          </p:sp>
          <p:sp>
            <p:nvSpPr>
              <p:cNvPr id="33" name="Text Box 13"/>
              <p:cNvSpPr txBox="1">
                <a:spLocks noChangeArrowheads="1"/>
              </p:cNvSpPr>
              <p:nvPr/>
            </p:nvSpPr>
            <p:spPr bwMode="auto">
              <a:xfrm>
                <a:off x="1763688" y="3573016"/>
                <a:ext cx="282575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34" name="Line 14"/>
              <p:cNvSpPr>
                <a:spLocks noChangeShapeType="1"/>
              </p:cNvSpPr>
              <p:nvPr/>
            </p:nvSpPr>
            <p:spPr bwMode="auto">
              <a:xfrm flipH="1">
                <a:off x="3886200" y="3717032"/>
                <a:ext cx="1765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Line 15"/>
              <p:cNvSpPr>
                <a:spLocks noChangeShapeType="1"/>
              </p:cNvSpPr>
              <p:nvPr/>
            </p:nvSpPr>
            <p:spPr bwMode="auto">
              <a:xfrm>
                <a:off x="5981700" y="3717032"/>
                <a:ext cx="1765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Line 17"/>
              <p:cNvSpPr>
                <a:spLocks noChangeShapeType="1"/>
              </p:cNvSpPr>
              <p:nvPr/>
            </p:nvSpPr>
            <p:spPr bwMode="auto">
              <a:xfrm>
                <a:off x="3131840" y="3717032"/>
                <a:ext cx="7200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Line 17"/>
              <p:cNvSpPr>
                <a:spLocks noChangeShapeType="1"/>
              </p:cNvSpPr>
              <p:nvPr/>
            </p:nvSpPr>
            <p:spPr bwMode="auto">
              <a:xfrm flipH="1">
                <a:off x="2051720" y="3717032"/>
                <a:ext cx="7200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0" y="19050"/>
            <a:ext cx="4848202" cy="2031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Monaco"/>
                <a:cs typeface="Monaco"/>
              </a:rPr>
              <a:t>t1 ← </a:t>
            </a:r>
            <a:r>
              <a:rPr lang="en-US" dirty="0" err="1">
                <a:latin typeface="Monaco"/>
                <a:cs typeface="Monaco"/>
              </a:rPr>
              <a:t>f</a:t>
            </a:r>
            <a:r>
              <a:rPr lang="en-US" dirty="0">
                <a:latin typeface="Monaco"/>
                <a:cs typeface="Monaco"/>
              </a:rPr>
              <a:t> &gt;&gt; 23</a:t>
            </a:r>
          </a:p>
          <a:p>
            <a:pPr>
              <a:defRPr/>
            </a:pPr>
            <a:r>
              <a:rPr lang="en-US" dirty="0">
                <a:latin typeface="Monaco"/>
                <a:cs typeface="Monaco"/>
              </a:rPr>
              <a:t>t2 ← t1 &amp; 0x00ff  </a:t>
            </a:r>
            <a:r>
              <a:rPr lang="en-US" dirty="0">
                <a:solidFill>
                  <a:srgbClr val="800000"/>
                </a:solidFill>
                <a:latin typeface="Monaco"/>
                <a:cs typeface="Monaco"/>
              </a:rPr>
              <a:t># 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t2←bexponent</a:t>
            </a:r>
            <a:endParaRPr lang="en-US" dirty="0">
              <a:solidFill>
                <a:srgbClr val="800000"/>
              </a:solidFill>
              <a:latin typeface="Monaco"/>
              <a:cs typeface="Monaco"/>
            </a:endParaRPr>
          </a:p>
          <a:p>
            <a:pPr>
              <a:defRPr/>
            </a:pPr>
            <a:r>
              <a:rPr lang="en-US" dirty="0">
                <a:latin typeface="Monaco"/>
                <a:cs typeface="Monaco"/>
              </a:rPr>
              <a:t>t3 ← 0x007f </a:t>
            </a:r>
            <a:r>
              <a:rPr lang="en-US" dirty="0" err="1">
                <a:latin typeface="Monaco"/>
                <a:cs typeface="Monaco"/>
              </a:rPr>
              <a:t>ffff</a:t>
            </a:r>
            <a:r>
              <a:rPr lang="en-US" dirty="0">
                <a:latin typeface="Monaco"/>
                <a:cs typeface="Monaco"/>
              </a:rPr>
              <a:t>  </a:t>
            </a:r>
          </a:p>
          <a:p>
            <a:pPr>
              <a:defRPr/>
            </a:pPr>
            <a:r>
              <a:rPr lang="en-US" dirty="0">
                <a:latin typeface="Monaco"/>
                <a:cs typeface="Monaco"/>
              </a:rPr>
              <a:t>t4 ← f &amp; t3     </a:t>
            </a:r>
            <a:r>
              <a:rPr lang="en-US" dirty="0" smtClean="0">
                <a:latin typeface="Monaco"/>
                <a:cs typeface="Monaco"/>
              </a:rPr>
              <a:t>  </a:t>
            </a:r>
            <a:r>
              <a:rPr lang="en-US" dirty="0">
                <a:solidFill>
                  <a:srgbClr val="800000"/>
                </a:solidFill>
                <a:latin typeface="Monaco"/>
                <a:cs typeface="Monaco"/>
              </a:rPr>
              <a:t># t4←fraction</a:t>
            </a:r>
            <a:endParaRPr lang="en-US" dirty="0" smtClean="0">
              <a:solidFill>
                <a:srgbClr val="800000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t5 ← 0x0080 0000  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# bit 23 is 1</a:t>
            </a:r>
          </a:p>
          <a:p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# add the 1 of 1.</a:t>
            </a:r>
            <a:r>
              <a:rPr lang="en-US" i="1" dirty="0" smtClean="0">
                <a:solidFill>
                  <a:srgbClr val="800000"/>
                </a:solidFill>
                <a:latin typeface="Monaco"/>
                <a:cs typeface="Monaco"/>
              </a:rPr>
              <a:t>fraction</a:t>
            </a:r>
          </a:p>
          <a:p>
            <a:r>
              <a:rPr lang="en-US" dirty="0" smtClean="0">
                <a:latin typeface="Monaco"/>
                <a:cs typeface="Monaco"/>
              </a:rPr>
              <a:t>t4 ← t4 | t5    </a:t>
            </a:r>
            <a:endParaRPr lang="en-US" i="1" dirty="0" smtClean="0">
              <a:latin typeface="Monaco"/>
              <a:cs typeface="Monaco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592832" y="2060848"/>
            <a:ext cx="8587680" cy="2194148"/>
            <a:chOff x="251520" y="1196752"/>
            <a:chExt cx="8587680" cy="2194148"/>
          </a:xfrm>
        </p:grpSpPr>
        <p:sp>
          <p:nvSpPr>
            <p:cNvPr id="52" name="Rectangle 25"/>
            <p:cNvSpPr>
              <a:spLocks noChangeArrowheads="1"/>
            </p:cNvSpPr>
            <p:nvPr/>
          </p:nvSpPr>
          <p:spPr bwMode="auto">
            <a:xfrm>
              <a:off x="251520" y="1196752"/>
              <a:ext cx="8587680" cy="21941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aphicFrame>
          <p:nvGraphicFramePr>
            <p:cNvPr id="54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7253751"/>
                </p:ext>
              </p:extLst>
            </p:nvPr>
          </p:nvGraphicFramePr>
          <p:xfrm>
            <a:off x="386557" y="2204864"/>
            <a:ext cx="8370887" cy="1120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94" name="Equation" r:id="rId3" imgW="4165600" imgH="558800" progId="Equation.3">
                    <p:embed/>
                  </p:oleObj>
                </mc:Choice>
                <mc:Fallback>
                  <p:oleObj name="Equation" r:id="rId3" imgW="4165600" imgH="558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557" y="2204864"/>
                          <a:ext cx="8370887" cy="1120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5" name="Group 54"/>
            <p:cNvGrpSpPr/>
            <p:nvPr/>
          </p:nvGrpSpPr>
          <p:grpSpPr>
            <a:xfrm>
              <a:off x="1763688" y="1277888"/>
              <a:ext cx="6034112" cy="710952"/>
              <a:chOff x="1763688" y="3556248"/>
              <a:chExt cx="6034112" cy="710952"/>
            </a:xfrm>
          </p:grpSpPr>
          <p:sp>
            <p:nvSpPr>
              <p:cNvPr id="56" name="Rectangle 4"/>
              <p:cNvSpPr>
                <a:spLocks noChangeArrowheads="1"/>
              </p:cNvSpPr>
              <p:nvPr/>
            </p:nvSpPr>
            <p:spPr bwMode="auto">
              <a:xfrm>
                <a:off x="1766863" y="3873500"/>
                <a:ext cx="279400" cy="393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i="1">
                    <a:latin typeface="Times New Roman" charset="0"/>
                  </a:rPr>
                  <a:t>S</a:t>
                </a:r>
              </a:p>
            </p:txBody>
          </p:sp>
          <p:sp>
            <p:nvSpPr>
              <p:cNvPr id="57" name="Rectangle 5"/>
              <p:cNvSpPr>
                <a:spLocks noChangeArrowheads="1"/>
              </p:cNvSpPr>
              <p:nvPr/>
            </p:nvSpPr>
            <p:spPr bwMode="auto">
              <a:xfrm>
                <a:off x="2051720" y="3873500"/>
                <a:ext cx="1796380" cy="393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i="1" dirty="0" err="1" smtClean="0">
                    <a:latin typeface="Times New Roman" charset="0"/>
                  </a:rPr>
                  <a:t>biasedexponent</a:t>
                </a:r>
                <a:endParaRPr lang="en-US" sz="2000" i="1" dirty="0">
                  <a:latin typeface="Times New Roman" charset="0"/>
                </a:endParaRPr>
              </a:p>
            </p:txBody>
          </p:sp>
          <p:sp>
            <p:nvSpPr>
              <p:cNvPr id="58" name="Rectangle 6"/>
              <p:cNvSpPr>
                <a:spLocks noChangeArrowheads="1"/>
              </p:cNvSpPr>
              <p:nvPr/>
            </p:nvSpPr>
            <p:spPr bwMode="auto">
              <a:xfrm>
                <a:off x="3848100" y="3873500"/>
                <a:ext cx="3949700" cy="393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i="1">
                    <a:latin typeface="Times New Roman" charset="0"/>
                  </a:rPr>
                  <a:t>fraction</a:t>
                </a:r>
              </a:p>
            </p:txBody>
          </p:sp>
          <p:sp>
            <p:nvSpPr>
              <p:cNvPr id="59" name="Line 7"/>
              <p:cNvSpPr>
                <a:spLocks noChangeShapeType="1"/>
              </p:cNvSpPr>
              <p:nvPr/>
            </p:nvSpPr>
            <p:spPr bwMode="auto">
              <a:xfrm>
                <a:off x="3848100" y="3676650"/>
                <a:ext cx="0" cy="165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8"/>
              <p:cNvSpPr>
                <a:spLocks noChangeShapeType="1"/>
              </p:cNvSpPr>
              <p:nvPr/>
            </p:nvSpPr>
            <p:spPr bwMode="auto">
              <a:xfrm>
                <a:off x="2049438" y="3676650"/>
                <a:ext cx="0" cy="165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9"/>
              <p:cNvSpPr>
                <a:spLocks noChangeShapeType="1"/>
              </p:cNvSpPr>
              <p:nvPr/>
            </p:nvSpPr>
            <p:spPr bwMode="auto">
              <a:xfrm>
                <a:off x="7797800" y="3676650"/>
                <a:ext cx="0" cy="165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Text Box 10"/>
              <p:cNvSpPr txBox="1">
                <a:spLocks noChangeArrowheads="1"/>
              </p:cNvSpPr>
              <p:nvPr/>
            </p:nvSpPr>
            <p:spPr bwMode="auto">
              <a:xfrm>
                <a:off x="5632450" y="3556248"/>
                <a:ext cx="3810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dirty="0"/>
                  <a:t>23</a:t>
                </a:r>
              </a:p>
            </p:txBody>
          </p:sp>
          <p:sp>
            <p:nvSpPr>
              <p:cNvPr id="63" name="Text Box 12"/>
              <p:cNvSpPr txBox="1">
                <a:spLocks noChangeArrowheads="1"/>
              </p:cNvSpPr>
              <p:nvPr/>
            </p:nvSpPr>
            <p:spPr bwMode="auto">
              <a:xfrm>
                <a:off x="2808623" y="3573016"/>
                <a:ext cx="282575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dirty="0"/>
                  <a:t>8</a:t>
                </a:r>
              </a:p>
            </p:txBody>
          </p:sp>
          <p:sp>
            <p:nvSpPr>
              <p:cNvPr id="85" name="Text Box 13"/>
              <p:cNvSpPr txBox="1">
                <a:spLocks noChangeArrowheads="1"/>
              </p:cNvSpPr>
              <p:nvPr/>
            </p:nvSpPr>
            <p:spPr bwMode="auto">
              <a:xfrm>
                <a:off x="1763688" y="3573016"/>
                <a:ext cx="282575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86" name="Line 14"/>
              <p:cNvSpPr>
                <a:spLocks noChangeShapeType="1"/>
              </p:cNvSpPr>
              <p:nvPr/>
            </p:nvSpPr>
            <p:spPr bwMode="auto">
              <a:xfrm flipH="1">
                <a:off x="3886200" y="3717032"/>
                <a:ext cx="1765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15"/>
              <p:cNvSpPr>
                <a:spLocks noChangeShapeType="1"/>
              </p:cNvSpPr>
              <p:nvPr/>
            </p:nvSpPr>
            <p:spPr bwMode="auto">
              <a:xfrm>
                <a:off x="5981700" y="3717032"/>
                <a:ext cx="1765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17"/>
              <p:cNvSpPr>
                <a:spLocks noChangeShapeType="1"/>
              </p:cNvSpPr>
              <p:nvPr/>
            </p:nvSpPr>
            <p:spPr bwMode="auto">
              <a:xfrm>
                <a:off x="3131840" y="3717032"/>
                <a:ext cx="7200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17"/>
              <p:cNvSpPr>
                <a:spLocks noChangeShapeType="1"/>
              </p:cNvSpPr>
              <p:nvPr/>
            </p:nvSpPr>
            <p:spPr bwMode="auto">
              <a:xfrm flipH="1">
                <a:off x="2051720" y="3717032"/>
                <a:ext cx="7200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133600" y="3573016"/>
            <a:ext cx="6695199" cy="3139321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if(t2</a:t>
            </a:r>
            <a:r>
              <a:rPr lang="en-US" dirty="0" smtClean="0">
                <a:latin typeface="Monaco"/>
                <a:cs typeface="Monaco"/>
              </a:rPr>
              <a:t> &lt;= 126)</a:t>
            </a:r>
          </a:p>
          <a:p>
            <a:r>
              <a:rPr lang="en-US" dirty="0" smtClean="0">
                <a:latin typeface="Monaco"/>
                <a:cs typeface="Monaco"/>
              </a:rPr>
              <a:t>  return 0</a:t>
            </a:r>
          </a:p>
          <a:p>
            <a:r>
              <a:rPr lang="en-US" dirty="0" smtClean="0">
                <a:latin typeface="Monaco"/>
                <a:cs typeface="Monaco"/>
              </a:rPr>
              <a:t>t6 </a:t>
            </a:r>
            <a:r>
              <a:rPr lang="en-US" dirty="0">
                <a:latin typeface="Monaco"/>
                <a:cs typeface="Monaco"/>
              </a:rPr>
              <a:t>← t2-</a:t>
            </a:r>
            <a:r>
              <a:rPr lang="en-US" dirty="0" smtClean="0">
                <a:latin typeface="Monaco"/>
                <a:cs typeface="Monaco"/>
              </a:rPr>
              <a:t>127    # exponent -127</a:t>
            </a:r>
          </a:p>
          <a:p>
            <a:r>
              <a:rPr lang="en-US" dirty="0" smtClean="0">
                <a:latin typeface="Monaco"/>
                <a:cs typeface="Monaco"/>
              </a:rPr>
              <a:t>t7 </a:t>
            </a:r>
            <a:r>
              <a:rPr lang="en-US" dirty="0">
                <a:latin typeface="Monaco"/>
                <a:cs typeface="Monaco"/>
              </a:rPr>
              <a:t>← </a:t>
            </a:r>
            <a:r>
              <a:rPr lang="en-US" dirty="0" smtClean="0">
                <a:latin typeface="Monaco"/>
                <a:cs typeface="Monaco"/>
              </a:rPr>
              <a:t>23 – t6   # how much to move binary point</a:t>
            </a:r>
          </a:p>
          <a:p>
            <a:r>
              <a:rPr lang="en-US" dirty="0" smtClean="0">
                <a:latin typeface="Monaco"/>
                <a:cs typeface="Monaco"/>
              </a:rPr>
              <a:t>if t7 &gt;= 0</a:t>
            </a:r>
          </a:p>
          <a:p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>
                <a:latin typeface="Monaco"/>
                <a:cs typeface="Monaco"/>
              </a:rPr>
              <a:t>← </a:t>
            </a:r>
            <a:r>
              <a:rPr lang="en-US" dirty="0" smtClean="0">
                <a:latin typeface="Monaco"/>
                <a:cs typeface="Monaco"/>
              </a:rPr>
              <a:t>t4 &gt;&gt; t7</a:t>
            </a:r>
          </a:p>
          <a:p>
            <a:r>
              <a:rPr lang="en-US" dirty="0" smtClean="0">
                <a:latin typeface="Monaco"/>
                <a:cs typeface="Monaco"/>
              </a:rPr>
              <a:t>else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 = t4 &lt;&lt; (-t7)</a:t>
            </a:r>
          </a:p>
          <a:p>
            <a:r>
              <a:rPr lang="en-US" dirty="0" smtClean="0">
                <a:latin typeface="Monaco"/>
                <a:cs typeface="Monaco"/>
              </a:rPr>
              <a:t>if(f&lt;0)</a:t>
            </a:r>
          </a:p>
          <a:p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 = - 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return 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endParaRPr lang="en-US" dirty="0" smtClean="0">
              <a:latin typeface="Monaco"/>
              <a:cs typeface="Monaco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209784" y="4941168"/>
            <a:ext cx="5458560" cy="826532"/>
            <a:chOff x="4419599" y="5486400"/>
            <a:chExt cx="5458560" cy="826532"/>
          </a:xfrm>
        </p:grpSpPr>
        <p:sp>
          <p:nvSpPr>
            <p:cNvPr id="28683" name="Oval 25"/>
            <p:cNvSpPr>
              <a:spLocks noChangeArrowheads="1"/>
            </p:cNvSpPr>
            <p:nvPr/>
          </p:nvSpPr>
          <p:spPr bwMode="auto">
            <a:xfrm>
              <a:off x="4419599" y="5486400"/>
              <a:ext cx="2434223" cy="3810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8684" name="TextBox 26"/>
            <p:cNvSpPr txBox="1">
              <a:spLocks noChangeArrowheads="1"/>
            </p:cNvSpPr>
            <p:nvPr/>
          </p:nvSpPr>
          <p:spPr bwMode="auto">
            <a:xfrm>
              <a:off x="7133456" y="5943600"/>
              <a:ext cx="274470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dirty="0" err="1">
                  <a:latin typeface="Monaco"/>
                  <a:cs typeface="Monaco"/>
                </a:rPr>
                <a:t>srlv</a:t>
              </a:r>
              <a:r>
                <a:rPr lang="en-US" dirty="0">
                  <a:latin typeface="Monaco"/>
                  <a:cs typeface="Monaco"/>
                </a:rPr>
                <a:t> rd, </a:t>
              </a:r>
              <a:r>
                <a:rPr lang="en-US" dirty="0" err="1">
                  <a:latin typeface="Monaco"/>
                  <a:cs typeface="Monaco"/>
                </a:rPr>
                <a:t>rt</a:t>
              </a:r>
              <a:r>
                <a:rPr lang="en-US" dirty="0">
                  <a:latin typeface="Monaco"/>
                  <a:cs typeface="Monaco"/>
                </a:rPr>
                <a:t>, </a:t>
              </a:r>
              <a:r>
                <a:rPr lang="en-US" dirty="0" err="1">
                  <a:latin typeface="Monaco"/>
                  <a:cs typeface="Monaco"/>
                </a:rPr>
                <a:t>rs</a:t>
              </a:r>
              <a:endParaRPr lang="en-US" dirty="0">
                <a:latin typeface="Monaco"/>
                <a:cs typeface="Monaco"/>
              </a:endParaRPr>
            </a:p>
          </p:txBody>
        </p:sp>
        <p:cxnSp>
          <p:nvCxnSpPr>
            <p:cNvPr id="30" name="Straight Arrow Connector 29"/>
            <p:cNvCxnSpPr>
              <a:stCxn id="28684" idx="1"/>
            </p:cNvCxnSpPr>
            <p:nvPr/>
          </p:nvCxnSpPr>
          <p:spPr bwMode="auto">
            <a:xfrm flipH="1" flipV="1">
              <a:off x="6709807" y="5774432"/>
              <a:ext cx="423649" cy="35383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4" name="Group 63"/>
          <p:cNvGrpSpPr/>
          <p:nvPr/>
        </p:nvGrpSpPr>
        <p:grpSpPr>
          <a:xfrm>
            <a:off x="4191000" y="24087"/>
            <a:ext cx="4876800" cy="380577"/>
            <a:chOff x="4038600" y="1524000"/>
            <a:chExt cx="4876800" cy="380577"/>
          </a:xfrm>
        </p:grpSpPr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4479073" y="1524000"/>
              <a:ext cx="4436327" cy="38057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000" i="1" dirty="0">
                <a:latin typeface="Times New Roman" charset="0"/>
              </a:endParaRPr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7491838" y="1524000"/>
              <a:ext cx="211254" cy="38057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i="1">
                  <a:latin typeface="Times New Roman" charset="0"/>
                </a:rPr>
                <a:t>S</a:t>
              </a:r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7705493" y="1524000"/>
              <a:ext cx="1200305" cy="38057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i="1" dirty="0" err="1" smtClean="0">
                  <a:latin typeface="Times New Roman" charset="0"/>
                </a:rPr>
                <a:t>bexponent</a:t>
              </a:r>
              <a:endParaRPr lang="en-US" sz="2000" i="1" dirty="0">
                <a:latin typeface="Times New Roman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38600" y="1524000"/>
              <a:ext cx="669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Monaco"/>
                  <a:cs typeface="Monaco"/>
                </a:rPr>
                <a:t>t1</a:t>
              </a:r>
              <a:endParaRPr lang="en-US" dirty="0">
                <a:latin typeface="Monaco"/>
                <a:cs typeface="Monaco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191000" y="584200"/>
            <a:ext cx="4876800" cy="380577"/>
            <a:chOff x="4038600" y="2101003"/>
            <a:chExt cx="4876800" cy="380577"/>
          </a:xfrm>
        </p:grpSpPr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4479073" y="2101003"/>
              <a:ext cx="4436327" cy="38057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000" i="1" dirty="0">
                <a:latin typeface="Times New Roman" charset="0"/>
              </a:endParaRPr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7705493" y="2101003"/>
              <a:ext cx="1200305" cy="38057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i="1" dirty="0" err="1" smtClean="0">
                  <a:latin typeface="Times New Roman" charset="0"/>
                </a:rPr>
                <a:t>bexponent</a:t>
              </a:r>
              <a:endParaRPr lang="en-US" sz="2000" i="1" dirty="0">
                <a:latin typeface="Times New Roman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038600" y="2101003"/>
              <a:ext cx="669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Monaco"/>
                  <a:cs typeface="Monaco"/>
                </a:rPr>
                <a:t>t2</a:t>
              </a:r>
              <a:endParaRPr lang="en-US" dirty="0">
                <a:latin typeface="Monaco"/>
                <a:cs typeface="Monaco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191000" y="1382947"/>
            <a:ext cx="4876800" cy="380577"/>
            <a:chOff x="4038600" y="2702560"/>
            <a:chExt cx="4876800" cy="380577"/>
          </a:xfrm>
        </p:grpSpPr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4479073" y="2702560"/>
              <a:ext cx="4436327" cy="38057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000" i="1" dirty="0">
                <a:latin typeface="Times New Roman" charset="0"/>
              </a:endParaRP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5919439" y="2702560"/>
              <a:ext cx="2986359" cy="38057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i="1">
                  <a:latin typeface="Times New Roman" charset="0"/>
                </a:rPr>
                <a:t>fraction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038600" y="2702560"/>
              <a:ext cx="669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Monaco"/>
                  <a:cs typeface="Monaco"/>
                </a:rPr>
                <a:t>t4</a:t>
              </a:r>
              <a:endParaRPr lang="en-US" dirty="0">
                <a:latin typeface="Monaco"/>
                <a:cs typeface="Monaco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796136" y="1403484"/>
            <a:ext cx="33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1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0" y="5029200"/>
            <a:ext cx="2147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with thanks to </a:t>
            </a:r>
          </a:p>
          <a:p>
            <a:r>
              <a:rPr lang="en-US" dirty="0" smtClean="0"/>
              <a:t>Stephen </a:t>
            </a:r>
            <a:r>
              <a:rPr lang="en-US" dirty="0" err="1" smtClean="0"/>
              <a:t>Rebstock</a:t>
            </a:r>
            <a:endParaRPr lang="en-US" dirty="0" smtClean="0"/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Douglas Schneider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63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3" grpId="0" build="p" animBg="1"/>
      <p:bldP spid="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Floating Point Standard</a:t>
            </a:r>
            <a:endParaRPr lang="en-AU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Defined by IEEE Std 754-1985</a:t>
            </a:r>
          </a:p>
          <a:p>
            <a:pPr eaLnBrk="1" hangingPunct="1"/>
            <a:r>
              <a:rPr lang="en-US"/>
              <a:t>Developed in response to divergence of representations</a:t>
            </a:r>
          </a:p>
          <a:p>
            <a:pPr lvl="1" eaLnBrk="1" hangingPunct="1"/>
            <a:r>
              <a:rPr lang="en-US"/>
              <a:t>Portability issues for scientific code</a:t>
            </a:r>
          </a:p>
          <a:p>
            <a:pPr eaLnBrk="1" hangingPunct="1"/>
            <a:r>
              <a:rPr lang="en-US"/>
              <a:t>Now almost universally adopted</a:t>
            </a:r>
          </a:p>
          <a:p>
            <a:pPr eaLnBrk="1" hangingPunct="1"/>
            <a:r>
              <a:rPr lang="en-US"/>
              <a:t>Two representations</a:t>
            </a:r>
          </a:p>
          <a:p>
            <a:pPr lvl="1" eaLnBrk="1" hangingPunct="1"/>
            <a:r>
              <a:rPr lang="en-US"/>
              <a:t>Single precision (32-bit)</a:t>
            </a:r>
          </a:p>
          <a:p>
            <a:pPr lvl="1" eaLnBrk="1" hangingPunct="1"/>
            <a:r>
              <a:rPr lang="en-US"/>
              <a:t>Double precision (64-bit) </a:t>
            </a:r>
          </a:p>
          <a:p>
            <a:pPr eaLnBrk="1" hangingPunct="1">
              <a:buFont typeface="Wingdings" charset="2"/>
              <a:buNone/>
            </a:pPr>
            <a:endParaRPr lang="en-US"/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1981200" y="6488113"/>
            <a:ext cx="18654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P-H. </a:t>
            </a:r>
            <a:r>
              <a:rPr lang="en-US" dirty="0" smtClean="0"/>
              <a:t>Section 3.5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 Point Representation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1266825" y="908720"/>
            <a:ext cx="50355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/>
              <a:t>Most standard floating point representation use:</a:t>
            </a:r>
          </a:p>
          <a:p>
            <a:r>
              <a:rPr lang="en-US" dirty="0"/>
              <a:t>	  1 bit for the sign (positive or negative)</a:t>
            </a:r>
          </a:p>
          <a:p>
            <a:r>
              <a:rPr lang="en-US" dirty="0"/>
              <a:t>	  8 bits for the range (exponent field)</a:t>
            </a:r>
          </a:p>
          <a:p>
            <a:r>
              <a:rPr lang="en-US" dirty="0"/>
              <a:t>	23 bits for the precision (fraction field)</a:t>
            </a:r>
          </a:p>
        </p:txBody>
      </p:sp>
      <p:graphicFrame>
        <p:nvGraphicFramePr>
          <p:cNvPr id="13006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415584"/>
              </p:ext>
            </p:extLst>
          </p:nvPr>
        </p:nvGraphicFramePr>
        <p:xfrm>
          <a:off x="449585" y="4824413"/>
          <a:ext cx="8370887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3" name="Equation" r:id="rId3" imgW="4165600" imgH="558800" progId="Equation.3">
                  <p:embed/>
                </p:oleObj>
              </mc:Choice>
              <mc:Fallback>
                <p:oleObj name="Equation" r:id="rId3" imgW="4165600" imgH="558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5" y="4824413"/>
                        <a:ext cx="8370887" cy="112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23"/>
          <p:cNvSpPr txBox="1">
            <a:spLocks noChangeArrowheads="1"/>
          </p:cNvSpPr>
          <p:nvPr/>
        </p:nvSpPr>
        <p:spPr bwMode="auto">
          <a:xfrm>
            <a:off x="6073775" y="6491288"/>
            <a:ext cx="30416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From: Patt and Patel, pp. 33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763688" y="3573016"/>
            <a:ext cx="282575" cy="694184"/>
            <a:chOff x="1763688" y="3573016"/>
            <a:chExt cx="282575" cy="694184"/>
          </a:xfrm>
        </p:grpSpPr>
        <p:sp>
          <p:nvSpPr>
            <p:cNvPr id="21512" name="Rectangle 4"/>
            <p:cNvSpPr>
              <a:spLocks noChangeArrowheads="1"/>
            </p:cNvSpPr>
            <p:nvPr/>
          </p:nvSpPr>
          <p:spPr bwMode="auto">
            <a:xfrm>
              <a:off x="1766863" y="3873500"/>
              <a:ext cx="279400" cy="393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i="1">
                  <a:latin typeface="Times New Roman" charset="0"/>
                </a:rPr>
                <a:t>S</a:t>
              </a:r>
            </a:p>
          </p:txBody>
        </p:sp>
        <p:sp>
          <p:nvSpPr>
            <p:cNvPr id="21520" name="Text Box 13"/>
            <p:cNvSpPr txBox="1">
              <a:spLocks noChangeArrowheads="1"/>
            </p:cNvSpPr>
            <p:nvPr/>
          </p:nvSpPr>
          <p:spPr bwMode="auto">
            <a:xfrm>
              <a:off x="1763688" y="3573016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848100" y="3556248"/>
            <a:ext cx="3949700" cy="710952"/>
            <a:chOff x="3848100" y="3556248"/>
            <a:chExt cx="3949700" cy="710952"/>
          </a:xfrm>
        </p:grpSpPr>
        <p:sp>
          <p:nvSpPr>
            <p:cNvPr id="21514" name="Rectangle 6"/>
            <p:cNvSpPr>
              <a:spLocks noChangeArrowheads="1"/>
            </p:cNvSpPr>
            <p:nvPr/>
          </p:nvSpPr>
          <p:spPr bwMode="auto">
            <a:xfrm>
              <a:off x="3848100" y="3873500"/>
              <a:ext cx="3949700" cy="393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i="1">
                  <a:latin typeface="Times New Roman" charset="0"/>
                </a:rPr>
                <a:t>fraction</a:t>
              </a:r>
            </a:p>
          </p:txBody>
        </p:sp>
        <p:sp>
          <p:nvSpPr>
            <p:cNvPr id="21517" name="Line 9"/>
            <p:cNvSpPr>
              <a:spLocks noChangeShapeType="1"/>
            </p:cNvSpPr>
            <p:nvPr/>
          </p:nvSpPr>
          <p:spPr bwMode="auto">
            <a:xfrm>
              <a:off x="7797800" y="3676650"/>
              <a:ext cx="0" cy="165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8" name="Text Box 10"/>
            <p:cNvSpPr txBox="1">
              <a:spLocks noChangeArrowheads="1"/>
            </p:cNvSpPr>
            <p:nvPr/>
          </p:nvSpPr>
          <p:spPr bwMode="auto">
            <a:xfrm>
              <a:off x="5632450" y="3556248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/>
                <a:t>23</a:t>
              </a:r>
            </a:p>
          </p:txBody>
        </p:sp>
        <p:sp>
          <p:nvSpPr>
            <p:cNvPr id="21521" name="Line 14"/>
            <p:cNvSpPr>
              <a:spLocks noChangeShapeType="1"/>
            </p:cNvSpPr>
            <p:nvPr/>
          </p:nvSpPr>
          <p:spPr bwMode="auto">
            <a:xfrm flipH="1">
              <a:off x="3886200" y="3717032"/>
              <a:ext cx="1765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2" name="Line 15"/>
            <p:cNvSpPr>
              <a:spLocks noChangeShapeType="1"/>
            </p:cNvSpPr>
            <p:nvPr/>
          </p:nvSpPr>
          <p:spPr bwMode="auto">
            <a:xfrm>
              <a:off x="5981700" y="3717032"/>
              <a:ext cx="1765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049438" y="3573016"/>
            <a:ext cx="1802482" cy="694184"/>
            <a:chOff x="2049438" y="3573016"/>
            <a:chExt cx="1802482" cy="694184"/>
          </a:xfrm>
        </p:grpSpPr>
        <p:sp>
          <p:nvSpPr>
            <p:cNvPr id="21513" name="Rectangle 5"/>
            <p:cNvSpPr>
              <a:spLocks noChangeArrowheads="1"/>
            </p:cNvSpPr>
            <p:nvPr/>
          </p:nvSpPr>
          <p:spPr bwMode="auto">
            <a:xfrm>
              <a:off x="2051720" y="3873500"/>
              <a:ext cx="1796380" cy="393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i="1" dirty="0" err="1" smtClean="0">
                  <a:latin typeface="Times New Roman" charset="0"/>
                </a:rPr>
                <a:t>biasedexponent</a:t>
              </a:r>
              <a:endParaRPr lang="en-US" sz="2000" i="1" dirty="0">
                <a:latin typeface="Times New Roman" charset="0"/>
              </a:endParaRPr>
            </a:p>
          </p:txBody>
        </p:sp>
        <p:sp>
          <p:nvSpPr>
            <p:cNvPr id="21515" name="Line 7"/>
            <p:cNvSpPr>
              <a:spLocks noChangeShapeType="1"/>
            </p:cNvSpPr>
            <p:nvPr/>
          </p:nvSpPr>
          <p:spPr bwMode="auto">
            <a:xfrm>
              <a:off x="3848100" y="3676650"/>
              <a:ext cx="0" cy="165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6" name="Line 8"/>
            <p:cNvSpPr>
              <a:spLocks noChangeShapeType="1"/>
            </p:cNvSpPr>
            <p:nvPr/>
          </p:nvSpPr>
          <p:spPr bwMode="auto">
            <a:xfrm>
              <a:off x="2049438" y="3676650"/>
              <a:ext cx="0" cy="165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9" name="Text Box 12"/>
            <p:cNvSpPr txBox="1">
              <a:spLocks noChangeArrowheads="1"/>
            </p:cNvSpPr>
            <p:nvPr/>
          </p:nvSpPr>
          <p:spPr bwMode="auto">
            <a:xfrm>
              <a:off x="2808623" y="3573016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21524" name="Line 17"/>
            <p:cNvSpPr>
              <a:spLocks noChangeShapeType="1"/>
            </p:cNvSpPr>
            <p:nvPr/>
          </p:nvSpPr>
          <p:spPr bwMode="auto">
            <a:xfrm>
              <a:off x="3131840" y="3717032"/>
              <a:ext cx="720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 flipH="1">
              <a:off x="2051720" y="3717032"/>
              <a:ext cx="720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9512" y="2204864"/>
            <a:ext cx="2878350" cy="1584176"/>
            <a:chOff x="179512" y="2204864"/>
            <a:chExt cx="2878350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179512" y="2204864"/>
              <a:ext cx="2878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Most-Significant Bit (MSB)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2"/>
            </p:cNvCxnSpPr>
            <p:nvPr/>
          </p:nvCxnSpPr>
          <p:spPr bwMode="auto">
            <a:xfrm>
              <a:off x="1618687" y="2574196"/>
              <a:ext cx="577049" cy="121484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2771800" y="2492896"/>
            <a:ext cx="3058237" cy="1296144"/>
            <a:chOff x="2771800" y="2492896"/>
            <a:chExt cx="3058237" cy="1296144"/>
          </a:xfrm>
        </p:grpSpPr>
        <p:sp>
          <p:nvSpPr>
            <p:cNvPr id="24" name="TextBox 23"/>
            <p:cNvSpPr txBox="1"/>
            <p:nvPr/>
          </p:nvSpPr>
          <p:spPr>
            <a:xfrm>
              <a:off x="2771800" y="2492896"/>
              <a:ext cx="3058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Least-Significant Bit (MSB)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4" idx="2"/>
            </p:cNvCxnSpPr>
            <p:nvPr/>
          </p:nvCxnSpPr>
          <p:spPr bwMode="auto">
            <a:xfrm flipH="1">
              <a:off x="3635896" y="2862228"/>
              <a:ext cx="665023" cy="92681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4067945" y="2411596"/>
            <a:ext cx="3061141" cy="1377444"/>
            <a:chOff x="4067945" y="2411596"/>
            <a:chExt cx="3061141" cy="1377444"/>
          </a:xfrm>
        </p:grpSpPr>
        <p:cxnSp>
          <p:nvCxnSpPr>
            <p:cNvPr id="31" name="Straight Arrow Connector 30"/>
            <p:cNvCxnSpPr>
              <a:stCxn id="12" idx="1"/>
            </p:cNvCxnSpPr>
            <p:nvPr/>
          </p:nvCxnSpPr>
          <p:spPr bwMode="auto">
            <a:xfrm flipH="1">
              <a:off x="4067945" y="2596262"/>
              <a:ext cx="2376263" cy="11927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Rectangle 11"/>
            <p:cNvSpPr/>
            <p:nvPr/>
          </p:nvSpPr>
          <p:spPr>
            <a:xfrm>
              <a:off x="6444208" y="2411596"/>
              <a:ext cx="6848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MSB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596336" y="2708920"/>
            <a:ext cx="1224136" cy="1080120"/>
            <a:chOff x="7596336" y="2708920"/>
            <a:chExt cx="1224136" cy="1080120"/>
          </a:xfrm>
        </p:grpSpPr>
        <p:cxnSp>
          <p:nvCxnSpPr>
            <p:cNvPr id="36" name="Straight Arrow Connector 35"/>
            <p:cNvCxnSpPr>
              <a:stCxn id="37" idx="1"/>
            </p:cNvCxnSpPr>
            <p:nvPr/>
          </p:nvCxnSpPr>
          <p:spPr bwMode="auto">
            <a:xfrm flipH="1">
              <a:off x="7596336" y="2893586"/>
              <a:ext cx="603165" cy="89545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7" name="Rectangle 36"/>
            <p:cNvSpPr/>
            <p:nvPr/>
          </p:nvSpPr>
          <p:spPr>
            <a:xfrm>
              <a:off x="8199501" y="2708920"/>
              <a:ext cx="620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</a:t>
              </a:r>
              <a:r>
                <a:rPr lang="en-US" dirty="0" smtClean="0">
                  <a:solidFill>
                    <a:srgbClr val="FF0000"/>
                  </a:solidFill>
                </a:rPr>
                <a:t>SB</a:t>
              </a:r>
              <a:endParaRPr lang="en-US" dirty="0"/>
            </a:p>
          </p:txBody>
        </p:sp>
      </p:grp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1981200" y="6488113"/>
            <a:ext cx="18654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P-H. </a:t>
            </a:r>
            <a:r>
              <a:rPr lang="en-US" dirty="0" smtClean="0"/>
              <a:t>Section 3.5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23850"/>
            <a:ext cx="8259762" cy="584200"/>
          </a:xfrm>
        </p:spPr>
        <p:txBody>
          <a:bodyPr/>
          <a:lstStyle/>
          <a:p>
            <a:r>
              <a:rPr lang="en-US" sz="3200"/>
              <a:t>Floating Point Representation (example)</a:t>
            </a:r>
          </a:p>
        </p:txBody>
      </p:sp>
      <p:graphicFrame>
        <p:nvGraphicFramePr>
          <p:cNvPr id="131092" name="Object 3"/>
          <p:cNvGraphicFramePr>
            <a:graphicFrameLocks noChangeAspect="1"/>
          </p:cNvGraphicFramePr>
          <p:nvPr/>
        </p:nvGraphicFramePr>
        <p:xfrm>
          <a:off x="1524000" y="3384550"/>
          <a:ext cx="707548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5" name="Equation" r:id="rId3" imgW="3936960" imgH="393480" progId="Equation.3">
                  <p:embed/>
                </p:oleObj>
              </mc:Choice>
              <mc:Fallback>
                <p:oleObj name="Equation" r:id="rId3" imgW="393696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84550"/>
                        <a:ext cx="7075488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4" name="Object 4"/>
          <p:cNvGraphicFramePr>
            <a:graphicFrameLocks noChangeAspect="1"/>
          </p:cNvGraphicFramePr>
          <p:nvPr/>
        </p:nvGraphicFramePr>
        <p:xfrm>
          <a:off x="2182813" y="3938588"/>
          <a:ext cx="5446712" cy="157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6" name="Equation" r:id="rId5" imgW="3429000" imgH="990600" progId="Equation.3">
                  <p:embed/>
                </p:oleObj>
              </mc:Choice>
              <mc:Fallback>
                <p:oleObj name="Equation" r:id="rId5" imgW="3429000" imgH="990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3938588"/>
                        <a:ext cx="5446712" cy="157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404938" y="5481644"/>
            <a:ext cx="7150101" cy="798513"/>
            <a:chOff x="885" y="3181"/>
            <a:chExt cx="4504" cy="503"/>
          </a:xfrm>
        </p:grpSpPr>
        <p:sp>
          <p:nvSpPr>
            <p:cNvPr id="22541" name="Text Box 23"/>
            <p:cNvSpPr txBox="1">
              <a:spLocks noChangeArrowheads="1"/>
            </p:cNvSpPr>
            <p:nvPr/>
          </p:nvSpPr>
          <p:spPr bwMode="auto">
            <a:xfrm>
              <a:off x="918" y="3181"/>
              <a:ext cx="20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Thus the exponent is given by:</a:t>
              </a:r>
            </a:p>
          </p:txBody>
        </p:sp>
        <p:graphicFrame>
          <p:nvGraphicFramePr>
            <p:cNvPr id="2253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41259"/>
                </p:ext>
              </p:extLst>
            </p:nvPr>
          </p:nvGraphicFramePr>
          <p:xfrm>
            <a:off x="885" y="3392"/>
            <a:ext cx="450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17" name="Equation" r:id="rId7" imgW="3111500" imgH="203200" progId="Equation.3">
                    <p:embed/>
                  </p:oleObj>
                </mc:Choice>
                <mc:Fallback>
                  <p:oleObj name="Equation" r:id="rId7" imgW="3111500" imgH="2032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3392"/>
                          <a:ext cx="4504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1099" name="Text Box 27"/>
          <p:cNvSpPr txBox="1">
            <a:spLocks noChangeArrowheads="1"/>
          </p:cNvSpPr>
          <p:nvPr/>
        </p:nvSpPr>
        <p:spPr bwMode="auto">
          <a:xfrm>
            <a:off x="2346325" y="6165304"/>
            <a:ext cx="4894414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1 10000001 10101000000000000000000</a:t>
            </a:r>
          </a:p>
        </p:txBody>
      </p:sp>
      <p:sp>
        <p:nvSpPr>
          <p:cNvPr id="22539" name="Text Box 29"/>
          <p:cNvSpPr txBox="1">
            <a:spLocks noChangeArrowheads="1"/>
          </p:cNvSpPr>
          <p:nvPr/>
        </p:nvSpPr>
        <p:spPr bwMode="auto">
          <a:xfrm>
            <a:off x="6073775" y="6491288"/>
            <a:ext cx="30416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From: Patt and Patel, pp. 34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1520" y="1196752"/>
            <a:ext cx="8587680" cy="2194148"/>
            <a:chOff x="251520" y="1196752"/>
            <a:chExt cx="8587680" cy="2194148"/>
          </a:xfrm>
        </p:grpSpPr>
        <p:sp>
          <p:nvSpPr>
            <p:cNvPr id="22535" name="Rectangle 25"/>
            <p:cNvSpPr>
              <a:spLocks noChangeArrowheads="1"/>
            </p:cNvSpPr>
            <p:nvPr/>
          </p:nvSpPr>
          <p:spPr bwMode="auto">
            <a:xfrm>
              <a:off x="251520" y="1196752"/>
              <a:ext cx="8587680" cy="21941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aphicFrame>
          <p:nvGraphicFramePr>
            <p:cNvPr id="27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5101030"/>
                </p:ext>
              </p:extLst>
            </p:nvPr>
          </p:nvGraphicFramePr>
          <p:xfrm>
            <a:off x="386557" y="2204864"/>
            <a:ext cx="8370887" cy="1120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18" name="Equation" r:id="rId9" imgW="4165600" imgH="558800" progId="Equation.3">
                    <p:embed/>
                  </p:oleObj>
                </mc:Choice>
                <mc:Fallback>
                  <p:oleObj name="Equation" r:id="rId9" imgW="4165600" imgH="558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557" y="2204864"/>
                          <a:ext cx="8370887" cy="1120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" name="Group 27"/>
            <p:cNvGrpSpPr/>
            <p:nvPr/>
          </p:nvGrpSpPr>
          <p:grpSpPr>
            <a:xfrm>
              <a:off x="1763688" y="1277888"/>
              <a:ext cx="6034112" cy="710952"/>
              <a:chOff x="1763688" y="3556248"/>
              <a:chExt cx="6034112" cy="710952"/>
            </a:xfrm>
          </p:grpSpPr>
          <p:sp>
            <p:nvSpPr>
              <p:cNvPr id="29" name="Rectangle 4"/>
              <p:cNvSpPr>
                <a:spLocks noChangeArrowheads="1"/>
              </p:cNvSpPr>
              <p:nvPr/>
            </p:nvSpPr>
            <p:spPr bwMode="auto">
              <a:xfrm>
                <a:off x="1766863" y="3873500"/>
                <a:ext cx="279400" cy="393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i="1">
                    <a:latin typeface="Times New Roman" charset="0"/>
                  </a:rPr>
                  <a:t>S</a:t>
                </a:r>
              </a:p>
            </p:txBody>
          </p:sp>
          <p:sp>
            <p:nvSpPr>
              <p:cNvPr id="30" name="Rectangle 5"/>
              <p:cNvSpPr>
                <a:spLocks noChangeArrowheads="1"/>
              </p:cNvSpPr>
              <p:nvPr/>
            </p:nvSpPr>
            <p:spPr bwMode="auto">
              <a:xfrm>
                <a:off x="2051720" y="3873500"/>
                <a:ext cx="1796380" cy="393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i="1" dirty="0" err="1" smtClean="0">
                    <a:latin typeface="Times New Roman" charset="0"/>
                  </a:rPr>
                  <a:t>biasedexponent</a:t>
                </a:r>
                <a:endParaRPr lang="en-US" sz="2000" i="1" dirty="0">
                  <a:latin typeface="Times New Roman" charset="0"/>
                </a:endParaRPr>
              </a:p>
            </p:txBody>
          </p:sp>
          <p:sp>
            <p:nvSpPr>
              <p:cNvPr id="31" name="Rectangle 6"/>
              <p:cNvSpPr>
                <a:spLocks noChangeArrowheads="1"/>
              </p:cNvSpPr>
              <p:nvPr/>
            </p:nvSpPr>
            <p:spPr bwMode="auto">
              <a:xfrm>
                <a:off x="3848100" y="3873500"/>
                <a:ext cx="3949700" cy="393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i="1">
                    <a:latin typeface="Times New Roman" charset="0"/>
                  </a:rPr>
                  <a:t>fraction</a:t>
                </a:r>
              </a:p>
            </p:txBody>
          </p:sp>
          <p:sp>
            <p:nvSpPr>
              <p:cNvPr id="32" name="Line 7"/>
              <p:cNvSpPr>
                <a:spLocks noChangeShapeType="1"/>
              </p:cNvSpPr>
              <p:nvPr/>
            </p:nvSpPr>
            <p:spPr bwMode="auto">
              <a:xfrm>
                <a:off x="3848100" y="3676650"/>
                <a:ext cx="0" cy="165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Line 8"/>
              <p:cNvSpPr>
                <a:spLocks noChangeShapeType="1"/>
              </p:cNvSpPr>
              <p:nvPr/>
            </p:nvSpPr>
            <p:spPr bwMode="auto">
              <a:xfrm>
                <a:off x="2049438" y="3676650"/>
                <a:ext cx="0" cy="165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Line 9"/>
              <p:cNvSpPr>
                <a:spLocks noChangeShapeType="1"/>
              </p:cNvSpPr>
              <p:nvPr/>
            </p:nvSpPr>
            <p:spPr bwMode="auto">
              <a:xfrm>
                <a:off x="7797800" y="3676650"/>
                <a:ext cx="0" cy="165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Text Box 10"/>
              <p:cNvSpPr txBox="1">
                <a:spLocks noChangeArrowheads="1"/>
              </p:cNvSpPr>
              <p:nvPr/>
            </p:nvSpPr>
            <p:spPr bwMode="auto">
              <a:xfrm>
                <a:off x="5632450" y="3556248"/>
                <a:ext cx="3810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dirty="0"/>
                  <a:t>23</a:t>
                </a:r>
              </a:p>
            </p:txBody>
          </p:sp>
          <p:sp>
            <p:nvSpPr>
              <p:cNvPr id="36" name="Text Box 12"/>
              <p:cNvSpPr txBox="1">
                <a:spLocks noChangeArrowheads="1"/>
              </p:cNvSpPr>
              <p:nvPr/>
            </p:nvSpPr>
            <p:spPr bwMode="auto">
              <a:xfrm>
                <a:off x="2808623" y="3573016"/>
                <a:ext cx="282575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dirty="0"/>
                  <a:t>8</a:t>
                </a:r>
              </a:p>
            </p:txBody>
          </p:sp>
          <p:sp>
            <p:nvSpPr>
              <p:cNvPr id="37" name="Text Box 13"/>
              <p:cNvSpPr txBox="1">
                <a:spLocks noChangeArrowheads="1"/>
              </p:cNvSpPr>
              <p:nvPr/>
            </p:nvSpPr>
            <p:spPr bwMode="auto">
              <a:xfrm>
                <a:off x="1763688" y="3573016"/>
                <a:ext cx="282575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38" name="Line 14"/>
              <p:cNvSpPr>
                <a:spLocks noChangeShapeType="1"/>
              </p:cNvSpPr>
              <p:nvPr/>
            </p:nvSpPr>
            <p:spPr bwMode="auto">
              <a:xfrm flipH="1">
                <a:off x="3886200" y="3717032"/>
                <a:ext cx="1765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Line 15"/>
              <p:cNvSpPr>
                <a:spLocks noChangeShapeType="1"/>
              </p:cNvSpPr>
              <p:nvPr/>
            </p:nvSpPr>
            <p:spPr bwMode="auto">
              <a:xfrm>
                <a:off x="5981700" y="3717032"/>
                <a:ext cx="1765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Line 17"/>
              <p:cNvSpPr>
                <a:spLocks noChangeShapeType="1"/>
              </p:cNvSpPr>
              <p:nvPr/>
            </p:nvSpPr>
            <p:spPr bwMode="auto">
              <a:xfrm>
                <a:off x="3131840" y="3717032"/>
                <a:ext cx="7200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Line 17"/>
              <p:cNvSpPr>
                <a:spLocks noChangeShapeType="1"/>
              </p:cNvSpPr>
              <p:nvPr/>
            </p:nvSpPr>
            <p:spPr bwMode="auto">
              <a:xfrm flipH="1">
                <a:off x="2051720" y="3717032"/>
                <a:ext cx="7200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0" y="6534636"/>
            <a:ext cx="18654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P-H. </a:t>
            </a:r>
            <a:r>
              <a:rPr lang="en-US" dirty="0" smtClean="0"/>
              <a:t>Section 3.5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9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23850"/>
            <a:ext cx="8259762" cy="584200"/>
          </a:xfrm>
        </p:spPr>
        <p:txBody>
          <a:bodyPr/>
          <a:lstStyle/>
          <a:p>
            <a:r>
              <a:rPr lang="en-US" sz="3200"/>
              <a:t>Floating Point Representation (example)</a:t>
            </a:r>
          </a:p>
        </p:txBody>
      </p:sp>
      <p:sp>
        <p:nvSpPr>
          <p:cNvPr id="23559" name="Text Box 25"/>
          <p:cNvSpPr txBox="1">
            <a:spLocks noChangeArrowheads="1"/>
          </p:cNvSpPr>
          <p:nvPr/>
        </p:nvSpPr>
        <p:spPr bwMode="auto">
          <a:xfrm>
            <a:off x="762000" y="4023955"/>
            <a:ext cx="73878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0011 1101 1000 0000 0000 0000 0000 0000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23560" name="Text Box 26"/>
          <p:cNvSpPr txBox="1">
            <a:spLocks noChangeArrowheads="1"/>
          </p:cNvSpPr>
          <p:nvPr/>
        </p:nvSpPr>
        <p:spPr bwMode="auto">
          <a:xfrm>
            <a:off x="1438275" y="3652838"/>
            <a:ext cx="669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D60093"/>
                </a:solidFill>
              </a:rPr>
              <a:t>What is the decimal value of the following floating point number?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581027" y="4437066"/>
            <a:ext cx="2695575" cy="592138"/>
            <a:chOff x="366" y="2669"/>
            <a:chExt cx="1698" cy="373"/>
          </a:xfrm>
        </p:grpSpPr>
        <p:sp>
          <p:nvSpPr>
            <p:cNvPr id="23565" name="AutoShape 27"/>
            <p:cNvSpPr>
              <a:spLocks/>
            </p:cNvSpPr>
            <p:nvPr/>
          </p:nvSpPr>
          <p:spPr bwMode="auto">
            <a:xfrm rot="16200000">
              <a:off x="1150" y="2191"/>
              <a:ext cx="163" cy="1119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23566" name="Text Box 28"/>
            <p:cNvSpPr txBox="1">
              <a:spLocks noChangeArrowheads="1"/>
            </p:cNvSpPr>
            <p:nvPr/>
          </p:nvSpPr>
          <p:spPr bwMode="auto">
            <a:xfrm>
              <a:off x="366" y="2751"/>
              <a:ext cx="169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0000FF"/>
                  </a:solidFill>
                </a:rPr>
                <a:t>biasedexponent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  <p:sp>
        <p:nvSpPr>
          <p:cNvPr id="132126" name="Text Box 30"/>
          <p:cNvSpPr txBox="1">
            <a:spLocks noChangeArrowheads="1"/>
          </p:cNvSpPr>
          <p:nvPr/>
        </p:nvSpPr>
        <p:spPr bwMode="auto">
          <a:xfrm>
            <a:off x="1524000" y="5029200"/>
            <a:ext cx="68386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err="1" smtClean="0"/>
              <a:t>biasedexponent</a:t>
            </a:r>
            <a:r>
              <a:rPr lang="en-US" sz="2400" dirty="0" smtClean="0"/>
              <a:t> </a:t>
            </a:r>
            <a:r>
              <a:rPr lang="en-US" sz="2400" dirty="0"/>
              <a:t>=</a:t>
            </a:r>
            <a:r>
              <a:rPr lang="en-US" sz="2400" dirty="0" smtClean="0"/>
              <a:t> 2</a:t>
            </a:r>
            <a:r>
              <a:rPr lang="en-US" sz="2400" baseline="30000" dirty="0" smtClean="0"/>
              <a:t>7</a:t>
            </a:r>
            <a:r>
              <a:rPr lang="en-US" sz="2400" dirty="0" smtClean="0"/>
              <a:t> – 2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+ 3 = 128 - 8 + 3 = 123</a:t>
            </a:r>
            <a:endParaRPr lang="en-US" sz="2400" dirty="0"/>
          </a:p>
        </p:txBody>
      </p:sp>
      <p:graphicFrame>
        <p:nvGraphicFramePr>
          <p:cNvPr id="132127" name="Object 3"/>
          <p:cNvGraphicFramePr>
            <a:graphicFrameLocks noChangeAspect="1"/>
          </p:cNvGraphicFramePr>
          <p:nvPr/>
        </p:nvGraphicFramePr>
        <p:xfrm>
          <a:off x="2451100" y="5441950"/>
          <a:ext cx="49784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1" name="Equation" r:id="rId3" imgW="2400300" imgH="368300" progId="Equation.3">
                  <p:embed/>
                </p:oleObj>
              </mc:Choice>
              <mc:Fallback>
                <p:oleObj name="Equation" r:id="rId3" imgW="2400300" imgH="368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5441950"/>
                        <a:ext cx="4978400" cy="760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Text Box 32"/>
          <p:cNvSpPr txBox="1">
            <a:spLocks noChangeArrowheads="1"/>
          </p:cNvSpPr>
          <p:nvPr/>
        </p:nvSpPr>
        <p:spPr bwMode="auto">
          <a:xfrm>
            <a:off x="6073775" y="6491288"/>
            <a:ext cx="30416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From: Patt and Patel, pp. 34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51520" y="1196752"/>
            <a:ext cx="8587680" cy="2194148"/>
            <a:chOff x="251520" y="1196752"/>
            <a:chExt cx="8587680" cy="2194148"/>
          </a:xfrm>
        </p:grpSpPr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251520" y="1196752"/>
              <a:ext cx="8587680" cy="21941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aphicFrame>
          <p:nvGraphicFramePr>
            <p:cNvPr id="30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9529529"/>
                </p:ext>
              </p:extLst>
            </p:nvPr>
          </p:nvGraphicFramePr>
          <p:xfrm>
            <a:off x="386557" y="2204864"/>
            <a:ext cx="8370887" cy="1120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52" name="Equation" r:id="rId5" imgW="4165600" imgH="558800" progId="Equation.3">
                    <p:embed/>
                  </p:oleObj>
                </mc:Choice>
                <mc:Fallback>
                  <p:oleObj name="Equation" r:id="rId5" imgW="4165600" imgH="558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557" y="2204864"/>
                          <a:ext cx="8370887" cy="1120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" name="Group 30"/>
            <p:cNvGrpSpPr/>
            <p:nvPr/>
          </p:nvGrpSpPr>
          <p:grpSpPr>
            <a:xfrm>
              <a:off x="1763688" y="1277888"/>
              <a:ext cx="6034112" cy="710952"/>
              <a:chOff x="1763688" y="3556248"/>
              <a:chExt cx="6034112" cy="710952"/>
            </a:xfrm>
          </p:grpSpPr>
          <p:sp>
            <p:nvSpPr>
              <p:cNvPr id="32" name="Rectangle 4"/>
              <p:cNvSpPr>
                <a:spLocks noChangeArrowheads="1"/>
              </p:cNvSpPr>
              <p:nvPr/>
            </p:nvSpPr>
            <p:spPr bwMode="auto">
              <a:xfrm>
                <a:off x="1766863" y="3873500"/>
                <a:ext cx="279400" cy="393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i="1">
                    <a:latin typeface="Times New Roman" charset="0"/>
                  </a:rPr>
                  <a:t>S</a:t>
                </a:r>
              </a:p>
            </p:txBody>
          </p:sp>
          <p:sp>
            <p:nvSpPr>
              <p:cNvPr id="33" name="Rectangle 5"/>
              <p:cNvSpPr>
                <a:spLocks noChangeArrowheads="1"/>
              </p:cNvSpPr>
              <p:nvPr/>
            </p:nvSpPr>
            <p:spPr bwMode="auto">
              <a:xfrm>
                <a:off x="2051720" y="3873500"/>
                <a:ext cx="1796380" cy="393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i="1" dirty="0" err="1" smtClean="0">
                    <a:latin typeface="Times New Roman" charset="0"/>
                  </a:rPr>
                  <a:t>biasedexponent</a:t>
                </a:r>
                <a:endParaRPr lang="en-US" sz="2000" i="1" dirty="0">
                  <a:latin typeface="Times New Roman" charset="0"/>
                </a:endParaRPr>
              </a:p>
            </p:txBody>
          </p:sp>
          <p:sp>
            <p:nvSpPr>
              <p:cNvPr id="34" name="Rectangle 6"/>
              <p:cNvSpPr>
                <a:spLocks noChangeArrowheads="1"/>
              </p:cNvSpPr>
              <p:nvPr/>
            </p:nvSpPr>
            <p:spPr bwMode="auto">
              <a:xfrm>
                <a:off x="3848100" y="3873500"/>
                <a:ext cx="3949700" cy="393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i="1">
                    <a:latin typeface="Times New Roman" charset="0"/>
                  </a:rPr>
                  <a:t>fraction</a:t>
                </a:r>
              </a:p>
            </p:txBody>
          </p:sp>
          <p:sp>
            <p:nvSpPr>
              <p:cNvPr id="35" name="Line 7"/>
              <p:cNvSpPr>
                <a:spLocks noChangeShapeType="1"/>
              </p:cNvSpPr>
              <p:nvPr/>
            </p:nvSpPr>
            <p:spPr bwMode="auto">
              <a:xfrm>
                <a:off x="3848100" y="3676650"/>
                <a:ext cx="0" cy="165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Line 8"/>
              <p:cNvSpPr>
                <a:spLocks noChangeShapeType="1"/>
              </p:cNvSpPr>
              <p:nvPr/>
            </p:nvSpPr>
            <p:spPr bwMode="auto">
              <a:xfrm>
                <a:off x="2049438" y="3676650"/>
                <a:ext cx="0" cy="165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Line 9"/>
              <p:cNvSpPr>
                <a:spLocks noChangeShapeType="1"/>
              </p:cNvSpPr>
              <p:nvPr/>
            </p:nvSpPr>
            <p:spPr bwMode="auto">
              <a:xfrm>
                <a:off x="7797800" y="3676650"/>
                <a:ext cx="0" cy="165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Text Box 10"/>
              <p:cNvSpPr txBox="1">
                <a:spLocks noChangeArrowheads="1"/>
              </p:cNvSpPr>
              <p:nvPr/>
            </p:nvSpPr>
            <p:spPr bwMode="auto">
              <a:xfrm>
                <a:off x="5632450" y="3556248"/>
                <a:ext cx="3810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dirty="0"/>
                  <a:t>23</a:t>
                </a:r>
              </a:p>
            </p:txBody>
          </p:sp>
          <p:sp>
            <p:nvSpPr>
              <p:cNvPr id="39" name="Text Box 12"/>
              <p:cNvSpPr txBox="1">
                <a:spLocks noChangeArrowheads="1"/>
              </p:cNvSpPr>
              <p:nvPr/>
            </p:nvSpPr>
            <p:spPr bwMode="auto">
              <a:xfrm>
                <a:off x="2808623" y="3573016"/>
                <a:ext cx="282575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dirty="0"/>
                  <a:t>8</a:t>
                </a:r>
              </a:p>
            </p:txBody>
          </p:sp>
          <p:sp>
            <p:nvSpPr>
              <p:cNvPr id="40" name="Text Box 13"/>
              <p:cNvSpPr txBox="1">
                <a:spLocks noChangeArrowheads="1"/>
              </p:cNvSpPr>
              <p:nvPr/>
            </p:nvSpPr>
            <p:spPr bwMode="auto">
              <a:xfrm>
                <a:off x="1763688" y="3573016"/>
                <a:ext cx="282575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41" name="Line 14"/>
              <p:cNvSpPr>
                <a:spLocks noChangeShapeType="1"/>
              </p:cNvSpPr>
              <p:nvPr/>
            </p:nvSpPr>
            <p:spPr bwMode="auto">
              <a:xfrm flipH="1">
                <a:off x="3886200" y="3717032"/>
                <a:ext cx="1765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Line 15"/>
              <p:cNvSpPr>
                <a:spLocks noChangeShapeType="1"/>
              </p:cNvSpPr>
              <p:nvPr/>
            </p:nvSpPr>
            <p:spPr bwMode="auto">
              <a:xfrm>
                <a:off x="5981700" y="3717032"/>
                <a:ext cx="1765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Line 17"/>
              <p:cNvSpPr>
                <a:spLocks noChangeShapeType="1"/>
              </p:cNvSpPr>
              <p:nvPr/>
            </p:nvSpPr>
            <p:spPr bwMode="auto">
              <a:xfrm>
                <a:off x="3131840" y="3717032"/>
                <a:ext cx="7200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Line 17"/>
              <p:cNvSpPr>
                <a:spLocks noChangeShapeType="1"/>
              </p:cNvSpPr>
              <p:nvPr/>
            </p:nvSpPr>
            <p:spPr bwMode="auto">
              <a:xfrm flipH="1">
                <a:off x="2051720" y="3717032"/>
                <a:ext cx="7200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0" y="6488113"/>
            <a:ext cx="18654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P-H. </a:t>
            </a:r>
            <a:r>
              <a:rPr lang="en-US" dirty="0" smtClean="0"/>
              <a:t>Section 3.5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2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088266"/>
            <a:ext cx="8259762" cy="1446550"/>
          </a:xfrm>
        </p:spPr>
        <p:txBody>
          <a:bodyPr/>
          <a:lstStyle/>
          <a:p>
            <a:pPr algn="ctr"/>
            <a:r>
              <a:rPr lang="en-US" dirty="0" smtClean="0"/>
              <a:t>Answering Dylan Ashley's Question (Fall 2014)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8592" y="3717032"/>
            <a:ext cx="8558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Why the IEEE standard uses the bias format for the exponent</a:t>
            </a:r>
          </a:p>
          <a:p>
            <a:pPr algn="ctr"/>
            <a:r>
              <a:rPr lang="en-US" sz="2400" dirty="0" smtClean="0"/>
              <a:t>instead of a two-complement representation? Why?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4667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092" y="260648"/>
            <a:ext cx="9144000" cy="48451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356992"/>
            <a:ext cx="2294508" cy="33499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5877272"/>
            <a:ext cx="65786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4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the answer?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863552"/>
            <a:ext cx="8216900" cy="3733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980728"/>
            <a:ext cx="5544616" cy="170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26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5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63734</TotalTime>
  <Words>1129</Words>
  <Application>Microsoft Macintosh PowerPoint</Application>
  <PresentationFormat>On-screen Show (4:3)</PresentationFormat>
  <Paragraphs>241</Paragraphs>
  <Slides>23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cod4e</vt:lpstr>
      <vt:lpstr>Equation</vt:lpstr>
      <vt:lpstr>Topic A</vt:lpstr>
      <vt:lpstr>Floating Point</vt:lpstr>
      <vt:lpstr>Floating Point Standard</vt:lpstr>
      <vt:lpstr>Floating Point Representation</vt:lpstr>
      <vt:lpstr>Floating Point Representation (example)</vt:lpstr>
      <vt:lpstr>Floating Point Representation (example)</vt:lpstr>
      <vt:lpstr>Answering Dylan Ashley's Question (Fall 2014)</vt:lpstr>
      <vt:lpstr>PowerPoint Presentation</vt:lpstr>
      <vt:lpstr>How to find the answer?</vt:lpstr>
      <vt:lpstr>PowerPoint Presentation</vt:lpstr>
      <vt:lpstr>PowerPoint Presentation</vt:lpstr>
      <vt:lpstr>PowerPoint Presentation</vt:lpstr>
      <vt:lpstr>Example</vt:lpstr>
      <vt:lpstr>Example</vt:lpstr>
      <vt:lpstr>Example</vt:lpstr>
      <vt:lpstr>Floating Point Representation (example)</vt:lpstr>
      <vt:lpstr>Floating Point Representation (example)</vt:lpstr>
      <vt:lpstr>Floating Point</vt:lpstr>
      <vt:lpstr>Floating Point</vt:lpstr>
      <vt:lpstr>Floating Point</vt:lpstr>
      <vt:lpstr>Special Floating Point Representations</vt:lpstr>
      <vt:lpstr>A Possible Final Exam Question</vt:lpstr>
      <vt:lpstr>PowerPoint Presentation</vt:lpstr>
    </vt:vector>
  </TitlesOfParts>
  <Company>Ashenden Designs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...</dc:title>
  <dc:creator>Peter Ashenden</dc:creator>
  <cp:lastModifiedBy>Jose Nelson Amaral</cp:lastModifiedBy>
  <cp:revision>107</cp:revision>
  <cp:lastPrinted>2010-03-01T20:01:03Z</cp:lastPrinted>
  <dcterms:created xsi:type="dcterms:W3CDTF">2012-03-09T13:29:40Z</dcterms:created>
  <dcterms:modified xsi:type="dcterms:W3CDTF">2016-11-04T20:46:21Z</dcterms:modified>
</cp:coreProperties>
</file>