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86" r:id="rId3"/>
    <p:sldId id="287" r:id="rId4"/>
    <p:sldId id="300" r:id="rId5"/>
    <p:sldId id="288" r:id="rId6"/>
    <p:sldId id="289" r:id="rId7"/>
    <p:sldId id="290" r:id="rId8"/>
    <p:sldId id="291" r:id="rId9"/>
    <p:sldId id="292" r:id="rId10"/>
    <p:sldId id="293" r:id="rId11"/>
    <p:sldId id="294" r:id="rId12"/>
    <p:sldId id="302" r:id="rId13"/>
    <p:sldId id="295" r:id="rId14"/>
    <p:sldId id="296" r:id="rId15"/>
    <p:sldId id="301" r:id="rId16"/>
    <p:sldId id="297" r:id="rId17"/>
    <p:sldId id="299" r:id="rId18"/>
    <p:sldId id="2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2E71-1B7B-4945-A722-E80D94FB2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3AFE5C-4E2A-4668-BDEB-735302915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02E597-CE2A-09C5-F909-AE61C66BC6F7}"/>
              </a:ext>
            </a:extLst>
          </p:cNvPr>
          <p:cNvSpPr>
            <a:spLocks noGrp="1"/>
          </p:cNvSpPr>
          <p:nvPr>
            <p:ph type="dt" sz="half" idx="10"/>
          </p:nvPr>
        </p:nvSpPr>
        <p:spPr/>
        <p:txBody>
          <a:bodyPr/>
          <a:lstStyle/>
          <a:p>
            <a:fld id="{DEDB4090-430D-4ABB-9E77-FECACC6763CF}" type="datetimeFigureOut">
              <a:rPr lang="en-IN" smtClean="0"/>
              <a:t>29-08-2024</a:t>
            </a:fld>
            <a:endParaRPr lang="en-IN"/>
          </a:p>
        </p:txBody>
      </p:sp>
      <p:sp>
        <p:nvSpPr>
          <p:cNvPr id="5" name="Footer Placeholder 4">
            <a:extLst>
              <a:ext uri="{FF2B5EF4-FFF2-40B4-BE49-F238E27FC236}">
                <a16:creationId xmlns:a16="http://schemas.microsoft.com/office/drawing/2014/main" id="{E9081B91-35F9-35EF-9D7D-6A3B33044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EE9AF-0672-1E16-2505-7D4757E37D72}"/>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416645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5157-AD78-5A8F-2C6E-289902C024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A252C0-ED56-7B43-C2AB-A328826EB1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07A63C-CE1E-927C-F936-FB96691F0BFD}"/>
              </a:ext>
            </a:extLst>
          </p:cNvPr>
          <p:cNvSpPr>
            <a:spLocks noGrp="1"/>
          </p:cNvSpPr>
          <p:nvPr>
            <p:ph type="dt" sz="half" idx="10"/>
          </p:nvPr>
        </p:nvSpPr>
        <p:spPr/>
        <p:txBody>
          <a:bodyPr/>
          <a:lstStyle/>
          <a:p>
            <a:fld id="{DEDB4090-430D-4ABB-9E77-FECACC6763CF}" type="datetimeFigureOut">
              <a:rPr lang="en-IN" smtClean="0"/>
              <a:t>29-08-2024</a:t>
            </a:fld>
            <a:endParaRPr lang="en-IN"/>
          </a:p>
        </p:txBody>
      </p:sp>
      <p:sp>
        <p:nvSpPr>
          <p:cNvPr id="5" name="Footer Placeholder 4">
            <a:extLst>
              <a:ext uri="{FF2B5EF4-FFF2-40B4-BE49-F238E27FC236}">
                <a16:creationId xmlns:a16="http://schemas.microsoft.com/office/drawing/2014/main" id="{499B6772-486E-0CCC-0533-7CCC08B1D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27F29B-9904-2101-448F-5D15BE461BAB}"/>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395165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63E30-1A5D-2F3F-9D1D-41B631C2DC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AADB17-D0BF-6277-27E6-84DC094460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73F34-A4D5-5ABB-F8A1-50AF6086C611}"/>
              </a:ext>
            </a:extLst>
          </p:cNvPr>
          <p:cNvSpPr>
            <a:spLocks noGrp="1"/>
          </p:cNvSpPr>
          <p:nvPr>
            <p:ph type="dt" sz="half" idx="10"/>
          </p:nvPr>
        </p:nvSpPr>
        <p:spPr/>
        <p:txBody>
          <a:bodyPr/>
          <a:lstStyle/>
          <a:p>
            <a:fld id="{DEDB4090-430D-4ABB-9E77-FECACC6763CF}" type="datetimeFigureOut">
              <a:rPr lang="en-IN" smtClean="0"/>
              <a:t>29-08-2024</a:t>
            </a:fld>
            <a:endParaRPr lang="en-IN"/>
          </a:p>
        </p:txBody>
      </p:sp>
      <p:sp>
        <p:nvSpPr>
          <p:cNvPr id="5" name="Footer Placeholder 4">
            <a:extLst>
              <a:ext uri="{FF2B5EF4-FFF2-40B4-BE49-F238E27FC236}">
                <a16:creationId xmlns:a16="http://schemas.microsoft.com/office/drawing/2014/main" id="{4F8D17EC-F8F9-7927-FC48-E5652E440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178665-6C73-BAEB-AFCB-234372CBB019}"/>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26844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9A01-623B-73C0-BEE5-84F840A9C1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B3A715-5A5A-98AF-16CE-D0E8650ECE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11F39-8A61-BC1C-8BE1-0DB86F18CFD2}"/>
              </a:ext>
            </a:extLst>
          </p:cNvPr>
          <p:cNvSpPr>
            <a:spLocks noGrp="1"/>
          </p:cNvSpPr>
          <p:nvPr>
            <p:ph type="dt" sz="half" idx="10"/>
          </p:nvPr>
        </p:nvSpPr>
        <p:spPr/>
        <p:txBody>
          <a:bodyPr/>
          <a:lstStyle/>
          <a:p>
            <a:fld id="{DEDB4090-430D-4ABB-9E77-FECACC6763CF}" type="datetimeFigureOut">
              <a:rPr lang="en-IN" smtClean="0"/>
              <a:t>29-08-2024</a:t>
            </a:fld>
            <a:endParaRPr lang="en-IN"/>
          </a:p>
        </p:txBody>
      </p:sp>
      <p:sp>
        <p:nvSpPr>
          <p:cNvPr id="5" name="Footer Placeholder 4">
            <a:extLst>
              <a:ext uri="{FF2B5EF4-FFF2-40B4-BE49-F238E27FC236}">
                <a16:creationId xmlns:a16="http://schemas.microsoft.com/office/drawing/2014/main" id="{646189BC-5D97-0DF6-B01B-CA826C88F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61BA6-BC7C-BEBA-3F3A-09565E2F802B}"/>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264058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2DC4-5773-7CDD-E77C-A117E1BF54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D4C4BF-58AD-238F-59CD-7906A83D0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2DE02-5B58-CB98-72B9-638327C79A0B}"/>
              </a:ext>
            </a:extLst>
          </p:cNvPr>
          <p:cNvSpPr>
            <a:spLocks noGrp="1"/>
          </p:cNvSpPr>
          <p:nvPr>
            <p:ph type="dt" sz="half" idx="10"/>
          </p:nvPr>
        </p:nvSpPr>
        <p:spPr/>
        <p:txBody>
          <a:bodyPr/>
          <a:lstStyle/>
          <a:p>
            <a:fld id="{DEDB4090-430D-4ABB-9E77-FECACC6763CF}" type="datetimeFigureOut">
              <a:rPr lang="en-IN" smtClean="0"/>
              <a:t>29-08-2024</a:t>
            </a:fld>
            <a:endParaRPr lang="en-IN"/>
          </a:p>
        </p:txBody>
      </p:sp>
      <p:sp>
        <p:nvSpPr>
          <p:cNvPr id="5" name="Footer Placeholder 4">
            <a:extLst>
              <a:ext uri="{FF2B5EF4-FFF2-40B4-BE49-F238E27FC236}">
                <a16:creationId xmlns:a16="http://schemas.microsoft.com/office/drawing/2014/main" id="{59B2B2B9-02D2-20B6-1855-E6BE32E3D3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E3DAEA-275E-3E37-C707-CD1BB963E1FD}"/>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167484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555A-AEA3-457F-5EA4-4BC1525A5E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1D4272-C7A5-6328-28E1-2CC6BA214E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624897-7A37-BCF1-8C7A-739C18DE5F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57A0F8-A187-4881-BFBD-C4D0853626E8}"/>
              </a:ext>
            </a:extLst>
          </p:cNvPr>
          <p:cNvSpPr>
            <a:spLocks noGrp="1"/>
          </p:cNvSpPr>
          <p:nvPr>
            <p:ph type="dt" sz="half" idx="10"/>
          </p:nvPr>
        </p:nvSpPr>
        <p:spPr/>
        <p:txBody>
          <a:bodyPr/>
          <a:lstStyle/>
          <a:p>
            <a:fld id="{DEDB4090-430D-4ABB-9E77-FECACC6763CF}" type="datetimeFigureOut">
              <a:rPr lang="en-IN" smtClean="0"/>
              <a:t>29-08-2024</a:t>
            </a:fld>
            <a:endParaRPr lang="en-IN"/>
          </a:p>
        </p:txBody>
      </p:sp>
      <p:sp>
        <p:nvSpPr>
          <p:cNvPr id="6" name="Footer Placeholder 5">
            <a:extLst>
              <a:ext uri="{FF2B5EF4-FFF2-40B4-BE49-F238E27FC236}">
                <a16:creationId xmlns:a16="http://schemas.microsoft.com/office/drawing/2014/main" id="{BF3E5848-FECB-56E7-D158-96F913BAC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BDE920-C3A2-88CB-D228-A0447A952654}"/>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315567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9615-A63E-1038-BBA4-2DD203D602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DB7AE2-A034-6F54-7F0F-7E9C2E5D8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392900-8D2F-2C7A-7454-12443859D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769460-8378-7638-1501-BFA96F2D4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76B145-E05A-97F9-CA75-47D20C77C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2EFB07-D5E5-E928-F40A-75836D1A062F}"/>
              </a:ext>
            </a:extLst>
          </p:cNvPr>
          <p:cNvSpPr>
            <a:spLocks noGrp="1"/>
          </p:cNvSpPr>
          <p:nvPr>
            <p:ph type="dt" sz="half" idx="10"/>
          </p:nvPr>
        </p:nvSpPr>
        <p:spPr/>
        <p:txBody>
          <a:bodyPr/>
          <a:lstStyle/>
          <a:p>
            <a:fld id="{DEDB4090-430D-4ABB-9E77-FECACC6763CF}" type="datetimeFigureOut">
              <a:rPr lang="en-IN" smtClean="0"/>
              <a:t>29-08-2024</a:t>
            </a:fld>
            <a:endParaRPr lang="en-IN"/>
          </a:p>
        </p:txBody>
      </p:sp>
      <p:sp>
        <p:nvSpPr>
          <p:cNvPr id="8" name="Footer Placeholder 7">
            <a:extLst>
              <a:ext uri="{FF2B5EF4-FFF2-40B4-BE49-F238E27FC236}">
                <a16:creationId xmlns:a16="http://schemas.microsoft.com/office/drawing/2014/main" id="{B0BC06A2-98A5-E2B7-C8DA-A9EE594AE8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E9B4AB-091B-701B-21AB-7CD4DFC04418}"/>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351384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C5E4-9F6D-CDB0-462C-B7320F6C5A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64E8CD-5680-0183-4B44-9408C107D04C}"/>
              </a:ext>
            </a:extLst>
          </p:cNvPr>
          <p:cNvSpPr>
            <a:spLocks noGrp="1"/>
          </p:cNvSpPr>
          <p:nvPr>
            <p:ph type="dt" sz="half" idx="10"/>
          </p:nvPr>
        </p:nvSpPr>
        <p:spPr/>
        <p:txBody>
          <a:bodyPr/>
          <a:lstStyle/>
          <a:p>
            <a:fld id="{DEDB4090-430D-4ABB-9E77-FECACC6763CF}" type="datetimeFigureOut">
              <a:rPr lang="en-IN" smtClean="0"/>
              <a:t>29-08-2024</a:t>
            </a:fld>
            <a:endParaRPr lang="en-IN"/>
          </a:p>
        </p:txBody>
      </p:sp>
      <p:sp>
        <p:nvSpPr>
          <p:cNvPr id="4" name="Footer Placeholder 3">
            <a:extLst>
              <a:ext uri="{FF2B5EF4-FFF2-40B4-BE49-F238E27FC236}">
                <a16:creationId xmlns:a16="http://schemas.microsoft.com/office/drawing/2014/main" id="{4D25FC0E-9F72-12A8-80E3-DEAB6E1D8D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F279B9-99FB-05F4-6823-9BE7F1D51626}"/>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209712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E1B5D-C3B9-876B-FFD3-6FD85663E12E}"/>
              </a:ext>
            </a:extLst>
          </p:cNvPr>
          <p:cNvSpPr>
            <a:spLocks noGrp="1"/>
          </p:cNvSpPr>
          <p:nvPr>
            <p:ph type="dt" sz="half" idx="10"/>
          </p:nvPr>
        </p:nvSpPr>
        <p:spPr/>
        <p:txBody>
          <a:bodyPr/>
          <a:lstStyle/>
          <a:p>
            <a:fld id="{DEDB4090-430D-4ABB-9E77-FECACC6763CF}" type="datetimeFigureOut">
              <a:rPr lang="en-IN" smtClean="0"/>
              <a:t>29-08-2024</a:t>
            </a:fld>
            <a:endParaRPr lang="en-IN"/>
          </a:p>
        </p:txBody>
      </p:sp>
      <p:sp>
        <p:nvSpPr>
          <p:cNvPr id="3" name="Footer Placeholder 2">
            <a:extLst>
              <a:ext uri="{FF2B5EF4-FFF2-40B4-BE49-F238E27FC236}">
                <a16:creationId xmlns:a16="http://schemas.microsoft.com/office/drawing/2014/main" id="{D404DA00-B99B-B524-B2AB-0DACEA8938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A37AD5-4067-8802-C725-5A8DB96E71A3}"/>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172498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FF38-500C-D355-871E-81FB0595A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A5D191-C0A1-B4FB-C1D3-FC195185F0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ACCEDF-D589-7EA6-3A8E-3C62A761D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35388-F6C9-7AAE-6ECB-2488CE78F94C}"/>
              </a:ext>
            </a:extLst>
          </p:cNvPr>
          <p:cNvSpPr>
            <a:spLocks noGrp="1"/>
          </p:cNvSpPr>
          <p:nvPr>
            <p:ph type="dt" sz="half" idx="10"/>
          </p:nvPr>
        </p:nvSpPr>
        <p:spPr/>
        <p:txBody>
          <a:bodyPr/>
          <a:lstStyle/>
          <a:p>
            <a:fld id="{DEDB4090-430D-4ABB-9E77-FECACC6763CF}" type="datetimeFigureOut">
              <a:rPr lang="en-IN" smtClean="0"/>
              <a:t>29-08-2024</a:t>
            </a:fld>
            <a:endParaRPr lang="en-IN"/>
          </a:p>
        </p:txBody>
      </p:sp>
      <p:sp>
        <p:nvSpPr>
          <p:cNvPr id="6" name="Footer Placeholder 5">
            <a:extLst>
              <a:ext uri="{FF2B5EF4-FFF2-40B4-BE49-F238E27FC236}">
                <a16:creationId xmlns:a16="http://schemas.microsoft.com/office/drawing/2014/main" id="{D730DDF7-8913-A0A5-5ED5-26F9DAD77A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ABF909-C095-B6EC-0AB8-7DDF7A9D2927}"/>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3376434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38ED-8B3B-1C00-E66F-B25AC59A5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DA573B-F516-23E9-32CC-99FB902F8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2D488C-B8FB-52FC-E22C-F471C991E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41EFA-F84A-0CF7-04E1-D158CD7E4353}"/>
              </a:ext>
            </a:extLst>
          </p:cNvPr>
          <p:cNvSpPr>
            <a:spLocks noGrp="1"/>
          </p:cNvSpPr>
          <p:nvPr>
            <p:ph type="dt" sz="half" idx="10"/>
          </p:nvPr>
        </p:nvSpPr>
        <p:spPr/>
        <p:txBody>
          <a:bodyPr/>
          <a:lstStyle/>
          <a:p>
            <a:fld id="{DEDB4090-430D-4ABB-9E77-FECACC6763CF}" type="datetimeFigureOut">
              <a:rPr lang="en-IN" smtClean="0"/>
              <a:t>29-08-2024</a:t>
            </a:fld>
            <a:endParaRPr lang="en-IN"/>
          </a:p>
        </p:txBody>
      </p:sp>
      <p:sp>
        <p:nvSpPr>
          <p:cNvPr id="6" name="Footer Placeholder 5">
            <a:extLst>
              <a:ext uri="{FF2B5EF4-FFF2-40B4-BE49-F238E27FC236}">
                <a16:creationId xmlns:a16="http://schemas.microsoft.com/office/drawing/2014/main" id="{EEAAEB47-79C6-8FC4-E950-B545B1AEE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C39F8-1F78-3DC8-9AC8-3D4160F18BC3}"/>
              </a:ext>
            </a:extLst>
          </p:cNvPr>
          <p:cNvSpPr>
            <a:spLocks noGrp="1"/>
          </p:cNvSpPr>
          <p:nvPr>
            <p:ph type="sldNum" sz="quarter" idx="12"/>
          </p:nvPr>
        </p:nvSpPr>
        <p:spPr/>
        <p:txBody>
          <a:bodyPr/>
          <a:lstStyle/>
          <a:p>
            <a:fld id="{E52DCAFB-1131-41D7-8E23-479FEA849EE7}" type="slidenum">
              <a:rPr lang="en-IN" smtClean="0"/>
              <a:t>‹#›</a:t>
            </a:fld>
            <a:endParaRPr lang="en-IN"/>
          </a:p>
        </p:txBody>
      </p:sp>
    </p:spTree>
    <p:extLst>
      <p:ext uri="{BB962C8B-B14F-4D97-AF65-F5344CB8AC3E}">
        <p14:creationId xmlns:p14="http://schemas.microsoft.com/office/powerpoint/2010/main" val="3054007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90A50-F546-B22B-9A04-11D5B2C21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5D37F2-2495-D7A2-319C-914B9E317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99D56-A52A-4166-1FE8-9DFB27737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B4090-430D-4ABB-9E77-FECACC6763CF}" type="datetimeFigureOut">
              <a:rPr lang="en-IN" smtClean="0"/>
              <a:t>29-08-2024</a:t>
            </a:fld>
            <a:endParaRPr lang="en-IN"/>
          </a:p>
        </p:txBody>
      </p:sp>
      <p:sp>
        <p:nvSpPr>
          <p:cNvPr id="5" name="Footer Placeholder 4">
            <a:extLst>
              <a:ext uri="{FF2B5EF4-FFF2-40B4-BE49-F238E27FC236}">
                <a16:creationId xmlns:a16="http://schemas.microsoft.com/office/drawing/2014/main" id="{B5B5BFC7-C1A1-5499-22DF-301F3CFEE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F2BDFE-9269-50A6-7803-66B00547B6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DCAFB-1131-41D7-8E23-479FEA849EE7}" type="slidenum">
              <a:rPr lang="en-IN" smtClean="0"/>
              <a:t>‹#›</a:t>
            </a:fld>
            <a:endParaRPr lang="en-IN"/>
          </a:p>
        </p:txBody>
      </p:sp>
    </p:spTree>
    <p:extLst>
      <p:ext uri="{BB962C8B-B14F-4D97-AF65-F5344CB8AC3E}">
        <p14:creationId xmlns:p14="http://schemas.microsoft.com/office/powerpoint/2010/main" val="1985823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F4EE-5000-4501-96DB-E295C05F9D21}"/>
              </a:ext>
            </a:extLst>
          </p:cNvPr>
          <p:cNvSpPr>
            <a:spLocks noGrp="1"/>
          </p:cNvSpPr>
          <p:nvPr>
            <p:ph type="title"/>
          </p:nvPr>
        </p:nvSpPr>
        <p:spPr>
          <a:xfrm>
            <a:off x="702214" y="319088"/>
            <a:ext cx="10876722" cy="4204914"/>
          </a:xfrm>
        </p:spPr>
        <p:txBody>
          <a:bodyPr>
            <a:noAutofit/>
          </a:bodyPr>
          <a:lstStyle/>
          <a:p>
            <a:pPr algn="ctr" fontAlgn="base">
              <a:lnSpc>
                <a:spcPct val="107000"/>
              </a:lnSpc>
              <a:spcAft>
                <a:spcPts val="800"/>
              </a:spcAft>
            </a:pP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C00000"/>
                </a:solidFill>
                <a:effectLst>
                  <a:outerShdw blurRad="38100" dist="38100" dir="2700000" algn="tl">
                    <a:srgbClr val="000000">
                      <a:alpha val="43137"/>
                    </a:srgbClr>
                  </a:outerShdw>
                </a:effectLst>
                <a:latin typeface="Times New Roman" pitchFamily="18" charset="0"/>
                <a:ea typeface="Cambria Math" panose="02040503050406030204" pitchFamily="18" charset="0"/>
                <a:cs typeface="Times New Roman" pitchFamily="18" charset="0"/>
              </a:rPr>
              <a:t>VISVESVARAYA TECHNOLOGICAL UNIVERSITY</a:t>
            </a:r>
            <a:br>
              <a:rPr lang="en-IN" sz="2400" b="1" dirty="0">
                <a:solidFill>
                  <a:srgbClr val="C00000"/>
                </a:solidFill>
                <a:effectLst>
                  <a:outerShdw blurRad="38100" dist="38100" dir="2700000" algn="tl">
                    <a:srgbClr val="000000">
                      <a:alpha val="43137"/>
                    </a:srgbClr>
                  </a:outerShdw>
                </a:effectLst>
                <a:latin typeface="Times New Roman" pitchFamily="18" charset="0"/>
                <a:ea typeface="Cambria Math" panose="02040503050406030204" pitchFamily="18" charset="0"/>
                <a:cs typeface="Times New Roman" pitchFamily="18" charset="0"/>
              </a:rPr>
            </a:br>
            <a:r>
              <a:rPr lang="en-IN" sz="2400" b="1" dirty="0">
                <a:solidFill>
                  <a:srgbClr val="C00000"/>
                </a:solidFill>
                <a:effectLst>
                  <a:outerShdw blurRad="38100" dist="38100" dir="2700000" algn="tl">
                    <a:srgbClr val="000000">
                      <a:alpha val="43137"/>
                    </a:srgbClr>
                  </a:outerShdw>
                </a:effectLst>
                <a:latin typeface="Times New Roman" pitchFamily="18" charset="0"/>
                <a:ea typeface="Cambria Math" panose="02040503050406030204" pitchFamily="18" charset="0"/>
                <a:cs typeface="Times New Roman" pitchFamily="18" charset="0"/>
              </a:rPr>
              <a:t>        </a:t>
            </a:r>
            <a:r>
              <a:rPr lang="en-US" sz="2400" dirty="0">
                <a:solidFill>
                  <a:srgbClr val="C00000"/>
                </a:solidFill>
                <a:latin typeface="Times New Roman" pitchFamily="18" charset="0"/>
                <a:ea typeface="Cambria Math" panose="02040503050406030204" pitchFamily="18" charset="0"/>
                <a:cs typeface="Times New Roman" pitchFamily="18" charset="0"/>
              </a:rPr>
              <a:t>“Jnana </a:t>
            </a:r>
            <a:r>
              <a:rPr lang="en-US" sz="2400" dirty="0" err="1">
                <a:solidFill>
                  <a:srgbClr val="C00000"/>
                </a:solidFill>
                <a:latin typeface="Times New Roman" pitchFamily="18" charset="0"/>
                <a:ea typeface="Cambria Math" panose="02040503050406030204" pitchFamily="18" charset="0"/>
                <a:cs typeface="Times New Roman" pitchFamily="18" charset="0"/>
              </a:rPr>
              <a:t>Sangama</a:t>
            </a:r>
            <a:r>
              <a:rPr lang="en-US" sz="2400" dirty="0">
                <a:solidFill>
                  <a:srgbClr val="C00000"/>
                </a:solidFill>
                <a:latin typeface="Times New Roman" pitchFamily="18" charset="0"/>
                <a:ea typeface="Cambria Math" panose="02040503050406030204" pitchFamily="18" charset="0"/>
                <a:cs typeface="Times New Roman" pitchFamily="18" charset="0"/>
              </a:rPr>
              <a:t>” Belagavi – 590018</a:t>
            </a:r>
            <a:br>
              <a:rPr lang="en-US" sz="2400" dirty="0">
                <a:solidFill>
                  <a:srgbClr val="C00000"/>
                </a:solidFill>
                <a:latin typeface="Times New Roman" pitchFamily="18" charset="0"/>
                <a:ea typeface="Cambria Math" panose="02040503050406030204" pitchFamily="18" charset="0"/>
                <a:cs typeface="Times New Roman" pitchFamily="18" charset="0"/>
              </a:rPr>
            </a:br>
            <a:br>
              <a:rPr lang="en-US" sz="2000" dirty="0">
                <a:latin typeface="Times New Roman" panose="02020603050405020304" pitchFamily="18" charset="0"/>
                <a:cs typeface="Times New Roman" panose="02020603050405020304" pitchFamily="18" charset="0"/>
              </a:rPr>
            </a:br>
            <a:r>
              <a:rPr lang="en-IN" sz="2000" b="1" kern="100" cap="all" spc="1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Sir M Visvesvaraya Institute Of Technology, Bengaluru-56257</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Mini Project Presentation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on</a:t>
            </a:r>
            <a:br>
              <a:rPr lang="en-US" sz="2000" dirty="0">
                <a:latin typeface="Times New Roman" panose="02020603050405020304" pitchFamily="18" charset="0"/>
                <a:cs typeface="Times New Roman" panose="02020603050405020304" pitchFamily="18" charset="0"/>
              </a:rPr>
            </a:br>
            <a:r>
              <a:rPr lang="en-US" sz="2800" b="1" dirty="0">
                <a:solidFill>
                  <a:schemeClr val="accent1"/>
                </a:solidFill>
                <a:latin typeface="Times New Roman" panose="02020603050405020304" pitchFamily="18" charset="0"/>
                <a:cs typeface="Times New Roman" panose="02020603050405020304" pitchFamily="18" charset="0"/>
              </a:rPr>
              <a:t>EARTHQUAKE LIFE BED </a:t>
            </a:r>
            <a:br>
              <a:rPr lang="en-US" sz="2800" b="1" dirty="0">
                <a:solidFill>
                  <a:schemeClr val="accent1"/>
                </a:solidFill>
                <a:latin typeface="Times New Roman" panose="02020603050405020304" pitchFamily="18" charset="0"/>
                <a:cs typeface="Times New Roman" panose="02020603050405020304" pitchFamily="18" charset="0"/>
              </a:rPr>
            </a:br>
            <a:endParaRPr lang="en-US" sz="20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6CA49-628B-4DB3-8D4A-D24006306058}"/>
              </a:ext>
            </a:extLst>
          </p:cNvPr>
          <p:cNvSpPr>
            <a:spLocks noGrp="1"/>
          </p:cNvSpPr>
          <p:nvPr>
            <p:ph idx="1"/>
          </p:nvPr>
        </p:nvSpPr>
        <p:spPr>
          <a:xfrm>
            <a:off x="702214" y="4092174"/>
            <a:ext cx="7908386" cy="2523229"/>
          </a:xfrm>
        </p:spPr>
        <p:txBody>
          <a:bodyPr numCol="2">
            <a:normAutofit fontScale="25000" lnSpcReduction="20000"/>
          </a:bodyPr>
          <a:lstStyle/>
          <a:p>
            <a:pPr marL="0" indent="0" algn="ctr">
              <a:lnSpc>
                <a:spcPct val="170000"/>
              </a:lnSpc>
              <a:buNone/>
            </a:pPr>
            <a:r>
              <a:rPr lang="en-US" sz="8000" b="1" u="sng" dirty="0">
                <a:latin typeface="Times New Roman" panose="02020603050405020304" pitchFamily="18" charset="0"/>
                <a:cs typeface="Times New Roman" panose="02020603050405020304" pitchFamily="18" charset="0"/>
              </a:rPr>
              <a:t>Presented by</a:t>
            </a:r>
          </a:p>
          <a:p>
            <a:pPr marL="0" indent="0">
              <a:lnSpc>
                <a:spcPct val="170000"/>
              </a:lnSpc>
              <a:buNone/>
            </a:pPr>
            <a:r>
              <a:rPr lang="en-US" sz="8000" dirty="0">
                <a:latin typeface="Times New Roman" panose="02020603050405020304" pitchFamily="18" charset="0"/>
                <a:cs typeface="Times New Roman" panose="02020603050405020304" pitchFamily="18" charset="0"/>
              </a:rPr>
              <a:t>Anubhab Sarkar 	(1MV20EC017)</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Apoorv Kumar  	(1MV20EC022)</a:t>
            </a:r>
          </a:p>
          <a:p>
            <a:pPr marL="0" indent="0">
              <a:lnSpc>
                <a:spcPct val="120000"/>
              </a:lnSpc>
              <a:buNone/>
            </a:pPr>
            <a:r>
              <a:rPr lang="en-US" sz="8000" dirty="0">
                <a:latin typeface="Times New Roman" panose="02020603050405020304" pitchFamily="18" charset="0"/>
                <a:cs typeface="Times New Roman" panose="02020603050405020304" pitchFamily="18" charset="0"/>
              </a:rPr>
              <a:t>Mihir Sharma     	(1MV20EC075)         </a:t>
            </a:r>
          </a:p>
          <a:p>
            <a:pPr marL="0" indent="0">
              <a:lnSpc>
                <a:spcPct val="120000"/>
              </a:lnSpc>
              <a:buNone/>
            </a:pPr>
            <a:r>
              <a:rPr lang="en-US" sz="8000" dirty="0">
                <a:latin typeface="Times New Roman" panose="02020603050405020304" pitchFamily="18" charset="0"/>
                <a:cs typeface="Times New Roman" panose="02020603050405020304" pitchFamily="18" charset="0"/>
              </a:rPr>
              <a:t>Siddhartha Kumar(1MV20EC112)   </a:t>
            </a:r>
          </a:p>
          <a:p>
            <a:pPr marL="0" indent="0" algn="ctr">
              <a:lnSpc>
                <a:spcPct val="120000"/>
              </a:lnSpc>
              <a:buNone/>
            </a:pPr>
            <a:br>
              <a:rPr lang="en-US" sz="8000" dirty="0">
                <a:latin typeface="Times New Roman" panose="02020603050405020304" pitchFamily="18" charset="0"/>
                <a:cs typeface="Times New Roman" panose="02020603050405020304" pitchFamily="18" charset="0"/>
              </a:rPr>
            </a:br>
            <a:br>
              <a:rPr lang="en-US" sz="8000"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sz="2400" dirty="0"/>
            </a:br>
            <a:endParaRPr lang="en-US" dirty="0"/>
          </a:p>
        </p:txBody>
      </p:sp>
      <p:pic>
        <p:nvPicPr>
          <p:cNvPr id="4" name="Picture 3" descr="vtu">
            <a:extLst>
              <a:ext uri="{FF2B5EF4-FFF2-40B4-BE49-F238E27FC236}">
                <a16:creationId xmlns:a16="http://schemas.microsoft.com/office/drawing/2014/main" id="{DCEA50C6-3D72-488B-A94E-8FE325FB5D75}"/>
              </a:ext>
            </a:extLst>
          </p:cNvPr>
          <p:cNvPicPr/>
          <p:nvPr/>
        </p:nvPicPr>
        <p:blipFill>
          <a:blip r:embed="rId2" cstate="print"/>
          <a:srcRect/>
          <a:stretch>
            <a:fillRect/>
          </a:stretch>
        </p:blipFill>
        <p:spPr bwMode="auto">
          <a:xfrm>
            <a:off x="657639" y="319088"/>
            <a:ext cx="1422952" cy="1132226"/>
          </a:xfrm>
          <a:prstGeom prst="rect">
            <a:avLst/>
          </a:prstGeom>
          <a:noFill/>
          <a:ln w="9525">
            <a:noFill/>
            <a:miter lim="800000"/>
            <a:headEnd/>
            <a:tailEnd/>
          </a:ln>
        </p:spPr>
      </p:pic>
      <p:sp>
        <p:nvSpPr>
          <p:cNvPr id="6" name="Slide Number Placeholder 5">
            <a:extLst>
              <a:ext uri="{FF2B5EF4-FFF2-40B4-BE49-F238E27FC236}">
                <a16:creationId xmlns:a16="http://schemas.microsoft.com/office/drawing/2014/main" id="{4CE06561-5EF6-4EE5-819E-D296BC3FAF41}"/>
              </a:ext>
            </a:extLst>
          </p:cNvPr>
          <p:cNvSpPr>
            <a:spLocks noGrp="1"/>
          </p:cNvSpPr>
          <p:nvPr>
            <p:ph type="sldNum" sz="quarter" idx="12"/>
          </p:nvPr>
        </p:nvSpPr>
        <p:spPr/>
        <p:txBody>
          <a:bodyPr/>
          <a:lstStyle/>
          <a:p>
            <a:fld id="{1195956C-89EE-44E8-A3FD-190410913105}" type="slidenum">
              <a:rPr lang="en-US" smtClean="0"/>
              <a:pPr/>
              <a:t>1</a:t>
            </a:fld>
            <a:endParaRPr lang="en-US"/>
          </a:p>
        </p:txBody>
      </p:sp>
      <p:pic>
        <p:nvPicPr>
          <p:cNvPr id="7" name="Picture 6">
            <a:extLst>
              <a:ext uri="{FF2B5EF4-FFF2-40B4-BE49-F238E27FC236}">
                <a16:creationId xmlns:a16="http://schemas.microsoft.com/office/drawing/2014/main" id="{467F5473-2931-9C8E-D51C-285A8AFF5A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00558" y="507097"/>
            <a:ext cx="961390" cy="914400"/>
          </a:xfrm>
          <a:prstGeom prst="rect">
            <a:avLst/>
          </a:prstGeom>
          <a:noFill/>
        </p:spPr>
      </p:pic>
      <p:sp>
        <p:nvSpPr>
          <p:cNvPr id="8" name="TextBox 7">
            <a:extLst>
              <a:ext uri="{FF2B5EF4-FFF2-40B4-BE49-F238E27FC236}">
                <a16:creationId xmlns:a16="http://schemas.microsoft.com/office/drawing/2014/main" id="{83266140-56B0-0028-3103-5669AE4E7CF2}"/>
              </a:ext>
            </a:extLst>
          </p:cNvPr>
          <p:cNvSpPr txBox="1"/>
          <p:nvPr/>
        </p:nvSpPr>
        <p:spPr>
          <a:xfrm>
            <a:off x="6181615" y="3908204"/>
            <a:ext cx="3890866" cy="2812437"/>
          </a:xfrm>
          <a:prstGeom prst="rect">
            <a:avLst/>
          </a:prstGeom>
          <a:noFill/>
        </p:spPr>
        <p:txBody>
          <a:bodyPr wrap="square" rtlCol="0">
            <a:spAutoFit/>
          </a:bodyPr>
          <a:lstStyle/>
          <a:p>
            <a:pPr marL="0" indent="0" algn="ctr">
              <a:lnSpc>
                <a:spcPct val="120000"/>
              </a:lnSpc>
              <a:buNone/>
            </a:pPr>
            <a:br>
              <a:rPr lang="en-US" sz="1800" dirty="0">
                <a:latin typeface="Times New Roman" panose="02020603050405020304" pitchFamily="18" charset="0"/>
                <a:cs typeface="Times New Roman" panose="02020603050405020304" pitchFamily="18" charset="0"/>
              </a:rPr>
            </a:br>
            <a:r>
              <a:rPr lang="en-US" sz="1800" b="1" u="sng" dirty="0">
                <a:latin typeface="Times New Roman" panose="02020603050405020304" pitchFamily="18" charset="0"/>
                <a:cs typeface="Times New Roman" panose="02020603050405020304" pitchFamily="18" charset="0"/>
              </a:rPr>
              <a:t>Under the Guidance of</a:t>
            </a:r>
          </a:p>
          <a:p>
            <a:pPr marL="0" indent="0" algn="ctr">
              <a:lnSpc>
                <a:spcPct val="120000"/>
              </a:lnSpc>
              <a:buNone/>
            </a:pPr>
            <a:r>
              <a:rPr lang="en-US" sz="1800" dirty="0">
                <a:latin typeface="Times New Roman" panose="02020603050405020304" pitchFamily="18" charset="0"/>
                <a:cs typeface="Times New Roman" panose="02020603050405020304" pitchFamily="18" charset="0"/>
              </a:rPr>
              <a:t> </a:t>
            </a:r>
          </a:p>
          <a:p>
            <a:pPr marL="0" marR="0" algn="ctr">
              <a:lnSpc>
                <a:spcPct val="150000"/>
              </a:lnSpc>
              <a:spcBef>
                <a:spcPts val="0"/>
              </a:spcBef>
              <a:spcAft>
                <a:spcPts val="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MS. VIJAYA LAKSHMI 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20000"/>
              </a:lnSpc>
              <a:buNone/>
            </a:pPr>
            <a:r>
              <a:rPr lang="en-US" dirty="0">
                <a:latin typeface="Times New Roman" panose="02020603050405020304" pitchFamily="18" charset="0"/>
                <a:cs typeface="Times New Roman" panose="02020603050405020304" pitchFamily="18" charset="0"/>
              </a:rPr>
              <a:t>(Associate Professor)</a:t>
            </a:r>
          </a:p>
          <a:p>
            <a:pPr marL="0" indent="0" algn="ctr">
              <a:lnSpc>
                <a:spcPct val="120000"/>
              </a:lnSpc>
              <a:buNone/>
            </a:pPr>
            <a:r>
              <a:rPr lang="en-US" dirty="0">
                <a:latin typeface="Times New Roman" panose="02020603050405020304" pitchFamily="18" charset="0"/>
                <a:cs typeface="Times New Roman" panose="02020603050405020304" pitchFamily="18" charset="0"/>
              </a:rPr>
              <a:t>Electronics &amp; Communication </a:t>
            </a:r>
          </a:p>
          <a:p>
            <a:pPr marL="0" indent="0" algn="ctr">
              <a:lnSpc>
                <a:spcPct val="120000"/>
              </a:lnSpc>
              <a:buNone/>
            </a:pPr>
            <a:r>
              <a:rPr lang="en-US" dirty="0">
                <a:latin typeface="Times New Roman" panose="02020603050405020304" pitchFamily="18" charset="0"/>
                <a:cs typeface="Times New Roman" panose="02020603050405020304" pitchFamily="18" charset="0"/>
              </a:rPr>
              <a:t>Engineering Department</a:t>
            </a:r>
            <a:endParaRPr lang="en-US" sz="1800" dirty="0">
              <a:latin typeface="Times New Roman" panose="02020603050405020304" pitchFamily="18" charset="0"/>
              <a:cs typeface="Times New Roman" panose="02020603050405020304" pitchFamily="18" charset="0"/>
            </a:endParaRPr>
          </a:p>
          <a:p>
            <a:pPr marL="0" indent="0" algn="ctr">
              <a:lnSpc>
                <a:spcPct val="120000"/>
              </a:lnSpc>
              <a:buNone/>
            </a:pPr>
            <a:endParaRPr lang="en-IN" dirty="0"/>
          </a:p>
        </p:txBody>
      </p:sp>
    </p:spTree>
    <p:extLst>
      <p:ext uri="{BB962C8B-B14F-4D97-AF65-F5344CB8AC3E}">
        <p14:creationId xmlns:p14="http://schemas.microsoft.com/office/powerpoint/2010/main" val="139737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9957FB-FC6E-5EE1-072A-0A04F614A4E3}"/>
              </a:ext>
            </a:extLst>
          </p:cNvPr>
          <p:cNvSpPr txBox="1"/>
          <p:nvPr/>
        </p:nvSpPr>
        <p:spPr>
          <a:xfrm>
            <a:off x="2009190" y="201392"/>
            <a:ext cx="8173617" cy="646331"/>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HARDWARE</a:t>
            </a:r>
            <a:r>
              <a:rPr lang="en-IN" sz="3600" b="1" u="sng" dirty="0"/>
              <a:t> DETAILS</a:t>
            </a:r>
          </a:p>
        </p:txBody>
      </p:sp>
      <p:sp>
        <p:nvSpPr>
          <p:cNvPr id="3" name="TextBox 2">
            <a:extLst>
              <a:ext uri="{FF2B5EF4-FFF2-40B4-BE49-F238E27FC236}">
                <a16:creationId xmlns:a16="http://schemas.microsoft.com/office/drawing/2014/main" id="{96200E3C-F487-382B-844A-879AE23E6315}"/>
              </a:ext>
            </a:extLst>
          </p:cNvPr>
          <p:cNvSpPr txBox="1"/>
          <p:nvPr/>
        </p:nvSpPr>
        <p:spPr>
          <a:xfrm>
            <a:off x="959496" y="978676"/>
            <a:ext cx="10273004" cy="6186309"/>
          </a:xfrm>
          <a:prstGeom prst="rect">
            <a:avLst/>
          </a:prstGeom>
          <a:noFill/>
        </p:spPr>
        <p:txBody>
          <a:bodyPr wrap="square" rtlCol="0">
            <a:spAutoFit/>
          </a:bodyPr>
          <a:lstStyle/>
          <a:p>
            <a:pPr algn="just"/>
            <a:r>
              <a:rPr lang="en-US" sz="2400" b="1" dirty="0" err="1">
                <a:latin typeface="Times New Roman" panose="02020603050405020304" pitchFamily="18" charset="0"/>
                <a:cs typeface="Times New Roman" panose="02020603050405020304" pitchFamily="18" charset="0"/>
              </a:rPr>
              <a:t>Atmega</a:t>
            </a:r>
            <a:r>
              <a:rPr lang="en-US" sz="2400" b="1" dirty="0">
                <a:latin typeface="Times New Roman" panose="02020603050405020304" pitchFamily="18" charset="0"/>
                <a:cs typeface="Times New Roman" panose="02020603050405020304" pitchFamily="18" charset="0"/>
              </a:rPr>
              <a:t> 328P</a:t>
            </a:r>
            <a:r>
              <a:rPr lang="en-US" sz="2400" dirty="0"/>
              <a:t>: </a:t>
            </a:r>
            <a:r>
              <a:rPr lang="en-US" sz="2400" dirty="0">
                <a:latin typeface="Times New Roman" panose="02020603050405020304" pitchFamily="18" charset="0"/>
                <a:cs typeface="Times New Roman" panose="02020603050405020304" pitchFamily="18" charset="0"/>
              </a:rPr>
              <a:t>It </a:t>
            </a:r>
            <a:r>
              <a:rPr lang="en-US" sz="2400" b="0" i="0" dirty="0">
                <a:solidFill>
                  <a:srgbClr val="374151"/>
                </a:solidFill>
                <a:effectLst/>
                <a:latin typeface="Times New Roman" panose="02020603050405020304" pitchFamily="18" charset="0"/>
                <a:cs typeface="Times New Roman" panose="02020603050405020304" pitchFamily="18" charset="0"/>
              </a:rPr>
              <a:t>offers a good balance between performance, functionality, and power consumption, making it suitable for a wide range of embedded systems applications, from simple DIY projects to more complex systems.</a:t>
            </a:r>
            <a:endParaRPr lang="en-US" sz="2400" dirty="0">
              <a:latin typeface="Times New Roman" panose="02020603050405020304" pitchFamily="18" charset="0"/>
              <a:cs typeface="Times New Roman" panose="02020603050405020304" pitchFamily="18" charset="0"/>
            </a:endParaRPr>
          </a:p>
          <a:p>
            <a:pPr algn="just"/>
            <a:endParaRPr lang="en-US" sz="2400" dirty="0"/>
          </a:p>
          <a:p>
            <a:pPr algn="just"/>
            <a:r>
              <a:rPr lang="en-US" sz="2400" b="1" dirty="0">
                <a:latin typeface="Times New Roman" panose="02020603050405020304" pitchFamily="18" charset="0"/>
                <a:cs typeface="Times New Roman" panose="02020603050405020304" pitchFamily="18" charset="0"/>
              </a:rPr>
              <a:t>Servo Motor</a:t>
            </a:r>
            <a:r>
              <a:rPr lang="en-US" sz="2400" dirty="0"/>
              <a:t>: </a:t>
            </a:r>
            <a:r>
              <a:rPr lang="en-US" sz="2400" b="0" i="0" dirty="0">
                <a:solidFill>
                  <a:srgbClr val="374151"/>
                </a:solidFill>
                <a:effectLst/>
                <a:latin typeface="Times New Roman" panose="02020603050405020304" pitchFamily="18" charset="0"/>
                <a:cs typeface="Times New Roman" panose="02020603050405020304" pitchFamily="18" charset="0"/>
              </a:rPr>
              <a:t>Servo motors typically use a control signal called Pulse Width Modulation (PWM) to determine the desired position</a:t>
            </a:r>
            <a:endParaRPr lang="en-US" sz="2400" dirty="0">
              <a:latin typeface="Times New Roman" panose="02020603050405020304" pitchFamily="18" charset="0"/>
              <a:cs typeface="Times New Roman" panose="02020603050405020304" pitchFamily="18" charset="0"/>
            </a:endParaRPr>
          </a:p>
          <a:p>
            <a:pPr algn="just"/>
            <a:endParaRPr lang="en-US" sz="2400" dirty="0"/>
          </a:p>
          <a:p>
            <a:pPr algn="just"/>
            <a:r>
              <a:rPr lang="en-US" sz="2400" b="1" dirty="0">
                <a:latin typeface="Times New Roman" panose="02020603050405020304" pitchFamily="18" charset="0"/>
                <a:cs typeface="Times New Roman" panose="02020603050405020304" pitchFamily="18" charset="0"/>
              </a:rPr>
              <a:t>Vibration Sensor</a:t>
            </a:r>
            <a:r>
              <a:rPr lang="en-US" sz="2400" dirty="0"/>
              <a:t>: </a:t>
            </a:r>
            <a:r>
              <a:rPr lang="en-US" sz="2400" dirty="0">
                <a:latin typeface="Times New Roman" panose="02020603050405020304" pitchFamily="18" charset="0"/>
                <a:cs typeface="Times New Roman" panose="02020603050405020304" pitchFamily="18" charset="0"/>
              </a:rPr>
              <a:t>The vibration sensor has two electrical contacts that do not touch each other in idle condition. When any movement or vibration occurs, the sensor’s contacts close and touch each other. </a:t>
            </a:r>
          </a:p>
          <a:p>
            <a:pPr algn="just"/>
            <a:endParaRPr lang="en-IN" sz="2400" dirty="0"/>
          </a:p>
          <a:p>
            <a:pPr algn="just"/>
            <a:r>
              <a:rPr lang="en-IN" sz="2400" b="1" dirty="0">
                <a:latin typeface="Times New Roman" panose="02020603050405020304" pitchFamily="18" charset="0"/>
                <a:cs typeface="Times New Roman" panose="02020603050405020304" pitchFamily="18" charset="0"/>
              </a:rPr>
              <a:t>LM358</a:t>
            </a:r>
            <a:r>
              <a:rPr lang="en-IN" sz="2400" dirty="0"/>
              <a:t>:</a:t>
            </a:r>
            <a:r>
              <a:rPr lang="en-IN" sz="2400" dirty="0">
                <a:solidFill>
                  <a:srgbClr val="202124"/>
                </a:solidFill>
                <a:latin typeface="Times New Roman" panose="02020603050405020304" pitchFamily="18" charset="0"/>
                <a:cs typeface="Times New Roman" panose="02020603050405020304" pitchFamily="18" charset="0"/>
              </a:rPr>
              <a:t>It </a:t>
            </a:r>
            <a:r>
              <a:rPr lang="en-US" sz="2400" dirty="0">
                <a:solidFill>
                  <a:srgbClr val="202124"/>
                </a:solidFill>
                <a:latin typeface="Times New Roman" panose="02020603050405020304" pitchFamily="18" charset="0"/>
                <a:cs typeface="Times New Roman" panose="02020603050405020304" pitchFamily="18" charset="0"/>
              </a:rPr>
              <a:t>is a low-power dual operational amplifier integrated circuit designed by National Semiconductor.</a:t>
            </a:r>
          </a:p>
          <a:p>
            <a:pPr algn="just"/>
            <a:endParaRPr lang="en-IN" sz="2400" dirty="0">
              <a:solidFill>
                <a:srgbClr val="202124"/>
              </a:solidFill>
              <a:latin typeface="Google Sans"/>
            </a:endParaRPr>
          </a:p>
          <a:p>
            <a:pPr algn="just"/>
            <a:r>
              <a:rPr lang="en-US" sz="2400" b="1" dirty="0"/>
              <a:t>Power </a:t>
            </a:r>
            <a:r>
              <a:rPr lang="en-US" sz="2400" b="1" dirty="0">
                <a:latin typeface="Times New Roman" panose="02020603050405020304" pitchFamily="18" charset="0"/>
                <a:cs typeface="Times New Roman" panose="02020603050405020304" pitchFamily="18" charset="0"/>
              </a:rPr>
              <a:t>Supply</a:t>
            </a:r>
            <a:r>
              <a:rPr lang="en-US" sz="2400" dirty="0"/>
              <a:t>: </a:t>
            </a:r>
            <a:r>
              <a:rPr lang="en-US" sz="2400" dirty="0">
                <a:latin typeface="Times New Roman" panose="02020603050405020304" pitchFamily="18" charset="0"/>
                <a:cs typeface="Times New Roman" panose="02020603050405020304" pitchFamily="18" charset="0"/>
              </a:rPr>
              <a:t>it is used to operate the whole circuit and the processor.</a:t>
            </a:r>
            <a:endParaRPr lang="en-IN" sz="2400" b="0" i="0" dirty="0">
              <a:solidFill>
                <a:srgbClr val="202124"/>
              </a:solidFill>
              <a:effectLst/>
              <a:latin typeface="Times New Roman" panose="02020603050405020304" pitchFamily="18" charset="0"/>
              <a:cs typeface="Times New Roman" panose="02020603050405020304" pitchFamily="18" charset="0"/>
            </a:endParaRPr>
          </a:p>
          <a:p>
            <a:br>
              <a:rPr lang="en-IN" b="0" i="0" dirty="0">
                <a:solidFill>
                  <a:srgbClr val="202124"/>
                </a:solidFill>
                <a:effectLst/>
                <a:latin typeface="arial" panose="020B0604020202020204" pitchFamily="34" charset="0"/>
              </a:rPr>
            </a:br>
            <a:endParaRPr lang="en-US" dirty="0"/>
          </a:p>
        </p:txBody>
      </p:sp>
    </p:spTree>
    <p:extLst>
      <p:ext uri="{BB962C8B-B14F-4D97-AF65-F5344CB8AC3E}">
        <p14:creationId xmlns:p14="http://schemas.microsoft.com/office/powerpoint/2010/main" val="229984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75766-B643-7CA6-EE2C-85C9601BF49C}"/>
              </a:ext>
            </a:extLst>
          </p:cNvPr>
          <p:cNvSpPr txBox="1"/>
          <p:nvPr/>
        </p:nvSpPr>
        <p:spPr>
          <a:xfrm>
            <a:off x="1625027" y="162818"/>
            <a:ext cx="9339943" cy="646331"/>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SOFTWARE</a:t>
            </a:r>
            <a:r>
              <a:rPr lang="en-IN" sz="3200" b="1" u="sng" dirty="0"/>
              <a:t> </a:t>
            </a:r>
            <a:r>
              <a:rPr lang="en-IN" sz="3600" b="1" u="sng" dirty="0">
                <a:latin typeface="Times New Roman" panose="02020603050405020304" pitchFamily="18" charset="0"/>
                <a:cs typeface="Times New Roman" panose="02020603050405020304" pitchFamily="18" charset="0"/>
              </a:rPr>
              <a:t>DETAILS</a:t>
            </a:r>
          </a:p>
        </p:txBody>
      </p:sp>
      <p:sp>
        <p:nvSpPr>
          <p:cNvPr id="4" name="TextBox 3">
            <a:extLst>
              <a:ext uri="{FF2B5EF4-FFF2-40B4-BE49-F238E27FC236}">
                <a16:creationId xmlns:a16="http://schemas.microsoft.com/office/drawing/2014/main" id="{2EABD53C-CF2A-E0B1-B406-53CEFEFB62EE}"/>
              </a:ext>
            </a:extLst>
          </p:cNvPr>
          <p:cNvSpPr txBox="1"/>
          <p:nvPr/>
        </p:nvSpPr>
        <p:spPr>
          <a:xfrm>
            <a:off x="954833" y="747593"/>
            <a:ext cx="10282334" cy="587853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APL</a:t>
            </a:r>
            <a:r>
              <a:rPr lang="en-US" sz="2400" dirty="0"/>
              <a:t>: </a:t>
            </a:r>
            <a:r>
              <a:rPr lang="en-US" sz="2400" b="0" i="0" dirty="0">
                <a:solidFill>
                  <a:srgbClr val="374151"/>
                </a:solidFill>
                <a:effectLst/>
                <a:latin typeface="Times New Roman" panose="02020603050405020304" pitchFamily="18" charset="0"/>
                <a:cs typeface="Times New Roman" panose="02020603050405020304" pitchFamily="18" charset="0"/>
              </a:rPr>
              <a:t>Arduino programming language is a simplified version of C++ programming language. It is specifically designed for programming Arduino microcontrollers and development boards.</a:t>
            </a:r>
          </a:p>
          <a:p>
            <a:pPr algn="just"/>
            <a:endParaRPr lang="en-US" sz="2400" dirty="0"/>
          </a:p>
          <a:p>
            <a:pPr algn="just"/>
            <a:r>
              <a:rPr lang="en-US" sz="2400" b="1" dirty="0">
                <a:latin typeface="Times New Roman" panose="02020603050405020304" pitchFamily="18" charset="0"/>
                <a:cs typeface="Times New Roman" panose="02020603050405020304" pitchFamily="18" charset="0"/>
              </a:rPr>
              <a:t>ALP CODE FOR THE</a:t>
            </a:r>
            <a:r>
              <a:rPr lang="en-US" sz="2400" b="1" dirty="0"/>
              <a:t> PROJECT:</a:t>
            </a:r>
          </a:p>
          <a:p>
            <a:pPr algn="just"/>
            <a:endParaRPr lang="en-US" sz="1600" b="1" dirty="0"/>
          </a:p>
          <a:p>
            <a:r>
              <a:rPr lang="en-US" sz="2400" dirty="0">
                <a:latin typeface="Times New Roman" panose="02020603050405020304" pitchFamily="18" charset="0"/>
                <a:cs typeface="Times New Roman" panose="02020603050405020304" pitchFamily="18" charset="0"/>
              </a:rPr>
              <a:t> #include&lt;Servo.h&gt; //The code starts by including the Servo library, which provides functions to control servo motors.</a:t>
            </a:r>
          </a:p>
          <a:p>
            <a:r>
              <a:rPr lang="en-US" sz="2400" dirty="0">
                <a:latin typeface="Times New Roman" panose="02020603050405020304" pitchFamily="18" charset="0"/>
                <a:cs typeface="Times New Roman" panose="02020603050405020304" pitchFamily="18" charset="0"/>
              </a:rPr>
              <a:t>Servo myservo1;</a:t>
            </a:r>
          </a:p>
          <a:p>
            <a:r>
              <a:rPr lang="en-US" sz="2400" dirty="0">
                <a:latin typeface="Times New Roman" panose="02020603050405020304" pitchFamily="18" charset="0"/>
                <a:cs typeface="Times New Roman" panose="02020603050405020304" pitchFamily="18" charset="0"/>
              </a:rPr>
              <a:t>Servo myservo2;</a:t>
            </a:r>
          </a:p>
          <a:p>
            <a:r>
              <a:rPr lang="en-US" sz="2400" dirty="0">
                <a:latin typeface="Times New Roman" panose="02020603050405020304" pitchFamily="18" charset="0"/>
                <a:cs typeface="Times New Roman" panose="02020603050405020304" pitchFamily="18" charset="0"/>
              </a:rPr>
              <a:t>int var = 7; //This variable  is declared and assigned the value 7, which represents the pin connected to the sensor.</a:t>
            </a:r>
          </a:p>
          <a:p>
            <a:r>
              <a:rPr lang="en-US" sz="2400" dirty="0">
                <a:latin typeface="Times New Roman" panose="02020603050405020304" pitchFamily="18" charset="0"/>
                <a:cs typeface="Times New Roman" panose="02020603050405020304" pitchFamily="18" charset="0"/>
              </a:rPr>
              <a:t>void setup() {</a:t>
            </a:r>
          </a:p>
          <a:p>
            <a:r>
              <a:rPr lang="en-US" sz="2400" dirty="0" err="1">
                <a:latin typeface="Times New Roman" panose="02020603050405020304" pitchFamily="18" charset="0"/>
                <a:cs typeface="Times New Roman" panose="02020603050405020304" pitchFamily="18" charset="0"/>
              </a:rPr>
              <a:t>Serial.begin</a:t>
            </a:r>
            <a:r>
              <a:rPr lang="en-US" sz="2400" dirty="0">
                <a:latin typeface="Times New Roman" panose="02020603050405020304" pitchFamily="18" charset="0"/>
                <a:cs typeface="Times New Roman" panose="02020603050405020304" pitchFamily="18" charset="0"/>
              </a:rPr>
              <a:t>(9600);</a:t>
            </a:r>
          </a:p>
          <a:p>
            <a:pPr algn="just"/>
            <a:r>
              <a:rPr lang="en-US" sz="2400" dirty="0" err="1">
                <a:latin typeface="Times New Roman" panose="02020603050405020304" pitchFamily="18" charset="0"/>
                <a:cs typeface="Times New Roman" panose="02020603050405020304" pitchFamily="18" charset="0"/>
              </a:rPr>
              <a:t>pinMode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var,INPUT</a:t>
            </a:r>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pinMode</a:t>
            </a:r>
            <a:r>
              <a:rPr lang="en-US" sz="2400" dirty="0">
                <a:latin typeface="Times New Roman" panose="02020603050405020304" pitchFamily="18" charset="0"/>
                <a:cs typeface="Times New Roman" panose="02020603050405020304" pitchFamily="18" charset="0"/>
              </a:rPr>
              <a:t>(var, INPUT) sets the var pin as an            input pin.</a:t>
            </a:r>
          </a:p>
        </p:txBody>
      </p:sp>
    </p:spTree>
    <p:extLst>
      <p:ext uri="{BB962C8B-B14F-4D97-AF65-F5344CB8AC3E}">
        <p14:creationId xmlns:p14="http://schemas.microsoft.com/office/powerpoint/2010/main" val="406452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81678F-39FB-24F3-A3F2-93D1D756080F}"/>
              </a:ext>
            </a:extLst>
          </p:cNvPr>
          <p:cNvSpPr txBox="1"/>
          <p:nvPr/>
        </p:nvSpPr>
        <p:spPr>
          <a:xfrm>
            <a:off x="762000" y="825500"/>
            <a:ext cx="11176000" cy="4431983"/>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myservo1.attach(3); //function attach the servo motors to pin 3</a:t>
            </a:r>
          </a:p>
          <a:p>
            <a:pPr algn="just"/>
            <a:r>
              <a:rPr lang="en-US" sz="2400" dirty="0">
                <a:latin typeface="Times New Roman" panose="02020603050405020304" pitchFamily="18" charset="0"/>
                <a:cs typeface="Times New Roman" panose="02020603050405020304" pitchFamily="18" charset="0"/>
              </a:rPr>
              <a:t>myservo2.attach(6);} //function that attach the servo motor to pin 6</a:t>
            </a:r>
          </a:p>
          <a:p>
            <a:pPr algn="just"/>
            <a:r>
              <a:rPr lang="en-US" sz="2400" dirty="0">
                <a:latin typeface="Times New Roman" panose="02020603050405020304" pitchFamily="18" charset="0"/>
                <a:cs typeface="Times New Roman" panose="02020603050405020304" pitchFamily="18" charset="0"/>
              </a:rPr>
              <a:t>void loop() {</a:t>
            </a:r>
          </a:p>
          <a:p>
            <a:pPr algn="just"/>
            <a:r>
              <a:rPr lang="en-US" sz="2400" dirty="0">
                <a:latin typeface="Times New Roman" panose="02020603050405020304" pitchFamily="18" charset="0"/>
                <a:cs typeface="Times New Roman" panose="02020603050405020304" pitchFamily="18" charset="0"/>
              </a:rPr>
              <a:t>int </a:t>
            </a:r>
            <a:r>
              <a:rPr lang="en-US" sz="2400" dirty="0" err="1">
                <a:latin typeface="Times New Roman" panose="02020603050405020304" pitchFamily="18" charset="0"/>
                <a:cs typeface="Times New Roman" panose="02020603050405020304" pitchFamily="18" charset="0"/>
              </a:rPr>
              <a:t>val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digitalRead</a:t>
            </a:r>
            <a:r>
              <a:rPr lang="en-US" sz="2400" dirty="0">
                <a:latin typeface="Times New Roman" panose="02020603050405020304" pitchFamily="18" charset="0"/>
                <a:cs typeface="Times New Roman" panose="02020603050405020304" pitchFamily="18" charset="0"/>
              </a:rPr>
              <a:t>(soil); //The </a:t>
            </a:r>
            <a:r>
              <a:rPr lang="en-US" sz="2400" dirty="0" err="1">
                <a:latin typeface="Times New Roman" panose="02020603050405020304" pitchFamily="18" charset="0"/>
                <a:cs typeface="Times New Roman" panose="02020603050405020304" pitchFamily="18" charset="0"/>
              </a:rPr>
              <a:t>digitalRead</a:t>
            </a:r>
            <a:r>
              <a:rPr lang="en-US" sz="2400" dirty="0">
                <a:latin typeface="Times New Roman" panose="02020603050405020304" pitchFamily="18" charset="0"/>
                <a:cs typeface="Times New Roman" panose="02020603050405020304" pitchFamily="18" charset="0"/>
              </a:rPr>
              <a:t>(var) function reads the value from the vibration sensor.</a:t>
            </a:r>
          </a:p>
          <a:p>
            <a:pPr algn="just"/>
            <a:r>
              <a:rPr lang="en-US" sz="2400" dirty="0">
                <a:latin typeface="Times New Roman" panose="02020603050405020304" pitchFamily="18" charset="0"/>
                <a:cs typeface="Times New Roman" panose="02020603050405020304" pitchFamily="18" charset="0"/>
              </a:rPr>
              <a:t>if(</a:t>
            </a:r>
            <a:r>
              <a:rPr lang="en-US" sz="2400" dirty="0" err="1">
                <a:latin typeface="Times New Roman" panose="02020603050405020304" pitchFamily="18" charset="0"/>
                <a:cs typeface="Times New Roman" panose="02020603050405020304" pitchFamily="18" charset="0"/>
              </a:rPr>
              <a:t>val</a:t>
            </a:r>
            <a:r>
              <a:rPr lang="en-US" sz="2400" dirty="0">
                <a:latin typeface="Times New Roman" panose="02020603050405020304" pitchFamily="18" charset="0"/>
                <a:cs typeface="Times New Roman" panose="02020603050405020304" pitchFamily="18" charset="0"/>
              </a:rPr>
              <a:t>==0){  </a:t>
            </a:r>
          </a:p>
          <a:p>
            <a:pPr algn="just"/>
            <a:r>
              <a:rPr lang="en-US" sz="2400" dirty="0">
                <a:latin typeface="Times New Roman" panose="02020603050405020304" pitchFamily="18" charset="0"/>
                <a:cs typeface="Times New Roman" panose="02020603050405020304" pitchFamily="18" charset="0"/>
              </a:rPr>
              <a:t>  myservo1.write(180); //sets the angle of the servo motor to 180</a:t>
            </a:r>
          </a:p>
          <a:p>
            <a:pPr algn="just"/>
            <a:r>
              <a:rPr lang="en-US" sz="2400" dirty="0">
                <a:latin typeface="Times New Roman" panose="02020603050405020304" pitchFamily="18" charset="0"/>
                <a:cs typeface="Times New Roman" panose="02020603050405020304" pitchFamily="18" charset="0"/>
              </a:rPr>
              <a:t> myservo2.write(0);  } //sets the angle of the servo motor to 0</a:t>
            </a:r>
          </a:p>
          <a:p>
            <a:pPr algn="just"/>
            <a:r>
              <a:rPr lang="en-US" sz="2400" dirty="0">
                <a:latin typeface="Times New Roman" panose="02020603050405020304" pitchFamily="18" charset="0"/>
                <a:cs typeface="Times New Roman" panose="02020603050405020304" pitchFamily="18" charset="0"/>
              </a:rPr>
              <a:t>else  {</a:t>
            </a:r>
          </a:p>
          <a:p>
            <a:pPr algn="just"/>
            <a:r>
              <a:rPr lang="en-US" sz="2400" dirty="0">
                <a:latin typeface="Times New Roman" panose="02020603050405020304" pitchFamily="18" charset="0"/>
                <a:cs typeface="Times New Roman" panose="02020603050405020304" pitchFamily="18" charset="0"/>
              </a:rPr>
              <a:t>myservo1.write(50); // sets the angle of the servo motor 1 to 50 </a:t>
            </a:r>
          </a:p>
          <a:p>
            <a:pPr algn="just"/>
            <a:r>
              <a:rPr lang="en-US" sz="2400" dirty="0">
                <a:latin typeface="Times New Roman" panose="02020603050405020304" pitchFamily="18" charset="0"/>
                <a:cs typeface="Times New Roman" panose="02020603050405020304" pitchFamily="18" charset="0"/>
              </a:rPr>
              <a:t> myservo2.write(120);  }} //sets the angle of the servo motor 2 to 120 </a:t>
            </a:r>
          </a:p>
          <a:p>
            <a:endParaRPr lang="en-IN" dirty="0"/>
          </a:p>
        </p:txBody>
      </p:sp>
    </p:spTree>
    <p:extLst>
      <p:ext uri="{BB962C8B-B14F-4D97-AF65-F5344CB8AC3E}">
        <p14:creationId xmlns:p14="http://schemas.microsoft.com/office/powerpoint/2010/main" val="2663923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37E253-41CC-48E2-8DA9-D0CBF700BAA1}"/>
              </a:ext>
            </a:extLst>
          </p:cNvPr>
          <p:cNvSpPr txBox="1"/>
          <p:nvPr/>
        </p:nvSpPr>
        <p:spPr>
          <a:xfrm>
            <a:off x="2536371" y="142550"/>
            <a:ext cx="7119257"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RESULTS AND OUTCOMES</a:t>
            </a:r>
            <a:endParaRPr lang="en-IN" sz="3600" b="1" u="sng" dirty="0"/>
          </a:p>
        </p:txBody>
      </p:sp>
      <p:sp>
        <p:nvSpPr>
          <p:cNvPr id="3" name="TextBox 2">
            <a:extLst>
              <a:ext uri="{FF2B5EF4-FFF2-40B4-BE49-F238E27FC236}">
                <a16:creationId xmlns:a16="http://schemas.microsoft.com/office/drawing/2014/main" id="{619E3813-958C-6EB1-D8EB-3FAE2A7ECD05}"/>
              </a:ext>
            </a:extLst>
          </p:cNvPr>
          <p:cNvSpPr txBox="1"/>
          <p:nvPr/>
        </p:nvSpPr>
        <p:spPr>
          <a:xfrm>
            <a:off x="842864" y="856357"/>
            <a:ext cx="10506269" cy="5262979"/>
          </a:xfrm>
          <a:prstGeom prst="rect">
            <a:avLst/>
          </a:prstGeom>
          <a:noFill/>
        </p:spPr>
        <p:txBody>
          <a:bodyPr wrap="square" rtlCol="0">
            <a:spAutoFit/>
          </a:bodyPr>
          <a:lstStyle/>
          <a:p>
            <a:pPr marL="285750" indent="-285750">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Enhanced Occupant Safety: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Implementation of earthquake Life bed measures should significantly enhance occupant safety during seismic events.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a:p>
            <a:pPr marL="285750" indent="-285750">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rPr>
              <a:t>Mitigation of Impact:</a:t>
            </a:r>
            <a:r>
              <a:rPr lang="en-US" sz="2400" dirty="0">
                <a:effectLst/>
                <a:latin typeface="Times New Roman" panose="02020603050405020304" pitchFamily="18" charset="0"/>
                <a:ea typeface="Calibri" panose="020F0502020204030204" pitchFamily="34" charset="0"/>
              </a:rPr>
              <a:t> The earthquake Life bed measures should effectively mitigate the impact of ground motion on the occupant. The bed should minimize vibrations, accelerations, and displacements experienced by the occupant.</a:t>
            </a:r>
          </a:p>
          <a:p>
            <a:endParaRPr lang="en-IN" sz="24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Improved Structural Integrity: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By integrating structural reinforcements and robust design principles, the earthquake Life bed measures should contribute to the overall structural integrity of the bed and surrounding components.</a:t>
            </a:r>
          </a:p>
          <a:p>
            <a:endParaRPr lang="en-IN" sz="2400" dirty="0">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rPr>
              <a:t>Quick Response and Activation:</a:t>
            </a:r>
            <a:r>
              <a:rPr lang="en-US" sz="2400" dirty="0">
                <a:effectLst/>
                <a:latin typeface="Times New Roman" panose="02020603050405020304" pitchFamily="18" charset="0"/>
                <a:ea typeface="Calibri" panose="020F0502020204030204" pitchFamily="34" charset="0"/>
              </a:rPr>
              <a:t> The prevention measures should enable the bed to respond rapidly and automatically to seismic events. This could include the activation of safety mechanisms such as restraints, barriers.</a:t>
            </a:r>
            <a:endParaRPr lang="en-IN" sz="2400" dirty="0"/>
          </a:p>
        </p:txBody>
      </p:sp>
    </p:spTree>
    <p:extLst>
      <p:ext uri="{BB962C8B-B14F-4D97-AF65-F5344CB8AC3E}">
        <p14:creationId xmlns:p14="http://schemas.microsoft.com/office/powerpoint/2010/main" val="376170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4AEB8-FAA3-774F-FE77-26BC0B1CB6B1}"/>
              </a:ext>
            </a:extLst>
          </p:cNvPr>
          <p:cNvSpPr txBox="1"/>
          <p:nvPr/>
        </p:nvSpPr>
        <p:spPr>
          <a:xfrm>
            <a:off x="2726353" y="367725"/>
            <a:ext cx="6941976" cy="646331"/>
          </a:xfrm>
          <a:prstGeom prst="rect">
            <a:avLst/>
          </a:prstGeom>
          <a:noFill/>
        </p:spPr>
        <p:txBody>
          <a:bodyPr wrap="square" rtlCol="0">
            <a:spAutoFit/>
          </a:bodyPr>
          <a:lstStyle/>
          <a:p>
            <a:pPr marL="292608" lvl="1" algn="ctr">
              <a:spcAft>
                <a:spcPts val="800"/>
              </a:spcAft>
            </a:pPr>
            <a:r>
              <a:rPr lang="en-IN" sz="3600" b="1" u="sng" dirty="0">
                <a:latin typeface="Times New Roman" panose="02020603050405020304" pitchFamily="18" charset="0"/>
                <a:cs typeface="Times New Roman" panose="02020603050405020304" pitchFamily="18" charset="0"/>
              </a:rPr>
              <a:t>MERITS AND DEMERITS</a:t>
            </a:r>
          </a:p>
        </p:txBody>
      </p:sp>
      <p:sp>
        <p:nvSpPr>
          <p:cNvPr id="3" name="TextBox 2">
            <a:extLst>
              <a:ext uri="{FF2B5EF4-FFF2-40B4-BE49-F238E27FC236}">
                <a16:creationId xmlns:a16="http://schemas.microsoft.com/office/drawing/2014/main" id="{DAA8144F-567D-6677-4322-0DDFEB241046}"/>
              </a:ext>
            </a:extLst>
          </p:cNvPr>
          <p:cNvSpPr txBox="1"/>
          <p:nvPr/>
        </p:nvSpPr>
        <p:spPr>
          <a:xfrm flipH="1">
            <a:off x="787140" y="1244600"/>
            <a:ext cx="10820401" cy="4705391"/>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MERITS</a:t>
            </a:r>
          </a:p>
          <a:p>
            <a:pPr marL="285750" lvl="0" indent="-285750" algn="just">
              <a:lnSpc>
                <a:spcPct val="150000"/>
              </a:lnSpc>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Safety: An earthquake Life bed aims to provide a safer environment during seismic events. It can minimize the risk of injuries or fatalities caused by collapsing structures or falling objects. </a:t>
            </a:r>
          </a:p>
          <a:p>
            <a:pPr marL="285750" lvl="0" indent="-285750" algn="just">
              <a:lnSpc>
                <a:spcPct val="150000"/>
              </a:lnSpc>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Rapid Response: These beds are designed to detect seismic activity and respond quickly to provide protection.</a:t>
            </a:r>
          </a:p>
          <a:p>
            <a:pPr marL="285750" lvl="0" indent="-285750" algn="just">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 Accessibility: The miniaturization of the earthquake Life bed allows for its use in various settings, including homes, hospitals, schools etc.</a:t>
            </a:r>
          </a:p>
          <a:p>
            <a:pPr marL="285750" lvl="0" indent="-28575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03708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C46F15-ADF4-B04E-F509-24DF706CEBB3}"/>
              </a:ext>
            </a:extLst>
          </p:cNvPr>
          <p:cNvSpPr txBox="1"/>
          <p:nvPr/>
        </p:nvSpPr>
        <p:spPr>
          <a:xfrm>
            <a:off x="939800" y="609600"/>
            <a:ext cx="10629900" cy="4095801"/>
          </a:xfrm>
          <a:prstGeom prst="rect">
            <a:avLst/>
          </a:prstGeom>
          <a:noFill/>
        </p:spPr>
        <p:txBody>
          <a:bodyPr wrap="square">
            <a:spAutoFit/>
          </a:bodyPr>
          <a:lstStyle/>
          <a:p>
            <a:r>
              <a:rPr lang="en-IN" sz="2400" b="1" u="sng" dirty="0">
                <a:latin typeface="Times New Roman" panose="02020603050405020304" pitchFamily="18" charset="0"/>
                <a:cs typeface="Times New Roman" panose="02020603050405020304" pitchFamily="18" charset="0"/>
              </a:rPr>
              <a:t>DEMERITS</a:t>
            </a:r>
          </a:p>
          <a:p>
            <a:endParaRPr lang="en-IN" sz="2400" u="sng" dirty="0"/>
          </a:p>
          <a:p>
            <a:pPr marL="285750" lvl="0" indent="-285750" algn="just">
              <a:lnSpc>
                <a:spcPct val="150000"/>
              </a:lnSpc>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Cost: Developing a functional earthquake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Life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bed may involve significant research, design, and engineering efforts, which can be expensive. It has higher storage capacity compared to other methods.</a:t>
            </a:r>
          </a:p>
          <a:p>
            <a:pPr marL="285750" indent="-285750" algn="just">
              <a:lnSpc>
                <a:spcPct val="150000"/>
              </a:lnSpc>
              <a:buFont typeface="Arial" panose="020B0604020202020204" pitchFamily="34"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Technical Challenges: Designing an effective earthquake Life bed requires expertise in areas like structural engineering, sensor integration, and rapid response mechanisms.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851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DE279C-8545-77D9-072A-892DB103F722}"/>
              </a:ext>
            </a:extLst>
          </p:cNvPr>
          <p:cNvSpPr txBox="1"/>
          <p:nvPr/>
        </p:nvSpPr>
        <p:spPr>
          <a:xfrm>
            <a:off x="1778000" y="194906"/>
            <a:ext cx="8648700" cy="1138773"/>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CONCLUSION AND FUTURE SCOPE</a:t>
            </a:r>
          </a:p>
          <a:p>
            <a:pPr algn="ctr"/>
            <a:endParaRPr lang="en-IN" sz="3200" b="1" u="sng" dirty="0"/>
          </a:p>
        </p:txBody>
      </p:sp>
      <p:sp>
        <p:nvSpPr>
          <p:cNvPr id="4" name="TextBox 3">
            <a:extLst>
              <a:ext uri="{FF2B5EF4-FFF2-40B4-BE49-F238E27FC236}">
                <a16:creationId xmlns:a16="http://schemas.microsoft.com/office/drawing/2014/main" id="{5A4BC121-D81D-FEDC-5616-9278B9E27DC7}"/>
              </a:ext>
            </a:extLst>
          </p:cNvPr>
          <p:cNvSpPr txBox="1"/>
          <p:nvPr/>
        </p:nvSpPr>
        <p:spPr>
          <a:xfrm>
            <a:off x="974530" y="938413"/>
            <a:ext cx="4124130"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FUTURE</a:t>
            </a:r>
            <a:r>
              <a:rPr lang="en-IN" sz="2400" b="1" u="sng" dirty="0">
                <a:cs typeface="Times New Roman" panose="02020603050405020304" pitchFamily="18" charset="0"/>
              </a:rPr>
              <a:t> SCOPE</a:t>
            </a:r>
            <a:endParaRPr lang="en-IN" sz="2400" b="1" u="sng" dirty="0"/>
          </a:p>
        </p:txBody>
      </p:sp>
      <p:sp>
        <p:nvSpPr>
          <p:cNvPr id="5" name="TextBox 4">
            <a:extLst>
              <a:ext uri="{FF2B5EF4-FFF2-40B4-BE49-F238E27FC236}">
                <a16:creationId xmlns:a16="http://schemas.microsoft.com/office/drawing/2014/main" id="{213AD38E-9A92-7495-601B-5F5CF1415FFF}"/>
              </a:ext>
            </a:extLst>
          </p:cNvPr>
          <p:cNvSpPr txBox="1"/>
          <p:nvPr/>
        </p:nvSpPr>
        <p:spPr>
          <a:xfrm>
            <a:off x="728563" y="1490148"/>
            <a:ext cx="10734869"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Technological Advancements: Continued research and development in sensor technology, data analysis, and rapid response mechanisms can lead to more advanced earthquake Life beds.</a:t>
            </a:r>
          </a:p>
          <a:p>
            <a:pPr marL="285750" indent="-285750" algn="just">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Cost-Effectiveness: As technology progresses and becomes more accessible, efforts should be made to optimize the cost of earthquake Life beds.</a:t>
            </a:r>
          </a:p>
          <a:p>
            <a:pPr marL="285750" indent="-285750" algn="just">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Customizability and Scalability: The future scope of earthquake Life beds includes tailoring the design to meet specific user requirements</a:t>
            </a:r>
          </a:p>
          <a:p>
            <a:pPr marL="285750" indent="-285750" algn="just">
              <a:buFont typeface="Arial" panose="020B0604020202020204" pitchFamily="34" charset="0"/>
              <a:buChar cha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Public Adoption and Integration: Increased awareness and education about the importance of earthquake safety can lead to greater acceptance and adoption of earthquake Life beds.</a:t>
            </a:r>
          </a:p>
        </p:txBody>
      </p:sp>
    </p:spTree>
    <p:extLst>
      <p:ext uri="{BB962C8B-B14F-4D97-AF65-F5344CB8AC3E}">
        <p14:creationId xmlns:p14="http://schemas.microsoft.com/office/powerpoint/2010/main" val="301855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C7EA5-1D19-A0BB-25EB-487E32B4E02B}"/>
              </a:ext>
            </a:extLst>
          </p:cNvPr>
          <p:cNvSpPr txBox="1"/>
          <p:nvPr/>
        </p:nvSpPr>
        <p:spPr>
          <a:xfrm>
            <a:off x="856861" y="339271"/>
            <a:ext cx="5134947"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3968CF64-4433-1B1F-027C-5EA15C2C393E}"/>
              </a:ext>
            </a:extLst>
          </p:cNvPr>
          <p:cNvSpPr txBox="1"/>
          <p:nvPr/>
        </p:nvSpPr>
        <p:spPr>
          <a:xfrm>
            <a:off x="856861" y="917912"/>
            <a:ext cx="10478277" cy="55707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374151"/>
                </a:solidFill>
                <a:effectLst/>
                <a:latin typeface="Söhne"/>
                <a:ea typeface="Calibri" panose="020F0502020204030204" pitchFamily="34" charset="0"/>
              </a:rPr>
              <a:t>E</a:t>
            </a:r>
            <a:r>
              <a:rPr lang="en-US" sz="2400" b="0" i="0" dirty="0">
                <a:solidFill>
                  <a:srgbClr val="374151"/>
                </a:solidFill>
                <a:effectLst/>
                <a:latin typeface="Söhne"/>
              </a:rPr>
              <a:t>arthquake Life beds represent a significant advancement in enhancing safety during seismic events.</a:t>
            </a:r>
            <a:endParaRPr lang="en-US" sz="2400" dirty="0">
              <a:effectLst/>
              <a:ea typeface="Calibri" panose="020F0502020204030204" pitchFamily="34" charset="0"/>
            </a:endParaRPr>
          </a:p>
          <a:p>
            <a:pPr algn="just"/>
            <a:endParaRPr lang="en-US" sz="2400" dirty="0">
              <a:ea typeface="Calibri" panose="020F0502020204030204" pitchFamily="34" charset="0"/>
            </a:endParaRPr>
          </a:p>
          <a:p>
            <a:pPr marL="342900" indent="-342900" algn="just">
              <a:buFont typeface="Arial" panose="020B0604020202020204" pitchFamily="34" charset="0"/>
              <a:buChar char="•"/>
            </a:pPr>
            <a:r>
              <a:rPr lang="en-US" sz="2400" b="0" i="0" dirty="0">
                <a:solidFill>
                  <a:srgbClr val="374151"/>
                </a:solidFill>
                <a:effectLst/>
                <a:latin typeface="Söhne"/>
              </a:rPr>
              <a:t>These beds are designed to detect earthquakes and provide rapid response mechanisms to protect individuals from potential harm.</a:t>
            </a:r>
          </a:p>
          <a:p>
            <a:pPr algn="just"/>
            <a:endParaRPr lang="en-US" sz="2400" b="0" i="0" dirty="0">
              <a:solidFill>
                <a:srgbClr val="374151"/>
              </a:solidFill>
              <a:effectLst/>
              <a:latin typeface="Söhne"/>
            </a:endParaRPr>
          </a:p>
          <a:p>
            <a:pPr marL="342900" indent="-342900" algn="just">
              <a:buFont typeface="Arial" panose="020B0604020202020204" pitchFamily="34" charset="0"/>
              <a:buChar char="•"/>
            </a:pPr>
            <a:r>
              <a:rPr lang="en-US" sz="2400" b="0" i="0" dirty="0">
                <a:solidFill>
                  <a:srgbClr val="374151"/>
                </a:solidFill>
                <a:effectLst/>
                <a:latin typeface="Söhne"/>
              </a:rPr>
              <a:t>By raising awareness about earthquake preparedness and offering a practical solution, they contribute to mitigating the risks associated with earthquakes.</a:t>
            </a:r>
          </a:p>
          <a:p>
            <a:pPr algn="just"/>
            <a:endParaRPr lang="en-IN" sz="2400" b="0" i="0" dirty="0">
              <a:solidFill>
                <a:srgbClr val="374151"/>
              </a:solidFill>
              <a:effectLst/>
              <a:latin typeface="Söhne"/>
            </a:endParaRPr>
          </a:p>
          <a:p>
            <a:pPr marL="342900" indent="-342900" algn="just">
              <a:buFont typeface="Arial" panose="020B0604020202020204" pitchFamily="34" charset="0"/>
              <a:buChar char="•"/>
            </a:pPr>
            <a:r>
              <a:rPr lang="en-US" sz="2400" b="0" i="0" dirty="0">
                <a:solidFill>
                  <a:srgbClr val="374151"/>
                </a:solidFill>
                <a:effectLst/>
                <a:latin typeface="Söhne"/>
              </a:rPr>
              <a:t>Ultimately, earthquake Life beds have the potential to significantly improve safety during seismic events and contribute to building resilient communities.</a:t>
            </a:r>
          </a:p>
          <a:p>
            <a:pPr algn="just"/>
            <a:endParaRPr lang="en-US" sz="2400" b="0" i="0" dirty="0">
              <a:solidFill>
                <a:srgbClr val="374151"/>
              </a:solidFill>
              <a:effectLst/>
              <a:latin typeface="Söhne"/>
            </a:endParaRPr>
          </a:p>
          <a:p>
            <a:pPr marL="342900" indent="-342900" algn="just">
              <a:buFont typeface="Arial" panose="020B0604020202020204" pitchFamily="34" charset="0"/>
              <a:buChar char="•"/>
            </a:pPr>
            <a:r>
              <a:rPr lang="en-US" sz="2400" b="0" i="0" dirty="0">
                <a:solidFill>
                  <a:srgbClr val="374151"/>
                </a:solidFill>
                <a:effectLst/>
                <a:latin typeface="Söhne"/>
              </a:rPr>
              <a:t>Continued efforts to refine and innovate in this area will pave the way for a safer future in earthquake-prone regions. </a:t>
            </a:r>
          </a:p>
          <a:p>
            <a:pPr marL="342900" indent="-342900" algn="just">
              <a:buFont typeface="Arial" panose="020B0604020202020204" pitchFamily="34" charset="0"/>
              <a:buChar char="•"/>
            </a:pPr>
            <a:endParaRPr lang="en-US" sz="2000" b="0" i="0" dirty="0">
              <a:solidFill>
                <a:srgbClr val="374151"/>
              </a:solidFill>
              <a:effectLst/>
              <a:latin typeface="Söhne"/>
            </a:endParaRPr>
          </a:p>
        </p:txBody>
      </p:sp>
    </p:spTree>
    <p:extLst>
      <p:ext uri="{BB962C8B-B14F-4D97-AF65-F5344CB8AC3E}">
        <p14:creationId xmlns:p14="http://schemas.microsoft.com/office/powerpoint/2010/main" val="2351126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6F360-97AC-A2FA-25FC-1631DEA100F8}"/>
              </a:ext>
            </a:extLst>
          </p:cNvPr>
          <p:cNvSpPr txBox="1"/>
          <p:nvPr/>
        </p:nvSpPr>
        <p:spPr>
          <a:xfrm>
            <a:off x="3390122" y="174949"/>
            <a:ext cx="5411755" cy="1138773"/>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REFERENCES</a:t>
            </a:r>
          </a:p>
          <a:p>
            <a:pPr algn="ctr"/>
            <a:endParaRPr lang="en-IN" sz="3200" b="1" u="sng" dirty="0"/>
          </a:p>
        </p:txBody>
      </p:sp>
      <p:sp>
        <p:nvSpPr>
          <p:cNvPr id="3" name="TextBox 2">
            <a:extLst>
              <a:ext uri="{FF2B5EF4-FFF2-40B4-BE49-F238E27FC236}">
                <a16:creationId xmlns:a16="http://schemas.microsoft.com/office/drawing/2014/main" id="{B26897B2-E911-C87D-3A9B-236967584AA6}"/>
              </a:ext>
            </a:extLst>
          </p:cNvPr>
          <p:cNvSpPr txBox="1"/>
          <p:nvPr/>
        </p:nvSpPr>
        <p:spPr>
          <a:xfrm>
            <a:off x="1085461" y="1088215"/>
            <a:ext cx="10021078" cy="5769785"/>
          </a:xfrm>
          <a:prstGeom prst="rect">
            <a:avLst/>
          </a:prstGeom>
          <a:noFill/>
        </p:spPr>
        <p:txBody>
          <a:bodyPr wrap="square" rtlCol="0">
            <a:spAutoFit/>
          </a:bodyPr>
          <a:lstStyle/>
          <a:p>
            <a:pPr marL="342900" marR="0" lvl="0" indent="-342900" algn="just">
              <a:lnSpc>
                <a:spcPct val="115000"/>
              </a:lnSpc>
              <a:spcBef>
                <a:spcPts val="0"/>
              </a:spcBef>
              <a:spcAft>
                <a:spcPts val="10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A.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Tapus</a:t>
            </a:r>
            <a:r>
              <a:rPr lang="en-US" sz="2400" dirty="0">
                <a:effectLst/>
                <a:latin typeface="Calibri" panose="020F0502020204030204" pitchFamily="34" charset="0"/>
                <a:ea typeface="Calibri" panose="020F0502020204030204" pitchFamily="34" charset="0"/>
                <a:cs typeface="Times New Roman" panose="02020603050405020304" pitchFamily="18" charset="0"/>
              </a:rPr>
              <a:t>, M. J.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Mataric</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B. Scassellati, "Socially Assistive Robotics", IEEE Robotics &amp; Automation Magazine, March 2007, pp. 35-42.</a:t>
            </a:r>
            <a:endParaRPr lang="en-US" sz="2400" i="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 Yu, H., Meier, K., Argyle, M., Beard, R.W., "Cooperative Path Planning for Target Tracking in Urban Environments Using Unmanned Air and Ground Vehicles.</a:t>
            </a:r>
            <a:endParaRPr lang="en-US" sz="24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Stracener</a:t>
            </a:r>
            <a:r>
              <a:rPr lang="en-US" sz="2400" dirty="0">
                <a:effectLst/>
                <a:latin typeface="Calibri" panose="020F0502020204030204" pitchFamily="34" charset="0"/>
                <a:ea typeface="Calibri" panose="020F0502020204030204" pitchFamily="34" charset="0"/>
                <a:cs typeface="Times New Roman" panose="02020603050405020304" pitchFamily="18" charset="0"/>
              </a:rPr>
              <a:t>, C.,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Samelson</a:t>
            </a:r>
            <a:r>
              <a:rPr lang="en-US" sz="2400" dirty="0">
                <a:effectLst/>
                <a:latin typeface="Calibri" panose="020F0502020204030204" pitchFamily="34" charset="0"/>
                <a:ea typeface="Calibri" panose="020F0502020204030204" pitchFamily="34" charset="0"/>
                <a:cs typeface="Times New Roman" panose="02020603050405020304" pitchFamily="18" charset="0"/>
              </a:rPr>
              <a:t>, Q., Mackie, J.,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Ihaza</a:t>
            </a:r>
            <a:r>
              <a:rPr lang="en-US" sz="2400" dirty="0">
                <a:effectLst/>
                <a:latin typeface="Calibri" panose="020F0502020204030204" pitchFamily="34" charset="0"/>
                <a:ea typeface="Calibri" panose="020F0502020204030204" pitchFamily="34" charset="0"/>
                <a:cs typeface="Times New Roman" panose="02020603050405020304" pitchFamily="18" charset="0"/>
              </a:rPr>
              <a:t>, M.,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Laplante</a:t>
            </a:r>
            <a:r>
              <a:rPr lang="en-US" sz="2400" dirty="0">
                <a:effectLst/>
                <a:latin typeface="Calibri" panose="020F0502020204030204" pitchFamily="34" charset="0"/>
                <a:ea typeface="Calibri" panose="020F0502020204030204" pitchFamily="34" charset="0"/>
                <a:cs typeface="Times New Roman" panose="02020603050405020304" pitchFamily="18" charset="0"/>
              </a:rPr>
              <a:t>, PA.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Amaba</a:t>
            </a:r>
            <a:r>
              <a:rPr lang="en-US" sz="2400" dirty="0">
                <a:effectLst/>
                <a:latin typeface="Calibri" panose="020F0502020204030204" pitchFamily="34" charset="0"/>
                <a:ea typeface="Calibri" panose="020F0502020204030204" pitchFamily="34" charset="0"/>
                <a:cs typeface="Times New Roman" panose="02020603050405020304" pitchFamily="18" charset="0"/>
              </a:rPr>
              <a:t>, B., "The Internet of Things Grows Artificial Intelligence and Data Sciences", IT Professional.</a:t>
            </a:r>
            <a:endParaRPr lang="en-US" sz="2400" i="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Gupta, S., “Interfacing Vibration Sensor Module with Arduino”, https:// circuitdigest.com/microcontroller-projects/arduino-sw-420-vibration-sensor-module-interfacing, Last Accessed: 14 May 2019.</a:t>
            </a:r>
          </a:p>
          <a:p>
            <a:pPr algn="just"/>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600" dirty="0"/>
          </a:p>
        </p:txBody>
      </p:sp>
    </p:spTree>
    <p:extLst>
      <p:ext uri="{BB962C8B-B14F-4D97-AF65-F5344CB8AC3E}">
        <p14:creationId xmlns:p14="http://schemas.microsoft.com/office/powerpoint/2010/main" val="280132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003" y="765638"/>
            <a:ext cx="8911687" cy="836201"/>
          </a:xfrm>
        </p:spPr>
        <p:txBody>
          <a:bodyPr>
            <a:normAutofit/>
          </a:bodyPr>
          <a:lstStyle/>
          <a:p>
            <a:r>
              <a:rPr lang="en-US" sz="3600"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542290" y="1803973"/>
            <a:ext cx="8915400" cy="4264628"/>
          </a:xfrm>
        </p:spPr>
        <p:txBody>
          <a:bodyPr>
            <a:normAutofit lnSpcReduction="10000"/>
          </a:bodyPr>
          <a:lstStyle/>
          <a:p>
            <a:pPr marL="635508" lvl="1" indent="-342900">
              <a:spcAft>
                <a:spcPts val="10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INTRODUCTION</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LITERATURE SURVEY </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OBJECTIVES </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HARDWARE DETAILS</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SOFTWARE DETAILS</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RESULTS AND OUTCOMES </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MERITS AND DEMERITS</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CONCLUSION AND FUTURE SCOPE</a:t>
            </a:r>
          </a:p>
          <a:p>
            <a:pPr marL="635508" lvl="1" indent="-342900">
              <a:spcAft>
                <a:spcPts val="800"/>
              </a:spcAf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REFERENCES</a:t>
            </a:r>
          </a:p>
          <a:p>
            <a:pPr marL="228600">
              <a:lnSpc>
                <a:spcPct val="150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None/>
            </a:pPr>
            <a:endParaRPr lang="en-US"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453C209-DB05-44C7-9572-267FAF261B91}"/>
              </a:ext>
            </a:extLst>
          </p:cNvPr>
          <p:cNvSpPr>
            <a:spLocks noGrp="1"/>
          </p:cNvSpPr>
          <p:nvPr>
            <p:ph type="sldNum" sz="quarter" idx="12"/>
          </p:nvPr>
        </p:nvSpPr>
        <p:spPr/>
        <p:txBody>
          <a:bodyPr/>
          <a:lstStyle/>
          <a:p>
            <a:fld id="{1195956C-89EE-44E8-A3FD-190410913105}" type="slidenum">
              <a:rPr lang="en-US" smtClean="0"/>
              <a:pPr/>
              <a:t>2</a:t>
            </a:fld>
            <a:endParaRPr lang="en-US"/>
          </a:p>
        </p:txBody>
      </p:sp>
    </p:spTree>
    <p:extLst>
      <p:ext uri="{BB962C8B-B14F-4D97-AF65-F5344CB8AC3E}">
        <p14:creationId xmlns:p14="http://schemas.microsoft.com/office/powerpoint/2010/main" val="101993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F6A84-7B6E-16DA-8073-CFB7A1645B5D}"/>
              </a:ext>
            </a:extLst>
          </p:cNvPr>
          <p:cNvSpPr txBox="1"/>
          <p:nvPr/>
        </p:nvSpPr>
        <p:spPr>
          <a:xfrm>
            <a:off x="457199" y="373225"/>
            <a:ext cx="11000793"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B45E0B3E-A09E-1770-305D-D09B0277FC04}"/>
              </a:ext>
            </a:extLst>
          </p:cNvPr>
          <p:cNvSpPr txBox="1"/>
          <p:nvPr/>
        </p:nvSpPr>
        <p:spPr>
          <a:xfrm>
            <a:off x="604935" y="1866844"/>
            <a:ext cx="10982130" cy="369331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recent years, the world has witnessed devastating earthquakes that have claimed numerous lives and caused immense destruction.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Earthquake </a:t>
            </a:r>
            <a:r>
              <a:rPr lang="en-US" sz="2400" b="1" dirty="0">
                <a:latin typeface="Times New Roman" panose="02020603050405020304" pitchFamily="18" charset="0"/>
                <a:ea typeface="Calibri" panose="020F0502020204030204" pitchFamily="34" charset="0"/>
                <a:cs typeface="Times New Roman" panose="02020603050405020304" pitchFamily="18" charset="0"/>
              </a:rPr>
              <a:t>Life</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Bed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is not just an ordinary bed, it represents a significant advancement in disaster preparedness and personal safety.</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By incorporating cutting-edge engineering principles and advanced materials, this bed offers a safe haven, shielding occupants from falling debris, collapsing structures, and other hazards triggered by seismic events.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10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3DAF26-5D6B-4531-EB54-819D903BD51C}"/>
              </a:ext>
            </a:extLst>
          </p:cNvPr>
          <p:cNvSpPr txBox="1"/>
          <p:nvPr/>
        </p:nvSpPr>
        <p:spPr>
          <a:xfrm>
            <a:off x="619562" y="1341051"/>
            <a:ext cx="10952876" cy="3046988"/>
          </a:xfrm>
          <a:prstGeom prst="rect">
            <a:avLst/>
          </a:prstGeom>
          <a:noFill/>
        </p:spPr>
        <p:txBody>
          <a:bodyPr wrap="square">
            <a:spAutoFit/>
          </a:bodyPr>
          <a:lstStyle/>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With its ability to mitigate risks  and create a secure space the Earthquake Life Bed has the potential to save countless lives and revolutionize earthquake preparedness.</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using an ATmega328P microcontroller, servo motors, a vibration sensor, and protective flaps.</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Our project seeks to minimize the risk of injury and decrease the number of casualties during an earthquake, increase survivability, and improve emergency preparedness.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63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3E1F5-7AD9-A612-7ABE-E496443BDD17}"/>
              </a:ext>
            </a:extLst>
          </p:cNvPr>
          <p:cNvSpPr txBox="1"/>
          <p:nvPr/>
        </p:nvSpPr>
        <p:spPr>
          <a:xfrm>
            <a:off x="867749" y="577910"/>
            <a:ext cx="10786188"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LITERATURE SURVEY</a:t>
            </a:r>
          </a:p>
        </p:txBody>
      </p:sp>
      <p:sp>
        <p:nvSpPr>
          <p:cNvPr id="4" name="TextBox 3">
            <a:extLst>
              <a:ext uri="{FF2B5EF4-FFF2-40B4-BE49-F238E27FC236}">
                <a16:creationId xmlns:a16="http://schemas.microsoft.com/office/drawing/2014/main" id="{B47F407B-D029-CB19-E522-B7ED64EA01DF}"/>
              </a:ext>
            </a:extLst>
          </p:cNvPr>
          <p:cNvSpPr txBox="1"/>
          <p:nvPr/>
        </p:nvSpPr>
        <p:spPr>
          <a:xfrm>
            <a:off x="965200" y="1744681"/>
            <a:ext cx="10292186" cy="4110677"/>
          </a:xfrm>
          <a:prstGeom prst="rect">
            <a:avLst/>
          </a:prstGeom>
          <a:noFill/>
        </p:spPr>
        <p:txBody>
          <a:bodyPr wrap="square" rtlCol="0">
            <a:spAutoFit/>
          </a:bodyPr>
          <a:lstStyle/>
          <a:p>
            <a:pPr marL="0" marR="0" algn="just">
              <a:lnSpc>
                <a:spcPct val="115000"/>
              </a:lnSpc>
              <a:spcBef>
                <a:spcPts val="0"/>
              </a:spcBef>
              <a:spcAft>
                <a:spcPts val="10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Earthquake Proof bed</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Published by Kenji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Nataka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et al(2020).</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research paper presents the design and development of an earthquake-proof bed that aims to enhance safety and protection during seismic events. The study focuses on the incorporation of specific design features and materials to minimize the risk of injury and provide a secure sleeping environment. The paper highlights the design methodology, challenges faced, and the effectiveness of the earthquake-proof bed in reducing harm and improving survivability during earthquakes.</a:t>
            </a:r>
          </a:p>
        </p:txBody>
      </p:sp>
    </p:spTree>
    <p:extLst>
      <p:ext uri="{BB962C8B-B14F-4D97-AF65-F5344CB8AC3E}">
        <p14:creationId xmlns:p14="http://schemas.microsoft.com/office/powerpoint/2010/main" val="31880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6375CC-35CC-A196-2347-086FA571C12F}"/>
              </a:ext>
            </a:extLst>
          </p:cNvPr>
          <p:cNvSpPr txBox="1"/>
          <p:nvPr/>
        </p:nvSpPr>
        <p:spPr>
          <a:xfrm>
            <a:off x="800100" y="774700"/>
            <a:ext cx="10629900" cy="4062651"/>
          </a:xfrm>
          <a:prstGeom prst="rect">
            <a:avLst/>
          </a:prstGeom>
          <a:noFill/>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Earthquake with Microcontroller Based System Improvement of the Bed</a:t>
            </a:r>
          </a:p>
          <a:p>
            <a:pPr algn="just"/>
            <a:r>
              <a:rPr lang="en-US" sz="2400" dirty="0">
                <a:latin typeface="Times New Roman" panose="02020603050405020304" pitchFamily="18" charset="0"/>
                <a:cs typeface="Times New Roman" panose="02020603050405020304" pitchFamily="18" charset="0"/>
              </a:rPr>
              <a:t>Published by </a:t>
            </a:r>
            <a:r>
              <a:rPr lang="en-US" sz="2400" dirty="0" err="1">
                <a:latin typeface="Times New Roman" panose="02020603050405020304" pitchFamily="18" charset="0"/>
                <a:cs typeface="Times New Roman" panose="02020603050405020304" pitchFamily="18" charset="0"/>
              </a:rPr>
              <a:t>Hakan</a:t>
            </a:r>
            <a:r>
              <a:rPr lang="en-US" sz="2400" dirty="0">
                <a:latin typeface="Times New Roman" panose="02020603050405020304" pitchFamily="18" charset="0"/>
                <a:cs typeface="Times New Roman" panose="02020603050405020304" pitchFamily="18" charset="0"/>
              </a:rPr>
              <a:t> U, Merve E, Ugur Y et al(2019)</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Earthquakes are one of the natural disasters that occur as a result of the movement of the earth's crust. Due to their sudden occurrence, they can cause large-scale loss of life and property. This Control, Arduino In this .context, it is very important to detect earthquakes in advance and to provide a safe environment for people. Sensor systems facilitate people's work in many different areas and allow systems to be managed</a:t>
            </a:r>
          </a:p>
          <a:p>
            <a:endParaRPr lang="en-US" dirty="0"/>
          </a:p>
        </p:txBody>
      </p:sp>
    </p:spTree>
    <p:extLst>
      <p:ext uri="{BB962C8B-B14F-4D97-AF65-F5344CB8AC3E}">
        <p14:creationId xmlns:p14="http://schemas.microsoft.com/office/powerpoint/2010/main" val="297219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9F3E2-C556-1542-1CBB-AB7A6E281A66}"/>
              </a:ext>
            </a:extLst>
          </p:cNvPr>
          <p:cNvSpPr txBox="1"/>
          <p:nvPr/>
        </p:nvSpPr>
        <p:spPr>
          <a:xfrm>
            <a:off x="850231" y="1047416"/>
            <a:ext cx="10491537" cy="4460516"/>
          </a:xfrm>
          <a:prstGeom prst="rect">
            <a:avLst/>
          </a:prstGeom>
          <a:noFill/>
        </p:spPr>
        <p:txBody>
          <a:bodyPr wrap="square" rtlCol="0">
            <a:spAutoFit/>
          </a:bodyPr>
          <a:lstStyle/>
          <a:p>
            <a:pPr algn="just"/>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Development of </a:t>
            </a:r>
            <a:r>
              <a:rPr lang="en-US" sz="3600" b="1" dirty="0">
                <a:latin typeface="Times New Roman" panose="02020603050405020304" pitchFamily="18" charset="0"/>
                <a:ea typeface="Calibri" panose="020F0502020204030204" pitchFamily="34" charset="0"/>
                <a:cs typeface="Times New Roman" panose="02020603050405020304" pitchFamily="18" charset="0"/>
              </a:rPr>
              <a:t>a</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bed sensor for an integrated digital home monitoring system</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Published by 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Gaddam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C. Mukhopadhyay and G. Sen Gupta et al(2018)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modern civilization people live longer than before and it is expected that this increased longevity will be enjoyed in a safe, sound and secured living environment. But with increased of age mental abilities are reduced and there is a necessity of caregiver which may interfere with their privacy. In this research work, we target towards the development of a wireless sensors based home monitoring system especially for elder people.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746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6A547A-5CD7-14B7-4E7F-398864B9A472}"/>
              </a:ext>
            </a:extLst>
          </p:cNvPr>
          <p:cNvSpPr txBox="1"/>
          <p:nvPr/>
        </p:nvSpPr>
        <p:spPr>
          <a:xfrm>
            <a:off x="698500" y="204537"/>
            <a:ext cx="10795000" cy="6233309"/>
          </a:xfrm>
          <a:prstGeom prst="rect">
            <a:avLst/>
          </a:prstGeom>
          <a:noFill/>
        </p:spPr>
        <p:txBody>
          <a:bodyPr wrap="square" rtlCol="0">
            <a:spAutoFit/>
          </a:bodyPr>
          <a:lstStyle/>
          <a:p>
            <a:pPr algn="just">
              <a:lnSpc>
                <a:spcPct val="150000"/>
              </a:lnSpc>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Developing a Smart IoT Solution to Monitor On-Bed Movement Patterns</a:t>
            </a:r>
          </a:p>
          <a:p>
            <a:pPr algn="just">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Published by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Prakrankiat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Youngkong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et al(2017)</a:t>
            </a:r>
          </a:p>
          <a:p>
            <a:pPr algn="just">
              <a:lnSpc>
                <a:spcPct val="150000"/>
              </a:lnSpc>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IoT devices and systems become a part of modern living. They are mostly used to monitor daily activities, especially related to personal health and fitness. In fact, it is getting more crucial during the COVID-19 pandemic. In this study, a smart monitoring and alarming IoT system called “NEF” was modified to recognize on-bed movement patterns including prone position applying different machine learning techniques. On-bed movement patterns were collected from 7 subjects. Considering only prone and supine positions, the models obtained from multilayer perceptron was the best. However, random forest yielded the highest overall correctly classified percentage.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035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3E3B2-1E47-3254-1910-9BFE92978CB9}"/>
              </a:ext>
            </a:extLst>
          </p:cNvPr>
          <p:cNvSpPr txBox="1"/>
          <p:nvPr/>
        </p:nvSpPr>
        <p:spPr>
          <a:xfrm>
            <a:off x="1779296" y="377061"/>
            <a:ext cx="8201608" cy="646331"/>
          </a:xfrm>
          <a:prstGeom prst="rect">
            <a:avLst/>
          </a:prstGeom>
          <a:noFill/>
        </p:spPr>
        <p:txBody>
          <a:bodyPr wrap="square" rtlCol="0">
            <a:spAutoFit/>
          </a:bodyPr>
          <a:lstStyle/>
          <a:p>
            <a:pPr marL="292608" lvl="1" algn="ctr">
              <a:spcAft>
                <a:spcPts val="800"/>
              </a:spcAft>
            </a:pPr>
            <a:r>
              <a:rPr lang="en-IN" sz="3600" b="1" u="sng" dirty="0">
                <a:latin typeface="Times New Roman" panose="02020603050405020304" pitchFamily="18" charset="0"/>
                <a:cs typeface="Times New Roman" panose="02020603050405020304" pitchFamily="18" charset="0"/>
              </a:rPr>
              <a:t>OBJECTIVES </a:t>
            </a:r>
          </a:p>
        </p:txBody>
      </p:sp>
      <p:sp>
        <p:nvSpPr>
          <p:cNvPr id="3" name="TextBox 2">
            <a:extLst>
              <a:ext uri="{FF2B5EF4-FFF2-40B4-BE49-F238E27FC236}">
                <a16:creationId xmlns:a16="http://schemas.microsoft.com/office/drawing/2014/main" id="{9909C5FE-CA36-C4D4-2563-0FAD8E055A1F}"/>
              </a:ext>
            </a:extLst>
          </p:cNvPr>
          <p:cNvSpPr txBox="1"/>
          <p:nvPr/>
        </p:nvSpPr>
        <p:spPr>
          <a:xfrm>
            <a:off x="744894" y="1217960"/>
            <a:ext cx="10702212" cy="5262979"/>
          </a:xfrm>
          <a:prstGeom prst="rect">
            <a:avLst/>
          </a:prstGeom>
          <a:noFill/>
        </p:spPr>
        <p:txBody>
          <a:bodyPr wrap="square" rtlCol="0" anchor="b">
            <a:spAutoFit/>
          </a:bodyPr>
          <a:lstStyle/>
          <a:p>
            <a:pPr marL="285750" indent="-285750" algn="just">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Minimize injury risk:</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bed aims to minimize the risk of injuries caused by falling objects or collapsing structures during an earthquake.</a:t>
            </a:r>
          </a:p>
          <a:p>
            <a:pPr algn="just"/>
            <a:endParaRPr lang="en-US" sz="2400" dirty="0"/>
          </a:p>
          <a:p>
            <a:pPr marL="285750" indent="-285750" algn="just">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rPr>
              <a:t>Increase survivability:</a:t>
            </a:r>
            <a:r>
              <a:rPr lang="en-US" sz="2400" dirty="0">
                <a:effectLst/>
                <a:latin typeface="Times New Roman" panose="02020603050405020304" pitchFamily="18" charset="0"/>
                <a:ea typeface="Calibri" panose="020F0502020204030204" pitchFamily="34" charset="0"/>
              </a:rPr>
              <a:t> The bed's design and features aim to increase the chances of survival for the sleeper during an earthquake. </a:t>
            </a:r>
          </a:p>
          <a:p>
            <a:pPr algn="just"/>
            <a:endParaRPr lang="en-US" sz="2400" dirty="0">
              <a:effectLst/>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rPr>
              <a:t>Provide early warning</a:t>
            </a:r>
            <a:r>
              <a:rPr lang="en-US" sz="2400" dirty="0">
                <a:effectLst/>
                <a:latin typeface="Times New Roman" panose="02020603050405020304" pitchFamily="18" charset="0"/>
                <a:ea typeface="Calibri" panose="020F0502020204030204" pitchFamily="34" charset="0"/>
              </a:rPr>
              <a:t>: Some earthquake Life beds incorporate sensors that can detect seismic activity. By providing early warning alerts, the bed can give the sleeper valuable seconds or minutes to react and seek additional shelter or take other necessary safety measures.</a:t>
            </a:r>
          </a:p>
          <a:p>
            <a:pPr algn="just"/>
            <a:endParaRPr lang="en-US" sz="2400" dirty="0"/>
          </a:p>
          <a:p>
            <a:pPr marL="285750" indent="-285750" algn="just">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rPr>
              <a:t>Support emergency preparedness: </a:t>
            </a:r>
            <a:r>
              <a:rPr lang="en-US" sz="2400" dirty="0">
                <a:effectLst/>
                <a:latin typeface="Times New Roman" panose="02020603050405020304" pitchFamily="18" charset="0"/>
                <a:ea typeface="Calibri" panose="020F0502020204030204" pitchFamily="34" charset="0"/>
              </a:rPr>
              <a:t>Certain earthquake Life beds may come with additional emergency features or supplies, such as built-in emergency kits or contact information. </a:t>
            </a:r>
            <a:endParaRPr lang="en-IN" sz="2400" dirty="0"/>
          </a:p>
        </p:txBody>
      </p:sp>
    </p:spTree>
    <p:extLst>
      <p:ext uri="{BB962C8B-B14F-4D97-AF65-F5344CB8AC3E}">
        <p14:creationId xmlns:p14="http://schemas.microsoft.com/office/powerpoint/2010/main" val="3069399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1816</Words>
  <Application>Microsoft Office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vt:lpstr>
      <vt:lpstr>Calibri</vt:lpstr>
      <vt:lpstr>Calibri Light</vt:lpstr>
      <vt:lpstr>Google Sans</vt:lpstr>
      <vt:lpstr>Söhne</vt:lpstr>
      <vt:lpstr>Symbol</vt:lpstr>
      <vt:lpstr>Times New Roman</vt:lpstr>
      <vt:lpstr>Wingdings</vt:lpstr>
      <vt:lpstr>Office Theme</vt:lpstr>
      <vt:lpstr>             VISVESVARAYA TECHNOLOGICAL UNIVERSITY         “Jnana Sangama” Belagavi – 590018  Sir M Visvesvaraya Institute Of Technology, Bengaluru-56257   DEPARTMENT OF ELECTRONICS AND COMMUNICATION ENGINEERING  Mini Project Presentation  on EARTHQUAKE LIFE BED  </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“Jnana Sangama” Belagavi – 590018  Sir M Visvesvaraya Institute Of Technology   DEPARTMENT OF ELECTRONICS AND COMMUNICATION ENGINEERING  Mini Project Presentation on    ”TITLE”</dc:title>
  <dc:creator>PG05</dc:creator>
  <cp:lastModifiedBy>SIDDHARTHA KUMAR</cp:lastModifiedBy>
  <cp:revision>15</cp:revision>
  <dcterms:created xsi:type="dcterms:W3CDTF">2023-07-05T05:53:16Z</dcterms:created>
  <dcterms:modified xsi:type="dcterms:W3CDTF">2024-08-29T08:17:06Z</dcterms:modified>
</cp:coreProperties>
</file>