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90" r:id="rId4"/>
    <p:sldId id="284" r:id="rId5"/>
    <p:sldId id="291" r:id="rId6"/>
    <p:sldId id="289" r:id="rId7"/>
    <p:sldId id="264" r:id="rId8"/>
    <p:sldId id="285" r:id="rId9"/>
    <p:sldId id="286" r:id="rId10"/>
    <p:sldId id="287" r:id="rId11"/>
    <p:sldId id="288" r:id="rId12"/>
    <p:sldId id="292" r:id="rId13"/>
    <p:sldId id="293" r:id="rId14"/>
    <p:sldId id="295" r:id="rId15"/>
    <p:sldId id="296" r:id="rId16"/>
    <p:sldId id="297" r:id="rId17"/>
    <p:sldId id="298" r:id="rId18"/>
    <p:sldId id="299" r:id="rId19"/>
    <p:sldId id="294" r:id="rId20"/>
    <p:sldId id="301" r:id="rId21"/>
    <p:sldId id="302" r:id="rId22"/>
    <p:sldId id="303" r:id="rId23"/>
    <p:sldId id="304" r:id="rId24"/>
    <p:sldId id="306" r:id="rId25"/>
    <p:sldId id="307" r:id="rId26"/>
    <p:sldId id="305"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E216B51-DC1E-48F9-88A4-38D01740E10A}" type="datetimeFigureOut">
              <a:rPr lang="en-CA" smtClean="0"/>
              <a:t>2022-07-21</a:t>
            </a:fld>
            <a:endParaRPr lang="en-CA"/>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07C6D74-48C8-4F02-B115-DCD7A00D6D66}" type="slidenum">
              <a:rPr lang="en-CA" smtClean="0"/>
              <a:t>‹#›</a:t>
            </a:fld>
            <a:endParaRPr lang="en-CA"/>
          </a:p>
        </p:txBody>
      </p:sp>
    </p:spTree>
    <p:extLst>
      <p:ext uri="{BB962C8B-B14F-4D97-AF65-F5344CB8AC3E}">
        <p14:creationId xmlns:p14="http://schemas.microsoft.com/office/powerpoint/2010/main" val="1373048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07C6D74-48C8-4F02-B115-DCD7A00D6D66}" type="slidenum">
              <a:rPr lang="en-CA" smtClean="0"/>
              <a:t>2</a:t>
            </a:fld>
            <a:endParaRPr lang="en-CA"/>
          </a:p>
        </p:txBody>
      </p:sp>
    </p:spTree>
    <p:extLst>
      <p:ext uri="{BB962C8B-B14F-4D97-AF65-F5344CB8AC3E}">
        <p14:creationId xmlns:p14="http://schemas.microsoft.com/office/powerpoint/2010/main" val="104943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6600"/>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4066" y="240029"/>
            <a:ext cx="4461510" cy="6023610"/>
          </a:xfrm>
          <a:custGeom>
            <a:avLst/>
            <a:gdLst/>
            <a:ahLst/>
            <a:cxnLst/>
            <a:rect l="l" t="t" r="r" b="b"/>
            <a:pathLst>
              <a:path w="4461510" h="6023610">
                <a:moveTo>
                  <a:pt x="4397743" y="64020"/>
                </a:moveTo>
                <a:lnTo>
                  <a:pt x="63500" y="64020"/>
                </a:lnTo>
                <a:lnTo>
                  <a:pt x="63500" y="5960364"/>
                </a:lnTo>
                <a:lnTo>
                  <a:pt x="4397743" y="5960364"/>
                </a:lnTo>
                <a:lnTo>
                  <a:pt x="4397743" y="64020"/>
                </a:lnTo>
                <a:close/>
              </a:path>
              <a:path w="4461510" h="6023610">
                <a:moveTo>
                  <a:pt x="4461256" y="0"/>
                </a:moveTo>
                <a:lnTo>
                  <a:pt x="0" y="0"/>
                </a:lnTo>
                <a:lnTo>
                  <a:pt x="0" y="25400"/>
                </a:lnTo>
                <a:lnTo>
                  <a:pt x="0" y="5998210"/>
                </a:lnTo>
                <a:lnTo>
                  <a:pt x="0" y="6023610"/>
                </a:lnTo>
                <a:lnTo>
                  <a:pt x="4461256" y="6023610"/>
                </a:lnTo>
                <a:lnTo>
                  <a:pt x="4461256" y="5998476"/>
                </a:lnTo>
                <a:lnTo>
                  <a:pt x="4461256" y="5998210"/>
                </a:lnTo>
                <a:lnTo>
                  <a:pt x="4461256" y="25920"/>
                </a:lnTo>
                <a:lnTo>
                  <a:pt x="4435856" y="25920"/>
                </a:lnTo>
                <a:lnTo>
                  <a:pt x="4435856" y="5998210"/>
                </a:lnTo>
                <a:lnTo>
                  <a:pt x="25400" y="5998210"/>
                </a:lnTo>
                <a:lnTo>
                  <a:pt x="25400" y="25400"/>
                </a:lnTo>
                <a:lnTo>
                  <a:pt x="4461256" y="25400"/>
                </a:lnTo>
                <a:lnTo>
                  <a:pt x="4461256" y="0"/>
                </a:lnTo>
                <a:close/>
              </a:path>
            </a:pathLst>
          </a:custGeom>
          <a:solidFill>
            <a:srgbClr val="40404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rgbClr val="FF6600"/>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81" y="0"/>
            <a:ext cx="1671955" cy="1567815"/>
          </a:xfrm>
          <a:custGeom>
            <a:avLst/>
            <a:gdLst/>
            <a:ahLst/>
            <a:cxnLst/>
            <a:rect l="l" t="t" r="r" b="b"/>
            <a:pathLst>
              <a:path w="1671955" h="1567815">
                <a:moveTo>
                  <a:pt x="1671866" y="275475"/>
                </a:moveTo>
                <a:lnTo>
                  <a:pt x="1396403" y="0"/>
                </a:lnTo>
                <a:lnTo>
                  <a:pt x="0" y="0"/>
                </a:lnTo>
                <a:lnTo>
                  <a:pt x="0" y="1188339"/>
                </a:lnTo>
                <a:lnTo>
                  <a:pt x="379514" y="1567815"/>
                </a:lnTo>
                <a:lnTo>
                  <a:pt x="980821" y="966508"/>
                </a:lnTo>
                <a:lnTo>
                  <a:pt x="1215504" y="1201166"/>
                </a:lnTo>
                <a:lnTo>
                  <a:pt x="1671866" y="744855"/>
                </a:lnTo>
                <a:lnTo>
                  <a:pt x="1437157" y="510184"/>
                </a:lnTo>
                <a:lnTo>
                  <a:pt x="1671866" y="275475"/>
                </a:lnTo>
                <a:close/>
              </a:path>
            </a:pathLst>
          </a:custGeom>
          <a:solidFill>
            <a:srgbClr val="4471C4">
              <a:alpha val="30195"/>
            </a:srgbClr>
          </a:solidFill>
        </p:spPr>
        <p:txBody>
          <a:bodyPr wrap="square" lIns="0" tIns="0" rIns="0" bIns="0" rtlCol="0"/>
          <a:lstStyle/>
          <a:p>
            <a:endParaRPr/>
          </a:p>
        </p:txBody>
      </p:sp>
      <p:sp>
        <p:nvSpPr>
          <p:cNvPr id="17" name="bg object 17"/>
          <p:cNvSpPr/>
          <p:nvPr/>
        </p:nvSpPr>
        <p:spPr>
          <a:xfrm>
            <a:off x="9357360" y="0"/>
            <a:ext cx="2834640" cy="1485265"/>
          </a:xfrm>
          <a:custGeom>
            <a:avLst/>
            <a:gdLst/>
            <a:ahLst/>
            <a:cxnLst/>
            <a:rect l="l" t="t" r="r" b="b"/>
            <a:pathLst>
              <a:path w="2834640" h="1485265">
                <a:moveTo>
                  <a:pt x="2834640" y="0"/>
                </a:moveTo>
                <a:lnTo>
                  <a:pt x="0" y="0"/>
                </a:lnTo>
                <a:lnTo>
                  <a:pt x="789317" y="753224"/>
                </a:lnTo>
                <a:lnTo>
                  <a:pt x="543687" y="998855"/>
                </a:lnTo>
                <a:lnTo>
                  <a:pt x="1029843" y="1485011"/>
                </a:lnTo>
                <a:lnTo>
                  <a:pt x="1286852" y="1228001"/>
                </a:lnTo>
                <a:lnTo>
                  <a:pt x="1552321" y="1481328"/>
                </a:lnTo>
                <a:lnTo>
                  <a:pt x="2834640" y="257683"/>
                </a:lnTo>
                <a:lnTo>
                  <a:pt x="2834640" y="0"/>
                </a:lnTo>
                <a:close/>
              </a:path>
            </a:pathLst>
          </a:custGeom>
          <a:solidFill>
            <a:srgbClr val="FFC000">
              <a:alpha val="30195"/>
            </a:srgbClr>
          </a:solidFill>
        </p:spPr>
        <p:txBody>
          <a:bodyPr wrap="square" lIns="0" tIns="0" rIns="0" bIns="0" rtlCol="0"/>
          <a:lstStyle/>
          <a:p>
            <a:endParaRPr/>
          </a:p>
        </p:txBody>
      </p:sp>
      <p:sp>
        <p:nvSpPr>
          <p:cNvPr id="18" name="bg object 18"/>
          <p:cNvSpPr/>
          <p:nvPr/>
        </p:nvSpPr>
        <p:spPr>
          <a:xfrm>
            <a:off x="7604760" y="6115811"/>
            <a:ext cx="1865630" cy="742315"/>
          </a:xfrm>
          <a:custGeom>
            <a:avLst/>
            <a:gdLst/>
            <a:ahLst/>
            <a:cxnLst/>
            <a:rect l="l" t="t" r="r" b="b"/>
            <a:pathLst>
              <a:path w="1865629" h="742315">
                <a:moveTo>
                  <a:pt x="1865376" y="742188"/>
                </a:moveTo>
                <a:lnTo>
                  <a:pt x="1118616" y="0"/>
                </a:lnTo>
                <a:lnTo>
                  <a:pt x="593090" y="522300"/>
                </a:lnTo>
                <a:lnTo>
                  <a:pt x="406908" y="336804"/>
                </a:lnTo>
                <a:lnTo>
                  <a:pt x="0" y="742188"/>
                </a:lnTo>
                <a:lnTo>
                  <a:pt x="371856" y="742188"/>
                </a:lnTo>
                <a:lnTo>
                  <a:pt x="813816" y="742188"/>
                </a:lnTo>
                <a:lnTo>
                  <a:pt x="1865376" y="742188"/>
                </a:lnTo>
                <a:close/>
              </a:path>
            </a:pathLst>
          </a:custGeom>
          <a:solidFill>
            <a:srgbClr val="4471C4">
              <a:alpha val="30195"/>
            </a:srgbClr>
          </a:solidFill>
        </p:spPr>
        <p:txBody>
          <a:bodyPr wrap="square" lIns="0" tIns="0" rIns="0" bIns="0" rtlCol="0"/>
          <a:lstStyle/>
          <a:p>
            <a:endParaRPr/>
          </a:p>
        </p:txBody>
      </p:sp>
      <p:sp>
        <p:nvSpPr>
          <p:cNvPr id="19" name="bg object 19"/>
          <p:cNvSpPr/>
          <p:nvPr/>
        </p:nvSpPr>
        <p:spPr>
          <a:xfrm>
            <a:off x="3998976" y="2724911"/>
            <a:ext cx="4194175" cy="1408430"/>
          </a:xfrm>
          <a:custGeom>
            <a:avLst/>
            <a:gdLst/>
            <a:ahLst/>
            <a:cxnLst/>
            <a:rect l="l" t="t" r="r" b="b"/>
            <a:pathLst>
              <a:path w="4194175" h="1408429">
                <a:moveTo>
                  <a:pt x="3489959" y="0"/>
                </a:moveTo>
                <a:lnTo>
                  <a:pt x="0" y="0"/>
                </a:lnTo>
                <a:lnTo>
                  <a:pt x="704088" y="704088"/>
                </a:lnTo>
                <a:lnTo>
                  <a:pt x="0" y="1408176"/>
                </a:lnTo>
                <a:lnTo>
                  <a:pt x="3489959" y="1408176"/>
                </a:lnTo>
                <a:lnTo>
                  <a:pt x="4194048" y="704088"/>
                </a:lnTo>
                <a:lnTo>
                  <a:pt x="3489959" y="0"/>
                </a:lnTo>
                <a:close/>
              </a:path>
            </a:pathLst>
          </a:custGeom>
          <a:solidFill>
            <a:srgbClr val="EC7C3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rgbClr val="FF660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37565" y="304038"/>
            <a:ext cx="4334510" cy="5896610"/>
          </a:xfrm>
          <a:custGeom>
            <a:avLst/>
            <a:gdLst/>
            <a:ahLst/>
            <a:cxnLst/>
            <a:rect l="l" t="t" r="r" b="b"/>
            <a:pathLst>
              <a:path w="4334510" h="5896610">
                <a:moveTo>
                  <a:pt x="4334256" y="0"/>
                </a:moveTo>
                <a:lnTo>
                  <a:pt x="0" y="0"/>
                </a:lnTo>
                <a:lnTo>
                  <a:pt x="0" y="5896356"/>
                </a:lnTo>
                <a:lnTo>
                  <a:pt x="4334256" y="5896356"/>
                </a:lnTo>
                <a:lnTo>
                  <a:pt x="4334256" y="0"/>
                </a:lnTo>
                <a:close/>
              </a:path>
            </a:pathLst>
          </a:custGeom>
          <a:solidFill>
            <a:srgbClr val="404040"/>
          </a:solidFill>
        </p:spPr>
        <p:txBody>
          <a:bodyPr wrap="square" lIns="0" tIns="0" rIns="0" bIns="0" rtlCol="0"/>
          <a:lstStyle/>
          <a:p>
            <a:endParaRPr/>
          </a:p>
        </p:txBody>
      </p:sp>
      <p:sp>
        <p:nvSpPr>
          <p:cNvPr id="17" name="bg object 17"/>
          <p:cNvSpPr/>
          <p:nvPr/>
        </p:nvSpPr>
        <p:spPr>
          <a:xfrm>
            <a:off x="704850" y="2052065"/>
            <a:ext cx="3685540" cy="0"/>
          </a:xfrm>
          <a:custGeom>
            <a:avLst/>
            <a:gdLst/>
            <a:ahLst/>
            <a:cxnLst/>
            <a:rect l="l" t="t" r="r" b="b"/>
            <a:pathLst>
              <a:path w="3685540">
                <a:moveTo>
                  <a:pt x="0" y="0"/>
                </a:moveTo>
                <a:lnTo>
                  <a:pt x="3685032" y="0"/>
                </a:lnTo>
              </a:path>
            </a:pathLst>
          </a:custGeom>
          <a:ln w="22225">
            <a:solidFill>
              <a:srgbClr val="E7E6E6"/>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37565" y="304038"/>
            <a:ext cx="4334510" cy="5896610"/>
          </a:xfrm>
          <a:custGeom>
            <a:avLst/>
            <a:gdLst/>
            <a:ahLst/>
            <a:cxnLst/>
            <a:rect l="l" t="t" r="r" b="b"/>
            <a:pathLst>
              <a:path w="4334510" h="5896610">
                <a:moveTo>
                  <a:pt x="4334256" y="0"/>
                </a:moveTo>
                <a:lnTo>
                  <a:pt x="0" y="0"/>
                </a:lnTo>
                <a:lnTo>
                  <a:pt x="0" y="5896356"/>
                </a:lnTo>
                <a:lnTo>
                  <a:pt x="4334256" y="5896356"/>
                </a:lnTo>
                <a:lnTo>
                  <a:pt x="4334256" y="0"/>
                </a:lnTo>
                <a:close/>
              </a:path>
            </a:pathLst>
          </a:custGeom>
          <a:solidFill>
            <a:srgbClr val="404040"/>
          </a:solidFill>
        </p:spPr>
        <p:txBody>
          <a:bodyPr wrap="square" lIns="0" tIns="0" rIns="0" bIns="0" rtlCol="0"/>
          <a:lstStyle/>
          <a:p>
            <a:endParaRPr/>
          </a:p>
        </p:txBody>
      </p:sp>
      <p:sp>
        <p:nvSpPr>
          <p:cNvPr id="2" name="Holder 2"/>
          <p:cNvSpPr>
            <a:spLocks noGrp="1"/>
          </p:cNvSpPr>
          <p:nvPr>
            <p:ph type="title"/>
          </p:nvPr>
        </p:nvSpPr>
        <p:spPr>
          <a:xfrm>
            <a:off x="949858" y="2376881"/>
            <a:ext cx="10194925" cy="697230"/>
          </a:xfrm>
          <a:prstGeom prst="rect">
            <a:avLst/>
          </a:prstGeom>
        </p:spPr>
        <p:txBody>
          <a:bodyPr wrap="square" lIns="0" tIns="0" rIns="0" bIns="0">
            <a:spAutoFit/>
          </a:bodyPr>
          <a:lstStyle>
            <a:lvl1pPr>
              <a:defRPr sz="4400" b="0" i="0">
                <a:solidFill>
                  <a:srgbClr val="FF6600"/>
                </a:solidFill>
                <a:latin typeface="Calibri Light"/>
                <a:cs typeface="Calibri Light"/>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1.xml"/><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3A3838"/>
          </a:solidFill>
        </p:spPr>
        <p:txBody>
          <a:bodyPr wrap="square" lIns="0" tIns="0" rIns="0" bIns="0" rtlCol="0"/>
          <a:lstStyle/>
          <a:p>
            <a:endParaRPr/>
          </a:p>
        </p:txBody>
      </p:sp>
      <p:pic>
        <p:nvPicPr>
          <p:cNvPr id="3" name="object 3"/>
          <p:cNvPicPr/>
          <p:nvPr/>
        </p:nvPicPr>
        <p:blipFill>
          <a:blip r:embed="rId2" cstate="print"/>
          <a:stretch>
            <a:fillRect/>
          </a:stretch>
        </p:blipFill>
        <p:spPr>
          <a:xfrm>
            <a:off x="3810000" y="-172509"/>
            <a:ext cx="4038600" cy="2721899"/>
          </a:xfrm>
          <a:prstGeom prst="rect">
            <a:avLst/>
          </a:prstGeom>
        </p:spPr>
      </p:pic>
      <p:sp>
        <p:nvSpPr>
          <p:cNvPr id="4" name="object 4"/>
          <p:cNvSpPr txBox="1">
            <a:spLocks noGrp="1"/>
          </p:cNvSpPr>
          <p:nvPr>
            <p:ph type="title"/>
          </p:nvPr>
        </p:nvSpPr>
        <p:spPr>
          <a:xfrm>
            <a:off x="949858" y="2376881"/>
            <a:ext cx="10194925" cy="2721899"/>
          </a:xfrm>
          <a:prstGeom prst="rect">
            <a:avLst/>
          </a:prstGeom>
        </p:spPr>
        <p:txBody>
          <a:bodyPr vert="horz" wrap="square" lIns="0" tIns="13335" rIns="0" bIns="0" rtlCol="0">
            <a:spAutoFit/>
          </a:bodyPr>
          <a:lstStyle/>
          <a:p>
            <a:pPr marL="12700" algn="ctr">
              <a:lnSpc>
                <a:spcPct val="100000"/>
              </a:lnSpc>
              <a:spcBef>
                <a:spcPts val="105"/>
              </a:spcBef>
            </a:pPr>
            <a:r>
              <a:rPr b="1" spc="-45" dirty="0">
                <a:solidFill>
                  <a:srgbClr val="FFFFFF"/>
                </a:solidFill>
              </a:rPr>
              <a:t>Project</a:t>
            </a:r>
            <a:r>
              <a:rPr spc="-45" dirty="0">
                <a:solidFill>
                  <a:srgbClr val="FFFFFF"/>
                </a:solidFill>
              </a:rPr>
              <a:t>:</a:t>
            </a:r>
            <a:r>
              <a:rPr spc="-80" dirty="0">
                <a:solidFill>
                  <a:srgbClr val="FFFFFF"/>
                </a:solidFill>
              </a:rPr>
              <a:t> </a:t>
            </a:r>
            <a:br>
              <a:rPr lang="en-CA" spc="-80" dirty="0">
                <a:solidFill>
                  <a:srgbClr val="FFFFFF"/>
                </a:solidFill>
              </a:rPr>
            </a:br>
            <a:r>
              <a:rPr dirty="0"/>
              <a:t>G2M</a:t>
            </a:r>
            <a:r>
              <a:rPr spc="-10" dirty="0"/>
              <a:t> Insight</a:t>
            </a:r>
            <a:r>
              <a:rPr spc="-5" dirty="0"/>
              <a:t> </a:t>
            </a:r>
            <a:r>
              <a:rPr spc="-25" dirty="0"/>
              <a:t>For</a:t>
            </a:r>
            <a:r>
              <a:rPr spc="-5" dirty="0"/>
              <a:t> Cab </a:t>
            </a:r>
            <a:r>
              <a:rPr spc="-25" dirty="0"/>
              <a:t>Investment</a:t>
            </a:r>
            <a:r>
              <a:rPr spc="-5" dirty="0"/>
              <a:t> </a:t>
            </a:r>
            <a:r>
              <a:rPr dirty="0"/>
              <a:t>Firm</a:t>
            </a:r>
            <a:br>
              <a:rPr lang="en-CA" dirty="0"/>
            </a:br>
            <a:r>
              <a:rPr lang="en-CA" spc="-20" dirty="0">
                <a:solidFill>
                  <a:srgbClr val="FF6600"/>
                </a:solidFill>
                <a:latin typeface="Calibri Light"/>
                <a:cs typeface="Calibri Light"/>
              </a:rPr>
              <a:t>Data</a:t>
            </a:r>
            <a:r>
              <a:rPr lang="en-CA" spc="-10" dirty="0">
                <a:solidFill>
                  <a:srgbClr val="FF6600"/>
                </a:solidFill>
                <a:latin typeface="Calibri Light"/>
                <a:cs typeface="Calibri Light"/>
              </a:rPr>
              <a:t> </a:t>
            </a:r>
            <a:r>
              <a:rPr lang="en-CA" spc="-5" dirty="0">
                <a:solidFill>
                  <a:srgbClr val="FF6600"/>
                </a:solidFill>
                <a:latin typeface="Calibri Light"/>
                <a:cs typeface="Calibri Light"/>
              </a:rPr>
              <a:t>Science</a:t>
            </a:r>
            <a:r>
              <a:rPr lang="en-CA" spc="30" dirty="0">
                <a:solidFill>
                  <a:srgbClr val="FF6600"/>
                </a:solidFill>
                <a:latin typeface="Calibri Light"/>
                <a:cs typeface="Calibri Light"/>
              </a:rPr>
              <a:t> </a:t>
            </a:r>
            <a:r>
              <a:rPr lang="en-CA" spc="-10" dirty="0">
                <a:solidFill>
                  <a:srgbClr val="FF6600"/>
                </a:solidFill>
                <a:latin typeface="Calibri Light"/>
                <a:cs typeface="Calibri Light"/>
              </a:rPr>
              <a:t>Virtual</a:t>
            </a:r>
            <a:r>
              <a:rPr lang="en-CA" spc="5" dirty="0">
                <a:solidFill>
                  <a:srgbClr val="FF6600"/>
                </a:solidFill>
                <a:latin typeface="Calibri Light"/>
                <a:cs typeface="Calibri Light"/>
              </a:rPr>
              <a:t> </a:t>
            </a:r>
            <a:r>
              <a:rPr lang="en-CA" spc="-15" dirty="0">
                <a:solidFill>
                  <a:srgbClr val="FF6600"/>
                </a:solidFill>
                <a:latin typeface="Calibri Light"/>
                <a:cs typeface="Calibri Light"/>
              </a:rPr>
              <a:t>Internship</a:t>
            </a:r>
            <a:br>
              <a:rPr lang="en-CA" dirty="0"/>
            </a:br>
            <a:endParaRPr dirty="0"/>
          </a:p>
        </p:txBody>
      </p:sp>
      <p:sp>
        <p:nvSpPr>
          <p:cNvPr id="5" name="object 5"/>
          <p:cNvSpPr txBox="1"/>
          <p:nvPr/>
        </p:nvSpPr>
        <p:spPr>
          <a:xfrm>
            <a:off x="3810000" y="5174980"/>
            <a:ext cx="4917542" cy="781624"/>
          </a:xfrm>
          <a:prstGeom prst="rect">
            <a:avLst/>
          </a:prstGeom>
        </p:spPr>
        <p:txBody>
          <a:bodyPr vert="horz" wrap="square" lIns="0" tIns="12065" rIns="0" bIns="0" rtlCol="0">
            <a:spAutoFit/>
          </a:bodyPr>
          <a:lstStyle/>
          <a:p>
            <a:pPr marL="12700" marR="5080">
              <a:lnSpc>
                <a:spcPct val="100000"/>
              </a:lnSpc>
              <a:spcBef>
                <a:spcPts val="95"/>
              </a:spcBef>
            </a:pPr>
            <a:r>
              <a:rPr sz="2500" b="1" spc="-15" dirty="0">
                <a:solidFill>
                  <a:srgbClr val="FFFFFF"/>
                </a:solidFill>
                <a:latin typeface="Calibri Light"/>
                <a:cs typeface="Calibri Light"/>
              </a:rPr>
              <a:t>Submitted</a:t>
            </a:r>
            <a:r>
              <a:rPr sz="2500" b="1" spc="25" dirty="0">
                <a:solidFill>
                  <a:srgbClr val="FFFFFF"/>
                </a:solidFill>
                <a:latin typeface="Calibri Light"/>
                <a:cs typeface="Calibri Light"/>
              </a:rPr>
              <a:t> </a:t>
            </a:r>
            <a:r>
              <a:rPr sz="2500" b="1" spc="-10" dirty="0">
                <a:solidFill>
                  <a:srgbClr val="FFFFFF"/>
                </a:solidFill>
                <a:latin typeface="Calibri Light"/>
                <a:cs typeface="Calibri Light"/>
              </a:rPr>
              <a:t>by</a:t>
            </a:r>
            <a:r>
              <a:rPr lang="en-CA" sz="2500" b="1" spc="-10" dirty="0">
                <a:solidFill>
                  <a:srgbClr val="FFFFFF"/>
                </a:solidFill>
                <a:latin typeface="Calibri Light"/>
                <a:cs typeface="Calibri Light"/>
              </a:rPr>
              <a:t> </a:t>
            </a:r>
            <a:r>
              <a:rPr sz="2500" spc="-10" dirty="0">
                <a:solidFill>
                  <a:srgbClr val="FFFFFF"/>
                </a:solidFill>
                <a:latin typeface="Calibri Light"/>
                <a:cs typeface="Calibri Light"/>
              </a:rPr>
              <a:t>:</a:t>
            </a:r>
            <a:r>
              <a:rPr sz="2500" spc="10" dirty="0">
                <a:solidFill>
                  <a:srgbClr val="FFFFFF"/>
                </a:solidFill>
                <a:latin typeface="Calibri Light"/>
                <a:cs typeface="Calibri Light"/>
              </a:rPr>
              <a:t> </a:t>
            </a:r>
            <a:r>
              <a:rPr lang="en-CA" sz="2500" spc="-10" dirty="0">
                <a:solidFill>
                  <a:srgbClr val="FF6600"/>
                </a:solidFill>
                <a:latin typeface="Calibri Light"/>
                <a:cs typeface="Calibri Light"/>
              </a:rPr>
              <a:t>Siddharth Mahindru</a:t>
            </a:r>
            <a:endParaRPr sz="2500" dirty="0">
              <a:latin typeface="Calibri Light"/>
              <a:cs typeface="Calibri Light"/>
            </a:endParaRPr>
          </a:p>
          <a:p>
            <a:pPr marL="12700">
              <a:lnSpc>
                <a:spcPct val="100000"/>
              </a:lnSpc>
            </a:pPr>
            <a:r>
              <a:rPr sz="2500" b="1" spc="-15" dirty="0">
                <a:solidFill>
                  <a:srgbClr val="FFFFFF"/>
                </a:solidFill>
                <a:latin typeface="Calibri Light"/>
                <a:cs typeface="Calibri Light"/>
              </a:rPr>
              <a:t>Date</a:t>
            </a:r>
            <a:r>
              <a:rPr lang="en-CA" sz="2500" b="1" spc="-15" dirty="0">
                <a:solidFill>
                  <a:srgbClr val="FFFFFF"/>
                </a:solidFill>
                <a:latin typeface="Calibri Light"/>
                <a:cs typeface="Calibri Light"/>
              </a:rPr>
              <a:t>    </a:t>
            </a:r>
            <a:r>
              <a:rPr lang="en-CA" sz="2500" spc="-15" dirty="0">
                <a:solidFill>
                  <a:srgbClr val="FFFFFF"/>
                </a:solidFill>
                <a:latin typeface="Calibri Light"/>
                <a:cs typeface="Calibri Light"/>
              </a:rPr>
              <a:t>             </a:t>
            </a:r>
            <a:r>
              <a:rPr sz="2500" spc="-15" dirty="0">
                <a:solidFill>
                  <a:srgbClr val="FFFFFF"/>
                </a:solidFill>
                <a:latin typeface="Calibri Light"/>
                <a:cs typeface="Calibri Light"/>
              </a:rPr>
              <a:t>:</a:t>
            </a:r>
            <a:r>
              <a:rPr sz="2500" spc="-10" dirty="0">
                <a:solidFill>
                  <a:srgbClr val="FFFFFF"/>
                </a:solidFill>
                <a:latin typeface="Calibri Light"/>
                <a:cs typeface="Calibri Light"/>
              </a:rPr>
              <a:t> </a:t>
            </a:r>
            <a:r>
              <a:rPr sz="2500" spc="-10" dirty="0">
                <a:solidFill>
                  <a:srgbClr val="FF6600"/>
                </a:solidFill>
                <a:latin typeface="Calibri Light"/>
                <a:cs typeface="Calibri Light"/>
              </a:rPr>
              <a:t>1</a:t>
            </a:r>
            <a:r>
              <a:rPr lang="en-CA" sz="2500" spc="-10" dirty="0">
                <a:solidFill>
                  <a:srgbClr val="FF6600"/>
                </a:solidFill>
                <a:latin typeface="Calibri Light"/>
                <a:cs typeface="Calibri Light"/>
              </a:rPr>
              <a:t>9</a:t>
            </a:r>
            <a:r>
              <a:rPr sz="2500" spc="-10" dirty="0">
                <a:solidFill>
                  <a:srgbClr val="FF6600"/>
                </a:solidFill>
                <a:latin typeface="Calibri Light"/>
                <a:cs typeface="Calibri Light"/>
              </a:rPr>
              <a:t>-</a:t>
            </a:r>
            <a:r>
              <a:rPr lang="en-CA" sz="2500" spc="-10" dirty="0">
                <a:solidFill>
                  <a:srgbClr val="FF6600"/>
                </a:solidFill>
                <a:latin typeface="Calibri Light"/>
                <a:cs typeface="Calibri Light"/>
              </a:rPr>
              <a:t>July</a:t>
            </a:r>
            <a:r>
              <a:rPr sz="2500" spc="-10" dirty="0">
                <a:solidFill>
                  <a:srgbClr val="FF6600"/>
                </a:solidFill>
                <a:latin typeface="Calibri Light"/>
                <a:cs typeface="Calibri Light"/>
              </a:rPr>
              <a:t>-2022</a:t>
            </a:r>
            <a:endParaRPr sz="2500" dirty="0">
              <a:latin typeface="Calibri Light"/>
              <a:cs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0212" y="0"/>
            <a:ext cx="41910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7" name="Arrow: Right 6">
            <a:extLst>
              <a:ext uri="{FF2B5EF4-FFF2-40B4-BE49-F238E27FC236}">
                <a16:creationId xmlns:a16="http://schemas.microsoft.com/office/drawing/2014/main" id="{571577A7-7270-4F24-9E07-F5087E35FE51}"/>
              </a:ext>
            </a:extLst>
          </p:cNvPr>
          <p:cNvSpPr/>
          <p:nvPr/>
        </p:nvSpPr>
        <p:spPr>
          <a:xfrm>
            <a:off x="488621" y="2209800"/>
            <a:ext cx="3352800" cy="2438400"/>
          </a:xfrm>
          <a:prstGeom prst="rightArrow">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CA" sz="3000" spc="-40" dirty="0">
                <a:solidFill>
                  <a:schemeClr val="bg1"/>
                </a:solidFill>
                <a:cs typeface="Calibri Light"/>
              </a:rPr>
              <a:t>Age Distribution of Users</a:t>
            </a:r>
          </a:p>
        </p:txBody>
      </p:sp>
      <p:sp>
        <p:nvSpPr>
          <p:cNvPr id="9" name="Title 8">
            <a:extLst>
              <a:ext uri="{FF2B5EF4-FFF2-40B4-BE49-F238E27FC236}">
                <a16:creationId xmlns:a16="http://schemas.microsoft.com/office/drawing/2014/main" id="{59745C41-AAF7-C39E-8844-F83EEB8AFA71}"/>
              </a:ext>
            </a:extLst>
          </p:cNvPr>
          <p:cNvSpPr>
            <a:spLocks noGrp="1"/>
          </p:cNvSpPr>
          <p:nvPr>
            <p:ph type="title"/>
          </p:nvPr>
        </p:nvSpPr>
        <p:spPr>
          <a:xfrm>
            <a:off x="4953000" y="5943600"/>
            <a:ext cx="6750379" cy="738664"/>
          </a:xfrm>
        </p:spPr>
        <p:txBody>
          <a:bodyPr/>
          <a:lstStyle/>
          <a:p>
            <a:pPr algn="ctr"/>
            <a:r>
              <a:rPr lang="en-US" sz="2400" dirty="0">
                <a:latin typeface="+mn-lt"/>
              </a:rPr>
              <a:t>This graph shows that Most of the Users were in between age 20 to 40</a:t>
            </a:r>
            <a:r>
              <a:rPr lang="en-US" sz="1800" dirty="0">
                <a:latin typeface="+mn-lt"/>
              </a:rPr>
              <a:t>.</a:t>
            </a:r>
            <a:endParaRPr lang="en-CA" sz="1800" dirty="0">
              <a:latin typeface="+mn-lt"/>
            </a:endParaRPr>
          </a:p>
        </p:txBody>
      </p:sp>
      <p:pic>
        <p:nvPicPr>
          <p:cNvPr id="10" name="Picture 9" descr="Chart, histogram&#10;&#10;Description automatically generated">
            <a:extLst>
              <a:ext uri="{FF2B5EF4-FFF2-40B4-BE49-F238E27FC236}">
                <a16:creationId xmlns:a16="http://schemas.microsoft.com/office/drawing/2014/main" id="{D3C1CB2E-6556-35D9-32B0-F1144107A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359214"/>
            <a:ext cx="7498127" cy="5310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1199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0"/>
            <a:ext cx="40386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7" name="Arrow: Right 6">
            <a:extLst>
              <a:ext uri="{FF2B5EF4-FFF2-40B4-BE49-F238E27FC236}">
                <a16:creationId xmlns:a16="http://schemas.microsoft.com/office/drawing/2014/main" id="{571577A7-7270-4F24-9E07-F5087E35FE51}"/>
              </a:ext>
            </a:extLst>
          </p:cNvPr>
          <p:cNvSpPr/>
          <p:nvPr/>
        </p:nvSpPr>
        <p:spPr>
          <a:xfrm>
            <a:off x="390427" y="2133600"/>
            <a:ext cx="3352800" cy="2438400"/>
          </a:xfrm>
          <a:prstGeom prst="rightArrow">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spc="-40" dirty="0">
                <a:solidFill>
                  <a:schemeClr val="bg1"/>
                </a:solidFill>
                <a:cs typeface="Calibri Light"/>
              </a:rPr>
              <a:t>Price Charged for Both Cab Companies</a:t>
            </a:r>
            <a:endParaRPr lang="en-CA" sz="2800" spc="-40" dirty="0">
              <a:solidFill>
                <a:schemeClr val="bg1"/>
              </a:solidFill>
              <a:cs typeface="Calibri Light"/>
            </a:endParaRPr>
          </a:p>
        </p:txBody>
      </p:sp>
      <p:sp>
        <p:nvSpPr>
          <p:cNvPr id="9" name="Title 8">
            <a:extLst>
              <a:ext uri="{FF2B5EF4-FFF2-40B4-BE49-F238E27FC236}">
                <a16:creationId xmlns:a16="http://schemas.microsoft.com/office/drawing/2014/main" id="{59745C41-AAF7-C39E-8844-F83EEB8AFA71}"/>
              </a:ext>
            </a:extLst>
          </p:cNvPr>
          <p:cNvSpPr>
            <a:spLocks noGrp="1"/>
          </p:cNvSpPr>
          <p:nvPr>
            <p:ph type="title"/>
          </p:nvPr>
        </p:nvSpPr>
        <p:spPr>
          <a:xfrm>
            <a:off x="4876800" y="5943600"/>
            <a:ext cx="6924773" cy="738664"/>
          </a:xfrm>
        </p:spPr>
        <p:txBody>
          <a:bodyPr/>
          <a:lstStyle/>
          <a:p>
            <a:pPr algn="ctr"/>
            <a:r>
              <a:rPr lang="en-US" sz="2400" dirty="0">
                <a:latin typeface="+mn-lt"/>
              </a:rPr>
              <a:t>This graph shows that the price charged by Yellow cab is comparatively more than Pink Cab.</a:t>
            </a:r>
            <a:endParaRPr lang="en-CA" sz="2400" dirty="0">
              <a:latin typeface="+mn-lt"/>
            </a:endParaRPr>
          </a:p>
        </p:txBody>
      </p:sp>
      <p:pic>
        <p:nvPicPr>
          <p:cNvPr id="8" name="Picture 7" descr="Chart, box and whisker chart&#10;&#10;Description automatically generated">
            <a:extLst>
              <a:ext uri="{FF2B5EF4-FFF2-40B4-BE49-F238E27FC236}">
                <a16:creationId xmlns:a16="http://schemas.microsoft.com/office/drawing/2014/main" id="{A8B28565-09E6-534C-43A5-E44EC20F32AF}"/>
              </a:ext>
            </a:extLst>
          </p:cNvPr>
          <p:cNvPicPr>
            <a:picLocks noChangeAspect="1"/>
          </p:cNvPicPr>
          <p:nvPr/>
        </p:nvPicPr>
        <p:blipFill rotWithShape="1">
          <a:blip r:embed="rId3">
            <a:extLst>
              <a:ext uri="{28A0092B-C50C-407E-A947-70E740481C1C}">
                <a14:useLocalDpi xmlns:a14="http://schemas.microsoft.com/office/drawing/2010/main" val="0"/>
              </a:ext>
            </a:extLst>
          </a:blip>
          <a:srcRect l="-130" t="6666"/>
          <a:stretch/>
        </p:blipFill>
        <p:spPr>
          <a:xfrm>
            <a:off x="4745003" y="726285"/>
            <a:ext cx="7056570" cy="48682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4950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0"/>
            <a:ext cx="40386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7" name="Arrow: Right 6">
            <a:extLst>
              <a:ext uri="{FF2B5EF4-FFF2-40B4-BE49-F238E27FC236}">
                <a16:creationId xmlns:a16="http://schemas.microsoft.com/office/drawing/2014/main" id="{571577A7-7270-4F24-9E07-F5087E35FE51}"/>
              </a:ext>
            </a:extLst>
          </p:cNvPr>
          <p:cNvSpPr/>
          <p:nvPr/>
        </p:nvSpPr>
        <p:spPr>
          <a:xfrm>
            <a:off x="390427" y="2133600"/>
            <a:ext cx="3352800" cy="2438400"/>
          </a:xfrm>
          <a:prstGeom prst="rightArrow">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CA" sz="2800" spc="-40" dirty="0">
                <a:solidFill>
                  <a:schemeClr val="bg1"/>
                </a:solidFill>
                <a:cs typeface="Calibri Light"/>
              </a:rPr>
              <a:t>Gender Distribution</a:t>
            </a:r>
          </a:p>
        </p:txBody>
      </p:sp>
      <p:sp>
        <p:nvSpPr>
          <p:cNvPr id="9" name="Title 8">
            <a:extLst>
              <a:ext uri="{FF2B5EF4-FFF2-40B4-BE49-F238E27FC236}">
                <a16:creationId xmlns:a16="http://schemas.microsoft.com/office/drawing/2014/main" id="{59745C41-AAF7-C39E-8844-F83EEB8AFA71}"/>
              </a:ext>
            </a:extLst>
          </p:cNvPr>
          <p:cNvSpPr>
            <a:spLocks noGrp="1"/>
          </p:cNvSpPr>
          <p:nvPr>
            <p:ph type="title"/>
          </p:nvPr>
        </p:nvSpPr>
        <p:spPr>
          <a:xfrm>
            <a:off x="4719889" y="5523091"/>
            <a:ext cx="6924773" cy="738664"/>
          </a:xfrm>
        </p:spPr>
        <p:txBody>
          <a:bodyPr/>
          <a:lstStyle/>
          <a:p>
            <a:pPr algn="ctr"/>
            <a:r>
              <a:rPr lang="en-US" sz="2400" dirty="0">
                <a:latin typeface="+mn-lt"/>
              </a:rPr>
              <a:t>This graph shows that the Male users prefer to travel by cab more.</a:t>
            </a:r>
            <a:endParaRPr lang="en-CA" sz="2400" dirty="0">
              <a:latin typeface="+mn-lt"/>
            </a:endParaRPr>
          </a:p>
        </p:txBody>
      </p:sp>
      <p:pic>
        <p:nvPicPr>
          <p:cNvPr id="10" name="Picture 9" descr="Chart, bar chart&#10;&#10;Description automatically generated">
            <a:extLst>
              <a:ext uri="{FF2B5EF4-FFF2-40B4-BE49-F238E27FC236}">
                <a16:creationId xmlns:a16="http://schemas.microsoft.com/office/drawing/2014/main" id="{1D2D50A1-95C7-9CCF-BDAE-DFFD3C8DC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037" y="609600"/>
            <a:ext cx="6926729"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520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0"/>
            <a:ext cx="40386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7" name="Arrow: Right 6">
            <a:extLst>
              <a:ext uri="{FF2B5EF4-FFF2-40B4-BE49-F238E27FC236}">
                <a16:creationId xmlns:a16="http://schemas.microsoft.com/office/drawing/2014/main" id="{571577A7-7270-4F24-9E07-F5087E35FE51}"/>
              </a:ext>
            </a:extLst>
          </p:cNvPr>
          <p:cNvSpPr/>
          <p:nvPr/>
        </p:nvSpPr>
        <p:spPr>
          <a:xfrm>
            <a:off x="390427" y="2133600"/>
            <a:ext cx="3352800" cy="2438400"/>
          </a:xfrm>
          <a:prstGeom prst="rightArrow">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CA" sz="2800" spc="-40" dirty="0">
                <a:solidFill>
                  <a:schemeClr val="bg1"/>
                </a:solidFill>
                <a:cs typeface="Calibri Light"/>
              </a:rPr>
              <a:t>Users Per City</a:t>
            </a:r>
          </a:p>
        </p:txBody>
      </p:sp>
      <p:sp>
        <p:nvSpPr>
          <p:cNvPr id="9" name="Title 8">
            <a:extLst>
              <a:ext uri="{FF2B5EF4-FFF2-40B4-BE49-F238E27FC236}">
                <a16:creationId xmlns:a16="http://schemas.microsoft.com/office/drawing/2014/main" id="{59745C41-AAF7-C39E-8844-F83EEB8AFA71}"/>
              </a:ext>
            </a:extLst>
          </p:cNvPr>
          <p:cNvSpPr>
            <a:spLocks noGrp="1"/>
          </p:cNvSpPr>
          <p:nvPr>
            <p:ph type="title"/>
          </p:nvPr>
        </p:nvSpPr>
        <p:spPr>
          <a:xfrm>
            <a:off x="5105400" y="5523091"/>
            <a:ext cx="6159826" cy="877709"/>
          </a:xfrm>
        </p:spPr>
        <p:txBody>
          <a:bodyPr/>
          <a:lstStyle/>
          <a:p>
            <a:pPr algn="ctr"/>
            <a:r>
              <a:rPr lang="en-US" sz="2000" dirty="0">
                <a:latin typeface="+mn-lt"/>
              </a:rPr>
              <a:t>This pie chart shows that New York City has the highest Cab users with 27% followed by Chicago with 16% and Los Angeles with 13%.</a:t>
            </a:r>
            <a:endParaRPr lang="en-CA" sz="2000" dirty="0">
              <a:latin typeface="+mn-lt"/>
            </a:endParaRPr>
          </a:p>
        </p:txBody>
      </p:sp>
      <p:pic>
        <p:nvPicPr>
          <p:cNvPr id="8" name="Picture 7" descr="Chart, pie chart&#10;&#10;Description automatically generated">
            <a:extLst>
              <a:ext uri="{FF2B5EF4-FFF2-40B4-BE49-F238E27FC236}">
                <a16:creationId xmlns:a16="http://schemas.microsoft.com/office/drawing/2014/main" id="{D01B9791-8CC1-C5D3-12F1-0E777278A245}"/>
              </a:ext>
            </a:extLst>
          </p:cNvPr>
          <p:cNvPicPr>
            <a:picLocks noChangeAspect="1"/>
          </p:cNvPicPr>
          <p:nvPr/>
        </p:nvPicPr>
        <p:blipFill rotWithShape="1">
          <a:blip r:embed="rId3">
            <a:extLst>
              <a:ext uri="{28A0092B-C50C-407E-A947-70E740481C1C}">
                <a14:useLocalDpi xmlns:a14="http://schemas.microsoft.com/office/drawing/2010/main" val="0"/>
              </a:ext>
            </a:extLst>
          </a:blip>
          <a:srcRect l="25886" t="13626" r="21976" b="10808"/>
          <a:stretch/>
        </p:blipFill>
        <p:spPr>
          <a:xfrm>
            <a:off x="5105400" y="374140"/>
            <a:ext cx="6159826" cy="4959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93368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0"/>
            <a:ext cx="40386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7" name="Arrow: Right 6">
            <a:extLst>
              <a:ext uri="{FF2B5EF4-FFF2-40B4-BE49-F238E27FC236}">
                <a16:creationId xmlns:a16="http://schemas.microsoft.com/office/drawing/2014/main" id="{571577A7-7270-4F24-9E07-F5087E35FE51}"/>
              </a:ext>
            </a:extLst>
          </p:cNvPr>
          <p:cNvSpPr/>
          <p:nvPr/>
        </p:nvSpPr>
        <p:spPr>
          <a:xfrm>
            <a:off x="390427" y="2133600"/>
            <a:ext cx="3352800" cy="2438400"/>
          </a:xfrm>
          <a:prstGeom prst="rightArrow">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CA" sz="2800" spc="-40" dirty="0">
                <a:solidFill>
                  <a:schemeClr val="bg1"/>
                </a:solidFill>
                <a:cs typeface="Calibri Light"/>
              </a:rPr>
              <a:t>Cab Orders per Month</a:t>
            </a:r>
          </a:p>
        </p:txBody>
      </p:sp>
      <p:sp>
        <p:nvSpPr>
          <p:cNvPr id="9" name="Title 8">
            <a:extLst>
              <a:ext uri="{FF2B5EF4-FFF2-40B4-BE49-F238E27FC236}">
                <a16:creationId xmlns:a16="http://schemas.microsoft.com/office/drawing/2014/main" id="{59745C41-AAF7-C39E-8844-F83EEB8AFA71}"/>
              </a:ext>
            </a:extLst>
          </p:cNvPr>
          <p:cNvSpPr>
            <a:spLocks noGrp="1"/>
          </p:cNvSpPr>
          <p:nvPr>
            <p:ph type="title"/>
          </p:nvPr>
        </p:nvSpPr>
        <p:spPr>
          <a:xfrm>
            <a:off x="5073489" y="5562600"/>
            <a:ext cx="6159826" cy="615553"/>
          </a:xfrm>
        </p:spPr>
        <p:txBody>
          <a:bodyPr/>
          <a:lstStyle/>
          <a:p>
            <a:pPr algn="ctr"/>
            <a:r>
              <a:rPr lang="en-US" sz="2000" dirty="0">
                <a:latin typeface="+mn-lt"/>
              </a:rPr>
              <a:t>This graph shows that the Cab was ordered the most in the month of January and December</a:t>
            </a:r>
            <a:endParaRPr lang="en-CA" sz="2000" dirty="0">
              <a:latin typeface="+mn-lt"/>
            </a:endParaRPr>
          </a:p>
        </p:txBody>
      </p:sp>
      <p:pic>
        <p:nvPicPr>
          <p:cNvPr id="10" name="Picture 9" descr="Chart, bar chart&#10;&#10;Description automatically generated">
            <a:extLst>
              <a:ext uri="{FF2B5EF4-FFF2-40B4-BE49-F238E27FC236}">
                <a16:creationId xmlns:a16="http://schemas.microsoft.com/office/drawing/2014/main" id="{E1F21B6C-32F3-0714-F9C6-C44F34068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533400"/>
            <a:ext cx="6789780" cy="46073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60307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0"/>
            <a:ext cx="40386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7" name="Arrow: Right 6">
            <a:extLst>
              <a:ext uri="{FF2B5EF4-FFF2-40B4-BE49-F238E27FC236}">
                <a16:creationId xmlns:a16="http://schemas.microsoft.com/office/drawing/2014/main" id="{571577A7-7270-4F24-9E07-F5087E35FE51}"/>
              </a:ext>
            </a:extLst>
          </p:cNvPr>
          <p:cNvSpPr/>
          <p:nvPr/>
        </p:nvSpPr>
        <p:spPr>
          <a:xfrm>
            <a:off x="390427" y="2133600"/>
            <a:ext cx="3352800" cy="2438400"/>
          </a:xfrm>
          <a:prstGeom prst="rightArrow">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CA" sz="2800" spc="-40" dirty="0">
                <a:solidFill>
                  <a:schemeClr val="bg1"/>
                </a:solidFill>
                <a:cs typeface="Calibri Light"/>
              </a:rPr>
              <a:t>Travel frequency by year</a:t>
            </a:r>
          </a:p>
        </p:txBody>
      </p:sp>
      <p:sp>
        <p:nvSpPr>
          <p:cNvPr id="9" name="Title 8">
            <a:extLst>
              <a:ext uri="{FF2B5EF4-FFF2-40B4-BE49-F238E27FC236}">
                <a16:creationId xmlns:a16="http://schemas.microsoft.com/office/drawing/2014/main" id="{59745C41-AAF7-C39E-8844-F83EEB8AFA71}"/>
              </a:ext>
            </a:extLst>
          </p:cNvPr>
          <p:cNvSpPr>
            <a:spLocks noGrp="1"/>
          </p:cNvSpPr>
          <p:nvPr>
            <p:ph type="title"/>
          </p:nvPr>
        </p:nvSpPr>
        <p:spPr>
          <a:xfrm>
            <a:off x="5073489" y="5562600"/>
            <a:ext cx="6159826" cy="615553"/>
          </a:xfrm>
        </p:spPr>
        <p:txBody>
          <a:bodyPr/>
          <a:lstStyle/>
          <a:p>
            <a:pPr algn="ctr"/>
            <a:r>
              <a:rPr lang="en-US" sz="2000" dirty="0">
                <a:latin typeface="+mn-lt"/>
              </a:rPr>
              <a:t>This graph shows that the travel by cab was more in 2017 and 2018.</a:t>
            </a:r>
            <a:endParaRPr lang="en-CA" sz="2000" dirty="0">
              <a:latin typeface="+mn-lt"/>
            </a:endParaRPr>
          </a:p>
        </p:txBody>
      </p:sp>
      <p:pic>
        <p:nvPicPr>
          <p:cNvPr id="8" name="Picture 7" descr="Chart, bar chart&#10;&#10;Description automatically generated">
            <a:extLst>
              <a:ext uri="{FF2B5EF4-FFF2-40B4-BE49-F238E27FC236}">
                <a16:creationId xmlns:a16="http://schemas.microsoft.com/office/drawing/2014/main" id="{81E1AB79-8895-22CE-1F44-D73920401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762333"/>
            <a:ext cx="6705600" cy="4571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28154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0"/>
            <a:ext cx="40386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7" name="Arrow: Right 6">
            <a:extLst>
              <a:ext uri="{FF2B5EF4-FFF2-40B4-BE49-F238E27FC236}">
                <a16:creationId xmlns:a16="http://schemas.microsoft.com/office/drawing/2014/main" id="{571577A7-7270-4F24-9E07-F5087E35FE51}"/>
              </a:ext>
            </a:extLst>
          </p:cNvPr>
          <p:cNvSpPr/>
          <p:nvPr/>
        </p:nvSpPr>
        <p:spPr>
          <a:xfrm>
            <a:off x="547540" y="1447800"/>
            <a:ext cx="3038573" cy="2057400"/>
          </a:xfrm>
          <a:prstGeom prst="rightArrow">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CA" sz="2400" spc="-40" dirty="0">
                <a:solidFill>
                  <a:schemeClr val="bg1"/>
                </a:solidFill>
                <a:cs typeface="Calibri Light"/>
              </a:rPr>
              <a:t>Popularity of Cab Company in Each City</a:t>
            </a:r>
          </a:p>
        </p:txBody>
      </p:sp>
      <p:sp>
        <p:nvSpPr>
          <p:cNvPr id="9" name="Title 8">
            <a:extLst>
              <a:ext uri="{FF2B5EF4-FFF2-40B4-BE49-F238E27FC236}">
                <a16:creationId xmlns:a16="http://schemas.microsoft.com/office/drawing/2014/main" id="{59745C41-AAF7-C39E-8844-F83EEB8AFA71}"/>
              </a:ext>
            </a:extLst>
          </p:cNvPr>
          <p:cNvSpPr>
            <a:spLocks noGrp="1"/>
          </p:cNvSpPr>
          <p:nvPr>
            <p:ph type="title"/>
          </p:nvPr>
        </p:nvSpPr>
        <p:spPr>
          <a:xfrm>
            <a:off x="164233" y="4438044"/>
            <a:ext cx="3805188" cy="2154436"/>
          </a:xfrm>
        </p:spPr>
        <p:txBody>
          <a:bodyPr/>
          <a:lstStyle/>
          <a:p>
            <a:pPr algn="ctr"/>
            <a:r>
              <a:rPr lang="en-US" sz="2000" dirty="0">
                <a:latin typeface="+mn-lt"/>
              </a:rPr>
              <a:t>This Graph shows that Yellow Cab is more popular 15 countries including Washington DC, New York NY, Chicago IL, Boston MA. However, Pink Cab is more popular in San Diego CA, Sacramento CA and Nashville TN</a:t>
            </a:r>
            <a:r>
              <a:rPr lang="en-US" sz="1600" dirty="0">
                <a:latin typeface="+mn-lt"/>
              </a:rPr>
              <a:t>.</a:t>
            </a:r>
            <a:endParaRPr lang="en-CA" sz="1600" dirty="0">
              <a:latin typeface="+mn-lt"/>
            </a:endParaRPr>
          </a:p>
        </p:txBody>
      </p:sp>
      <p:pic>
        <p:nvPicPr>
          <p:cNvPr id="10" name="Picture 9" descr="Chart, bar chart&#10;&#10;Description automatically generated">
            <a:extLst>
              <a:ext uri="{FF2B5EF4-FFF2-40B4-BE49-F238E27FC236}">
                <a16:creationId xmlns:a16="http://schemas.microsoft.com/office/drawing/2014/main" id="{C796F413-D3B0-04A4-4CE0-084B714B4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027" y="152400"/>
            <a:ext cx="7123294" cy="6477001"/>
          </a:xfrm>
          <a:prstGeom prst="rect">
            <a:avLst/>
          </a:prstGeom>
        </p:spPr>
      </p:pic>
    </p:spTree>
    <p:extLst>
      <p:ext uri="{BB962C8B-B14F-4D97-AF65-F5344CB8AC3E}">
        <p14:creationId xmlns:p14="http://schemas.microsoft.com/office/powerpoint/2010/main" val="200162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0"/>
            <a:ext cx="40386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7" name="Arrow: Right 6">
            <a:extLst>
              <a:ext uri="{FF2B5EF4-FFF2-40B4-BE49-F238E27FC236}">
                <a16:creationId xmlns:a16="http://schemas.microsoft.com/office/drawing/2014/main" id="{571577A7-7270-4F24-9E07-F5087E35FE51}"/>
              </a:ext>
            </a:extLst>
          </p:cNvPr>
          <p:cNvSpPr/>
          <p:nvPr/>
        </p:nvSpPr>
        <p:spPr>
          <a:xfrm>
            <a:off x="570322" y="2362200"/>
            <a:ext cx="3038573" cy="2057400"/>
          </a:xfrm>
          <a:prstGeom prst="rightArrow">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spc="-40" dirty="0">
                <a:solidFill>
                  <a:schemeClr val="bg1"/>
                </a:solidFill>
                <a:cs typeface="Calibri Light"/>
              </a:rPr>
              <a:t>Gender Distribution of Cab Orders in Each City</a:t>
            </a:r>
            <a:endParaRPr lang="en-CA" sz="2400" spc="-40" dirty="0">
              <a:solidFill>
                <a:schemeClr val="bg1"/>
              </a:solidFill>
              <a:cs typeface="Calibri Light"/>
            </a:endParaRPr>
          </a:p>
        </p:txBody>
      </p:sp>
      <p:pic>
        <p:nvPicPr>
          <p:cNvPr id="10" name="Picture 9">
            <a:extLst>
              <a:ext uri="{FF2B5EF4-FFF2-40B4-BE49-F238E27FC236}">
                <a16:creationId xmlns:a16="http://schemas.microsoft.com/office/drawing/2014/main" id="{C796F413-D3B0-04A4-4CE0-084B714B4E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86140" y="152400"/>
            <a:ext cx="7058319" cy="6477001"/>
          </a:xfrm>
          <a:prstGeom prst="rect">
            <a:avLst/>
          </a:prstGeom>
        </p:spPr>
      </p:pic>
    </p:spTree>
    <p:extLst>
      <p:ext uri="{BB962C8B-B14F-4D97-AF65-F5344CB8AC3E}">
        <p14:creationId xmlns:p14="http://schemas.microsoft.com/office/powerpoint/2010/main" val="1862633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1" y="0"/>
            <a:ext cx="1671955" cy="1567815"/>
          </a:xfrm>
          <a:custGeom>
            <a:avLst/>
            <a:gdLst/>
            <a:ahLst/>
            <a:cxnLst/>
            <a:rect l="l" t="t" r="r" b="b"/>
            <a:pathLst>
              <a:path w="1671955" h="1567815">
                <a:moveTo>
                  <a:pt x="1671866" y="275475"/>
                </a:moveTo>
                <a:lnTo>
                  <a:pt x="1396403" y="0"/>
                </a:lnTo>
                <a:lnTo>
                  <a:pt x="0" y="0"/>
                </a:lnTo>
                <a:lnTo>
                  <a:pt x="0" y="1188339"/>
                </a:lnTo>
                <a:lnTo>
                  <a:pt x="379514" y="1567815"/>
                </a:lnTo>
                <a:lnTo>
                  <a:pt x="980821" y="966508"/>
                </a:lnTo>
                <a:lnTo>
                  <a:pt x="1215504" y="1201166"/>
                </a:lnTo>
                <a:lnTo>
                  <a:pt x="1671866" y="744855"/>
                </a:lnTo>
                <a:lnTo>
                  <a:pt x="1437157" y="510184"/>
                </a:lnTo>
                <a:lnTo>
                  <a:pt x="1671866" y="275475"/>
                </a:lnTo>
                <a:close/>
              </a:path>
            </a:pathLst>
          </a:custGeom>
          <a:solidFill>
            <a:srgbClr val="4471C4">
              <a:alpha val="30195"/>
            </a:srgbClr>
          </a:solidFill>
        </p:spPr>
        <p:txBody>
          <a:bodyPr wrap="square" lIns="0" tIns="0" rIns="0" bIns="0" rtlCol="0"/>
          <a:lstStyle/>
          <a:p>
            <a:endParaRPr/>
          </a:p>
        </p:txBody>
      </p:sp>
      <p:sp>
        <p:nvSpPr>
          <p:cNvPr id="3" name="object 3"/>
          <p:cNvSpPr/>
          <p:nvPr/>
        </p:nvSpPr>
        <p:spPr>
          <a:xfrm>
            <a:off x="9357360" y="0"/>
            <a:ext cx="2834640" cy="1485265"/>
          </a:xfrm>
          <a:custGeom>
            <a:avLst/>
            <a:gdLst/>
            <a:ahLst/>
            <a:cxnLst/>
            <a:rect l="l" t="t" r="r" b="b"/>
            <a:pathLst>
              <a:path w="2834640" h="1485265">
                <a:moveTo>
                  <a:pt x="2834640" y="0"/>
                </a:moveTo>
                <a:lnTo>
                  <a:pt x="0" y="0"/>
                </a:lnTo>
                <a:lnTo>
                  <a:pt x="789317" y="753224"/>
                </a:lnTo>
                <a:lnTo>
                  <a:pt x="543687" y="998855"/>
                </a:lnTo>
                <a:lnTo>
                  <a:pt x="1029843" y="1485011"/>
                </a:lnTo>
                <a:lnTo>
                  <a:pt x="1286852" y="1228001"/>
                </a:lnTo>
                <a:lnTo>
                  <a:pt x="1552321" y="1481328"/>
                </a:lnTo>
                <a:lnTo>
                  <a:pt x="2834640" y="257683"/>
                </a:lnTo>
                <a:lnTo>
                  <a:pt x="2834640" y="0"/>
                </a:lnTo>
                <a:close/>
              </a:path>
            </a:pathLst>
          </a:custGeom>
          <a:solidFill>
            <a:srgbClr val="FFC000">
              <a:alpha val="30195"/>
            </a:srgbClr>
          </a:solidFill>
        </p:spPr>
        <p:txBody>
          <a:bodyPr wrap="square" lIns="0" tIns="0" rIns="0" bIns="0" rtlCol="0"/>
          <a:lstStyle/>
          <a:p>
            <a:endParaRPr/>
          </a:p>
        </p:txBody>
      </p:sp>
      <p:sp>
        <p:nvSpPr>
          <p:cNvPr id="4" name="object 4"/>
          <p:cNvSpPr/>
          <p:nvPr/>
        </p:nvSpPr>
        <p:spPr>
          <a:xfrm>
            <a:off x="7604760" y="6115811"/>
            <a:ext cx="1865630" cy="742315"/>
          </a:xfrm>
          <a:custGeom>
            <a:avLst/>
            <a:gdLst/>
            <a:ahLst/>
            <a:cxnLst/>
            <a:rect l="l" t="t" r="r" b="b"/>
            <a:pathLst>
              <a:path w="1865629" h="742315">
                <a:moveTo>
                  <a:pt x="1865376" y="742188"/>
                </a:moveTo>
                <a:lnTo>
                  <a:pt x="1118616" y="0"/>
                </a:lnTo>
                <a:lnTo>
                  <a:pt x="593090" y="522300"/>
                </a:lnTo>
                <a:lnTo>
                  <a:pt x="406908" y="336804"/>
                </a:lnTo>
                <a:lnTo>
                  <a:pt x="0" y="742188"/>
                </a:lnTo>
                <a:lnTo>
                  <a:pt x="371856" y="742188"/>
                </a:lnTo>
                <a:lnTo>
                  <a:pt x="813816" y="742188"/>
                </a:lnTo>
                <a:lnTo>
                  <a:pt x="1865376" y="742188"/>
                </a:lnTo>
                <a:close/>
              </a:path>
            </a:pathLst>
          </a:custGeom>
          <a:solidFill>
            <a:srgbClr val="4471C4">
              <a:alpha val="30195"/>
            </a:srgbClr>
          </a:solidFill>
        </p:spPr>
        <p:txBody>
          <a:bodyPr wrap="square" lIns="0" tIns="0" rIns="0" bIns="0" rtlCol="0"/>
          <a:lstStyle/>
          <a:p>
            <a:endParaRPr/>
          </a:p>
        </p:txBody>
      </p:sp>
      <p:sp>
        <p:nvSpPr>
          <p:cNvPr id="6" name="object 6"/>
          <p:cNvSpPr txBox="1"/>
          <p:nvPr/>
        </p:nvSpPr>
        <p:spPr>
          <a:xfrm>
            <a:off x="5488940" y="2823464"/>
            <a:ext cx="1389380" cy="1016635"/>
          </a:xfrm>
          <a:prstGeom prst="rect">
            <a:avLst/>
          </a:prstGeom>
        </p:spPr>
        <p:txBody>
          <a:bodyPr vert="horz" wrap="square" lIns="0" tIns="13335" rIns="0" bIns="0" rtlCol="0">
            <a:spAutoFit/>
          </a:bodyPr>
          <a:lstStyle/>
          <a:p>
            <a:pPr marL="12700">
              <a:lnSpc>
                <a:spcPct val="100000"/>
              </a:lnSpc>
              <a:spcBef>
                <a:spcPts val="105"/>
              </a:spcBef>
            </a:pPr>
            <a:r>
              <a:rPr sz="6500" dirty="0">
                <a:solidFill>
                  <a:srgbClr val="FFFFFF"/>
                </a:solidFill>
                <a:latin typeface="Calibri Light"/>
                <a:cs typeface="Calibri Light"/>
              </a:rPr>
              <a:t>E</a:t>
            </a:r>
            <a:r>
              <a:rPr sz="6500" spc="-60" dirty="0">
                <a:solidFill>
                  <a:srgbClr val="FFFFFF"/>
                </a:solidFill>
                <a:latin typeface="Calibri Light"/>
                <a:cs typeface="Calibri Light"/>
              </a:rPr>
              <a:t>D</a:t>
            </a:r>
            <a:r>
              <a:rPr sz="6500" dirty="0">
                <a:solidFill>
                  <a:srgbClr val="FFFFFF"/>
                </a:solidFill>
                <a:latin typeface="Calibri Light"/>
                <a:cs typeface="Calibri Light"/>
              </a:rPr>
              <a:t>A</a:t>
            </a:r>
            <a:endParaRPr sz="6500" dirty="0">
              <a:latin typeface="Calibri Light"/>
              <a:cs typeface="Calibri Light"/>
            </a:endParaRPr>
          </a:p>
        </p:txBody>
      </p:sp>
      <p:sp>
        <p:nvSpPr>
          <p:cNvPr id="7" name="Rectangle: Rounded Corners 6">
            <a:extLst>
              <a:ext uri="{FF2B5EF4-FFF2-40B4-BE49-F238E27FC236}">
                <a16:creationId xmlns:a16="http://schemas.microsoft.com/office/drawing/2014/main" id="{3443CD58-09C6-C172-9388-1B3392AF3C81}"/>
              </a:ext>
            </a:extLst>
          </p:cNvPr>
          <p:cNvSpPr/>
          <p:nvPr/>
        </p:nvSpPr>
        <p:spPr>
          <a:xfrm>
            <a:off x="2895600" y="1567815"/>
            <a:ext cx="6019800" cy="3238500"/>
          </a:xfrm>
          <a:prstGeom prst="roundRect">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b="1" dirty="0">
                <a:solidFill>
                  <a:schemeClr val="bg1"/>
                </a:solidFill>
              </a:rPr>
              <a:t>Profit Analysis</a:t>
            </a:r>
          </a:p>
        </p:txBody>
      </p:sp>
    </p:spTree>
    <p:extLst>
      <p:ext uri="{BB962C8B-B14F-4D97-AF65-F5344CB8AC3E}">
        <p14:creationId xmlns:p14="http://schemas.microsoft.com/office/powerpoint/2010/main" val="562228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86" y="-735370"/>
            <a:ext cx="12192000" cy="1888186"/>
            <a:chOff x="0" y="-3506371"/>
            <a:chExt cx="5872480" cy="10619473"/>
          </a:xfrm>
        </p:grpSpPr>
        <p:sp>
          <p:nvSpPr>
            <p:cNvPr id="4" name="object 4"/>
            <p:cNvSpPr/>
            <p:nvPr/>
          </p:nvSpPr>
          <p:spPr>
            <a:xfrm>
              <a:off x="0" y="255101"/>
              <a:ext cx="5872480" cy="6858001"/>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9088" y="-3506371"/>
              <a:ext cx="1008975" cy="9278582"/>
            </a:xfrm>
            <a:prstGeom prst="rect">
              <a:avLst/>
            </a:prstGeom>
          </p:spPr>
        </p:pic>
      </p:grpSp>
      <p:sp>
        <p:nvSpPr>
          <p:cNvPr id="9" name="Title 8">
            <a:extLst>
              <a:ext uri="{FF2B5EF4-FFF2-40B4-BE49-F238E27FC236}">
                <a16:creationId xmlns:a16="http://schemas.microsoft.com/office/drawing/2014/main" id="{59745C41-AAF7-C39E-8844-F83EEB8AFA71}"/>
              </a:ext>
            </a:extLst>
          </p:cNvPr>
          <p:cNvSpPr>
            <a:spLocks noGrp="1"/>
          </p:cNvSpPr>
          <p:nvPr>
            <p:ph type="title"/>
          </p:nvPr>
        </p:nvSpPr>
        <p:spPr>
          <a:xfrm>
            <a:off x="761999" y="5321182"/>
            <a:ext cx="10448077" cy="1231106"/>
          </a:xfrm>
        </p:spPr>
        <p:txBody>
          <a:bodyPr/>
          <a:lstStyle/>
          <a:p>
            <a:pPr algn="just"/>
            <a:r>
              <a:rPr lang="en-US" sz="2000" dirty="0">
                <a:latin typeface="+mn-lt"/>
              </a:rPr>
              <a:t>This graph shows the profit margin of Each Cab company per year. We can see that the profit margin of Yellow Cab is more than Pink Cab. However, Yellow Cab company profit was more in year 2016 and 2017 and it has a decreasing trend. Also, Note that Pink Cab company has an increasing profit growth trend.</a:t>
            </a:r>
            <a:endParaRPr lang="en-CA" sz="2000" dirty="0">
              <a:latin typeface="+mn-lt"/>
            </a:endParaRPr>
          </a:p>
        </p:txBody>
      </p:sp>
      <p:pic>
        <p:nvPicPr>
          <p:cNvPr id="12" name="Picture 11" descr="Chart, bar chart&#10;&#10;Description automatically generated">
            <a:extLst>
              <a:ext uri="{FF2B5EF4-FFF2-40B4-BE49-F238E27FC236}">
                <a16:creationId xmlns:a16="http://schemas.microsoft.com/office/drawing/2014/main" id="{25C6BA57-7E9C-7985-3ECB-349C213F3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1329988"/>
            <a:ext cx="4580677" cy="3698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68EC8B26-F2E5-5289-7783-283D18753646}"/>
              </a:ext>
            </a:extLst>
          </p:cNvPr>
          <p:cNvSpPr txBox="1"/>
          <p:nvPr/>
        </p:nvSpPr>
        <p:spPr>
          <a:xfrm>
            <a:off x="3962400" y="182601"/>
            <a:ext cx="3733800" cy="830997"/>
          </a:xfrm>
          <a:prstGeom prst="rect">
            <a:avLst/>
          </a:prstGeom>
          <a:noFill/>
        </p:spPr>
        <p:txBody>
          <a:bodyPr wrap="square" rtlCol="0">
            <a:spAutoFit/>
          </a:bodyPr>
          <a:lstStyle/>
          <a:p>
            <a:pPr algn="ctr"/>
            <a:r>
              <a:rPr lang="en-CA" sz="4800" dirty="0">
                <a:solidFill>
                  <a:schemeClr val="bg1"/>
                </a:solidFill>
              </a:rPr>
              <a:t>Profit Analysis</a:t>
            </a:r>
          </a:p>
        </p:txBody>
      </p:sp>
      <p:pic>
        <p:nvPicPr>
          <p:cNvPr id="15" name="Picture 14" descr="Chart, bar chart&#10;&#10;Description automatically generated">
            <a:extLst>
              <a:ext uri="{FF2B5EF4-FFF2-40B4-BE49-F238E27FC236}">
                <a16:creationId xmlns:a16="http://schemas.microsoft.com/office/drawing/2014/main" id="{6B413291-D0F3-E4C3-5E8C-51EBB1FB84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1332386"/>
            <a:ext cx="5037877" cy="3698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3311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115814"/>
            <a:ext cx="3276600" cy="690574"/>
          </a:xfrm>
          <a:prstGeom prst="rect">
            <a:avLst/>
          </a:prstGeom>
        </p:spPr>
        <p:style>
          <a:lnRef idx="2">
            <a:schemeClr val="dk1"/>
          </a:lnRef>
          <a:fillRef idx="1">
            <a:schemeClr val="lt1"/>
          </a:fillRef>
          <a:effectRef idx="0">
            <a:schemeClr val="dk1"/>
          </a:effectRef>
          <a:fontRef idx="minor">
            <a:schemeClr val="dk1"/>
          </a:fontRef>
        </p:style>
        <p:txBody>
          <a:bodyPr vert="horz" wrap="square" lIns="0" tIns="13335" rIns="0" bIns="0" rtlCol="0">
            <a:spAutoFit/>
          </a:bodyPr>
          <a:lstStyle/>
          <a:p>
            <a:pPr marL="12700" algn="ctr">
              <a:lnSpc>
                <a:spcPct val="100000"/>
              </a:lnSpc>
              <a:spcBef>
                <a:spcPts val="105"/>
              </a:spcBef>
            </a:pPr>
            <a:r>
              <a:rPr lang="en-CA" b="1" dirty="0">
                <a:solidFill>
                  <a:srgbClr val="C55A11"/>
                </a:solidFill>
                <a:latin typeface="+mn-lt"/>
              </a:rPr>
              <a:t>Approach</a:t>
            </a:r>
            <a:endParaRPr b="1" dirty="0">
              <a:solidFill>
                <a:srgbClr val="C55A11"/>
              </a:solidFill>
              <a:latin typeface="+mn-lt"/>
            </a:endParaRPr>
          </a:p>
        </p:txBody>
      </p:sp>
      <p:sp>
        <p:nvSpPr>
          <p:cNvPr id="9" name="object 9"/>
          <p:cNvSpPr txBox="1"/>
          <p:nvPr/>
        </p:nvSpPr>
        <p:spPr>
          <a:xfrm>
            <a:off x="1671197" y="1980264"/>
            <a:ext cx="4403402" cy="338682"/>
          </a:xfrm>
          <a:prstGeom prst="rect">
            <a:avLst/>
          </a:prstGeom>
        </p:spPr>
        <p:txBody>
          <a:bodyPr vert="horz" wrap="square" lIns="0" tIns="7620" rIns="0" bIns="0" rtlCol="0">
            <a:spAutoFit/>
          </a:bodyPr>
          <a:lstStyle/>
          <a:p>
            <a:pPr marL="12700" marR="5080" indent="107950">
              <a:lnSpc>
                <a:spcPct val="101400"/>
              </a:lnSpc>
              <a:spcBef>
                <a:spcPts val="60"/>
              </a:spcBef>
            </a:pPr>
            <a:r>
              <a:rPr lang="en-CA" sz="2200" dirty="0">
                <a:cs typeface="Calibri"/>
              </a:rPr>
              <a:t>Understanding </a:t>
            </a:r>
            <a:r>
              <a:rPr lang="en-CA" sz="2200" dirty="0" err="1">
                <a:cs typeface="Calibri"/>
              </a:rPr>
              <a:t>Bussiness</a:t>
            </a:r>
            <a:r>
              <a:rPr lang="en-CA" sz="2200" dirty="0">
                <a:cs typeface="Calibri"/>
              </a:rPr>
              <a:t> Problem</a:t>
            </a:r>
            <a:endParaRPr sz="2200" dirty="0">
              <a:cs typeface="Calibri"/>
            </a:endParaRPr>
          </a:p>
        </p:txBody>
      </p:sp>
      <p:sp>
        <p:nvSpPr>
          <p:cNvPr id="19" name="object 19"/>
          <p:cNvSpPr txBox="1"/>
          <p:nvPr/>
        </p:nvSpPr>
        <p:spPr>
          <a:xfrm>
            <a:off x="1718222" y="5469459"/>
            <a:ext cx="4944740" cy="338682"/>
          </a:xfrm>
          <a:prstGeom prst="rect">
            <a:avLst/>
          </a:prstGeom>
        </p:spPr>
        <p:txBody>
          <a:bodyPr vert="horz" wrap="square" lIns="0" tIns="7620" rIns="0" bIns="0" rtlCol="0">
            <a:spAutoFit/>
          </a:bodyPr>
          <a:lstStyle/>
          <a:p>
            <a:pPr marL="12700" marR="5080" indent="107950">
              <a:lnSpc>
                <a:spcPct val="101400"/>
              </a:lnSpc>
              <a:spcBef>
                <a:spcPts val="60"/>
              </a:spcBef>
            </a:pPr>
            <a:r>
              <a:rPr lang="en-CA" sz="2200" dirty="0">
                <a:cs typeface="Calibri"/>
              </a:rPr>
              <a:t>Profit Analysis</a:t>
            </a:r>
            <a:endParaRPr sz="2200" dirty="0">
              <a:cs typeface="Calibri"/>
            </a:endParaRPr>
          </a:p>
        </p:txBody>
      </p:sp>
      <p:sp>
        <p:nvSpPr>
          <p:cNvPr id="23" name="object 23"/>
          <p:cNvSpPr txBox="1"/>
          <p:nvPr/>
        </p:nvSpPr>
        <p:spPr>
          <a:xfrm>
            <a:off x="1718222" y="4333035"/>
            <a:ext cx="4877943" cy="693460"/>
          </a:xfrm>
          <a:prstGeom prst="rect">
            <a:avLst/>
          </a:prstGeom>
        </p:spPr>
        <p:txBody>
          <a:bodyPr vert="horz" wrap="square" lIns="0" tIns="7620" rIns="0" bIns="0" rtlCol="0">
            <a:spAutoFit/>
          </a:bodyPr>
          <a:lstStyle/>
          <a:p>
            <a:pPr marL="12700" marR="5080" indent="107950">
              <a:lnSpc>
                <a:spcPct val="101400"/>
              </a:lnSpc>
              <a:spcBef>
                <a:spcPts val="60"/>
              </a:spcBef>
            </a:pPr>
            <a:r>
              <a:rPr lang="en-US" sz="2200" dirty="0">
                <a:cs typeface="Calibri"/>
              </a:rPr>
              <a:t>Bivariate And Multivariate  Analysis</a:t>
            </a:r>
            <a:endParaRPr lang="en-CA" sz="2200" dirty="0">
              <a:cs typeface="Calibri"/>
            </a:endParaRPr>
          </a:p>
          <a:p>
            <a:pPr marL="12700" marR="5080" indent="101600" algn="ctr">
              <a:lnSpc>
                <a:spcPct val="101400"/>
              </a:lnSpc>
              <a:spcBef>
                <a:spcPts val="60"/>
              </a:spcBef>
            </a:pPr>
            <a:endParaRPr lang="en-CA" sz="2200" dirty="0">
              <a:cs typeface="Calibri"/>
            </a:endParaRPr>
          </a:p>
        </p:txBody>
      </p:sp>
      <p:sp>
        <p:nvSpPr>
          <p:cNvPr id="27" name="object 27"/>
          <p:cNvSpPr txBox="1"/>
          <p:nvPr/>
        </p:nvSpPr>
        <p:spPr>
          <a:xfrm>
            <a:off x="7831494" y="4292776"/>
            <a:ext cx="2642284" cy="338682"/>
          </a:xfrm>
          <a:prstGeom prst="rect">
            <a:avLst/>
          </a:prstGeom>
        </p:spPr>
        <p:txBody>
          <a:bodyPr vert="horz" wrap="square" lIns="0" tIns="7620" rIns="0" bIns="0" rtlCol="0">
            <a:spAutoFit/>
          </a:bodyPr>
          <a:lstStyle/>
          <a:p>
            <a:pPr marL="12700" marR="5080" indent="101600">
              <a:lnSpc>
                <a:spcPct val="101400"/>
              </a:lnSpc>
              <a:spcBef>
                <a:spcPts val="60"/>
              </a:spcBef>
            </a:pPr>
            <a:r>
              <a:rPr lang="en-CA" sz="2200" dirty="0">
                <a:cs typeface="Calibri"/>
              </a:rPr>
              <a:t>Hypothesis Testing</a:t>
            </a:r>
          </a:p>
        </p:txBody>
      </p:sp>
      <p:sp>
        <p:nvSpPr>
          <p:cNvPr id="43" name="object 43"/>
          <p:cNvSpPr txBox="1"/>
          <p:nvPr/>
        </p:nvSpPr>
        <p:spPr>
          <a:xfrm>
            <a:off x="7888652" y="1844262"/>
            <a:ext cx="1864947" cy="350737"/>
          </a:xfrm>
          <a:prstGeom prst="rect">
            <a:avLst/>
          </a:prstGeom>
        </p:spPr>
        <p:txBody>
          <a:bodyPr vert="horz" wrap="square" lIns="0" tIns="12065" rIns="0" bIns="0" rtlCol="0">
            <a:spAutoFit/>
          </a:bodyPr>
          <a:lstStyle/>
          <a:p>
            <a:pPr marL="12700">
              <a:lnSpc>
                <a:spcPct val="100000"/>
              </a:lnSpc>
              <a:spcBef>
                <a:spcPts val="95"/>
              </a:spcBef>
            </a:pPr>
            <a:r>
              <a:rPr lang="en-CA" sz="2200" spc="-10" dirty="0">
                <a:cs typeface="Calibri"/>
              </a:rPr>
              <a:t>EDA Results</a:t>
            </a:r>
            <a:endParaRPr sz="2200" dirty="0">
              <a:cs typeface="Calibri"/>
            </a:endParaRPr>
          </a:p>
        </p:txBody>
      </p:sp>
      <p:pic>
        <p:nvPicPr>
          <p:cNvPr id="53" name="Graphic 52" descr="Database with solid fill">
            <a:extLst>
              <a:ext uri="{FF2B5EF4-FFF2-40B4-BE49-F238E27FC236}">
                <a16:creationId xmlns:a16="http://schemas.microsoft.com/office/drawing/2014/main" id="{0839437C-8F2C-ABE3-8B69-CFE25E768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1029" y="2828234"/>
            <a:ext cx="914400" cy="914400"/>
          </a:xfrm>
          <a:prstGeom prst="rect">
            <a:avLst/>
          </a:prstGeom>
        </p:spPr>
      </p:pic>
      <p:pic>
        <p:nvPicPr>
          <p:cNvPr id="55" name="Graphic 54" descr="Research with solid fill">
            <a:extLst>
              <a:ext uri="{FF2B5EF4-FFF2-40B4-BE49-F238E27FC236}">
                <a16:creationId xmlns:a16="http://schemas.microsoft.com/office/drawing/2014/main" id="{6401641D-523D-652E-B90C-61C866C38A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5739" y="4004917"/>
            <a:ext cx="914400" cy="914400"/>
          </a:xfrm>
          <a:prstGeom prst="rect">
            <a:avLst/>
          </a:prstGeom>
        </p:spPr>
      </p:pic>
      <p:pic>
        <p:nvPicPr>
          <p:cNvPr id="57" name="Graphic 56" descr="Clipboard with solid fill">
            <a:extLst>
              <a:ext uri="{FF2B5EF4-FFF2-40B4-BE49-F238E27FC236}">
                <a16:creationId xmlns:a16="http://schemas.microsoft.com/office/drawing/2014/main" id="{1BF562CB-2B1A-3742-BCB3-E3EC683B3D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1800" y="4052239"/>
            <a:ext cx="914400" cy="914400"/>
          </a:xfrm>
          <a:prstGeom prst="rect">
            <a:avLst/>
          </a:prstGeom>
        </p:spPr>
      </p:pic>
      <p:pic>
        <p:nvPicPr>
          <p:cNvPr id="63" name="Graphic 62" descr="Checklist with solid fill">
            <a:extLst>
              <a:ext uri="{FF2B5EF4-FFF2-40B4-BE49-F238E27FC236}">
                <a16:creationId xmlns:a16="http://schemas.microsoft.com/office/drawing/2014/main" id="{15204A42-8E4A-5B18-9FF7-5F2C768607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81800" y="1567402"/>
            <a:ext cx="914400" cy="914400"/>
          </a:xfrm>
          <a:prstGeom prst="rect">
            <a:avLst/>
          </a:prstGeom>
        </p:spPr>
      </p:pic>
      <p:pic>
        <p:nvPicPr>
          <p:cNvPr id="65" name="Graphic 64" descr="Questions with solid fill">
            <a:extLst>
              <a:ext uri="{FF2B5EF4-FFF2-40B4-BE49-F238E27FC236}">
                <a16:creationId xmlns:a16="http://schemas.microsoft.com/office/drawing/2014/main" id="{3C45773A-7731-FAC8-8CCF-8E68280B304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2600" y="1688141"/>
            <a:ext cx="914400" cy="914400"/>
          </a:xfrm>
          <a:prstGeom prst="rect">
            <a:avLst/>
          </a:prstGeom>
        </p:spPr>
      </p:pic>
      <p:pic>
        <p:nvPicPr>
          <p:cNvPr id="67" name="Graphic 66" descr="Money with solid fill">
            <a:extLst>
              <a:ext uri="{FF2B5EF4-FFF2-40B4-BE49-F238E27FC236}">
                <a16:creationId xmlns:a16="http://schemas.microsoft.com/office/drawing/2014/main" id="{C05E57DE-EE97-2681-DE4E-6D1D1F19532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4871" y="5181600"/>
            <a:ext cx="914400" cy="914400"/>
          </a:xfrm>
          <a:prstGeom prst="rect">
            <a:avLst/>
          </a:prstGeom>
        </p:spPr>
      </p:pic>
      <p:sp>
        <p:nvSpPr>
          <p:cNvPr id="68" name="object 19">
            <a:extLst>
              <a:ext uri="{FF2B5EF4-FFF2-40B4-BE49-F238E27FC236}">
                <a16:creationId xmlns:a16="http://schemas.microsoft.com/office/drawing/2014/main" id="{FC3CB2C5-8D19-0BEA-D6E1-631B068A02EA}"/>
              </a:ext>
            </a:extLst>
          </p:cNvPr>
          <p:cNvSpPr txBox="1"/>
          <p:nvPr/>
        </p:nvSpPr>
        <p:spPr>
          <a:xfrm>
            <a:off x="1671197" y="3154140"/>
            <a:ext cx="5053257" cy="338682"/>
          </a:xfrm>
          <a:prstGeom prst="rect">
            <a:avLst/>
          </a:prstGeom>
        </p:spPr>
        <p:txBody>
          <a:bodyPr vert="horz" wrap="square" lIns="0" tIns="7620" rIns="0" bIns="0" rtlCol="0">
            <a:spAutoFit/>
          </a:bodyPr>
          <a:lstStyle/>
          <a:p>
            <a:pPr marL="12700" marR="5080" indent="107950">
              <a:lnSpc>
                <a:spcPct val="101400"/>
              </a:lnSpc>
              <a:spcBef>
                <a:spcPts val="60"/>
              </a:spcBef>
            </a:pPr>
            <a:r>
              <a:rPr lang="en-CA" sz="2200" dirty="0">
                <a:cs typeface="Calibri"/>
              </a:rPr>
              <a:t>Understanding </a:t>
            </a:r>
            <a:r>
              <a:rPr sz="2200" dirty="0">
                <a:cs typeface="Calibri"/>
              </a:rPr>
              <a:t>Dataset</a:t>
            </a:r>
            <a:r>
              <a:rPr lang="en-CA" sz="2200" dirty="0">
                <a:cs typeface="Calibri"/>
              </a:rPr>
              <a:t>s Provided</a:t>
            </a:r>
            <a:endParaRPr sz="2200" dirty="0">
              <a:cs typeface="Calibri"/>
            </a:endParaRPr>
          </a:p>
        </p:txBody>
      </p:sp>
      <p:pic>
        <p:nvPicPr>
          <p:cNvPr id="70" name="Graphic 69" descr="Test Dummy with solid fill">
            <a:extLst>
              <a:ext uri="{FF2B5EF4-FFF2-40B4-BE49-F238E27FC236}">
                <a16:creationId xmlns:a16="http://schemas.microsoft.com/office/drawing/2014/main" id="{79085E7F-0F36-8DBC-98AF-1018265F86C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854261" y="2828234"/>
            <a:ext cx="914400" cy="914400"/>
          </a:xfrm>
          <a:prstGeom prst="rect">
            <a:avLst/>
          </a:prstGeom>
        </p:spPr>
      </p:pic>
      <p:sp>
        <p:nvSpPr>
          <p:cNvPr id="71" name="object 27">
            <a:extLst>
              <a:ext uri="{FF2B5EF4-FFF2-40B4-BE49-F238E27FC236}">
                <a16:creationId xmlns:a16="http://schemas.microsoft.com/office/drawing/2014/main" id="{3CBC0C97-BA27-ABD1-AE2C-4417941DFA0F}"/>
              </a:ext>
            </a:extLst>
          </p:cNvPr>
          <p:cNvSpPr txBox="1"/>
          <p:nvPr/>
        </p:nvSpPr>
        <p:spPr>
          <a:xfrm>
            <a:off x="7768660" y="3074546"/>
            <a:ext cx="2975539" cy="720838"/>
          </a:xfrm>
          <a:prstGeom prst="rect">
            <a:avLst/>
          </a:prstGeom>
        </p:spPr>
        <p:txBody>
          <a:bodyPr vert="horz" wrap="square" lIns="0" tIns="7620" rIns="0" bIns="0" rtlCol="0">
            <a:spAutoFit/>
          </a:bodyPr>
          <a:lstStyle/>
          <a:p>
            <a:pPr marL="12700" marR="5080" indent="101600">
              <a:lnSpc>
                <a:spcPct val="101400"/>
              </a:lnSpc>
              <a:spcBef>
                <a:spcPts val="60"/>
              </a:spcBef>
            </a:pPr>
            <a:r>
              <a:rPr lang="en-CA" sz="2200" dirty="0">
                <a:cs typeface="Calibri"/>
              </a:rPr>
              <a:t>Recommendation</a:t>
            </a:r>
          </a:p>
          <a:p>
            <a:pPr marL="12700" marR="5080" indent="101600">
              <a:lnSpc>
                <a:spcPct val="101400"/>
              </a:lnSpc>
              <a:spcBef>
                <a:spcPts val="60"/>
              </a:spcBef>
            </a:pPr>
            <a:endParaRPr lang="en-CA" sz="2200" dirty="0">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86" y="-735370"/>
            <a:ext cx="12192000" cy="1888186"/>
            <a:chOff x="0" y="-3506371"/>
            <a:chExt cx="5872480" cy="10619473"/>
          </a:xfrm>
        </p:grpSpPr>
        <p:sp>
          <p:nvSpPr>
            <p:cNvPr id="4" name="object 4"/>
            <p:cNvSpPr/>
            <p:nvPr/>
          </p:nvSpPr>
          <p:spPr>
            <a:xfrm>
              <a:off x="0" y="255101"/>
              <a:ext cx="5872480" cy="6858001"/>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9088" y="-3506371"/>
              <a:ext cx="1008975" cy="9278582"/>
            </a:xfrm>
            <a:prstGeom prst="rect">
              <a:avLst/>
            </a:prstGeom>
          </p:spPr>
        </p:pic>
      </p:grpSp>
      <p:sp>
        <p:nvSpPr>
          <p:cNvPr id="9" name="Title 8">
            <a:extLst>
              <a:ext uri="{FF2B5EF4-FFF2-40B4-BE49-F238E27FC236}">
                <a16:creationId xmlns:a16="http://schemas.microsoft.com/office/drawing/2014/main" id="{59745C41-AAF7-C39E-8844-F83EEB8AFA71}"/>
              </a:ext>
            </a:extLst>
          </p:cNvPr>
          <p:cNvSpPr>
            <a:spLocks noGrp="1"/>
          </p:cNvSpPr>
          <p:nvPr>
            <p:ph type="title"/>
          </p:nvPr>
        </p:nvSpPr>
        <p:spPr>
          <a:xfrm>
            <a:off x="6382732" y="5480659"/>
            <a:ext cx="5329286" cy="851018"/>
          </a:xfrm>
        </p:spPr>
        <p:txBody>
          <a:bodyPr/>
          <a:lstStyle/>
          <a:p>
            <a:pPr algn="just"/>
            <a:r>
              <a:rPr lang="en-US" sz="2000" dirty="0">
                <a:latin typeface="+mn-lt"/>
              </a:rPr>
              <a:t>Yellow Cab’s average profit per KM is almost three times the average profit per KM of the Pink cab.</a:t>
            </a:r>
            <a:endParaRPr lang="en-CA" sz="2000" dirty="0">
              <a:latin typeface="+mn-lt"/>
            </a:endParaRPr>
          </a:p>
        </p:txBody>
      </p:sp>
      <p:pic>
        <p:nvPicPr>
          <p:cNvPr id="12" name="Picture 11">
            <a:extLst>
              <a:ext uri="{FF2B5EF4-FFF2-40B4-BE49-F238E27FC236}">
                <a16:creationId xmlns:a16="http://schemas.microsoft.com/office/drawing/2014/main" id="{25C6BA57-7E9C-7985-3ECB-349C213F3F3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3401" y="1443282"/>
            <a:ext cx="5437506" cy="36394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68EC8B26-F2E5-5289-7783-283D18753646}"/>
              </a:ext>
            </a:extLst>
          </p:cNvPr>
          <p:cNvSpPr txBox="1"/>
          <p:nvPr/>
        </p:nvSpPr>
        <p:spPr>
          <a:xfrm>
            <a:off x="3962400" y="182601"/>
            <a:ext cx="3733800" cy="830997"/>
          </a:xfrm>
          <a:prstGeom prst="rect">
            <a:avLst/>
          </a:prstGeom>
          <a:noFill/>
        </p:spPr>
        <p:txBody>
          <a:bodyPr wrap="square" rtlCol="0">
            <a:spAutoFit/>
          </a:bodyPr>
          <a:lstStyle/>
          <a:p>
            <a:pPr algn="ctr"/>
            <a:r>
              <a:rPr lang="en-CA" sz="4800" dirty="0">
                <a:solidFill>
                  <a:schemeClr val="bg1"/>
                </a:solidFill>
              </a:rPr>
              <a:t>Profit Analysis</a:t>
            </a:r>
          </a:p>
        </p:txBody>
      </p:sp>
      <p:pic>
        <p:nvPicPr>
          <p:cNvPr id="15" name="Picture 14">
            <a:extLst>
              <a:ext uri="{FF2B5EF4-FFF2-40B4-BE49-F238E27FC236}">
                <a16:creationId xmlns:a16="http://schemas.microsoft.com/office/drawing/2014/main" id="{6B413291-D0F3-E4C3-5E8C-51EBB1FB845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78019" y="1443282"/>
            <a:ext cx="5333999" cy="36394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le 8">
            <a:extLst>
              <a:ext uri="{FF2B5EF4-FFF2-40B4-BE49-F238E27FC236}">
                <a16:creationId xmlns:a16="http://schemas.microsoft.com/office/drawing/2014/main" id="{B62EE59A-6726-C0B0-BEDA-E50EECED896C}"/>
              </a:ext>
            </a:extLst>
          </p:cNvPr>
          <p:cNvSpPr txBox="1">
            <a:spLocks/>
          </p:cNvSpPr>
          <p:nvPr/>
        </p:nvSpPr>
        <p:spPr>
          <a:xfrm>
            <a:off x="609600" y="5486400"/>
            <a:ext cx="5361307" cy="615553"/>
          </a:xfrm>
          <a:prstGeom prst="rect">
            <a:avLst/>
          </a:prstGeom>
        </p:spPr>
        <p:txBody>
          <a:bodyPr wrap="square" lIns="0" tIns="0" rIns="0" bIns="0">
            <a:spAutoFit/>
          </a:bodyPr>
          <a:lstStyle>
            <a:lvl1pPr>
              <a:defRPr sz="4400" b="0" i="0">
                <a:solidFill>
                  <a:srgbClr val="FF6600"/>
                </a:solidFill>
                <a:latin typeface="Calibri Light"/>
                <a:ea typeface="+mj-ea"/>
                <a:cs typeface="Calibri Light"/>
              </a:defRPr>
            </a:lvl1pPr>
          </a:lstStyle>
          <a:p>
            <a:pPr algn="just"/>
            <a:r>
              <a:rPr lang="en-US" sz="2000" kern="0" dirty="0">
                <a:latin typeface="+mn-lt"/>
              </a:rPr>
              <a:t>This graph shows that on Mondays, Saturdays and Sundays Cab Companies are making more profit.</a:t>
            </a:r>
            <a:endParaRPr lang="en-CA" sz="2000" kern="0" dirty="0">
              <a:latin typeface="+mn-lt"/>
            </a:endParaRPr>
          </a:p>
        </p:txBody>
      </p:sp>
    </p:spTree>
    <p:extLst>
      <p:ext uri="{BB962C8B-B14F-4D97-AF65-F5344CB8AC3E}">
        <p14:creationId xmlns:p14="http://schemas.microsoft.com/office/powerpoint/2010/main" val="899365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86" y="-735370"/>
            <a:ext cx="12192000" cy="1888186"/>
            <a:chOff x="0" y="-3506371"/>
            <a:chExt cx="5872480" cy="10619473"/>
          </a:xfrm>
        </p:grpSpPr>
        <p:sp>
          <p:nvSpPr>
            <p:cNvPr id="4" name="object 4"/>
            <p:cNvSpPr/>
            <p:nvPr/>
          </p:nvSpPr>
          <p:spPr>
            <a:xfrm>
              <a:off x="0" y="255101"/>
              <a:ext cx="5872480" cy="6858001"/>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9088" y="-3506371"/>
              <a:ext cx="1008975" cy="9278582"/>
            </a:xfrm>
            <a:prstGeom prst="rect">
              <a:avLst/>
            </a:prstGeom>
          </p:spPr>
        </p:pic>
      </p:grpSp>
      <p:sp>
        <p:nvSpPr>
          <p:cNvPr id="13" name="TextBox 12">
            <a:extLst>
              <a:ext uri="{FF2B5EF4-FFF2-40B4-BE49-F238E27FC236}">
                <a16:creationId xmlns:a16="http://schemas.microsoft.com/office/drawing/2014/main" id="{68EC8B26-F2E5-5289-7783-283D18753646}"/>
              </a:ext>
            </a:extLst>
          </p:cNvPr>
          <p:cNvSpPr txBox="1"/>
          <p:nvPr/>
        </p:nvSpPr>
        <p:spPr>
          <a:xfrm>
            <a:off x="2438400" y="182601"/>
            <a:ext cx="7924800" cy="830997"/>
          </a:xfrm>
          <a:prstGeom prst="rect">
            <a:avLst/>
          </a:prstGeom>
          <a:noFill/>
        </p:spPr>
        <p:txBody>
          <a:bodyPr wrap="square" rtlCol="0">
            <a:spAutoFit/>
          </a:bodyPr>
          <a:lstStyle/>
          <a:p>
            <a:pPr algn="ctr"/>
            <a:r>
              <a:rPr lang="en-CA" sz="4800" dirty="0">
                <a:solidFill>
                  <a:schemeClr val="bg1"/>
                </a:solidFill>
              </a:rPr>
              <a:t>EDA Results</a:t>
            </a:r>
          </a:p>
        </p:txBody>
      </p:sp>
      <p:sp>
        <p:nvSpPr>
          <p:cNvPr id="2" name="TextBox 1">
            <a:extLst>
              <a:ext uri="{FF2B5EF4-FFF2-40B4-BE49-F238E27FC236}">
                <a16:creationId xmlns:a16="http://schemas.microsoft.com/office/drawing/2014/main" id="{F25F6F03-FE2F-4112-6AD1-0BBA87806B99}"/>
              </a:ext>
            </a:extLst>
          </p:cNvPr>
          <p:cNvSpPr txBox="1"/>
          <p:nvPr/>
        </p:nvSpPr>
        <p:spPr>
          <a:xfrm>
            <a:off x="685800" y="1401982"/>
            <a:ext cx="10744200" cy="4985980"/>
          </a:xfrm>
          <a:prstGeom prst="rect">
            <a:avLst/>
          </a:prstGeom>
          <a:noFill/>
        </p:spPr>
        <p:txBody>
          <a:bodyPr wrap="square" rtlCol="0">
            <a:spAutoFit/>
          </a:bodyPr>
          <a:lstStyle/>
          <a:p>
            <a:r>
              <a:rPr lang="en-US" dirty="0"/>
              <a:t> </a:t>
            </a:r>
            <a:r>
              <a:rPr lang="en-US" sz="2000" kern="0" dirty="0">
                <a:solidFill>
                  <a:srgbClr val="FF6600"/>
                </a:solidFill>
                <a:ea typeface="+mj-ea"/>
                <a:cs typeface="Calibri Light"/>
              </a:rPr>
              <a:t>The Results of the Above EDA are :</a:t>
            </a:r>
          </a:p>
          <a:p>
            <a:pPr marL="285750" indent="-285750">
              <a:buFont typeface="Arial" panose="020B0604020202020204" pitchFamily="34" charset="0"/>
              <a:buChar char="•"/>
            </a:pPr>
            <a:r>
              <a:rPr lang="en-US" sz="2000" kern="0" dirty="0">
                <a:solidFill>
                  <a:srgbClr val="FF6600"/>
                </a:solidFill>
                <a:ea typeface="+mj-ea"/>
                <a:cs typeface="Calibri Light"/>
              </a:rPr>
              <a:t>Most Users prefer to use Yellow Cab Than Pink Cab</a:t>
            </a:r>
          </a:p>
          <a:p>
            <a:pPr marL="285750" indent="-285750">
              <a:buFont typeface="Arial" panose="020B0604020202020204" pitchFamily="34" charset="0"/>
              <a:buChar char="•"/>
            </a:pPr>
            <a:r>
              <a:rPr lang="en-US" sz="2000" kern="0" dirty="0">
                <a:solidFill>
                  <a:srgbClr val="FF6600"/>
                </a:solidFill>
                <a:ea typeface="+mj-ea"/>
                <a:cs typeface="Calibri Light"/>
              </a:rPr>
              <a:t>Most Users prefer to pay by Card than Cash.</a:t>
            </a:r>
          </a:p>
          <a:p>
            <a:pPr marL="285750" indent="-285750">
              <a:buFont typeface="Arial" panose="020B0604020202020204" pitchFamily="34" charset="0"/>
              <a:buChar char="•"/>
            </a:pPr>
            <a:r>
              <a:rPr lang="en-US" sz="2000" kern="0" dirty="0">
                <a:solidFill>
                  <a:srgbClr val="FF6600"/>
                </a:solidFill>
                <a:ea typeface="+mj-ea"/>
                <a:cs typeface="Calibri Light"/>
              </a:rPr>
              <a:t>Most of the Users travel in between 5 to 40 km.</a:t>
            </a:r>
          </a:p>
          <a:p>
            <a:pPr marL="285750" indent="-285750">
              <a:buFont typeface="Arial" panose="020B0604020202020204" pitchFamily="34" charset="0"/>
              <a:buChar char="•"/>
            </a:pPr>
            <a:r>
              <a:rPr lang="en-US" sz="2000" kern="0" dirty="0">
                <a:solidFill>
                  <a:srgbClr val="FF6600"/>
                </a:solidFill>
                <a:ea typeface="+mj-ea"/>
                <a:cs typeface="Calibri Light"/>
              </a:rPr>
              <a:t>Most of the Users where in between age 20 to 40.</a:t>
            </a:r>
          </a:p>
          <a:p>
            <a:pPr marL="285750" indent="-285750">
              <a:buFont typeface="Arial" panose="020B0604020202020204" pitchFamily="34" charset="0"/>
              <a:buChar char="•"/>
            </a:pPr>
            <a:r>
              <a:rPr lang="en-US" sz="2000" kern="0" dirty="0">
                <a:solidFill>
                  <a:srgbClr val="FF6600"/>
                </a:solidFill>
                <a:ea typeface="+mj-ea"/>
                <a:cs typeface="Calibri Light"/>
              </a:rPr>
              <a:t>Price charged by Yellow cab is comparatively more than Pink Cab.</a:t>
            </a:r>
          </a:p>
          <a:p>
            <a:pPr marL="285750" indent="-285750">
              <a:buFont typeface="Arial" panose="020B0604020202020204" pitchFamily="34" charset="0"/>
              <a:buChar char="•"/>
            </a:pPr>
            <a:r>
              <a:rPr lang="en-US" sz="2000" kern="0" dirty="0">
                <a:solidFill>
                  <a:srgbClr val="FF6600"/>
                </a:solidFill>
                <a:ea typeface="+mj-ea"/>
                <a:cs typeface="Calibri Light"/>
              </a:rPr>
              <a:t>Male users prefer to travel by cab more.</a:t>
            </a:r>
          </a:p>
          <a:p>
            <a:pPr marL="285750" indent="-285750">
              <a:buFont typeface="Arial" panose="020B0604020202020204" pitchFamily="34" charset="0"/>
              <a:buChar char="•"/>
            </a:pPr>
            <a:r>
              <a:rPr lang="en-US" sz="2000" kern="0" dirty="0">
                <a:solidFill>
                  <a:srgbClr val="FF6600"/>
                </a:solidFill>
                <a:ea typeface="+mj-ea"/>
                <a:cs typeface="Calibri Light"/>
              </a:rPr>
              <a:t>New York City has the highest Cab users with 27% followed by Chicago with 16% and Los Angeles with 13%.</a:t>
            </a:r>
          </a:p>
          <a:p>
            <a:pPr marL="285750" indent="-285750">
              <a:buFont typeface="Arial" panose="020B0604020202020204" pitchFamily="34" charset="0"/>
              <a:buChar char="•"/>
            </a:pPr>
            <a:r>
              <a:rPr lang="en-US" sz="2000" kern="0" dirty="0">
                <a:solidFill>
                  <a:srgbClr val="FF6600"/>
                </a:solidFill>
                <a:ea typeface="+mj-ea"/>
                <a:cs typeface="Calibri Light"/>
              </a:rPr>
              <a:t>Cab was ordered the most in the month of January and December.</a:t>
            </a:r>
          </a:p>
          <a:p>
            <a:pPr marL="285750" indent="-285750">
              <a:buFont typeface="Arial" panose="020B0604020202020204" pitchFamily="34" charset="0"/>
              <a:buChar char="•"/>
            </a:pPr>
            <a:r>
              <a:rPr lang="en-US" sz="2000" kern="0" dirty="0">
                <a:solidFill>
                  <a:srgbClr val="FF6600"/>
                </a:solidFill>
                <a:ea typeface="+mj-ea"/>
                <a:cs typeface="Calibri Light"/>
              </a:rPr>
              <a:t>Travel by Cab was more in 2017 and 2018.</a:t>
            </a:r>
          </a:p>
          <a:p>
            <a:pPr marL="285750" indent="-285750">
              <a:buFont typeface="Arial" panose="020B0604020202020204" pitchFamily="34" charset="0"/>
              <a:buChar char="•"/>
            </a:pPr>
            <a:r>
              <a:rPr lang="en-US" sz="2000" kern="0" dirty="0">
                <a:solidFill>
                  <a:srgbClr val="FF6600"/>
                </a:solidFill>
                <a:ea typeface="+mj-ea"/>
                <a:cs typeface="Calibri Light"/>
              </a:rPr>
              <a:t>Yellow Cab is more popular 15 countries including Washington DC, New York NY, Chicago IL, Boston MA. However, Pink Cab is more popular in San Diego CA, Sacramento CA and Nashville TN.</a:t>
            </a:r>
          </a:p>
          <a:p>
            <a:pPr marL="285750" indent="-285750">
              <a:buFont typeface="Arial" panose="020B0604020202020204" pitchFamily="34" charset="0"/>
              <a:buChar char="•"/>
            </a:pPr>
            <a:r>
              <a:rPr lang="en-US" sz="2000" kern="0" dirty="0">
                <a:solidFill>
                  <a:srgbClr val="FF6600"/>
                </a:solidFill>
                <a:ea typeface="+mj-ea"/>
                <a:cs typeface="Calibri Light"/>
              </a:rPr>
              <a:t>Yellow cab has customer in all age group, and it’s been observed that it’s even popular in 50+ age group as equally as 18-29 age group</a:t>
            </a:r>
          </a:p>
          <a:p>
            <a:r>
              <a:rPr lang="en-US" dirty="0"/>
              <a:t> </a:t>
            </a:r>
            <a:endParaRPr lang="en-CA" dirty="0"/>
          </a:p>
        </p:txBody>
      </p:sp>
    </p:spTree>
    <p:extLst>
      <p:ext uri="{BB962C8B-B14F-4D97-AF65-F5344CB8AC3E}">
        <p14:creationId xmlns:p14="http://schemas.microsoft.com/office/powerpoint/2010/main" val="360452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86" y="-735370"/>
            <a:ext cx="12192000" cy="1888186"/>
            <a:chOff x="0" y="-3506371"/>
            <a:chExt cx="5872480" cy="10619473"/>
          </a:xfrm>
        </p:grpSpPr>
        <p:sp>
          <p:nvSpPr>
            <p:cNvPr id="4" name="object 4"/>
            <p:cNvSpPr/>
            <p:nvPr/>
          </p:nvSpPr>
          <p:spPr>
            <a:xfrm>
              <a:off x="0" y="255101"/>
              <a:ext cx="5872480" cy="6858001"/>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9088" y="-3506371"/>
              <a:ext cx="1008975" cy="9278582"/>
            </a:xfrm>
            <a:prstGeom prst="rect">
              <a:avLst/>
            </a:prstGeom>
          </p:spPr>
        </p:pic>
      </p:grpSp>
      <p:sp>
        <p:nvSpPr>
          <p:cNvPr id="13" name="TextBox 12">
            <a:extLst>
              <a:ext uri="{FF2B5EF4-FFF2-40B4-BE49-F238E27FC236}">
                <a16:creationId xmlns:a16="http://schemas.microsoft.com/office/drawing/2014/main" id="{68EC8B26-F2E5-5289-7783-283D18753646}"/>
              </a:ext>
            </a:extLst>
          </p:cNvPr>
          <p:cNvSpPr txBox="1"/>
          <p:nvPr/>
        </p:nvSpPr>
        <p:spPr>
          <a:xfrm>
            <a:off x="2173230" y="127626"/>
            <a:ext cx="7924800" cy="830997"/>
          </a:xfrm>
          <a:prstGeom prst="rect">
            <a:avLst/>
          </a:prstGeom>
          <a:noFill/>
        </p:spPr>
        <p:txBody>
          <a:bodyPr wrap="square" rtlCol="0">
            <a:spAutoFit/>
          </a:bodyPr>
          <a:lstStyle/>
          <a:p>
            <a:pPr algn="ctr"/>
            <a:r>
              <a:rPr lang="en-CA" sz="4800" dirty="0">
                <a:solidFill>
                  <a:schemeClr val="bg1"/>
                </a:solidFill>
              </a:rPr>
              <a:t>Recommendation</a:t>
            </a:r>
          </a:p>
        </p:txBody>
      </p:sp>
      <p:sp>
        <p:nvSpPr>
          <p:cNvPr id="2" name="TextBox 1">
            <a:extLst>
              <a:ext uri="{FF2B5EF4-FFF2-40B4-BE49-F238E27FC236}">
                <a16:creationId xmlns:a16="http://schemas.microsoft.com/office/drawing/2014/main" id="{F25F6F03-FE2F-4112-6AD1-0BBA87806B99}"/>
              </a:ext>
            </a:extLst>
          </p:cNvPr>
          <p:cNvSpPr txBox="1"/>
          <p:nvPr/>
        </p:nvSpPr>
        <p:spPr>
          <a:xfrm>
            <a:off x="381000" y="1262764"/>
            <a:ext cx="11049000" cy="5078313"/>
          </a:xfrm>
          <a:prstGeom prst="rect">
            <a:avLst/>
          </a:prstGeom>
          <a:noFill/>
        </p:spPr>
        <p:txBody>
          <a:bodyPr wrap="square" rtlCol="0">
            <a:spAutoFit/>
          </a:bodyPr>
          <a:lstStyle/>
          <a:p>
            <a:r>
              <a:rPr lang="en-US" dirty="0"/>
              <a:t>We have evaluated both the cab companies on following points and found Yellow cab better than Pink cab:</a:t>
            </a:r>
          </a:p>
          <a:p>
            <a:endParaRPr lang="en-US" dirty="0"/>
          </a:p>
          <a:p>
            <a:r>
              <a:rPr lang="en-US" dirty="0"/>
              <a:t>Profit Analysis : </a:t>
            </a:r>
            <a:r>
              <a:rPr lang="en-US" kern="0" dirty="0">
                <a:solidFill>
                  <a:srgbClr val="FF6600"/>
                </a:solidFill>
                <a:ea typeface="+mj-ea"/>
                <a:cs typeface="Calibri Light"/>
              </a:rPr>
              <a:t>The profit margin of Yellow Cab is more than Pink Cab. </a:t>
            </a:r>
          </a:p>
          <a:p>
            <a:endParaRPr lang="en-US" kern="0" dirty="0">
              <a:solidFill>
                <a:srgbClr val="FF6600"/>
              </a:solidFill>
              <a:ea typeface="+mj-ea"/>
              <a:cs typeface="Calibri Light"/>
            </a:endParaRPr>
          </a:p>
          <a:p>
            <a:r>
              <a:rPr lang="en-US" kern="0" dirty="0">
                <a:ea typeface="+mj-ea"/>
                <a:cs typeface="Calibri Light"/>
              </a:rPr>
              <a:t>Users Reach : </a:t>
            </a:r>
            <a:r>
              <a:rPr lang="en-US" kern="0" dirty="0">
                <a:solidFill>
                  <a:srgbClr val="FF6600"/>
                </a:solidFill>
                <a:ea typeface="+mj-ea"/>
                <a:cs typeface="Calibri Light"/>
              </a:rPr>
              <a:t>Yellow Cab has more number of users.</a:t>
            </a:r>
          </a:p>
          <a:p>
            <a:endParaRPr lang="en-US" kern="0" dirty="0">
              <a:solidFill>
                <a:srgbClr val="FF6600"/>
              </a:solidFill>
              <a:ea typeface="+mj-ea"/>
              <a:cs typeface="Calibri Light"/>
            </a:endParaRPr>
          </a:p>
          <a:p>
            <a:r>
              <a:rPr lang="en-US" dirty="0"/>
              <a:t>Customer Preference : </a:t>
            </a:r>
            <a:r>
              <a:rPr lang="en-US" kern="0" dirty="0">
                <a:solidFill>
                  <a:srgbClr val="FF6600"/>
                </a:solidFill>
                <a:ea typeface="+mj-ea"/>
                <a:cs typeface="Calibri Light"/>
              </a:rPr>
              <a:t>Most Users prefer to use Yellow Cab Than Pink Cab.</a:t>
            </a:r>
          </a:p>
          <a:p>
            <a:r>
              <a:rPr lang="en-US" dirty="0"/>
              <a:t> </a:t>
            </a:r>
          </a:p>
          <a:p>
            <a:r>
              <a:rPr lang="en-US" dirty="0"/>
              <a:t>Age wise Reach : </a:t>
            </a:r>
            <a:r>
              <a:rPr lang="en-US" kern="0" dirty="0">
                <a:solidFill>
                  <a:srgbClr val="FF6600"/>
                </a:solidFill>
                <a:ea typeface="+mj-ea"/>
                <a:cs typeface="Calibri Light"/>
              </a:rPr>
              <a:t>Yellow cab has customer in all age group, and it’s been observed that it’s even popular in 50+ age group as equally as 18-29 age group.</a:t>
            </a:r>
            <a:endParaRPr lang="en-US" dirty="0"/>
          </a:p>
          <a:p>
            <a:endParaRPr lang="en-US" dirty="0"/>
          </a:p>
          <a:p>
            <a:r>
              <a:rPr lang="en-US" dirty="0"/>
              <a:t>Average Profit per KM: </a:t>
            </a:r>
            <a:r>
              <a:rPr lang="en-US" kern="0" dirty="0">
                <a:solidFill>
                  <a:srgbClr val="FF6600"/>
                </a:solidFill>
                <a:ea typeface="+mj-ea"/>
                <a:cs typeface="Calibri Light"/>
              </a:rPr>
              <a:t>Yellow Cab’s average profit per KM is almost three times the average profit per KM of the Pink cab.</a:t>
            </a:r>
          </a:p>
          <a:p>
            <a:endParaRPr lang="en-US" kern="0" dirty="0">
              <a:solidFill>
                <a:srgbClr val="FF6600"/>
              </a:solidFill>
              <a:ea typeface="+mj-ea"/>
              <a:cs typeface="Calibri Light"/>
            </a:endParaRPr>
          </a:p>
          <a:p>
            <a:r>
              <a:rPr lang="en-US" dirty="0"/>
              <a:t>City wise Reach : </a:t>
            </a:r>
            <a:r>
              <a:rPr lang="en-US" kern="0" dirty="0">
                <a:solidFill>
                  <a:srgbClr val="FF6600"/>
                </a:solidFill>
                <a:ea typeface="+mj-ea"/>
                <a:cs typeface="Calibri Light"/>
              </a:rPr>
              <a:t>Yellow Cab is more popular 15 countries including Washington DC, New York NY, Chicago IL, Boston MA. </a:t>
            </a:r>
          </a:p>
          <a:p>
            <a:endParaRPr lang="en-US" dirty="0"/>
          </a:p>
          <a:p>
            <a:r>
              <a:rPr lang="en-US" dirty="0"/>
              <a:t>Based on above point , we will recommend Yellow cab for investment. </a:t>
            </a:r>
            <a:endParaRPr lang="en-CA" dirty="0"/>
          </a:p>
        </p:txBody>
      </p:sp>
    </p:spTree>
    <p:extLst>
      <p:ext uri="{BB962C8B-B14F-4D97-AF65-F5344CB8AC3E}">
        <p14:creationId xmlns:p14="http://schemas.microsoft.com/office/powerpoint/2010/main" val="3077517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1" y="0"/>
            <a:ext cx="1671955" cy="1567815"/>
          </a:xfrm>
          <a:custGeom>
            <a:avLst/>
            <a:gdLst/>
            <a:ahLst/>
            <a:cxnLst/>
            <a:rect l="l" t="t" r="r" b="b"/>
            <a:pathLst>
              <a:path w="1671955" h="1567815">
                <a:moveTo>
                  <a:pt x="1671866" y="275475"/>
                </a:moveTo>
                <a:lnTo>
                  <a:pt x="1396403" y="0"/>
                </a:lnTo>
                <a:lnTo>
                  <a:pt x="0" y="0"/>
                </a:lnTo>
                <a:lnTo>
                  <a:pt x="0" y="1188339"/>
                </a:lnTo>
                <a:lnTo>
                  <a:pt x="379514" y="1567815"/>
                </a:lnTo>
                <a:lnTo>
                  <a:pt x="980821" y="966508"/>
                </a:lnTo>
                <a:lnTo>
                  <a:pt x="1215504" y="1201166"/>
                </a:lnTo>
                <a:lnTo>
                  <a:pt x="1671866" y="744855"/>
                </a:lnTo>
                <a:lnTo>
                  <a:pt x="1437157" y="510184"/>
                </a:lnTo>
                <a:lnTo>
                  <a:pt x="1671866" y="275475"/>
                </a:lnTo>
                <a:close/>
              </a:path>
            </a:pathLst>
          </a:custGeom>
          <a:solidFill>
            <a:srgbClr val="4471C4">
              <a:alpha val="30195"/>
            </a:srgbClr>
          </a:solidFill>
        </p:spPr>
        <p:txBody>
          <a:bodyPr wrap="square" lIns="0" tIns="0" rIns="0" bIns="0" rtlCol="0"/>
          <a:lstStyle/>
          <a:p>
            <a:endParaRPr/>
          </a:p>
        </p:txBody>
      </p:sp>
      <p:sp>
        <p:nvSpPr>
          <p:cNvPr id="3" name="object 3"/>
          <p:cNvSpPr/>
          <p:nvPr/>
        </p:nvSpPr>
        <p:spPr>
          <a:xfrm>
            <a:off x="9357360" y="0"/>
            <a:ext cx="2834640" cy="1485265"/>
          </a:xfrm>
          <a:custGeom>
            <a:avLst/>
            <a:gdLst/>
            <a:ahLst/>
            <a:cxnLst/>
            <a:rect l="l" t="t" r="r" b="b"/>
            <a:pathLst>
              <a:path w="2834640" h="1485265">
                <a:moveTo>
                  <a:pt x="2834640" y="0"/>
                </a:moveTo>
                <a:lnTo>
                  <a:pt x="0" y="0"/>
                </a:lnTo>
                <a:lnTo>
                  <a:pt x="789317" y="753224"/>
                </a:lnTo>
                <a:lnTo>
                  <a:pt x="543687" y="998855"/>
                </a:lnTo>
                <a:lnTo>
                  <a:pt x="1029843" y="1485011"/>
                </a:lnTo>
                <a:lnTo>
                  <a:pt x="1286852" y="1228001"/>
                </a:lnTo>
                <a:lnTo>
                  <a:pt x="1552321" y="1481328"/>
                </a:lnTo>
                <a:lnTo>
                  <a:pt x="2834640" y="257683"/>
                </a:lnTo>
                <a:lnTo>
                  <a:pt x="2834640" y="0"/>
                </a:lnTo>
                <a:close/>
              </a:path>
            </a:pathLst>
          </a:custGeom>
          <a:solidFill>
            <a:srgbClr val="FFC000">
              <a:alpha val="30195"/>
            </a:srgbClr>
          </a:solidFill>
        </p:spPr>
        <p:txBody>
          <a:bodyPr wrap="square" lIns="0" tIns="0" rIns="0" bIns="0" rtlCol="0"/>
          <a:lstStyle/>
          <a:p>
            <a:endParaRPr/>
          </a:p>
        </p:txBody>
      </p:sp>
      <p:sp>
        <p:nvSpPr>
          <p:cNvPr id="4" name="object 4"/>
          <p:cNvSpPr/>
          <p:nvPr/>
        </p:nvSpPr>
        <p:spPr>
          <a:xfrm>
            <a:off x="7604760" y="6115811"/>
            <a:ext cx="1865630" cy="742315"/>
          </a:xfrm>
          <a:custGeom>
            <a:avLst/>
            <a:gdLst/>
            <a:ahLst/>
            <a:cxnLst/>
            <a:rect l="l" t="t" r="r" b="b"/>
            <a:pathLst>
              <a:path w="1865629" h="742315">
                <a:moveTo>
                  <a:pt x="1865376" y="742188"/>
                </a:moveTo>
                <a:lnTo>
                  <a:pt x="1118616" y="0"/>
                </a:lnTo>
                <a:lnTo>
                  <a:pt x="593090" y="522300"/>
                </a:lnTo>
                <a:lnTo>
                  <a:pt x="406908" y="336804"/>
                </a:lnTo>
                <a:lnTo>
                  <a:pt x="0" y="742188"/>
                </a:lnTo>
                <a:lnTo>
                  <a:pt x="371856" y="742188"/>
                </a:lnTo>
                <a:lnTo>
                  <a:pt x="813816" y="742188"/>
                </a:lnTo>
                <a:lnTo>
                  <a:pt x="1865376" y="742188"/>
                </a:lnTo>
                <a:close/>
              </a:path>
            </a:pathLst>
          </a:custGeom>
          <a:solidFill>
            <a:srgbClr val="4471C4">
              <a:alpha val="30195"/>
            </a:srgbClr>
          </a:solidFill>
        </p:spPr>
        <p:txBody>
          <a:bodyPr wrap="square" lIns="0" tIns="0" rIns="0" bIns="0" rtlCol="0"/>
          <a:lstStyle/>
          <a:p>
            <a:endParaRPr/>
          </a:p>
        </p:txBody>
      </p:sp>
      <p:sp>
        <p:nvSpPr>
          <p:cNvPr id="6" name="object 6"/>
          <p:cNvSpPr txBox="1"/>
          <p:nvPr/>
        </p:nvSpPr>
        <p:spPr>
          <a:xfrm>
            <a:off x="5488940" y="2823464"/>
            <a:ext cx="1389380" cy="1016635"/>
          </a:xfrm>
          <a:prstGeom prst="rect">
            <a:avLst/>
          </a:prstGeom>
        </p:spPr>
        <p:txBody>
          <a:bodyPr vert="horz" wrap="square" lIns="0" tIns="13335" rIns="0" bIns="0" rtlCol="0">
            <a:spAutoFit/>
          </a:bodyPr>
          <a:lstStyle/>
          <a:p>
            <a:pPr marL="12700">
              <a:lnSpc>
                <a:spcPct val="100000"/>
              </a:lnSpc>
              <a:spcBef>
                <a:spcPts val="105"/>
              </a:spcBef>
            </a:pPr>
            <a:r>
              <a:rPr sz="6500" dirty="0">
                <a:solidFill>
                  <a:srgbClr val="FFFFFF"/>
                </a:solidFill>
                <a:latin typeface="Calibri Light"/>
                <a:cs typeface="Calibri Light"/>
              </a:rPr>
              <a:t>E</a:t>
            </a:r>
            <a:r>
              <a:rPr sz="6500" spc="-60" dirty="0">
                <a:solidFill>
                  <a:srgbClr val="FFFFFF"/>
                </a:solidFill>
                <a:latin typeface="Calibri Light"/>
                <a:cs typeface="Calibri Light"/>
              </a:rPr>
              <a:t>D</a:t>
            </a:r>
            <a:r>
              <a:rPr sz="6500" dirty="0">
                <a:solidFill>
                  <a:srgbClr val="FFFFFF"/>
                </a:solidFill>
                <a:latin typeface="Calibri Light"/>
                <a:cs typeface="Calibri Light"/>
              </a:rPr>
              <a:t>A</a:t>
            </a:r>
            <a:endParaRPr sz="6500" dirty="0">
              <a:latin typeface="Calibri Light"/>
              <a:cs typeface="Calibri Light"/>
            </a:endParaRPr>
          </a:p>
        </p:txBody>
      </p:sp>
      <p:sp>
        <p:nvSpPr>
          <p:cNvPr id="7" name="Rectangle: Rounded Corners 6">
            <a:extLst>
              <a:ext uri="{FF2B5EF4-FFF2-40B4-BE49-F238E27FC236}">
                <a16:creationId xmlns:a16="http://schemas.microsoft.com/office/drawing/2014/main" id="{3443CD58-09C6-C172-9388-1B3392AF3C81}"/>
              </a:ext>
            </a:extLst>
          </p:cNvPr>
          <p:cNvSpPr/>
          <p:nvPr/>
        </p:nvSpPr>
        <p:spPr>
          <a:xfrm>
            <a:off x="2895600" y="1567815"/>
            <a:ext cx="6019800" cy="3238500"/>
          </a:xfrm>
          <a:prstGeom prst="roundRect">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b="1" dirty="0">
                <a:solidFill>
                  <a:schemeClr val="bg1"/>
                </a:solidFill>
              </a:rPr>
              <a:t>Hypothesis Testing</a:t>
            </a:r>
          </a:p>
        </p:txBody>
      </p:sp>
    </p:spTree>
    <p:extLst>
      <p:ext uri="{BB962C8B-B14F-4D97-AF65-F5344CB8AC3E}">
        <p14:creationId xmlns:p14="http://schemas.microsoft.com/office/powerpoint/2010/main" val="2681097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0"/>
            <a:ext cx="40386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2" name="TextBox 1">
            <a:extLst>
              <a:ext uri="{FF2B5EF4-FFF2-40B4-BE49-F238E27FC236}">
                <a16:creationId xmlns:a16="http://schemas.microsoft.com/office/drawing/2014/main" id="{F2E956BB-7A29-852E-CBC9-399CD607AB86}"/>
              </a:ext>
            </a:extLst>
          </p:cNvPr>
          <p:cNvSpPr txBox="1"/>
          <p:nvPr/>
        </p:nvSpPr>
        <p:spPr>
          <a:xfrm>
            <a:off x="457200" y="1600200"/>
            <a:ext cx="3352800" cy="3170099"/>
          </a:xfrm>
          <a:prstGeom prst="rect">
            <a:avLst/>
          </a:prstGeom>
          <a:solidFill>
            <a:schemeClr val="accent6"/>
          </a:solidFill>
        </p:spPr>
        <p:txBody>
          <a:bodyPr wrap="square" rtlCol="0">
            <a:spAutoFit/>
          </a:bodyPr>
          <a:lstStyle/>
          <a:p>
            <a:r>
              <a:rPr lang="en-US" sz="2000" b="1" dirty="0"/>
              <a:t>Hypothesis 1</a:t>
            </a:r>
            <a:r>
              <a:rPr lang="en-US" dirty="0"/>
              <a:t>: </a:t>
            </a:r>
          </a:p>
          <a:p>
            <a:r>
              <a:rPr lang="en-US" dirty="0"/>
              <a:t>Is there any difference in Profit with mode of Payment?</a:t>
            </a:r>
          </a:p>
          <a:p>
            <a:r>
              <a:rPr lang="en-US" b="1" dirty="0"/>
              <a:t>Defining Null Hypothesis</a:t>
            </a:r>
          </a:p>
          <a:p>
            <a:r>
              <a:rPr lang="en-US" b="1" dirty="0"/>
              <a:t>H0</a:t>
            </a:r>
            <a:r>
              <a:rPr lang="en-US" dirty="0"/>
              <a:t> : There is no significant difference regarding mode of payment in both cab companies.</a:t>
            </a:r>
          </a:p>
          <a:p>
            <a:r>
              <a:rPr lang="en-US" b="1" dirty="0"/>
              <a:t>Defining Alternate Hypothesis</a:t>
            </a:r>
          </a:p>
          <a:p>
            <a:r>
              <a:rPr lang="en-US" b="1" dirty="0"/>
              <a:t>H1</a:t>
            </a:r>
            <a:r>
              <a:rPr lang="en-US" dirty="0"/>
              <a:t> : There is significant difference regarding mode of payment in both cab companies.</a:t>
            </a:r>
            <a:endParaRPr lang="en-CA" dirty="0"/>
          </a:p>
        </p:txBody>
      </p:sp>
      <p:sp>
        <p:nvSpPr>
          <p:cNvPr id="8" name="TextBox 7">
            <a:extLst>
              <a:ext uri="{FF2B5EF4-FFF2-40B4-BE49-F238E27FC236}">
                <a16:creationId xmlns:a16="http://schemas.microsoft.com/office/drawing/2014/main" id="{24867E9D-4BD2-3918-7DF3-7A3C503A2EAF}"/>
              </a:ext>
            </a:extLst>
          </p:cNvPr>
          <p:cNvSpPr txBox="1"/>
          <p:nvPr/>
        </p:nvSpPr>
        <p:spPr>
          <a:xfrm>
            <a:off x="4267200" y="1204944"/>
            <a:ext cx="1600200" cy="369332"/>
          </a:xfrm>
          <a:prstGeom prst="rect">
            <a:avLst/>
          </a:prstGeom>
          <a:noFill/>
        </p:spPr>
        <p:txBody>
          <a:bodyPr wrap="square" rtlCol="0">
            <a:spAutoFit/>
          </a:bodyPr>
          <a:lstStyle/>
          <a:p>
            <a:r>
              <a:rPr lang="en-CA" dirty="0"/>
              <a:t>Pink Cab</a:t>
            </a:r>
          </a:p>
        </p:txBody>
      </p:sp>
      <p:pic>
        <p:nvPicPr>
          <p:cNvPr id="12" name="Picture 11">
            <a:extLst>
              <a:ext uri="{FF2B5EF4-FFF2-40B4-BE49-F238E27FC236}">
                <a16:creationId xmlns:a16="http://schemas.microsoft.com/office/drawing/2014/main" id="{E7342F58-0E78-BA5A-1082-200C46C1C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600200"/>
            <a:ext cx="7620000" cy="762000"/>
          </a:xfrm>
          <a:prstGeom prst="rect">
            <a:avLst/>
          </a:prstGeom>
        </p:spPr>
      </p:pic>
      <p:sp>
        <p:nvSpPr>
          <p:cNvPr id="14" name="TextBox 13">
            <a:extLst>
              <a:ext uri="{FF2B5EF4-FFF2-40B4-BE49-F238E27FC236}">
                <a16:creationId xmlns:a16="http://schemas.microsoft.com/office/drawing/2014/main" id="{F52EBCC4-E852-F3C5-9C83-143C262D4082}"/>
              </a:ext>
            </a:extLst>
          </p:cNvPr>
          <p:cNvSpPr txBox="1"/>
          <p:nvPr/>
        </p:nvSpPr>
        <p:spPr>
          <a:xfrm>
            <a:off x="4267200" y="3059668"/>
            <a:ext cx="1371600" cy="369332"/>
          </a:xfrm>
          <a:prstGeom prst="rect">
            <a:avLst/>
          </a:prstGeom>
          <a:noFill/>
        </p:spPr>
        <p:txBody>
          <a:bodyPr wrap="square" rtlCol="0">
            <a:spAutoFit/>
          </a:bodyPr>
          <a:lstStyle/>
          <a:p>
            <a:r>
              <a:rPr lang="en-CA" dirty="0"/>
              <a:t>Yellow Cab </a:t>
            </a:r>
          </a:p>
        </p:txBody>
      </p:sp>
      <p:pic>
        <p:nvPicPr>
          <p:cNvPr id="16" name="Picture 15">
            <a:extLst>
              <a:ext uri="{FF2B5EF4-FFF2-40B4-BE49-F238E27FC236}">
                <a16:creationId xmlns:a16="http://schemas.microsoft.com/office/drawing/2014/main" id="{78D2B5A5-C8C6-C6C0-E95F-5BE35D3583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445382"/>
            <a:ext cx="7772400" cy="974218"/>
          </a:xfrm>
          <a:prstGeom prst="rect">
            <a:avLst/>
          </a:prstGeom>
        </p:spPr>
      </p:pic>
      <p:sp>
        <p:nvSpPr>
          <p:cNvPr id="17" name="TextBox 16">
            <a:extLst>
              <a:ext uri="{FF2B5EF4-FFF2-40B4-BE49-F238E27FC236}">
                <a16:creationId xmlns:a16="http://schemas.microsoft.com/office/drawing/2014/main" id="{6C747CFB-3F02-A559-E2B6-80532FFB472E}"/>
              </a:ext>
            </a:extLst>
          </p:cNvPr>
          <p:cNvSpPr txBox="1"/>
          <p:nvPr/>
        </p:nvSpPr>
        <p:spPr>
          <a:xfrm>
            <a:off x="4381500" y="5410200"/>
            <a:ext cx="7391400" cy="984885"/>
          </a:xfrm>
          <a:prstGeom prst="rect">
            <a:avLst/>
          </a:prstGeom>
          <a:noFill/>
        </p:spPr>
        <p:txBody>
          <a:bodyPr wrap="square" rtlCol="0">
            <a:spAutoFit/>
          </a:bodyPr>
          <a:lstStyle/>
          <a:p>
            <a:r>
              <a:rPr lang="en-US" sz="2000" kern="0" dirty="0">
                <a:solidFill>
                  <a:srgbClr val="FF6600"/>
                </a:solidFill>
                <a:ea typeface="+mj-ea"/>
                <a:cs typeface="Calibri Light"/>
              </a:rPr>
              <a:t>We can now say that there is no difference in profit with mode of payment</a:t>
            </a:r>
          </a:p>
          <a:p>
            <a:endParaRPr lang="en-CA" dirty="0"/>
          </a:p>
        </p:txBody>
      </p:sp>
    </p:spTree>
    <p:extLst>
      <p:ext uri="{BB962C8B-B14F-4D97-AF65-F5344CB8AC3E}">
        <p14:creationId xmlns:p14="http://schemas.microsoft.com/office/powerpoint/2010/main" val="4156567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0"/>
            <a:ext cx="40386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2" name="TextBox 1">
            <a:extLst>
              <a:ext uri="{FF2B5EF4-FFF2-40B4-BE49-F238E27FC236}">
                <a16:creationId xmlns:a16="http://schemas.microsoft.com/office/drawing/2014/main" id="{F2E956BB-7A29-852E-CBC9-399CD607AB86}"/>
              </a:ext>
            </a:extLst>
          </p:cNvPr>
          <p:cNvSpPr txBox="1"/>
          <p:nvPr/>
        </p:nvSpPr>
        <p:spPr>
          <a:xfrm>
            <a:off x="457200" y="1600200"/>
            <a:ext cx="3352800" cy="3170099"/>
          </a:xfrm>
          <a:prstGeom prst="rect">
            <a:avLst/>
          </a:prstGeom>
          <a:solidFill>
            <a:schemeClr val="accent6"/>
          </a:solidFill>
        </p:spPr>
        <p:txBody>
          <a:bodyPr wrap="square" rtlCol="0">
            <a:spAutoFit/>
          </a:bodyPr>
          <a:lstStyle/>
          <a:p>
            <a:r>
              <a:rPr lang="en-US" sz="2000" b="1" dirty="0"/>
              <a:t>Hypothesis 2</a:t>
            </a:r>
            <a:r>
              <a:rPr lang="en-US" dirty="0"/>
              <a:t>: </a:t>
            </a:r>
          </a:p>
          <a:p>
            <a:r>
              <a:rPr lang="en-US" dirty="0"/>
              <a:t>Is there any difference in Profit with Weekend?</a:t>
            </a:r>
          </a:p>
          <a:p>
            <a:r>
              <a:rPr lang="en-US" b="1" dirty="0"/>
              <a:t>Defining Null Hypothesis</a:t>
            </a:r>
          </a:p>
          <a:p>
            <a:r>
              <a:rPr lang="en-US" b="1" dirty="0"/>
              <a:t>H0 : </a:t>
            </a:r>
            <a:r>
              <a:rPr lang="en-US" dirty="0"/>
              <a:t>There is no significant difference regarding weekend on Profit, in both cab companies.</a:t>
            </a:r>
          </a:p>
          <a:p>
            <a:r>
              <a:rPr lang="en-US" b="1" dirty="0"/>
              <a:t>Defining Alternate Hypothesis</a:t>
            </a:r>
          </a:p>
          <a:p>
            <a:r>
              <a:rPr lang="en-US" b="1" dirty="0"/>
              <a:t>H1 : </a:t>
            </a:r>
            <a:r>
              <a:rPr lang="en-US" dirty="0"/>
              <a:t>There is significant difference regarding weekend on Profit, in both cab companies.</a:t>
            </a:r>
          </a:p>
        </p:txBody>
      </p:sp>
      <p:sp>
        <p:nvSpPr>
          <p:cNvPr id="8" name="TextBox 7">
            <a:extLst>
              <a:ext uri="{FF2B5EF4-FFF2-40B4-BE49-F238E27FC236}">
                <a16:creationId xmlns:a16="http://schemas.microsoft.com/office/drawing/2014/main" id="{24867E9D-4BD2-3918-7DF3-7A3C503A2EAF}"/>
              </a:ext>
            </a:extLst>
          </p:cNvPr>
          <p:cNvSpPr txBox="1"/>
          <p:nvPr/>
        </p:nvSpPr>
        <p:spPr>
          <a:xfrm>
            <a:off x="4267200" y="1204944"/>
            <a:ext cx="1600200" cy="369332"/>
          </a:xfrm>
          <a:prstGeom prst="rect">
            <a:avLst/>
          </a:prstGeom>
          <a:noFill/>
        </p:spPr>
        <p:txBody>
          <a:bodyPr wrap="square" rtlCol="0">
            <a:spAutoFit/>
          </a:bodyPr>
          <a:lstStyle/>
          <a:p>
            <a:r>
              <a:rPr lang="en-CA" dirty="0"/>
              <a:t>Pink Cab</a:t>
            </a:r>
          </a:p>
        </p:txBody>
      </p:sp>
      <p:sp>
        <p:nvSpPr>
          <p:cNvPr id="14" name="TextBox 13">
            <a:extLst>
              <a:ext uri="{FF2B5EF4-FFF2-40B4-BE49-F238E27FC236}">
                <a16:creationId xmlns:a16="http://schemas.microsoft.com/office/drawing/2014/main" id="{F52EBCC4-E852-F3C5-9C83-143C262D4082}"/>
              </a:ext>
            </a:extLst>
          </p:cNvPr>
          <p:cNvSpPr txBox="1"/>
          <p:nvPr/>
        </p:nvSpPr>
        <p:spPr>
          <a:xfrm>
            <a:off x="4343400" y="3048000"/>
            <a:ext cx="1371600" cy="369332"/>
          </a:xfrm>
          <a:prstGeom prst="rect">
            <a:avLst/>
          </a:prstGeom>
          <a:noFill/>
        </p:spPr>
        <p:txBody>
          <a:bodyPr wrap="square" rtlCol="0">
            <a:spAutoFit/>
          </a:bodyPr>
          <a:lstStyle/>
          <a:p>
            <a:r>
              <a:rPr lang="en-CA" dirty="0"/>
              <a:t>Yellow Cab </a:t>
            </a:r>
          </a:p>
        </p:txBody>
      </p:sp>
      <p:sp>
        <p:nvSpPr>
          <p:cNvPr id="10" name="TextBox 9">
            <a:extLst>
              <a:ext uri="{FF2B5EF4-FFF2-40B4-BE49-F238E27FC236}">
                <a16:creationId xmlns:a16="http://schemas.microsoft.com/office/drawing/2014/main" id="{756CC555-4859-277C-64E4-5435B0D17012}"/>
              </a:ext>
            </a:extLst>
          </p:cNvPr>
          <p:cNvSpPr txBox="1"/>
          <p:nvPr/>
        </p:nvSpPr>
        <p:spPr>
          <a:xfrm>
            <a:off x="4330831" y="5278200"/>
            <a:ext cx="7391400" cy="707886"/>
          </a:xfrm>
          <a:prstGeom prst="rect">
            <a:avLst/>
          </a:prstGeom>
          <a:noFill/>
        </p:spPr>
        <p:txBody>
          <a:bodyPr wrap="square" rtlCol="0">
            <a:spAutoFit/>
          </a:bodyPr>
          <a:lstStyle/>
          <a:p>
            <a:r>
              <a:rPr lang="en-US" sz="2000" kern="0" dirty="0">
                <a:solidFill>
                  <a:srgbClr val="FF6600"/>
                </a:solidFill>
                <a:ea typeface="+mj-ea"/>
                <a:cs typeface="Calibri Light"/>
              </a:rPr>
              <a:t>We can now say that there is significant difference in profit with Weekend</a:t>
            </a:r>
            <a:endParaRPr lang="en-CA" sz="2000" kern="0" dirty="0">
              <a:solidFill>
                <a:srgbClr val="FF6600"/>
              </a:solidFill>
              <a:ea typeface="+mj-ea"/>
              <a:cs typeface="Calibri Light"/>
            </a:endParaRPr>
          </a:p>
        </p:txBody>
      </p:sp>
      <p:pic>
        <p:nvPicPr>
          <p:cNvPr id="9" name="Picture 8">
            <a:extLst>
              <a:ext uri="{FF2B5EF4-FFF2-40B4-BE49-F238E27FC236}">
                <a16:creationId xmlns:a16="http://schemas.microsoft.com/office/drawing/2014/main" id="{D7FD5AFC-A632-4668-62F3-588374754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553" y="1594701"/>
            <a:ext cx="7597798" cy="919900"/>
          </a:xfrm>
          <a:prstGeom prst="rect">
            <a:avLst/>
          </a:prstGeom>
        </p:spPr>
      </p:pic>
      <p:pic>
        <p:nvPicPr>
          <p:cNvPr id="13" name="Picture 12">
            <a:extLst>
              <a:ext uri="{FF2B5EF4-FFF2-40B4-BE49-F238E27FC236}">
                <a16:creationId xmlns:a16="http://schemas.microsoft.com/office/drawing/2014/main" id="{895BFE26-DC23-C148-449B-50ADE04886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429000"/>
            <a:ext cx="7620660" cy="908875"/>
          </a:xfrm>
          <a:prstGeom prst="rect">
            <a:avLst/>
          </a:prstGeom>
        </p:spPr>
      </p:pic>
    </p:spTree>
    <p:extLst>
      <p:ext uri="{BB962C8B-B14F-4D97-AF65-F5344CB8AC3E}">
        <p14:creationId xmlns:p14="http://schemas.microsoft.com/office/powerpoint/2010/main" val="62905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1" y="0"/>
            <a:ext cx="1671955" cy="1567815"/>
          </a:xfrm>
          <a:custGeom>
            <a:avLst/>
            <a:gdLst/>
            <a:ahLst/>
            <a:cxnLst/>
            <a:rect l="l" t="t" r="r" b="b"/>
            <a:pathLst>
              <a:path w="1671955" h="1567815">
                <a:moveTo>
                  <a:pt x="1671866" y="275475"/>
                </a:moveTo>
                <a:lnTo>
                  <a:pt x="1396403" y="0"/>
                </a:lnTo>
                <a:lnTo>
                  <a:pt x="0" y="0"/>
                </a:lnTo>
                <a:lnTo>
                  <a:pt x="0" y="1188339"/>
                </a:lnTo>
                <a:lnTo>
                  <a:pt x="379514" y="1567815"/>
                </a:lnTo>
                <a:lnTo>
                  <a:pt x="980821" y="966508"/>
                </a:lnTo>
                <a:lnTo>
                  <a:pt x="1215504" y="1201166"/>
                </a:lnTo>
                <a:lnTo>
                  <a:pt x="1671866" y="744855"/>
                </a:lnTo>
                <a:lnTo>
                  <a:pt x="1437157" y="510184"/>
                </a:lnTo>
                <a:lnTo>
                  <a:pt x="1671866" y="275475"/>
                </a:lnTo>
                <a:close/>
              </a:path>
            </a:pathLst>
          </a:custGeom>
          <a:solidFill>
            <a:srgbClr val="4471C4">
              <a:alpha val="30195"/>
            </a:srgbClr>
          </a:solidFill>
        </p:spPr>
        <p:txBody>
          <a:bodyPr wrap="square" lIns="0" tIns="0" rIns="0" bIns="0" rtlCol="0"/>
          <a:lstStyle/>
          <a:p>
            <a:endParaRPr/>
          </a:p>
        </p:txBody>
      </p:sp>
      <p:sp>
        <p:nvSpPr>
          <p:cNvPr id="3" name="object 3"/>
          <p:cNvSpPr/>
          <p:nvPr/>
        </p:nvSpPr>
        <p:spPr>
          <a:xfrm>
            <a:off x="9357360" y="0"/>
            <a:ext cx="2834640" cy="1485265"/>
          </a:xfrm>
          <a:custGeom>
            <a:avLst/>
            <a:gdLst/>
            <a:ahLst/>
            <a:cxnLst/>
            <a:rect l="l" t="t" r="r" b="b"/>
            <a:pathLst>
              <a:path w="2834640" h="1485265">
                <a:moveTo>
                  <a:pt x="2834640" y="0"/>
                </a:moveTo>
                <a:lnTo>
                  <a:pt x="0" y="0"/>
                </a:lnTo>
                <a:lnTo>
                  <a:pt x="789317" y="753224"/>
                </a:lnTo>
                <a:lnTo>
                  <a:pt x="543687" y="998855"/>
                </a:lnTo>
                <a:lnTo>
                  <a:pt x="1029843" y="1485011"/>
                </a:lnTo>
                <a:lnTo>
                  <a:pt x="1286852" y="1228001"/>
                </a:lnTo>
                <a:lnTo>
                  <a:pt x="1552321" y="1481328"/>
                </a:lnTo>
                <a:lnTo>
                  <a:pt x="2834640" y="257683"/>
                </a:lnTo>
                <a:lnTo>
                  <a:pt x="2834640" y="0"/>
                </a:lnTo>
                <a:close/>
              </a:path>
            </a:pathLst>
          </a:custGeom>
          <a:solidFill>
            <a:srgbClr val="FFC000">
              <a:alpha val="30195"/>
            </a:srgbClr>
          </a:solidFill>
        </p:spPr>
        <p:txBody>
          <a:bodyPr wrap="square" lIns="0" tIns="0" rIns="0" bIns="0" rtlCol="0"/>
          <a:lstStyle/>
          <a:p>
            <a:endParaRPr/>
          </a:p>
        </p:txBody>
      </p:sp>
      <p:sp>
        <p:nvSpPr>
          <p:cNvPr id="4" name="object 4"/>
          <p:cNvSpPr/>
          <p:nvPr/>
        </p:nvSpPr>
        <p:spPr>
          <a:xfrm>
            <a:off x="7604760" y="6115811"/>
            <a:ext cx="1865630" cy="742315"/>
          </a:xfrm>
          <a:custGeom>
            <a:avLst/>
            <a:gdLst/>
            <a:ahLst/>
            <a:cxnLst/>
            <a:rect l="l" t="t" r="r" b="b"/>
            <a:pathLst>
              <a:path w="1865629" h="742315">
                <a:moveTo>
                  <a:pt x="1865376" y="742188"/>
                </a:moveTo>
                <a:lnTo>
                  <a:pt x="1118616" y="0"/>
                </a:lnTo>
                <a:lnTo>
                  <a:pt x="593090" y="522300"/>
                </a:lnTo>
                <a:lnTo>
                  <a:pt x="406908" y="336804"/>
                </a:lnTo>
                <a:lnTo>
                  <a:pt x="0" y="742188"/>
                </a:lnTo>
                <a:lnTo>
                  <a:pt x="371856" y="742188"/>
                </a:lnTo>
                <a:lnTo>
                  <a:pt x="813816" y="742188"/>
                </a:lnTo>
                <a:lnTo>
                  <a:pt x="1865376" y="742188"/>
                </a:lnTo>
                <a:close/>
              </a:path>
            </a:pathLst>
          </a:custGeom>
          <a:solidFill>
            <a:srgbClr val="4471C4">
              <a:alpha val="30195"/>
            </a:srgbClr>
          </a:solidFill>
        </p:spPr>
        <p:txBody>
          <a:bodyPr wrap="square" lIns="0" tIns="0" rIns="0" bIns="0" rtlCol="0"/>
          <a:lstStyle/>
          <a:p>
            <a:endParaRPr/>
          </a:p>
        </p:txBody>
      </p:sp>
      <p:sp>
        <p:nvSpPr>
          <p:cNvPr id="6" name="object 6"/>
          <p:cNvSpPr txBox="1"/>
          <p:nvPr/>
        </p:nvSpPr>
        <p:spPr>
          <a:xfrm>
            <a:off x="5488940" y="2823464"/>
            <a:ext cx="1389380" cy="1016635"/>
          </a:xfrm>
          <a:prstGeom prst="rect">
            <a:avLst/>
          </a:prstGeom>
        </p:spPr>
        <p:txBody>
          <a:bodyPr vert="horz" wrap="square" lIns="0" tIns="13335" rIns="0" bIns="0" rtlCol="0">
            <a:spAutoFit/>
          </a:bodyPr>
          <a:lstStyle/>
          <a:p>
            <a:pPr marL="12700">
              <a:lnSpc>
                <a:spcPct val="100000"/>
              </a:lnSpc>
              <a:spcBef>
                <a:spcPts val="105"/>
              </a:spcBef>
            </a:pPr>
            <a:r>
              <a:rPr sz="6500" dirty="0">
                <a:solidFill>
                  <a:srgbClr val="FFFFFF"/>
                </a:solidFill>
                <a:latin typeface="Calibri Light"/>
                <a:cs typeface="Calibri Light"/>
              </a:rPr>
              <a:t>E</a:t>
            </a:r>
            <a:r>
              <a:rPr sz="6500" spc="-60" dirty="0">
                <a:solidFill>
                  <a:srgbClr val="FFFFFF"/>
                </a:solidFill>
                <a:latin typeface="Calibri Light"/>
                <a:cs typeface="Calibri Light"/>
              </a:rPr>
              <a:t>D</a:t>
            </a:r>
            <a:r>
              <a:rPr sz="6500" dirty="0">
                <a:solidFill>
                  <a:srgbClr val="FFFFFF"/>
                </a:solidFill>
                <a:latin typeface="Calibri Light"/>
                <a:cs typeface="Calibri Light"/>
              </a:rPr>
              <a:t>A</a:t>
            </a:r>
            <a:endParaRPr sz="6500" dirty="0">
              <a:latin typeface="Calibri Light"/>
              <a:cs typeface="Calibri Light"/>
            </a:endParaRPr>
          </a:p>
        </p:txBody>
      </p:sp>
      <p:sp>
        <p:nvSpPr>
          <p:cNvPr id="7" name="Rectangle: Rounded Corners 6">
            <a:extLst>
              <a:ext uri="{FF2B5EF4-FFF2-40B4-BE49-F238E27FC236}">
                <a16:creationId xmlns:a16="http://schemas.microsoft.com/office/drawing/2014/main" id="{3443CD58-09C6-C172-9388-1B3392AF3C81}"/>
              </a:ext>
            </a:extLst>
          </p:cNvPr>
          <p:cNvSpPr/>
          <p:nvPr/>
        </p:nvSpPr>
        <p:spPr>
          <a:xfrm>
            <a:off x="2895600" y="1567815"/>
            <a:ext cx="6019800" cy="3238500"/>
          </a:xfrm>
          <a:prstGeom prst="roundRect">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b="1" dirty="0">
                <a:solidFill>
                  <a:schemeClr val="bg1"/>
                </a:solidFill>
              </a:rPr>
              <a:t>Thank You</a:t>
            </a:r>
          </a:p>
        </p:txBody>
      </p:sp>
    </p:spTree>
    <p:extLst>
      <p:ext uri="{BB962C8B-B14F-4D97-AF65-F5344CB8AC3E}">
        <p14:creationId xmlns:p14="http://schemas.microsoft.com/office/powerpoint/2010/main" val="24655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1" y="0"/>
            <a:ext cx="1671955" cy="1567815"/>
          </a:xfrm>
          <a:custGeom>
            <a:avLst/>
            <a:gdLst/>
            <a:ahLst/>
            <a:cxnLst/>
            <a:rect l="l" t="t" r="r" b="b"/>
            <a:pathLst>
              <a:path w="1671955" h="1567815">
                <a:moveTo>
                  <a:pt x="1671866" y="275475"/>
                </a:moveTo>
                <a:lnTo>
                  <a:pt x="1396403" y="0"/>
                </a:lnTo>
                <a:lnTo>
                  <a:pt x="0" y="0"/>
                </a:lnTo>
                <a:lnTo>
                  <a:pt x="0" y="1188339"/>
                </a:lnTo>
                <a:lnTo>
                  <a:pt x="379514" y="1567815"/>
                </a:lnTo>
                <a:lnTo>
                  <a:pt x="980821" y="966508"/>
                </a:lnTo>
                <a:lnTo>
                  <a:pt x="1215504" y="1201166"/>
                </a:lnTo>
                <a:lnTo>
                  <a:pt x="1671866" y="744855"/>
                </a:lnTo>
                <a:lnTo>
                  <a:pt x="1437157" y="510184"/>
                </a:lnTo>
                <a:lnTo>
                  <a:pt x="1671866" y="275475"/>
                </a:lnTo>
                <a:close/>
              </a:path>
            </a:pathLst>
          </a:custGeom>
          <a:solidFill>
            <a:srgbClr val="4471C4">
              <a:alpha val="30195"/>
            </a:srgbClr>
          </a:solidFill>
        </p:spPr>
        <p:txBody>
          <a:bodyPr wrap="square" lIns="0" tIns="0" rIns="0" bIns="0" rtlCol="0"/>
          <a:lstStyle/>
          <a:p>
            <a:endParaRPr/>
          </a:p>
        </p:txBody>
      </p:sp>
      <p:sp>
        <p:nvSpPr>
          <p:cNvPr id="3" name="object 3"/>
          <p:cNvSpPr/>
          <p:nvPr/>
        </p:nvSpPr>
        <p:spPr>
          <a:xfrm>
            <a:off x="9357360" y="0"/>
            <a:ext cx="2834640" cy="1485265"/>
          </a:xfrm>
          <a:custGeom>
            <a:avLst/>
            <a:gdLst/>
            <a:ahLst/>
            <a:cxnLst/>
            <a:rect l="l" t="t" r="r" b="b"/>
            <a:pathLst>
              <a:path w="2834640" h="1485265">
                <a:moveTo>
                  <a:pt x="2834640" y="0"/>
                </a:moveTo>
                <a:lnTo>
                  <a:pt x="0" y="0"/>
                </a:lnTo>
                <a:lnTo>
                  <a:pt x="789317" y="753224"/>
                </a:lnTo>
                <a:lnTo>
                  <a:pt x="543687" y="998855"/>
                </a:lnTo>
                <a:lnTo>
                  <a:pt x="1029843" y="1485011"/>
                </a:lnTo>
                <a:lnTo>
                  <a:pt x="1286852" y="1228001"/>
                </a:lnTo>
                <a:lnTo>
                  <a:pt x="1552321" y="1481328"/>
                </a:lnTo>
                <a:lnTo>
                  <a:pt x="2834640" y="257683"/>
                </a:lnTo>
                <a:lnTo>
                  <a:pt x="2834640" y="0"/>
                </a:lnTo>
                <a:close/>
              </a:path>
            </a:pathLst>
          </a:custGeom>
          <a:solidFill>
            <a:srgbClr val="FFC000">
              <a:alpha val="30195"/>
            </a:srgbClr>
          </a:solidFill>
        </p:spPr>
        <p:txBody>
          <a:bodyPr wrap="square" lIns="0" tIns="0" rIns="0" bIns="0" rtlCol="0"/>
          <a:lstStyle/>
          <a:p>
            <a:endParaRPr/>
          </a:p>
        </p:txBody>
      </p:sp>
      <p:sp>
        <p:nvSpPr>
          <p:cNvPr id="4" name="object 4"/>
          <p:cNvSpPr/>
          <p:nvPr/>
        </p:nvSpPr>
        <p:spPr>
          <a:xfrm>
            <a:off x="7604760" y="6115811"/>
            <a:ext cx="1865630" cy="742315"/>
          </a:xfrm>
          <a:custGeom>
            <a:avLst/>
            <a:gdLst/>
            <a:ahLst/>
            <a:cxnLst/>
            <a:rect l="l" t="t" r="r" b="b"/>
            <a:pathLst>
              <a:path w="1865629" h="742315">
                <a:moveTo>
                  <a:pt x="1865376" y="742188"/>
                </a:moveTo>
                <a:lnTo>
                  <a:pt x="1118616" y="0"/>
                </a:lnTo>
                <a:lnTo>
                  <a:pt x="593090" y="522300"/>
                </a:lnTo>
                <a:lnTo>
                  <a:pt x="406908" y="336804"/>
                </a:lnTo>
                <a:lnTo>
                  <a:pt x="0" y="742188"/>
                </a:lnTo>
                <a:lnTo>
                  <a:pt x="371856" y="742188"/>
                </a:lnTo>
                <a:lnTo>
                  <a:pt x="813816" y="742188"/>
                </a:lnTo>
                <a:lnTo>
                  <a:pt x="1865376" y="742188"/>
                </a:lnTo>
                <a:close/>
              </a:path>
            </a:pathLst>
          </a:custGeom>
          <a:solidFill>
            <a:srgbClr val="4471C4">
              <a:alpha val="30195"/>
            </a:srgbClr>
          </a:solidFill>
        </p:spPr>
        <p:txBody>
          <a:bodyPr wrap="square" lIns="0" tIns="0" rIns="0" bIns="0" rtlCol="0"/>
          <a:lstStyle/>
          <a:p>
            <a:endParaRPr/>
          </a:p>
        </p:txBody>
      </p:sp>
      <p:sp>
        <p:nvSpPr>
          <p:cNvPr id="6" name="object 6"/>
          <p:cNvSpPr txBox="1"/>
          <p:nvPr/>
        </p:nvSpPr>
        <p:spPr>
          <a:xfrm>
            <a:off x="5488940" y="2823464"/>
            <a:ext cx="1389380" cy="1016635"/>
          </a:xfrm>
          <a:prstGeom prst="rect">
            <a:avLst/>
          </a:prstGeom>
        </p:spPr>
        <p:txBody>
          <a:bodyPr vert="horz" wrap="square" lIns="0" tIns="13335" rIns="0" bIns="0" rtlCol="0">
            <a:spAutoFit/>
          </a:bodyPr>
          <a:lstStyle/>
          <a:p>
            <a:pPr marL="12700">
              <a:lnSpc>
                <a:spcPct val="100000"/>
              </a:lnSpc>
              <a:spcBef>
                <a:spcPts val="105"/>
              </a:spcBef>
            </a:pPr>
            <a:r>
              <a:rPr sz="6500" dirty="0">
                <a:solidFill>
                  <a:srgbClr val="FFFFFF"/>
                </a:solidFill>
                <a:latin typeface="Calibri Light"/>
                <a:cs typeface="Calibri Light"/>
              </a:rPr>
              <a:t>E</a:t>
            </a:r>
            <a:r>
              <a:rPr sz="6500" spc="-60" dirty="0">
                <a:solidFill>
                  <a:srgbClr val="FFFFFF"/>
                </a:solidFill>
                <a:latin typeface="Calibri Light"/>
                <a:cs typeface="Calibri Light"/>
              </a:rPr>
              <a:t>D</a:t>
            </a:r>
            <a:r>
              <a:rPr sz="6500" dirty="0">
                <a:solidFill>
                  <a:srgbClr val="FFFFFF"/>
                </a:solidFill>
                <a:latin typeface="Calibri Light"/>
                <a:cs typeface="Calibri Light"/>
              </a:rPr>
              <a:t>A</a:t>
            </a:r>
            <a:endParaRPr sz="6500" dirty="0">
              <a:latin typeface="Calibri Light"/>
              <a:cs typeface="Calibri Light"/>
            </a:endParaRPr>
          </a:p>
        </p:txBody>
      </p:sp>
      <p:sp>
        <p:nvSpPr>
          <p:cNvPr id="7" name="Rectangle: Rounded Corners 6">
            <a:extLst>
              <a:ext uri="{FF2B5EF4-FFF2-40B4-BE49-F238E27FC236}">
                <a16:creationId xmlns:a16="http://schemas.microsoft.com/office/drawing/2014/main" id="{3443CD58-09C6-C172-9388-1B3392AF3C81}"/>
              </a:ext>
            </a:extLst>
          </p:cNvPr>
          <p:cNvSpPr/>
          <p:nvPr/>
        </p:nvSpPr>
        <p:spPr>
          <a:xfrm>
            <a:off x="2895600" y="1712531"/>
            <a:ext cx="6019800" cy="3238500"/>
          </a:xfrm>
          <a:prstGeom prst="roundRect">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b="1" dirty="0">
                <a:solidFill>
                  <a:schemeClr val="bg1"/>
                </a:solidFill>
              </a:rPr>
              <a:t>Understanding </a:t>
            </a:r>
            <a:r>
              <a:rPr lang="en-CA" sz="4400" b="1" dirty="0" err="1">
                <a:solidFill>
                  <a:schemeClr val="bg1"/>
                </a:solidFill>
              </a:rPr>
              <a:t>Bussiness</a:t>
            </a:r>
            <a:r>
              <a:rPr lang="en-CA" sz="4400" b="1" dirty="0">
                <a:solidFill>
                  <a:schemeClr val="bg1"/>
                </a:solidFill>
              </a:rPr>
              <a:t> Problem</a:t>
            </a:r>
          </a:p>
        </p:txBody>
      </p:sp>
    </p:spTree>
    <p:extLst>
      <p:ext uri="{BB962C8B-B14F-4D97-AF65-F5344CB8AC3E}">
        <p14:creationId xmlns:p14="http://schemas.microsoft.com/office/powerpoint/2010/main" val="262828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9200" y="609600"/>
            <a:ext cx="6477000" cy="5337359"/>
          </a:xfrm>
          <a:prstGeom prst="rect">
            <a:avLst/>
          </a:prstGeom>
        </p:spPr>
        <p:txBody>
          <a:bodyPr vert="horz" wrap="square" lIns="0" tIns="12700" rIns="0" bIns="0" rtlCol="0">
            <a:spAutoFit/>
          </a:bodyPr>
          <a:lstStyle/>
          <a:p>
            <a:pPr marL="12700" algn="just">
              <a:lnSpc>
                <a:spcPct val="100000"/>
              </a:lnSpc>
              <a:spcBef>
                <a:spcPts val="100"/>
              </a:spcBef>
            </a:pPr>
            <a:br>
              <a:rPr lang="en-US" sz="6600" dirty="0">
                <a:latin typeface="Calibri"/>
                <a:cs typeface="Calibri"/>
              </a:rPr>
            </a:br>
            <a:r>
              <a:rPr lang="en-US" sz="2800" dirty="0">
                <a:solidFill>
                  <a:schemeClr val="tx1"/>
                </a:solidFill>
                <a:latin typeface="Calibri"/>
                <a:cs typeface="Calibri"/>
              </a:rPr>
              <a:t>XYZ is a private firm in US. XYZ wants to invest in US Cab Company. US has 2 major cab companies - Pink Cab and Yellow Cab. We must find out which Cab company would be good choice to invest in for XYZ company. For this purpose,  we will mostly focus on profitable cab company. Whichever cab company seems suitable in terms on market value, we would invest in that.</a:t>
            </a:r>
            <a:br>
              <a:rPr lang="en-US" sz="2800" dirty="0">
                <a:latin typeface="Calibri"/>
                <a:cs typeface="Calibri"/>
              </a:rPr>
            </a:br>
            <a:endParaRPr sz="2800" dirty="0">
              <a:latin typeface="Calibri"/>
              <a:cs typeface="Calibri"/>
            </a:endParaRPr>
          </a:p>
        </p:txBody>
      </p:sp>
      <p:grpSp>
        <p:nvGrpSpPr>
          <p:cNvPr id="3" name="object 3"/>
          <p:cNvGrpSpPr/>
          <p:nvPr/>
        </p:nvGrpSpPr>
        <p:grpSpPr>
          <a:xfrm>
            <a:off x="0" y="0"/>
            <a:ext cx="41910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7" name="Arrow: Right 6">
            <a:extLst>
              <a:ext uri="{FF2B5EF4-FFF2-40B4-BE49-F238E27FC236}">
                <a16:creationId xmlns:a16="http://schemas.microsoft.com/office/drawing/2014/main" id="{571577A7-7270-4F24-9E07-F5087E35FE51}"/>
              </a:ext>
            </a:extLst>
          </p:cNvPr>
          <p:cNvSpPr/>
          <p:nvPr/>
        </p:nvSpPr>
        <p:spPr>
          <a:xfrm>
            <a:off x="533400" y="2133600"/>
            <a:ext cx="3352800" cy="2438400"/>
          </a:xfrm>
          <a:prstGeom prst="rightArrow">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CA" sz="3600" spc="-40" dirty="0" err="1">
                <a:solidFill>
                  <a:schemeClr val="bg1"/>
                </a:solidFill>
                <a:latin typeface="Calibri Light"/>
                <a:cs typeface="Calibri Light"/>
              </a:rPr>
              <a:t>Bussiness</a:t>
            </a:r>
            <a:r>
              <a:rPr lang="en-CA" sz="3600" spc="-40" dirty="0">
                <a:solidFill>
                  <a:schemeClr val="bg1"/>
                </a:solidFill>
                <a:latin typeface="Calibri Light"/>
                <a:cs typeface="Calibri Light"/>
              </a:rPr>
              <a:t> Problem </a:t>
            </a:r>
          </a:p>
        </p:txBody>
      </p:sp>
    </p:spTree>
    <p:extLst>
      <p:ext uri="{BB962C8B-B14F-4D97-AF65-F5344CB8AC3E}">
        <p14:creationId xmlns:p14="http://schemas.microsoft.com/office/powerpoint/2010/main" val="115764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1" y="0"/>
            <a:ext cx="1671955" cy="1567815"/>
          </a:xfrm>
          <a:custGeom>
            <a:avLst/>
            <a:gdLst/>
            <a:ahLst/>
            <a:cxnLst/>
            <a:rect l="l" t="t" r="r" b="b"/>
            <a:pathLst>
              <a:path w="1671955" h="1567815">
                <a:moveTo>
                  <a:pt x="1671866" y="275475"/>
                </a:moveTo>
                <a:lnTo>
                  <a:pt x="1396403" y="0"/>
                </a:lnTo>
                <a:lnTo>
                  <a:pt x="0" y="0"/>
                </a:lnTo>
                <a:lnTo>
                  <a:pt x="0" y="1188339"/>
                </a:lnTo>
                <a:lnTo>
                  <a:pt x="379514" y="1567815"/>
                </a:lnTo>
                <a:lnTo>
                  <a:pt x="980821" y="966508"/>
                </a:lnTo>
                <a:lnTo>
                  <a:pt x="1215504" y="1201166"/>
                </a:lnTo>
                <a:lnTo>
                  <a:pt x="1671866" y="744855"/>
                </a:lnTo>
                <a:lnTo>
                  <a:pt x="1437157" y="510184"/>
                </a:lnTo>
                <a:lnTo>
                  <a:pt x="1671866" y="275475"/>
                </a:lnTo>
                <a:close/>
              </a:path>
            </a:pathLst>
          </a:custGeom>
          <a:solidFill>
            <a:srgbClr val="4471C4">
              <a:alpha val="30195"/>
            </a:srgbClr>
          </a:solidFill>
        </p:spPr>
        <p:txBody>
          <a:bodyPr wrap="square" lIns="0" tIns="0" rIns="0" bIns="0" rtlCol="0"/>
          <a:lstStyle/>
          <a:p>
            <a:endParaRPr/>
          </a:p>
        </p:txBody>
      </p:sp>
      <p:sp>
        <p:nvSpPr>
          <p:cNvPr id="3" name="object 3"/>
          <p:cNvSpPr/>
          <p:nvPr/>
        </p:nvSpPr>
        <p:spPr>
          <a:xfrm>
            <a:off x="9357360" y="0"/>
            <a:ext cx="2834640" cy="1485265"/>
          </a:xfrm>
          <a:custGeom>
            <a:avLst/>
            <a:gdLst/>
            <a:ahLst/>
            <a:cxnLst/>
            <a:rect l="l" t="t" r="r" b="b"/>
            <a:pathLst>
              <a:path w="2834640" h="1485265">
                <a:moveTo>
                  <a:pt x="2834640" y="0"/>
                </a:moveTo>
                <a:lnTo>
                  <a:pt x="0" y="0"/>
                </a:lnTo>
                <a:lnTo>
                  <a:pt x="789317" y="753224"/>
                </a:lnTo>
                <a:lnTo>
                  <a:pt x="543687" y="998855"/>
                </a:lnTo>
                <a:lnTo>
                  <a:pt x="1029843" y="1485011"/>
                </a:lnTo>
                <a:lnTo>
                  <a:pt x="1286852" y="1228001"/>
                </a:lnTo>
                <a:lnTo>
                  <a:pt x="1552321" y="1481328"/>
                </a:lnTo>
                <a:lnTo>
                  <a:pt x="2834640" y="257683"/>
                </a:lnTo>
                <a:lnTo>
                  <a:pt x="2834640" y="0"/>
                </a:lnTo>
                <a:close/>
              </a:path>
            </a:pathLst>
          </a:custGeom>
          <a:solidFill>
            <a:srgbClr val="FFC000">
              <a:alpha val="30195"/>
            </a:srgbClr>
          </a:solidFill>
        </p:spPr>
        <p:txBody>
          <a:bodyPr wrap="square" lIns="0" tIns="0" rIns="0" bIns="0" rtlCol="0"/>
          <a:lstStyle/>
          <a:p>
            <a:endParaRPr/>
          </a:p>
        </p:txBody>
      </p:sp>
      <p:sp>
        <p:nvSpPr>
          <p:cNvPr id="4" name="object 4"/>
          <p:cNvSpPr/>
          <p:nvPr/>
        </p:nvSpPr>
        <p:spPr>
          <a:xfrm>
            <a:off x="7604760" y="6115811"/>
            <a:ext cx="1865630" cy="742315"/>
          </a:xfrm>
          <a:custGeom>
            <a:avLst/>
            <a:gdLst/>
            <a:ahLst/>
            <a:cxnLst/>
            <a:rect l="l" t="t" r="r" b="b"/>
            <a:pathLst>
              <a:path w="1865629" h="742315">
                <a:moveTo>
                  <a:pt x="1865376" y="742188"/>
                </a:moveTo>
                <a:lnTo>
                  <a:pt x="1118616" y="0"/>
                </a:lnTo>
                <a:lnTo>
                  <a:pt x="593090" y="522300"/>
                </a:lnTo>
                <a:lnTo>
                  <a:pt x="406908" y="336804"/>
                </a:lnTo>
                <a:lnTo>
                  <a:pt x="0" y="742188"/>
                </a:lnTo>
                <a:lnTo>
                  <a:pt x="371856" y="742188"/>
                </a:lnTo>
                <a:lnTo>
                  <a:pt x="813816" y="742188"/>
                </a:lnTo>
                <a:lnTo>
                  <a:pt x="1865376" y="742188"/>
                </a:lnTo>
                <a:close/>
              </a:path>
            </a:pathLst>
          </a:custGeom>
          <a:solidFill>
            <a:srgbClr val="4471C4">
              <a:alpha val="30195"/>
            </a:srgbClr>
          </a:solidFill>
        </p:spPr>
        <p:txBody>
          <a:bodyPr wrap="square" lIns="0" tIns="0" rIns="0" bIns="0" rtlCol="0"/>
          <a:lstStyle/>
          <a:p>
            <a:endParaRPr/>
          </a:p>
        </p:txBody>
      </p:sp>
      <p:sp>
        <p:nvSpPr>
          <p:cNvPr id="6" name="object 6"/>
          <p:cNvSpPr txBox="1"/>
          <p:nvPr/>
        </p:nvSpPr>
        <p:spPr>
          <a:xfrm>
            <a:off x="5488940" y="2823464"/>
            <a:ext cx="1389380" cy="1016635"/>
          </a:xfrm>
          <a:prstGeom prst="rect">
            <a:avLst/>
          </a:prstGeom>
        </p:spPr>
        <p:txBody>
          <a:bodyPr vert="horz" wrap="square" lIns="0" tIns="13335" rIns="0" bIns="0" rtlCol="0">
            <a:spAutoFit/>
          </a:bodyPr>
          <a:lstStyle/>
          <a:p>
            <a:pPr marL="12700">
              <a:lnSpc>
                <a:spcPct val="100000"/>
              </a:lnSpc>
              <a:spcBef>
                <a:spcPts val="105"/>
              </a:spcBef>
            </a:pPr>
            <a:r>
              <a:rPr sz="6500" dirty="0">
                <a:solidFill>
                  <a:srgbClr val="FFFFFF"/>
                </a:solidFill>
                <a:latin typeface="Calibri Light"/>
                <a:cs typeface="Calibri Light"/>
              </a:rPr>
              <a:t>E</a:t>
            </a:r>
            <a:r>
              <a:rPr sz="6500" spc="-60" dirty="0">
                <a:solidFill>
                  <a:srgbClr val="FFFFFF"/>
                </a:solidFill>
                <a:latin typeface="Calibri Light"/>
                <a:cs typeface="Calibri Light"/>
              </a:rPr>
              <a:t>D</a:t>
            </a:r>
            <a:r>
              <a:rPr sz="6500" dirty="0">
                <a:solidFill>
                  <a:srgbClr val="FFFFFF"/>
                </a:solidFill>
                <a:latin typeface="Calibri Light"/>
                <a:cs typeface="Calibri Light"/>
              </a:rPr>
              <a:t>A</a:t>
            </a:r>
            <a:endParaRPr sz="6500" dirty="0">
              <a:latin typeface="Calibri Light"/>
              <a:cs typeface="Calibri Light"/>
            </a:endParaRPr>
          </a:p>
        </p:txBody>
      </p:sp>
      <p:sp>
        <p:nvSpPr>
          <p:cNvPr id="7" name="Rectangle: Rounded Corners 6">
            <a:extLst>
              <a:ext uri="{FF2B5EF4-FFF2-40B4-BE49-F238E27FC236}">
                <a16:creationId xmlns:a16="http://schemas.microsoft.com/office/drawing/2014/main" id="{3443CD58-09C6-C172-9388-1B3392AF3C81}"/>
              </a:ext>
            </a:extLst>
          </p:cNvPr>
          <p:cNvSpPr/>
          <p:nvPr/>
        </p:nvSpPr>
        <p:spPr>
          <a:xfrm>
            <a:off x="3086100" y="1567815"/>
            <a:ext cx="6019800" cy="3238500"/>
          </a:xfrm>
          <a:prstGeom prst="roundRect">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b="1" dirty="0">
                <a:solidFill>
                  <a:schemeClr val="bg1"/>
                </a:solidFill>
              </a:rPr>
              <a:t>Understanding</a:t>
            </a:r>
          </a:p>
          <a:p>
            <a:pPr algn="ctr"/>
            <a:r>
              <a:rPr lang="en-CA" sz="4400" b="1" dirty="0">
                <a:solidFill>
                  <a:schemeClr val="bg1"/>
                </a:solidFill>
              </a:rPr>
              <a:t>Datasets Provided</a:t>
            </a:r>
          </a:p>
        </p:txBody>
      </p:sp>
    </p:spTree>
    <p:extLst>
      <p:ext uri="{BB962C8B-B14F-4D97-AF65-F5344CB8AC3E}">
        <p14:creationId xmlns:p14="http://schemas.microsoft.com/office/powerpoint/2010/main" val="398738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0"/>
            <a:ext cx="40386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12" name="object 5">
            <a:extLst>
              <a:ext uri="{FF2B5EF4-FFF2-40B4-BE49-F238E27FC236}">
                <a16:creationId xmlns:a16="http://schemas.microsoft.com/office/drawing/2014/main" id="{A72D32FC-C2FB-9009-2687-322B2C7EFA22}"/>
              </a:ext>
            </a:extLst>
          </p:cNvPr>
          <p:cNvSpPr txBox="1">
            <a:spLocks noGrp="1"/>
          </p:cNvSpPr>
          <p:nvPr>
            <p:ph type="title"/>
          </p:nvPr>
        </p:nvSpPr>
        <p:spPr>
          <a:xfrm>
            <a:off x="4368406" y="631696"/>
            <a:ext cx="7569991" cy="4813497"/>
          </a:xfrm>
          <a:prstGeom prst="rect">
            <a:avLst/>
          </a:prstGeom>
        </p:spPr>
        <p:txBody>
          <a:bodyPr vert="horz" wrap="square" lIns="0" tIns="12065" rIns="0" bIns="0" rtlCol="0">
            <a:spAutoFit/>
          </a:bodyPr>
          <a:lstStyle/>
          <a:p>
            <a:pPr marL="469900" marR="5080" indent="-457200" algn="l">
              <a:lnSpc>
                <a:spcPct val="100000"/>
              </a:lnSpc>
              <a:spcBef>
                <a:spcPts val="95"/>
              </a:spcBef>
              <a:buFont typeface="+mj-lt"/>
              <a:buAutoNum type="arabicPeriod"/>
              <a:tabLst>
                <a:tab pos="355600" algn="l"/>
              </a:tabLst>
            </a:pPr>
            <a:r>
              <a:rPr sz="2600" spc="-35" dirty="0">
                <a:solidFill>
                  <a:schemeClr val="tx1"/>
                </a:solidFill>
                <a:latin typeface="Calibri Light"/>
                <a:cs typeface="Calibri Light"/>
              </a:rPr>
              <a:t>Cab_Data.csv </a:t>
            </a:r>
            <a:r>
              <a:rPr sz="2600" spc="-5" dirty="0">
                <a:solidFill>
                  <a:schemeClr val="tx1"/>
                </a:solidFill>
                <a:latin typeface="Calibri Light"/>
                <a:cs typeface="Calibri Light"/>
              </a:rPr>
              <a:t>– this </a:t>
            </a:r>
            <a:r>
              <a:rPr lang="en-CA" sz="2600" spc="-5" dirty="0">
                <a:solidFill>
                  <a:schemeClr val="tx1"/>
                </a:solidFill>
                <a:latin typeface="Calibri Light"/>
                <a:cs typeface="Calibri Light"/>
              </a:rPr>
              <a:t>data </a:t>
            </a:r>
            <a:r>
              <a:rPr sz="2600" spc="-5" dirty="0">
                <a:solidFill>
                  <a:schemeClr val="tx1"/>
                </a:solidFill>
                <a:latin typeface="Calibri Light"/>
                <a:cs typeface="Calibri Light"/>
              </a:rPr>
              <a:t>file includes </a:t>
            </a:r>
            <a:r>
              <a:rPr lang="en-CA" sz="2600" spc="-5" dirty="0">
                <a:solidFill>
                  <a:schemeClr val="tx1"/>
                </a:solidFill>
                <a:latin typeface="Calibri Light"/>
                <a:cs typeface="Calibri Light"/>
              </a:rPr>
              <a:t>the </a:t>
            </a:r>
            <a:r>
              <a:rPr sz="2600" spc="-10" dirty="0">
                <a:solidFill>
                  <a:schemeClr val="tx1"/>
                </a:solidFill>
                <a:latin typeface="Calibri Light"/>
                <a:cs typeface="Calibri Light"/>
              </a:rPr>
              <a:t>details </a:t>
            </a:r>
            <a:r>
              <a:rPr sz="2600" dirty="0">
                <a:solidFill>
                  <a:schemeClr val="tx1"/>
                </a:solidFill>
                <a:latin typeface="Calibri Light"/>
                <a:cs typeface="Calibri Light"/>
              </a:rPr>
              <a:t>of </a:t>
            </a:r>
            <a:r>
              <a:rPr sz="2600" spc="5" dirty="0">
                <a:solidFill>
                  <a:schemeClr val="tx1"/>
                </a:solidFill>
                <a:latin typeface="Calibri Light"/>
                <a:cs typeface="Calibri Light"/>
              </a:rPr>
              <a:t> </a:t>
            </a:r>
            <a:r>
              <a:rPr sz="2600" spc="-10" dirty="0">
                <a:solidFill>
                  <a:schemeClr val="tx1"/>
                </a:solidFill>
                <a:latin typeface="Calibri Light"/>
                <a:cs typeface="Calibri Light"/>
              </a:rPr>
              <a:t>transactions</a:t>
            </a:r>
            <a:r>
              <a:rPr sz="2600" spc="20" dirty="0">
                <a:solidFill>
                  <a:schemeClr val="tx1"/>
                </a:solidFill>
                <a:latin typeface="Calibri Light"/>
                <a:cs typeface="Calibri Light"/>
              </a:rPr>
              <a:t> </a:t>
            </a:r>
            <a:r>
              <a:rPr sz="2600" spc="-25" dirty="0">
                <a:solidFill>
                  <a:schemeClr val="tx1"/>
                </a:solidFill>
                <a:latin typeface="Calibri Light"/>
                <a:cs typeface="Calibri Light"/>
              </a:rPr>
              <a:t>for</a:t>
            </a:r>
            <a:r>
              <a:rPr sz="2600" spc="-5" dirty="0">
                <a:solidFill>
                  <a:schemeClr val="tx1"/>
                </a:solidFill>
                <a:latin typeface="Calibri Light"/>
                <a:cs typeface="Calibri Light"/>
              </a:rPr>
              <a:t> 2</a:t>
            </a:r>
            <a:r>
              <a:rPr sz="2600" spc="-15" dirty="0">
                <a:solidFill>
                  <a:schemeClr val="tx1"/>
                </a:solidFill>
                <a:latin typeface="Calibri Light"/>
                <a:cs typeface="Calibri Light"/>
              </a:rPr>
              <a:t> cab</a:t>
            </a:r>
            <a:r>
              <a:rPr sz="2600" spc="10" dirty="0">
                <a:solidFill>
                  <a:schemeClr val="tx1"/>
                </a:solidFill>
                <a:latin typeface="Calibri Light"/>
                <a:cs typeface="Calibri Light"/>
              </a:rPr>
              <a:t> </a:t>
            </a:r>
            <a:r>
              <a:rPr sz="2600" spc="-10" dirty="0">
                <a:solidFill>
                  <a:schemeClr val="tx1"/>
                </a:solidFill>
                <a:latin typeface="Calibri Light"/>
                <a:cs typeface="Calibri Light"/>
              </a:rPr>
              <a:t>companies</a:t>
            </a:r>
            <a:endParaRPr sz="2600" dirty="0">
              <a:solidFill>
                <a:schemeClr val="tx1"/>
              </a:solidFill>
              <a:latin typeface="Calibri Light"/>
              <a:cs typeface="Calibri Light"/>
            </a:endParaRPr>
          </a:p>
          <a:p>
            <a:pPr marL="469900" marR="5715" indent="-457200" algn="l">
              <a:lnSpc>
                <a:spcPct val="100000"/>
              </a:lnSpc>
              <a:spcBef>
                <a:spcPts val="5"/>
              </a:spcBef>
              <a:buFont typeface="+mj-lt"/>
              <a:buAutoNum type="arabicPeriod"/>
              <a:tabLst>
                <a:tab pos="355600" algn="l"/>
              </a:tabLst>
            </a:pPr>
            <a:r>
              <a:rPr sz="2600" spc="-35" dirty="0">
                <a:solidFill>
                  <a:schemeClr val="tx1"/>
                </a:solidFill>
                <a:latin typeface="Calibri Light"/>
                <a:cs typeface="Calibri Light"/>
              </a:rPr>
              <a:t>Customer_ID.csv </a:t>
            </a:r>
            <a:r>
              <a:rPr sz="2600" spc="-5" dirty="0">
                <a:solidFill>
                  <a:schemeClr val="tx1"/>
                </a:solidFill>
                <a:latin typeface="Calibri Light"/>
                <a:cs typeface="Calibri Light"/>
              </a:rPr>
              <a:t>– this </a:t>
            </a:r>
            <a:r>
              <a:rPr lang="en-CA" sz="2600" spc="-5" dirty="0">
                <a:solidFill>
                  <a:schemeClr val="tx1"/>
                </a:solidFill>
              </a:rPr>
              <a:t>file</a:t>
            </a:r>
            <a:r>
              <a:rPr sz="2600" spc="-10" dirty="0">
                <a:solidFill>
                  <a:schemeClr val="tx1"/>
                </a:solidFill>
                <a:latin typeface="Calibri Light"/>
                <a:cs typeface="Calibri Light"/>
              </a:rPr>
              <a:t> </a:t>
            </a:r>
            <a:r>
              <a:rPr sz="2600" spc="-15" dirty="0">
                <a:solidFill>
                  <a:schemeClr val="tx1"/>
                </a:solidFill>
                <a:latin typeface="Calibri Light"/>
                <a:cs typeface="Calibri Light"/>
              </a:rPr>
              <a:t>contains </a:t>
            </a:r>
            <a:r>
              <a:rPr lang="en-CA" sz="2600" spc="-5" dirty="0">
                <a:solidFill>
                  <a:schemeClr val="tx1"/>
                </a:solidFill>
              </a:rPr>
              <a:t>the information about</a:t>
            </a:r>
            <a:r>
              <a:rPr sz="2600" spc="10" dirty="0">
                <a:solidFill>
                  <a:schemeClr val="tx1"/>
                </a:solidFill>
                <a:latin typeface="Calibri Light"/>
                <a:cs typeface="Calibri Light"/>
              </a:rPr>
              <a:t> </a:t>
            </a:r>
            <a:r>
              <a:rPr sz="2600" spc="-20" dirty="0">
                <a:solidFill>
                  <a:schemeClr val="tx1"/>
                </a:solidFill>
                <a:latin typeface="Calibri Light"/>
                <a:cs typeface="Calibri Light"/>
              </a:rPr>
              <a:t>customer’s</a:t>
            </a:r>
            <a:r>
              <a:rPr sz="2600" spc="15" dirty="0">
                <a:solidFill>
                  <a:schemeClr val="tx1"/>
                </a:solidFill>
                <a:latin typeface="Calibri Light"/>
                <a:cs typeface="Calibri Light"/>
              </a:rPr>
              <a:t> </a:t>
            </a:r>
            <a:r>
              <a:rPr sz="2600" spc="-5" dirty="0">
                <a:solidFill>
                  <a:schemeClr val="tx1"/>
                </a:solidFill>
                <a:latin typeface="Calibri Light"/>
                <a:cs typeface="Calibri Light"/>
              </a:rPr>
              <a:t>demographic</a:t>
            </a:r>
            <a:r>
              <a:rPr lang="en-CA" sz="2600" spc="-10" dirty="0">
                <a:solidFill>
                  <a:schemeClr val="tx1"/>
                </a:solidFill>
              </a:rPr>
              <a:t>s</a:t>
            </a:r>
            <a:r>
              <a:rPr lang="en-CA" sz="2600" spc="-10" dirty="0">
                <a:solidFill>
                  <a:schemeClr val="tx1"/>
                </a:solidFill>
                <a:latin typeface="Calibri Light"/>
                <a:cs typeface="Calibri Light"/>
              </a:rPr>
              <a:t>.</a:t>
            </a:r>
            <a:endParaRPr sz="2600" dirty="0">
              <a:solidFill>
                <a:schemeClr val="tx1"/>
              </a:solidFill>
              <a:latin typeface="Calibri Light"/>
              <a:cs typeface="Calibri Light"/>
            </a:endParaRPr>
          </a:p>
          <a:p>
            <a:pPr marL="469900" marR="7620" indent="-457200" algn="l">
              <a:lnSpc>
                <a:spcPct val="100000"/>
              </a:lnSpc>
              <a:buFont typeface="+mj-lt"/>
              <a:buAutoNum type="arabicPeriod"/>
              <a:tabLst>
                <a:tab pos="355600" algn="l"/>
              </a:tabLst>
            </a:pPr>
            <a:r>
              <a:rPr sz="2600" spc="-40" dirty="0">
                <a:solidFill>
                  <a:schemeClr val="tx1"/>
                </a:solidFill>
                <a:latin typeface="Calibri Light"/>
                <a:cs typeface="Calibri Light"/>
              </a:rPr>
              <a:t>Transaction_ID.csv </a:t>
            </a:r>
            <a:r>
              <a:rPr sz="2600" spc="-5" dirty="0">
                <a:solidFill>
                  <a:schemeClr val="tx1"/>
                </a:solidFill>
                <a:latin typeface="Calibri Light"/>
                <a:cs typeface="Calibri Light"/>
              </a:rPr>
              <a:t>– this is a mapping </a:t>
            </a:r>
            <a:r>
              <a:rPr sz="2600" spc="-10" dirty="0">
                <a:solidFill>
                  <a:schemeClr val="tx1"/>
                </a:solidFill>
                <a:latin typeface="Calibri Light"/>
                <a:cs typeface="Calibri Light"/>
              </a:rPr>
              <a:t>table </a:t>
            </a:r>
            <a:r>
              <a:rPr sz="2600" spc="-5" dirty="0">
                <a:solidFill>
                  <a:schemeClr val="tx1"/>
                </a:solidFill>
                <a:latin typeface="Calibri Light"/>
                <a:cs typeface="Calibri Light"/>
              </a:rPr>
              <a:t> </a:t>
            </a:r>
            <a:r>
              <a:rPr sz="2600" spc="-10" dirty="0">
                <a:solidFill>
                  <a:schemeClr val="tx1"/>
                </a:solidFill>
                <a:latin typeface="Calibri Light"/>
                <a:cs typeface="Calibri Light"/>
              </a:rPr>
              <a:t>that</a:t>
            </a:r>
            <a:r>
              <a:rPr sz="2600" spc="-5" dirty="0">
                <a:solidFill>
                  <a:schemeClr val="tx1"/>
                </a:solidFill>
                <a:latin typeface="Calibri Light"/>
                <a:cs typeface="Calibri Light"/>
              </a:rPr>
              <a:t> </a:t>
            </a:r>
            <a:r>
              <a:rPr sz="2600" spc="-15" dirty="0">
                <a:solidFill>
                  <a:schemeClr val="tx1"/>
                </a:solidFill>
                <a:latin typeface="Calibri Light"/>
                <a:cs typeface="Calibri Light"/>
              </a:rPr>
              <a:t>contains</a:t>
            </a:r>
            <a:r>
              <a:rPr sz="2600" spc="540" dirty="0">
                <a:solidFill>
                  <a:schemeClr val="tx1"/>
                </a:solidFill>
                <a:latin typeface="Calibri Light"/>
                <a:cs typeface="Calibri Light"/>
              </a:rPr>
              <a:t> </a:t>
            </a:r>
            <a:r>
              <a:rPr sz="2600" spc="-10" dirty="0">
                <a:solidFill>
                  <a:schemeClr val="tx1"/>
                </a:solidFill>
                <a:latin typeface="Calibri Light"/>
                <a:cs typeface="Calibri Light"/>
              </a:rPr>
              <a:t>transaction</a:t>
            </a:r>
            <a:r>
              <a:rPr sz="2600" spc="-5" dirty="0">
                <a:solidFill>
                  <a:schemeClr val="tx1"/>
                </a:solidFill>
                <a:latin typeface="Calibri Light"/>
                <a:cs typeface="Calibri Light"/>
              </a:rPr>
              <a:t> </a:t>
            </a:r>
            <a:r>
              <a:rPr sz="2600" spc="-15" dirty="0">
                <a:solidFill>
                  <a:schemeClr val="tx1"/>
                </a:solidFill>
                <a:latin typeface="Calibri Light"/>
                <a:cs typeface="Calibri Light"/>
              </a:rPr>
              <a:t>to</a:t>
            </a:r>
            <a:r>
              <a:rPr sz="2600" spc="540" dirty="0">
                <a:solidFill>
                  <a:schemeClr val="tx1"/>
                </a:solidFill>
                <a:latin typeface="Calibri Light"/>
                <a:cs typeface="Calibri Light"/>
              </a:rPr>
              <a:t> </a:t>
            </a:r>
            <a:r>
              <a:rPr sz="2600" spc="-15" dirty="0">
                <a:solidFill>
                  <a:schemeClr val="tx1"/>
                </a:solidFill>
                <a:latin typeface="Calibri Light"/>
                <a:cs typeface="Calibri Light"/>
              </a:rPr>
              <a:t>customer </a:t>
            </a:r>
            <a:r>
              <a:rPr sz="2600" spc="-10" dirty="0">
                <a:solidFill>
                  <a:schemeClr val="tx1"/>
                </a:solidFill>
                <a:latin typeface="Calibri Light"/>
                <a:cs typeface="Calibri Light"/>
              </a:rPr>
              <a:t> </a:t>
            </a:r>
            <a:r>
              <a:rPr sz="2600" spc="-5" dirty="0">
                <a:solidFill>
                  <a:schemeClr val="tx1"/>
                </a:solidFill>
                <a:latin typeface="Calibri Light"/>
                <a:cs typeface="Calibri Light"/>
              </a:rPr>
              <a:t>mapping</a:t>
            </a:r>
            <a:r>
              <a:rPr sz="2600" spc="5" dirty="0">
                <a:solidFill>
                  <a:schemeClr val="tx1"/>
                </a:solidFill>
                <a:latin typeface="Calibri Light"/>
                <a:cs typeface="Calibri Light"/>
              </a:rPr>
              <a:t> </a:t>
            </a:r>
            <a:r>
              <a:rPr sz="2600" spc="-5" dirty="0">
                <a:solidFill>
                  <a:schemeClr val="tx1"/>
                </a:solidFill>
                <a:latin typeface="Calibri Light"/>
                <a:cs typeface="Calibri Light"/>
              </a:rPr>
              <a:t>and</a:t>
            </a:r>
            <a:r>
              <a:rPr sz="2600" spc="5" dirty="0">
                <a:solidFill>
                  <a:schemeClr val="tx1"/>
                </a:solidFill>
                <a:latin typeface="Calibri Light"/>
                <a:cs typeface="Calibri Light"/>
              </a:rPr>
              <a:t> </a:t>
            </a:r>
            <a:r>
              <a:rPr sz="2600" spc="-5" dirty="0">
                <a:solidFill>
                  <a:schemeClr val="tx1"/>
                </a:solidFill>
                <a:latin typeface="Calibri Light"/>
                <a:cs typeface="Calibri Light"/>
              </a:rPr>
              <a:t>mode</a:t>
            </a:r>
            <a:r>
              <a:rPr lang="en-CA" sz="2600" spc="-5" dirty="0">
                <a:solidFill>
                  <a:schemeClr val="tx1"/>
                </a:solidFill>
                <a:latin typeface="Calibri Light"/>
                <a:cs typeface="Calibri Light"/>
              </a:rPr>
              <a:t> of payment.</a:t>
            </a:r>
            <a:endParaRPr sz="2600" dirty="0">
              <a:solidFill>
                <a:schemeClr val="tx1"/>
              </a:solidFill>
              <a:latin typeface="Calibri Light"/>
              <a:cs typeface="Calibri Light"/>
            </a:endParaRPr>
          </a:p>
          <a:p>
            <a:pPr marL="469900" marR="6985" indent="-457200" algn="l">
              <a:lnSpc>
                <a:spcPct val="100000"/>
              </a:lnSpc>
              <a:buFont typeface="+mj-lt"/>
              <a:buAutoNum type="arabicPeriod"/>
              <a:tabLst>
                <a:tab pos="355600" algn="l"/>
              </a:tabLst>
            </a:pPr>
            <a:r>
              <a:rPr sz="2600" spc="-45" dirty="0">
                <a:solidFill>
                  <a:schemeClr val="tx1"/>
                </a:solidFill>
                <a:latin typeface="Calibri Light"/>
                <a:cs typeface="Calibri Light"/>
              </a:rPr>
              <a:t>City.csv </a:t>
            </a:r>
            <a:r>
              <a:rPr sz="2600" spc="-5" dirty="0">
                <a:solidFill>
                  <a:schemeClr val="tx1"/>
                </a:solidFill>
                <a:latin typeface="Calibri Light"/>
                <a:cs typeface="Calibri Light"/>
              </a:rPr>
              <a:t>– this </a:t>
            </a:r>
            <a:r>
              <a:rPr lang="en-CA" sz="2600" spc="-5" dirty="0">
                <a:solidFill>
                  <a:schemeClr val="tx1"/>
                </a:solidFill>
              </a:rPr>
              <a:t>data file</a:t>
            </a:r>
            <a:r>
              <a:rPr sz="2600" spc="-5" dirty="0">
                <a:solidFill>
                  <a:schemeClr val="tx1"/>
                </a:solidFill>
                <a:latin typeface="Calibri Light"/>
                <a:cs typeface="Calibri Light"/>
              </a:rPr>
              <a:t> </a:t>
            </a:r>
            <a:r>
              <a:rPr sz="2600" spc="-15" dirty="0">
                <a:solidFill>
                  <a:schemeClr val="tx1"/>
                </a:solidFill>
                <a:latin typeface="Calibri Light"/>
                <a:cs typeface="Calibri Light"/>
              </a:rPr>
              <a:t>contains </a:t>
            </a:r>
            <a:r>
              <a:rPr sz="2600" spc="-5" dirty="0">
                <a:solidFill>
                  <a:schemeClr val="tx1"/>
                </a:solidFill>
                <a:latin typeface="Calibri Light"/>
                <a:cs typeface="Calibri Light"/>
              </a:rPr>
              <a:t>a</a:t>
            </a:r>
            <a:r>
              <a:rPr lang="en-CA" sz="2600" spc="-5" dirty="0">
                <a:solidFill>
                  <a:schemeClr val="tx1"/>
                </a:solidFill>
                <a:latin typeface="Calibri Light"/>
                <a:cs typeface="Calibri Light"/>
              </a:rPr>
              <a:t>n information about</a:t>
            </a:r>
            <a:r>
              <a:rPr sz="2600" spc="-10" dirty="0">
                <a:solidFill>
                  <a:schemeClr val="tx1"/>
                </a:solidFill>
                <a:latin typeface="Calibri Light"/>
                <a:cs typeface="Calibri Light"/>
              </a:rPr>
              <a:t> </a:t>
            </a:r>
            <a:r>
              <a:rPr sz="2600" spc="-5" dirty="0">
                <a:solidFill>
                  <a:schemeClr val="tx1"/>
                </a:solidFill>
                <a:latin typeface="Calibri Light"/>
                <a:cs typeface="Calibri Light"/>
              </a:rPr>
              <a:t>US cities, </a:t>
            </a:r>
            <a:r>
              <a:rPr sz="2600" dirty="0">
                <a:solidFill>
                  <a:schemeClr val="tx1"/>
                </a:solidFill>
                <a:latin typeface="Calibri Light"/>
                <a:cs typeface="Calibri Light"/>
              </a:rPr>
              <a:t> </a:t>
            </a:r>
            <a:r>
              <a:rPr sz="2600" spc="-5" dirty="0">
                <a:solidFill>
                  <a:schemeClr val="tx1"/>
                </a:solidFill>
                <a:latin typeface="Calibri Light"/>
                <a:cs typeface="Calibri Light"/>
              </a:rPr>
              <a:t>their</a:t>
            </a:r>
            <a:r>
              <a:rPr sz="2600" dirty="0">
                <a:solidFill>
                  <a:schemeClr val="tx1"/>
                </a:solidFill>
                <a:latin typeface="Calibri Light"/>
                <a:cs typeface="Calibri Light"/>
              </a:rPr>
              <a:t> </a:t>
            </a:r>
            <a:r>
              <a:rPr sz="2600" spc="-10" dirty="0">
                <a:solidFill>
                  <a:schemeClr val="tx1"/>
                </a:solidFill>
                <a:latin typeface="Calibri Light"/>
                <a:cs typeface="Calibri Light"/>
              </a:rPr>
              <a:t>population,</a:t>
            </a:r>
            <a:r>
              <a:rPr sz="2600" spc="-5" dirty="0">
                <a:solidFill>
                  <a:schemeClr val="tx1"/>
                </a:solidFill>
                <a:latin typeface="Calibri Light"/>
                <a:cs typeface="Calibri Light"/>
              </a:rPr>
              <a:t> </a:t>
            </a:r>
            <a:r>
              <a:rPr sz="2600" dirty="0">
                <a:solidFill>
                  <a:schemeClr val="tx1"/>
                </a:solidFill>
                <a:latin typeface="Calibri Light"/>
                <a:cs typeface="Calibri Light"/>
              </a:rPr>
              <a:t>and</a:t>
            </a:r>
            <a:r>
              <a:rPr sz="2600" spc="5" dirty="0">
                <a:solidFill>
                  <a:schemeClr val="tx1"/>
                </a:solidFill>
                <a:latin typeface="Calibri Light"/>
                <a:cs typeface="Calibri Light"/>
              </a:rPr>
              <a:t> </a:t>
            </a:r>
            <a:r>
              <a:rPr sz="2600" spc="-5" dirty="0">
                <a:solidFill>
                  <a:schemeClr val="tx1"/>
                </a:solidFill>
                <a:latin typeface="Calibri Light"/>
                <a:cs typeface="Calibri Light"/>
              </a:rPr>
              <a:t>the</a:t>
            </a:r>
            <a:r>
              <a:rPr sz="2600" dirty="0">
                <a:solidFill>
                  <a:schemeClr val="tx1"/>
                </a:solidFill>
                <a:latin typeface="Calibri Light"/>
                <a:cs typeface="Calibri Light"/>
              </a:rPr>
              <a:t> </a:t>
            </a:r>
            <a:r>
              <a:rPr sz="2600" spc="-5" dirty="0">
                <a:solidFill>
                  <a:schemeClr val="tx1"/>
                </a:solidFill>
                <a:latin typeface="Calibri Light"/>
                <a:cs typeface="Calibri Light"/>
              </a:rPr>
              <a:t>number</a:t>
            </a:r>
            <a:r>
              <a:rPr sz="2600" dirty="0">
                <a:solidFill>
                  <a:schemeClr val="tx1"/>
                </a:solidFill>
                <a:latin typeface="Calibri Light"/>
                <a:cs typeface="Calibri Light"/>
              </a:rPr>
              <a:t> </a:t>
            </a:r>
            <a:r>
              <a:rPr sz="2600" spc="-10" dirty="0">
                <a:solidFill>
                  <a:schemeClr val="tx1"/>
                </a:solidFill>
                <a:latin typeface="Calibri Light"/>
                <a:cs typeface="Calibri Light"/>
              </a:rPr>
              <a:t>of</a:t>
            </a:r>
            <a:r>
              <a:rPr sz="2600" spc="-5" dirty="0">
                <a:solidFill>
                  <a:schemeClr val="tx1"/>
                </a:solidFill>
                <a:latin typeface="Calibri Light"/>
                <a:cs typeface="Calibri Light"/>
              </a:rPr>
              <a:t> </a:t>
            </a:r>
            <a:r>
              <a:rPr sz="2600" spc="-15" dirty="0">
                <a:solidFill>
                  <a:schemeClr val="tx1"/>
                </a:solidFill>
                <a:latin typeface="Calibri Light"/>
                <a:cs typeface="Calibri Light"/>
              </a:rPr>
              <a:t>cab </a:t>
            </a:r>
            <a:r>
              <a:rPr sz="2600" spc="-555" dirty="0">
                <a:solidFill>
                  <a:schemeClr val="tx1"/>
                </a:solidFill>
                <a:latin typeface="Calibri Light"/>
                <a:cs typeface="Calibri Light"/>
              </a:rPr>
              <a:t> </a:t>
            </a:r>
            <a:r>
              <a:rPr sz="2600" spc="-15" dirty="0">
                <a:solidFill>
                  <a:schemeClr val="tx1"/>
                </a:solidFill>
                <a:latin typeface="Calibri Light"/>
                <a:cs typeface="Calibri Light"/>
              </a:rPr>
              <a:t>users</a:t>
            </a:r>
            <a:br>
              <a:rPr lang="en-CA" sz="2600" spc="-15" dirty="0">
                <a:solidFill>
                  <a:schemeClr val="tx1"/>
                </a:solidFill>
              </a:rPr>
            </a:br>
            <a:r>
              <a:rPr lang="en-CA" sz="2600" spc="-15" dirty="0">
                <a:solidFill>
                  <a:schemeClr val="tx1"/>
                </a:solidFill>
              </a:rPr>
              <a:t>All These datasets were merged, to form the final dataset for performing EDA.</a:t>
            </a:r>
            <a:endParaRPr sz="2600" dirty="0">
              <a:solidFill>
                <a:schemeClr val="tx1"/>
              </a:solidFill>
              <a:latin typeface="Calibri Light"/>
              <a:cs typeface="Calibri Light"/>
            </a:endParaRPr>
          </a:p>
        </p:txBody>
      </p:sp>
      <p:sp>
        <p:nvSpPr>
          <p:cNvPr id="2" name="Rectangle: Rounded Corners 1">
            <a:extLst>
              <a:ext uri="{FF2B5EF4-FFF2-40B4-BE49-F238E27FC236}">
                <a16:creationId xmlns:a16="http://schemas.microsoft.com/office/drawing/2014/main" id="{86612CE3-E381-7A32-DEE5-8D89318E318F}"/>
              </a:ext>
            </a:extLst>
          </p:cNvPr>
          <p:cNvSpPr/>
          <p:nvPr/>
        </p:nvSpPr>
        <p:spPr>
          <a:xfrm>
            <a:off x="533400" y="1981200"/>
            <a:ext cx="2971800" cy="25146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CA" sz="3000" dirty="0"/>
              <a:t>Information About the Datasets Provided</a:t>
            </a:r>
          </a:p>
        </p:txBody>
      </p:sp>
    </p:spTree>
    <p:extLst>
      <p:ext uri="{BB962C8B-B14F-4D97-AF65-F5344CB8AC3E}">
        <p14:creationId xmlns:p14="http://schemas.microsoft.com/office/powerpoint/2010/main" val="2272214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1" y="0"/>
            <a:ext cx="1671955" cy="1567815"/>
          </a:xfrm>
          <a:custGeom>
            <a:avLst/>
            <a:gdLst/>
            <a:ahLst/>
            <a:cxnLst/>
            <a:rect l="l" t="t" r="r" b="b"/>
            <a:pathLst>
              <a:path w="1671955" h="1567815">
                <a:moveTo>
                  <a:pt x="1671866" y="275475"/>
                </a:moveTo>
                <a:lnTo>
                  <a:pt x="1396403" y="0"/>
                </a:lnTo>
                <a:lnTo>
                  <a:pt x="0" y="0"/>
                </a:lnTo>
                <a:lnTo>
                  <a:pt x="0" y="1188339"/>
                </a:lnTo>
                <a:lnTo>
                  <a:pt x="379514" y="1567815"/>
                </a:lnTo>
                <a:lnTo>
                  <a:pt x="980821" y="966508"/>
                </a:lnTo>
                <a:lnTo>
                  <a:pt x="1215504" y="1201166"/>
                </a:lnTo>
                <a:lnTo>
                  <a:pt x="1671866" y="744855"/>
                </a:lnTo>
                <a:lnTo>
                  <a:pt x="1437157" y="510184"/>
                </a:lnTo>
                <a:lnTo>
                  <a:pt x="1671866" y="275475"/>
                </a:lnTo>
                <a:close/>
              </a:path>
            </a:pathLst>
          </a:custGeom>
          <a:solidFill>
            <a:srgbClr val="4471C4">
              <a:alpha val="30195"/>
            </a:srgbClr>
          </a:solidFill>
        </p:spPr>
        <p:txBody>
          <a:bodyPr wrap="square" lIns="0" tIns="0" rIns="0" bIns="0" rtlCol="0"/>
          <a:lstStyle/>
          <a:p>
            <a:endParaRPr/>
          </a:p>
        </p:txBody>
      </p:sp>
      <p:sp>
        <p:nvSpPr>
          <p:cNvPr id="3" name="object 3"/>
          <p:cNvSpPr/>
          <p:nvPr/>
        </p:nvSpPr>
        <p:spPr>
          <a:xfrm>
            <a:off x="9357360" y="0"/>
            <a:ext cx="2834640" cy="1485265"/>
          </a:xfrm>
          <a:custGeom>
            <a:avLst/>
            <a:gdLst/>
            <a:ahLst/>
            <a:cxnLst/>
            <a:rect l="l" t="t" r="r" b="b"/>
            <a:pathLst>
              <a:path w="2834640" h="1485265">
                <a:moveTo>
                  <a:pt x="2834640" y="0"/>
                </a:moveTo>
                <a:lnTo>
                  <a:pt x="0" y="0"/>
                </a:lnTo>
                <a:lnTo>
                  <a:pt x="789317" y="753224"/>
                </a:lnTo>
                <a:lnTo>
                  <a:pt x="543687" y="998855"/>
                </a:lnTo>
                <a:lnTo>
                  <a:pt x="1029843" y="1485011"/>
                </a:lnTo>
                <a:lnTo>
                  <a:pt x="1286852" y="1228001"/>
                </a:lnTo>
                <a:lnTo>
                  <a:pt x="1552321" y="1481328"/>
                </a:lnTo>
                <a:lnTo>
                  <a:pt x="2834640" y="257683"/>
                </a:lnTo>
                <a:lnTo>
                  <a:pt x="2834640" y="0"/>
                </a:lnTo>
                <a:close/>
              </a:path>
            </a:pathLst>
          </a:custGeom>
          <a:solidFill>
            <a:srgbClr val="FFC000">
              <a:alpha val="30195"/>
            </a:srgbClr>
          </a:solidFill>
        </p:spPr>
        <p:txBody>
          <a:bodyPr wrap="square" lIns="0" tIns="0" rIns="0" bIns="0" rtlCol="0"/>
          <a:lstStyle/>
          <a:p>
            <a:endParaRPr/>
          </a:p>
        </p:txBody>
      </p:sp>
      <p:sp>
        <p:nvSpPr>
          <p:cNvPr id="4" name="object 4"/>
          <p:cNvSpPr/>
          <p:nvPr/>
        </p:nvSpPr>
        <p:spPr>
          <a:xfrm>
            <a:off x="7604760" y="6115811"/>
            <a:ext cx="1865630" cy="742315"/>
          </a:xfrm>
          <a:custGeom>
            <a:avLst/>
            <a:gdLst/>
            <a:ahLst/>
            <a:cxnLst/>
            <a:rect l="l" t="t" r="r" b="b"/>
            <a:pathLst>
              <a:path w="1865629" h="742315">
                <a:moveTo>
                  <a:pt x="1865376" y="742188"/>
                </a:moveTo>
                <a:lnTo>
                  <a:pt x="1118616" y="0"/>
                </a:lnTo>
                <a:lnTo>
                  <a:pt x="593090" y="522300"/>
                </a:lnTo>
                <a:lnTo>
                  <a:pt x="406908" y="336804"/>
                </a:lnTo>
                <a:lnTo>
                  <a:pt x="0" y="742188"/>
                </a:lnTo>
                <a:lnTo>
                  <a:pt x="371856" y="742188"/>
                </a:lnTo>
                <a:lnTo>
                  <a:pt x="813816" y="742188"/>
                </a:lnTo>
                <a:lnTo>
                  <a:pt x="1865376" y="742188"/>
                </a:lnTo>
                <a:close/>
              </a:path>
            </a:pathLst>
          </a:custGeom>
          <a:solidFill>
            <a:srgbClr val="4471C4">
              <a:alpha val="30195"/>
            </a:srgbClr>
          </a:solidFill>
        </p:spPr>
        <p:txBody>
          <a:bodyPr wrap="square" lIns="0" tIns="0" rIns="0" bIns="0" rtlCol="0"/>
          <a:lstStyle/>
          <a:p>
            <a:endParaRPr/>
          </a:p>
        </p:txBody>
      </p:sp>
      <p:sp>
        <p:nvSpPr>
          <p:cNvPr id="6" name="object 6"/>
          <p:cNvSpPr txBox="1"/>
          <p:nvPr/>
        </p:nvSpPr>
        <p:spPr>
          <a:xfrm>
            <a:off x="5488940" y="2823464"/>
            <a:ext cx="1389380" cy="1016635"/>
          </a:xfrm>
          <a:prstGeom prst="rect">
            <a:avLst/>
          </a:prstGeom>
        </p:spPr>
        <p:txBody>
          <a:bodyPr vert="horz" wrap="square" lIns="0" tIns="13335" rIns="0" bIns="0" rtlCol="0">
            <a:spAutoFit/>
          </a:bodyPr>
          <a:lstStyle/>
          <a:p>
            <a:pPr marL="12700">
              <a:lnSpc>
                <a:spcPct val="100000"/>
              </a:lnSpc>
              <a:spcBef>
                <a:spcPts val="105"/>
              </a:spcBef>
            </a:pPr>
            <a:r>
              <a:rPr sz="6500" dirty="0">
                <a:solidFill>
                  <a:srgbClr val="FFFFFF"/>
                </a:solidFill>
                <a:latin typeface="Calibri Light"/>
                <a:cs typeface="Calibri Light"/>
              </a:rPr>
              <a:t>E</a:t>
            </a:r>
            <a:r>
              <a:rPr sz="6500" spc="-60" dirty="0">
                <a:solidFill>
                  <a:srgbClr val="FFFFFF"/>
                </a:solidFill>
                <a:latin typeface="Calibri Light"/>
                <a:cs typeface="Calibri Light"/>
              </a:rPr>
              <a:t>D</a:t>
            </a:r>
            <a:r>
              <a:rPr sz="6500" dirty="0">
                <a:solidFill>
                  <a:srgbClr val="FFFFFF"/>
                </a:solidFill>
                <a:latin typeface="Calibri Light"/>
                <a:cs typeface="Calibri Light"/>
              </a:rPr>
              <a:t>A</a:t>
            </a:r>
            <a:endParaRPr sz="6500" dirty="0">
              <a:latin typeface="Calibri Light"/>
              <a:cs typeface="Calibri Light"/>
            </a:endParaRPr>
          </a:p>
        </p:txBody>
      </p:sp>
      <p:sp>
        <p:nvSpPr>
          <p:cNvPr id="7" name="Rectangle: Rounded Corners 6">
            <a:extLst>
              <a:ext uri="{FF2B5EF4-FFF2-40B4-BE49-F238E27FC236}">
                <a16:creationId xmlns:a16="http://schemas.microsoft.com/office/drawing/2014/main" id="{3443CD58-09C6-C172-9388-1B3392AF3C81}"/>
              </a:ext>
            </a:extLst>
          </p:cNvPr>
          <p:cNvSpPr/>
          <p:nvPr/>
        </p:nvSpPr>
        <p:spPr>
          <a:xfrm>
            <a:off x="3086100" y="1712531"/>
            <a:ext cx="6019800" cy="3238500"/>
          </a:xfrm>
          <a:prstGeom prst="roundRect">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rPr>
              <a:t>Performing Bivariate And Multivariate Analysis to find out Meaning-full Insights</a:t>
            </a:r>
            <a:endParaRPr lang="en-CA" sz="4400"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0"/>
            <a:ext cx="41910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7" name="Arrow: Right 6">
            <a:extLst>
              <a:ext uri="{FF2B5EF4-FFF2-40B4-BE49-F238E27FC236}">
                <a16:creationId xmlns:a16="http://schemas.microsoft.com/office/drawing/2014/main" id="{571577A7-7270-4F24-9E07-F5087E35FE51}"/>
              </a:ext>
            </a:extLst>
          </p:cNvPr>
          <p:cNvSpPr/>
          <p:nvPr/>
        </p:nvSpPr>
        <p:spPr>
          <a:xfrm>
            <a:off x="228600" y="1905000"/>
            <a:ext cx="3657600" cy="2667000"/>
          </a:xfrm>
          <a:prstGeom prst="rightArrow">
            <a:avLst/>
          </a:prstGeom>
          <a:solidFill>
            <a:schemeClr val="accent6"/>
          </a:solidFill>
          <a:ln>
            <a:solidFill>
              <a:schemeClr val="tx2">
                <a:lumMod val="20000"/>
                <a:lumOff val="8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800" spc="-25" dirty="0">
              <a:solidFill>
                <a:schemeClr val="bg1"/>
              </a:solidFill>
              <a:cs typeface="Calibri Light"/>
            </a:endParaRPr>
          </a:p>
          <a:p>
            <a:pPr algn="ctr"/>
            <a:r>
              <a:rPr lang="en-US" sz="2800" spc="-25" dirty="0">
                <a:solidFill>
                  <a:schemeClr val="bg1"/>
                </a:solidFill>
                <a:cs typeface="Calibri Light"/>
              </a:rPr>
              <a:t>Which </a:t>
            </a:r>
            <a:r>
              <a:rPr lang="en-US" sz="2800" spc="-45" dirty="0">
                <a:solidFill>
                  <a:schemeClr val="bg1"/>
                </a:solidFill>
                <a:cs typeface="Calibri Light"/>
              </a:rPr>
              <a:t>Company </a:t>
            </a:r>
            <a:r>
              <a:rPr lang="en-US" sz="2800" spc="-800" dirty="0">
                <a:solidFill>
                  <a:schemeClr val="bg1"/>
                </a:solidFill>
                <a:cs typeface="Calibri Light"/>
              </a:rPr>
              <a:t> </a:t>
            </a:r>
            <a:r>
              <a:rPr lang="en-US" sz="2800" spc="-15" dirty="0">
                <a:solidFill>
                  <a:schemeClr val="bg1"/>
                </a:solidFill>
                <a:cs typeface="Calibri Light"/>
              </a:rPr>
              <a:t>has</a:t>
            </a:r>
            <a:r>
              <a:rPr lang="en-US" sz="2800" spc="-114" dirty="0">
                <a:solidFill>
                  <a:schemeClr val="bg1"/>
                </a:solidFill>
                <a:cs typeface="Calibri Light"/>
              </a:rPr>
              <a:t> </a:t>
            </a:r>
            <a:r>
              <a:rPr lang="en-US" sz="2800" spc="-40" dirty="0">
                <a:solidFill>
                  <a:schemeClr val="bg1"/>
                </a:solidFill>
                <a:cs typeface="Calibri Light"/>
              </a:rPr>
              <a:t>more</a:t>
            </a:r>
            <a:r>
              <a:rPr lang="en-US" sz="2800" spc="-120" dirty="0">
                <a:solidFill>
                  <a:schemeClr val="bg1"/>
                </a:solidFill>
                <a:cs typeface="Calibri Light"/>
              </a:rPr>
              <a:t> </a:t>
            </a:r>
            <a:r>
              <a:rPr lang="en-US" sz="2800" spc="-35" dirty="0">
                <a:solidFill>
                  <a:schemeClr val="bg1"/>
                </a:solidFill>
                <a:cs typeface="Calibri Light"/>
              </a:rPr>
              <a:t>Users?</a:t>
            </a:r>
            <a:endParaRPr lang="en-US" sz="2800" dirty="0">
              <a:solidFill>
                <a:schemeClr val="bg1"/>
              </a:solidFill>
              <a:cs typeface="Calibri Light"/>
            </a:endParaRPr>
          </a:p>
          <a:p>
            <a:pPr algn="ctr"/>
            <a:endParaRPr lang="en-CA" sz="3200" spc="-40" dirty="0">
              <a:solidFill>
                <a:schemeClr val="bg1"/>
              </a:solidFill>
              <a:cs typeface="Calibri Light"/>
            </a:endParaRPr>
          </a:p>
        </p:txBody>
      </p:sp>
      <p:sp>
        <p:nvSpPr>
          <p:cNvPr id="9" name="Title 8">
            <a:extLst>
              <a:ext uri="{FF2B5EF4-FFF2-40B4-BE49-F238E27FC236}">
                <a16:creationId xmlns:a16="http://schemas.microsoft.com/office/drawing/2014/main" id="{59745C41-AAF7-C39E-8844-F83EEB8AFA71}"/>
              </a:ext>
            </a:extLst>
          </p:cNvPr>
          <p:cNvSpPr>
            <a:spLocks noGrp="1"/>
          </p:cNvSpPr>
          <p:nvPr>
            <p:ph type="title"/>
          </p:nvPr>
        </p:nvSpPr>
        <p:spPr>
          <a:xfrm>
            <a:off x="5791198" y="5638800"/>
            <a:ext cx="4715141" cy="615553"/>
          </a:xfrm>
        </p:spPr>
        <p:txBody>
          <a:bodyPr/>
          <a:lstStyle/>
          <a:p>
            <a:pPr algn="ctr"/>
            <a:r>
              <a:rPr lang="en-US" sz="2000" dirty="0">
                <a:latin typeface="+mn-lt"/>
              </a:rPr>
              <a:t>Most Users prefer to use Yellow Cab Than Pink Cab</a:t>
            </a:r>
            <a:endParaRPr lang="en-CA" sz="2000" dirty="0">
              <a:latin typeface="+mn-lt"/>
            </a:endParaRPr>
          </a:p>
        </p:txBody>
      </p:sp>
      <p:pic>
        <p:nvPicPr>
          <p:cNvPr id="11" name="Picture 10" descr="Chart, pie chart&#10;&#10;Description automatically generated">
            <a:extLst>
              <a:ext uri="{FF2B5EF4-FFF2-40B4-BE49-F238E27FC236}">
                <a16:creationId xmlns:a16="http://schemas.microsoft.com/office/drawing/2014/main" id="{DC9D22EC-B575-E69E-C01D-679BE104B243}"/>
              </a:ext>
            </a:extLst>
          </p:cNvPr>
          <p:cNvPicPr>
            <a:picLocks noChangeAspect="1"/>
          </p:cNvPicPr>
          <p:nvPr/>
        </p:nvPicPr>
        <p:blipFill rotWithShape="1">
          <a:blip r:embed="rId3">
            <a:extLst>
              <a:ext uri="{28A0092B-C50C-407E-A947-70E740481C1C}">
                <a14:useLocalDpi xmlns:a14="http://schemas.microsoft.com/office/drawing/2010/main" val="0"/>
              </a:ext>
            </a:extLst>
          </a:blip>
          <a:srcRect l="15286" t="786" r="16086" b="8046"/>
          <a:stretch/>
        </p:blipFill>
        <p:spPr>
          <a:xfrm>
            <a:off x="5596067" y="457201"/>
            <a:ext cx="5105401" cy="4844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198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6200" y="0"/>
            <a:ext cx="4191000" cy="6858000"/>
            <a:chOff x="0" y="0"/>
            <a:chExt cx="5872480" cy="6858000"/>
          </a:xfrm>
        </p:grpSpPr>
        <p:sp>
          <p:nvSpPr>
            <p:cNvPr id="4" name="object 4"/>
            <p:cNvSpPr/>
            <p:nvPr/>
          </p:nvSpPr>
          <p:spPr>
            <a:xfrm>
              <a:off x="0" y="0"/>
              <a:ext cx="5872480" cy="6858000"/>
            </a:xfrm>
            <a:custGeom>
              <a:avLst/>
              <a:gdLst/>
              <a:ahLst/>
              <a:cxnLst/>
              <a:rect l="l" t="t" r="r" b="b"/>
              <a:pathLst>
                <a:path w="5872480" h="6858000">
                  <a:moveTo>
                    <a:pt x="5871972" y="0"/>
                  </a:moveTo>
                  <a:lnTo>
                    <a:pt x="0" y="0"/>
                  </a:lnTo>
                  <a:lnTo>
                    <a:pt x="0" y="6858000"/>
                  </a:lnTo>
                  <a:lnTo>
                    <a:pt x="5871972" y="6858000"/>
                  </a:lnTo>
                  <a:lnTo>
                    <a:pt x="5871972" y="0"/>
                  </a:lnTo>
                  <a:close/>
                </a:path>
              </a:pathLst>
            </a:custGeom>
            <a:solidFill>
              <a:srgbClr val="3A3838"/>
            </a:solidFill>
          </p:spPr>
          <p:txBody>
            <a:bodyPr wrap="square" lIns="0" tIns="0" rIns="0" bIns="0" rtlCol="0"/>
            <a:lstStyle/>
            <a:p>
              <a:endParaRPr/>
            </a:p>
          </p:txBody>
        </p:sp>
        <p:sp>
          <p:nvSpPr>
            <p:cNvPr id="5" name="object 5"/>
            <p:cNvSpPr/>
            <p:nvPr/>
          </p:nvSpPr>
          <p:spPr>
            <a:xfrm>
              <a:off x="0" y="0"/>
              <a:ext cx="5872480" cy="6858000"/>
            </a:xfrm>
            <a:custGeom>
              <a:avLst/>
              <a:gdLst/>
              <a:ahLst/>
              <a:cxnLst/>
              <a:rect l="l" t="t" r="r" b="b"/>
              <a:pathLst>
                <a:path w="5872480" h="6858000">
                  <a:moveTo>
                    <a:pt x="0" y="6858000"/>
                  </a:moveTo>
                  <a:lnTo>
                    <a:pt x="5871972" y="6858000"/>
                  </a:lnTo>
                  <a:lnTo>
                    <a:pt x="5871972" y="0"/>
                  </a:lnTo>
                  <a:lnTo>
                    <a:pt x="0" y="0"/>
                  </a:lnTo>
                  <a:lnTo>
                    <a:pt x="0" y="6858000"/>
                  </a:lnTo>
                  <a:close/>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0"/>
              <a:ext cx="1655064" cy="748281"/>
            </a:xfrm>
            <a:prstGeom prst="rect">
              <a:avLst/>
            </a:prstGeom>
          </p:spPr>
        </p:pic>
      </p:grpSp>
      <p:sp>
        <p:nvSpPr>
          <p:cNvPr id="9" name="Title 8">
            <a:extLst>
              <a:ext uri="{FF2B5EF4-FFF2-40B4-BE49-F238E27FC236}">
                <a16:creationId xmlns:a16="http://schemas.microsoft.com/office/drawing/2014/main" id="{59745C41-AAF7-C39E-8844-F83EEB8AFA71}"/>
              </a:ext>
            </a:extLst>
          </p:cNvPr>
          <p:cNvSpPr>
            <a:spLocks noGrp="1"/>
          </p:cNvSpPr>
          <p:nvPr>
            <p:ph type="title"/>
          </p:nvPr>
        </p:nvSpPr>
        <p:spPr>
          <a:xfrm>
            <a:off x="4876800" y="6138951"/>
            <a:ext cx="6553200" cy="369332"/>
          </a:xfrm>
        </p:spPr>
        <p:txBody>
          <a:bodyPr/>
          <a:lstStyle/>
          <a:p>
            <a:pPr algn="ctr"/>
            <a:r>
              <a:rPr lang="en-US" sz="2400" dirty="0">
                <a:latin typeface="+mn-lt"/>
              </a:rPr>
              <a:t>Most users prefer to pay by Card than Cash</a:t>
            </a:r>
            <a:endParaRPr lang="en-CA" sz="2400" dirty="0">
              <a:latin typeface="+mn-lt"/>
            </a:endParaRPr>
          </a:p>
        </p:txBody>
      </p:sp>
      <p:pic>
        <p:nvPicPr>
          <p:cNvPr id="8" name="Picture 7" descr="Chart, bar chart&#10;&#10;Description automatically generated">
            <a:extLst>
              <a:ext uri="{FF2B5EF4-FFF2-40B4-BE49-F238E27FC236}">
                <a16:creationId xmlns:a16="http://schemas.microsoft.com/office/drawing/2014/main" id="{F4C23352-A0AB-D326-7739-2E4848AD4718}"/>
              </a:ext>
            </a:extLst>
          </p:cNvPr>
          <p:cNvPicPr>
            <a:picLocks noChangeAspect="1"/>
          </p:cNvPicPr>
          <p:nvPr/>
        </p:nvPicPr>
        <p:blipFill rotWithShape="1">
          <a:blip r:embed="rId3">
            <a:extLst>
              <a:ext uri="{28A0092B-C50C-407E-A947-70E740481C1C}">
                <a14:useLocalDpi xmlns:a14="http://schemas.microsoft.com/office/drawing/2010/main" val="0"/>
              </a:ext>
            </a:extLst>
          </a:blip>
          <a:srcRect l="-1075" t="6493"/>
          <a:stretch/>
        </p:blipFill>
        <p:spPr>
          <a:xfrm>
            <a:off x="4495801" y="382206"/>
            <a:ext cx="7162799" cy="548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Arrow: Right 12">
            <a:extLst>
              <a:ext uri="{FF2B5EF4-FFF2-40B4-BE49-F238E27FC236}">
                <a16:creationId xmlns:a16="http://schemas.microsoft.com/office/drawing/2014/main" id="{19F0230D-1EFF-8607-B2FC-934F48031A9D}"/>
              </a:ext>
            </a:extLst>
          </p:cNvPr>
          <p:cNvSpPr/>
          <p:nvPr/>
        </p:nvSpPr>
        <p:spPr>
          <a:xfrm>
            <a:off x="304800" y="2209800"/>
            <a:ext cx="3657600" cy="2438400"/>
          </a:xfrm>
          <a:prstGeom prst="rightArrow">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CA" sz="2600" spc="-40" dirty="0">
                <a:solidFill>
                  <a:schemeClr val="bg1"/>
                </a:solidFill>
                <a:cs typeface="Calibri Light"/>
              </a:rPr>
              <a:t>Payment Method of Each Company Users</a:t>
            </a:r>
          </a:p>
        </p:txBody>
      </p:sp>
    </p:spTree>
    <p:extLst>
      <p:ext uri="{BB962C8B-B14F-4D97-AF65-F5344CB8AC3E}">
        <p14:creationId xmlns:p14="http://schemas.microsoft.com/office/powerpoint/2010/main" val="261064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213</TotalTime>
  <Words>1066</Words>
  <Application>Microsoft Office PowerPoint</Application>
  <PresentationFormat>Widescreen</PresentationFormat>
  <Paragraphs>105</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Project:  G2M Insight For Cab Investment Firm Data Science Virtual Internship </vt:lpstr>
      <vt:lpstr>Approach</vt:lpstr>
      <vt:lpstr>PowerPoint Presentation</vt:lpstr>
      <vt:lpstr> XYZ is a private firm in US. XYZ wants to invest in US Cab Company. US has 2 major cab companies - Pink Cab and Yellow Cab. We must find out which Cab company would be good choice to invest in for XYZ company. For this purpose,  we will mostly focus on profitable cab company. Whichever cab company seems suitable in terms on market value, we would invest in that. </vt:lpstr>
      <vt:lpstr>PowerPoint Presentation</vt:lpstr>
      <vt:lpstr>Cab_Data.csv – this data file includes the details of  transactions for 2 cab companies Customer_ID.csv – this file contains the information about customer’s demographics. Transaction_ID.csv – this is a mapping table  that contains transaction to customer  mapping and mode of payment. City.csv – this data file contains an information about US cities,  their population, and the number of cab  users All These datasets were merged, to form the final dataset for performing EDA.</vt:lpstr>
      <vt:lpstr>PowerPoint Presentation</vt:lpstr>
      <vt:lpstr>Most Users prefer to use Yellow Cab Than Pink Cab</vt:lpstr>
      <vt:lpstr>Most users prefer to pay by Card than Cash</vt:lpstr>
      <vt:lpstr>This graph shows that Most of the Users were in between age 20 to 40.</vt:lpstr>
      <vt:lpstr>This graph shows that the price charged by Yellow cab is comparatively more than Pink Cab.</vt:lpstr>
      <vt:lpstr>This graph shows that the Male users prefer to travel by cab more.</vt:lpstr>
      <vt:lpstr>This pie chart shows that New York City has the highest Cab users with 27% followed by Chicago with 16% and Los Angeles with 13%.</vt:lpstr>
      <vt:lpstr>This graph shows that the Cab was ordered the most in the month of January and December</vt:lpstr>
      <vt:lpstr>This graph shows that the travel by cab was more in 2017 and 2018.</vt:lpstr>
      <vt:lpstr>This Graph shows that Yellow Cab is more popular 15 countries including Washington DC, New York NY, Chicago IL, Boston MA. However, Pink Cab is more popular in San Diego CA, Sacramento CA and Nashville TN.</vt:lpstr>
      <vt:lpstr>PowerPoint Presentation</vt:lpstr>
      <vt:lpstr>PowerPoint Presentation</vt:lpstr>
      <vt:lpstr>This graph shows the profit margin of Each Cab company per year. We can see that the profit margin of Yellow Cab is more than Pink Cab. However, Yellow Cab company profit was more in year 2016 and 2017 and it has a decreasing trend. Also, Note that Pink Cab company has an increasing profit growth trend.</vt:lpstr>
      <vt:lpstr>Yellow Cab’s average profit per KM is almost three times the average profit per KM of the Pink cab.</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Amir Ali</dc:creator>
  <cp:lastModifiedBy>sid boi</cp:lastModifiedBy>
  <cp:revision>10</cp:revision>
  <dcterms:created xsi:type="dcterms:W3CDTF">2022-07-17T01:38:58Z</dcterms:created>
  <dcterms:modified xsi:type="dcterms:W3CDTF">2022-07-21T21:49:56Z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2022-04-13T00:00:00Z</vt:filetime>
  </property>
  <property fmtid="{D5CDD505-2E9C-101B-9397-08002B2CF9AE}" pid="3" name="Creator">
    <vt:lpwstr>Microsoft® PowerPoint® for Microsoft 365</vt:lpwstr>
  </property>
  <property fmtid="{D5CDD505-2E9C-101B-9397-08002B2CF9AE}" pid="4" name="LastSaved">
    <vt:filetime>2022-07-17T00:00:00Z</vt:filetime>
  </property>
</Properties>
</file>