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2" r:id="rId3"/>
    <p:sldId id="265" r:id="rId4"/>
    <p:sldId id="271" r:id="rId5"/>
    <p:sldId id="264" r:id="rId6"/>
    <p:sldId id="284" r:id="rId7"/>
    <p:sldId id="285" r:id="rId8"/>
    <p:sldId id="286" r:id="rId9"/>
    <p:sldId id="289" r:id="rId10"/>
    <p:sldId id="257" r:id="rId11"/>
    <p:sldId id="268" r:id="rId12"/>
    <p:sldId id="269" r:id="rId13"/>
    <p:sldId id="270" r:id="rId14"/>
    <p:sldId id="273" r:id="rId15"/>
    <p:sldId id="274" r:id="rId16"/>
    <p:sldId id="276" r:id="rId17"/>
    <p:sldId id="278" r:id="rId18"/>
    <p:sldId id="283" r:id="rId19"/>
    <p:sldId id="287" r:id="rId20"/>
    <p:sldId id="279" r:id="rId21"/>
    <p:sldId id="281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1477" autoAdjust="0"/>
  </p:normalViewPr>
  <p:slideViewPr>
    <p:cSldViewPr snapToGrid="0">
      <p:cViewPr varScale="1">
        <p:scale>
          <a:sx n="67" d="100"/>
          <a:sy n="67" d="100"/>
        </p:scale>
        <p:origin x="9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6B627CE-5761-4018-A43C-7ECDBBB5B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1028D7-F1D6-4C32-A9D5-7C0B6D8A6F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0315D-5592-415A-AA6D-CF65086024CC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9344AE-655E-46F6-8B90-10C86CE2D5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A35D1A-253C-4389-8EA5-B2E20CB164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F179-E972-4921-8D28-05FCF23E9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169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BD9C-C562-48B0-A9A4-020533D0565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135DE-9F58-4CCE-9A61-EAAAD9BA0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15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35DE-9F58-4CCE-9A61-EAAAD9BA035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3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70000"/>
              </a:lnSpc>
              <a:buFont typeface="PMingLiU" panose="02020500000000000000" pitchFamily="18" charset="-120"/>
              <a:buNone/>
            </a:pP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相較於同業，營收持平，係因：</a:t>
            </a:r>
            <a:endParaRPr lang="en-US" altLang="zh-TW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0">
              <a:lnSpc>
                <a:spcPct val="170000"/>
              </a:lnSpc>
              <a:buFont typeface="PMingLiU" panose="02020500000000000000" pitchFamily="18" charset="-120"/>
              <a:buChar char="。"/>
            </a:pP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公司不再追求營收規模的成長，持續專注提升產品附加價值的商業模式相關</a:t>
            </a:r>
          </a:p>
          <a:p>
            <a:pPr lvl="0">
              <a:lnSpc>
                <a:spcPct val="170000"/>
              </a:lnSpc>
              <a:buFont typeface="PMingLiU" panose="02020500000000000000" pitchFamily="18" charset="-120"/>
              <a:buChar char="。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2020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年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7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月結束崑山手機事業。該廠年營收約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1,422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億，佔整體營收約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16%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。但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2021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年與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2019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年，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個完整年度營收對比，僅減少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1.8%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，可能由疫情筆電需求補足缺口。</a:t>
            </a:r>
          </a:p>
          <a:p>
            <a:pPr lvl="0">
              <a:lnSpc>
                <a:spcPct val="170000"/>
              </a:lnSpc>
              <a:buFont typeface="PMingLiU" panose="02020500000000000000" pitchFamily="18" charset="-120"/>
              <a:buChar char="。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2022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年第一季營收持續正向。筆電需求持續，且桌機、顯示器有雙位數成長空間。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2022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年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月累計營收仍較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2021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年成長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21.8%</a:t>
            </a:r>
            <a:r>
              <a:rPr lang="zh-TW" altLang="en-US" dirty="0">
                <a:solidFill>
                  <a:srgbClr val="24292F"/>
                </a:solidFill>
                <a:latin typeface="-apple-system"/>
              </a:rPr>
              <a:t>。</a:t>
            </a:r>
            <a:endParaRPr lang="en-US" altLang="zh-TW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35DE-9F58-4CCE-9A61-EAAAD9BA035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8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外銷市場以美洲為主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雖伺服器產品市占率於</a:t>
            </a:r>
            <a:r>
              <a:rPr lang="en-US" altLang="zh-TW" dirty="0"/>
              <a:t>2019</a:t>
            </a:r>
            <a:r>
              <a:rPr lang="zh-TW" altLang="en-US" dirty="0"/>
              <a:t>年開始有較大成長，但是主要產品 筆電與桌機的市占率持續下降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35DE-9F58-4CCE-9A61-EAAAD9BA035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2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毛利率逐年提升約</a:t>
            </a:r>
            <a:r>
              <a:rPr lang="en-US" altLang="zh-TW" dirty="0"/>
              <a:t>0.5%pt</a:t>
            </a:r>
            <a:r>
              <a:rPr lang="zh-TW" altLang="en-US" dirty="0"/>
              <a:t>，相較</a:t>
            </a:r>
            <a:r>
              <a:rPr lang="en-US" altLang="zh-TW" dirty="0"/>
              <a:t>2017</a:t>
            </a:r>
            <a:r>
              <a:rPr lang="zh-TW" altLang="en-US" dirty="0"/>
              <a:t>年同業排名第五，到</a:t>
            </a:r>
            <a:r>
              <a:rPr lang="en-US" altLang="zh-TW" dirty="0"/>
              <a:t>2021</a:t>
            </a:r>
            <a:r>
              <a:rPr lang="zh-TW" altLang="en-US" dirty="0"/>
              <a:t>年排名已到第三高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同業僅有廣達與緯毛利率逐年增加，其他競爭對手毛利率為下降或是持平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2020</a:t>
            </a:r>
            <a:r>
              <a:rPr lang="zh-TW" altLang="en-US" dirty="0"/>
              <a:t>年結束手機業務，毛利率在</a:t>
            </a:r>
            <a:r>
              <a:rPr lang="en-US" altLang="zh-TW" dirty="0"/>
              <a:t>2020</a:t>
            </a:r>
            <a:r>
              <a:rPr lang="zh-TW" altLang="en-US" dirty="0"/>
              <a:t>與</a:t>
            </a:r>
            <a:r>
              <a:rPr lang="en-US" altLang="zh-TW" dirty="0"/>
              <a:t>2021</a:t>
            </a:r>
            <a:r>
              <a:rPr lang="zh-TW" altLang="en-US" dirty="0"/>
              <a:t>年應該會隨著銷售結構而有較大的提升。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35DE-9F58-4CCE-9A61-EAAAD9BA035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35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70000"/>
              </a:lnSpc>
              <a:buFont typeface="PMingLiU" panose="02020500000000000000" pitchFamily="18" charset="-120"/>
              <a:buChar char="。"/>
            </a:pP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自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2019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年起，受美中貿易戰與全球景氣趨緩影響，台灣上市櫃研發支出的金額與增幅創下近五年新高。</a:t>
            </a:r>
            <a:endParaRPr lang="en-US" altLang="zh-TW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0">
              <a:lnSpc>
                <a:spcPct val="170000"/>
              </a:lnSpc>
              <a:buFont typeface="PMingLiU" panose="02020500000000000000" pitchFamily="18" charset="-120"/>
              <a:buChar char="。"/>
            </a:pP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但目前營收仍未有大幅成長，故仍需觀察研發費用的效益。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35DE-9F58-4CCE-9A61-EAAAD9BA035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3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營業活動</a:t>
            </a:r>
            <a:r>
              <a:rPr lang="en-US" altLang="zh-TW" dirty="0"/>
              <a:t>20</a:t>
            </a:r>
            <a:r>
              <a:rPr lang="zh-TW" altLang="en-US" dirty="0"/>
              <a:t>與</a:t>
            </a:r>
            <a:r>
              <a:rPr lang="en-US" altLang="zh-TW" dirty="0"/>
              <a:t>21</a:t>
            </a:r>
            <a:r>
              <a:rPr lang="zh-TW" altLang="en-US" dirty="0"/>
              <a:t>年皆為現金流出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主要來自營業活動相關資產的變動，有可能是庫存的增加導致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庫存金額於</a:t>
            </a:r>
            <a:r>
              <a:rPr lang="en-US" altLang="zh-TW" dirty="0"/>
              <a:t>2021</a:t>
            </a:r>
            <a:r>
              <a:rPr lang="zh-TW" altLang="en-US" dirty="0"/>
              <a:t>年大幅增加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速動比率下降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35DE-9F58-4CCE-9A61-EAAAD9BA035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08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檢視現金流量表，發現</a:t>
            </a:r>
            <a:r>
              <a:rPr lang="en-US" altLang="zh-TW" sz="1200" b="0" i="0" dirty="0">
                <a:solidFill>
                  <a:srgbClr val="24292F"/>
                </a:solidFill>
                <a:effectLst/>
                <a:latin typeface="-apple-system"/>
              </a:rPr>
              <a:t>2020</a:t>
            </a: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年起因為存貨的增加導致現金流出。</a:t>
            </a:r>
            <a:endParaRPr lang="en-US" altLang="zh-TW" sz="1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特別是</a:t>
            </a:r>
            <a:r>
              <a:rPr lang="en-US" altLang="zh-TW" sz="1200" b="0" i="0" dirty="0">
                <a:solidFill>
                  <a:srgbClr val="24292F"/>
                </a:solidFill>
                <a:effectLst/>
                <a:latin typeface="-apple-system"/>
              </a:rPr>
              <a:t>2021</a:t>
            </a: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年</a:t>
            </a:r>
            <a:r>
              <a:rPr lang="en-US" altLang="zh-TW" sz="1200" b="0" i="0" dirty="0">
                <a:solidFill>
                  <a:srgbClr val="24292F"/>
                </a:solidFill>
                <a:effectLst/>
                <a:latin typeface="-apple-system"/>
              </a:rPr>
              <a:t>Q3</a:t>
            </a: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en-US" altLang="zh-TW" sz="1200" b="0" i="0" dirty="0">
                <a:solidFill>
                  <a:srgbClr val="24292F"/>
                </a:solidFill>
                <a:effectLst/>
                <a:latin typeface="-apple-system"/>
              </a:rPr>
              <a:t>Q4</a:t>
            </a: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庫存較上季增加</a:t>
            </a:r>
            <a:r>
              <a:rPr lang="en-US" altLang="zh-TW" sz="1200" b="0" i="0" dirty="0">
                <a:solidFill>
                  <a:srgbClr val="24292F"/>
                </a:solidFill>
                <a:effectLst/>
                <a:latin typeface="-apple-system"/>
              </a:rPr>
              <a:t>287</a:t>
            </a: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億與</a:t>
            </a:r>
            <a:r>
              <a:rPr lang="en-US" altLang="zh-TW" sz="1200" b="0" i="0" dirty="0">
                <a:solidFill>
                  <a:srgbClr val="24292F"/>
                </a:solidFill>
                <a:effectLst/>
                <a:latin typeface="-apple-system"/>
              </a:rPr>
              <a:t>181</a:t>
            </a: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億，主要為原料增加。須特別注意長短料問題。</a:t>
            </a:r>
            <a:endParaRPr lang="en-US" altLang="zh-TW" sz="1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b="0" i="0" dirty="0">
                <a:solidFill>
                  <a:srgbClr val="24292F"/>
                </a:solidFill>
                <a:effectLst/>
                <a:latin typeface="-apple-system"/>
              </a:rPr>
              <a:t>2021</a:t>
            </a: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年應收帳款也大幅增加。</a:t>
            </a:r>
            <a:endParaRPr lang="en-US" altLang="zh-TW" sz="1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雖應付帳款天數也上升，但是整體現金循環週期拉長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35DE-9F58-4CCE-9A61-EAAAD9BA035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56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需鑽研存貨增加來自於哪個原料類別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針對長料制定合理庫存天數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研究供應鏈管理是否有可優化之處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35DE-9F58-4CCE-9A61-EAAAD9BA035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54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與同業比較，緯創的負債比率較高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自由現金流利潤率為負，且百分比較同業大，也就是銷貨帶來的自由現金流出大於同業</a:t>
            </a:r>
            <a:endParaRPr lang="en-US" altLang="zh-TW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在未來升息的趨勢下，市場資金將會緊縮，須注意現金流量。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35DE-9F58-4CCE-9A61-EAAAD9BA035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3472F-2BFE-4469-B443-940AC634F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806F78-207B-4940-B324-4CE321A4E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00281A-8524-4D9A-8E17-B054594A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570F-A72B-4DD6-A908-96C1EEA6BC93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F70C37-390B-43F8-8F5B-2BE09872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4DD52-D4DF-4811-877F-E739AD23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49"/>
            <a:ext cx="2743200" cy="365125"/>
          </a:xfrm>
        </p:spPr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7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80960-7936-44CF-89A6-C18DC8D0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4F273-0F07-4851-9EAA-DD55EF487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F3C15-EE19-4C9E-A069-62EC1376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465-CF13-4E7A-A4A6-E7D522CEA58F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8052B7-774A-4BEE-BE3C-538BACA7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ADCDB-1E7E-433E-B058-BE46EBCB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84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DD0DF3-C718-4EC3-ADC6-90A2625A1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20410-D4FA-4F53-9F25-7785E70D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7A028A-B066-4E47-A933-B9DF457E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031-1245-4E68-8E17-142141F20E60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EEB77-B0B9-4D73-A35C-81B995C8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AA6C53-C9D5-4064-8F80-7E2460AB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0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0E03A-44DA-4F39-92DC-DEA07A9A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16A2A-951C-4AAE-BBF9-6FE0E4D4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PMingLiU" panose="02020500000000000000" pitchFamily="18" charset="-120"/>
              <a:buChar char="。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54EBC7-5F24-4CA6-B805-8B9A1DDA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071B-2455-4393-ACBF-0E1002F50011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6CEEEF-3AD1-4539-A1E0-CD06C33A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652492-234B-45BA-8E88-C6BA2411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303" y="6356350"/>
            <a:ext cx="2743200" cy="365125"/>
          </a:xfrm>
        </p:spPr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9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09EC9-4AB5-4FC9-A7B9-0F3ABE80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A7860E-7E82-4679-99CE-BBD884F7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00A77-2D1C-4C9B-9ACF-B24F11E9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9BB-4B82-4DC4-B0EB-4D6250827301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0A7E11-2D52-48EA-A071-22AB2790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049EC-F533-45C8-8E0C-A3CD00CE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5814" y="6356350"/>
            <a:ext cx="2743200" cy="365125"/>
          </a:xfrm>
        </p:spPr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63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E31BA-3A6D-47C5-9818-F3AC75BF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BC91F-BDAE-4E1D-92CB-2B0E36A8F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E47B07-5FC2-490B-9399-75FD3A86B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F2B58E-D0F7-49C2-AD3B-65330F7D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368A-686D-4DE2-A5B8-3B51575FB2F1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24C88E-9D48-4C37-A7A8-BE541B41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9F487D-BC25-4C5E-B1D9-442BD795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1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BFD03-56ED-4CD2-A601-BE1801E8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6A7D8D-8ABB-4EB2-AEDE-067F5EB4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D8AF78-3EAB-4D48-92E0-EC7B5A97C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123FA0-C822-4615-9D5A-E058D4F1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8B15F7-52A9-4172-AE25-1D6F30D65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4A25A6-3FBD-496B-AC5F-A95F99E0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338D-F250-46EE-815F-ED28111A5621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68E163-8C98-4C0D-BBCF-6017F020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92307B-1273-4A29-9CC7-0E2E846D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7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426F3-747A-4515-85EC-776B3256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716C78-0ECC-4312-B726-3E8C4728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25-531E-417E-987B-8B20A460C3D3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77E32-96E8-4D6B-A2B0-2F7A263F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00B816-AD9B-4D97-81D6-2B490FD4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7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9BD596-B354-407D-83B6-4DB62013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8BD9-A843-4BC9-9DB4-5425284726A6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6051BB-4FB6-4E76-A95C-1633A6C1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964B56-61C2-43DA-B971-4FB92674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9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7A133-272C-49C9-A0F1-DE5EC6EA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7FD2F-59FA-4FC3-8746-3F924356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FF3D4E-CD37-457E-AAF6-A2643B69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BFB0D-FA73-4C3E-9363-C759D493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3F6D-F4C8-447B-93A0-8FDC93482AB5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5FC33-F547-413C-B3E0-E6766624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F25B-582C-460F-9CF2-272F0844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DB900-80E3-426F-84B0-93A89AE8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634110-03DF-44FC-BCE3-57C8DF823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E04953-6B36-4FFE-894F-7AA26FD9F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265B2-816C-4905-8E02-3E91265C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C4C5-8A23-4226-AF99-E70BB04BDB6F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4E95F2-B138-4BF3-9416-1BEBF5AA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478B6E-484A-475E-A85E-FBA6C5BD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2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E055F4-DF07-44D6-8D3E-964AC18A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A4250-86CD-4364-BD32-0DC19B1E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6DB4BA-E634-4587-A1AB-8F0F42D14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FDB5-1FDC-40FF-AF95-7A8366BDEA66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031DD-54DC-4FA5-BD67-7D4AD77FD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7213A3-B9FC-47A6-BCF3-165D6189C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0EEF-B1AA-49D7-BCE3-C7138705D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55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39797-053B-42A6-AE9D-7C6C73E38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緯創合併財務報表分析</a:t>
            </a:r>
            <a:br>
              <a:rPr lang="en-US" altLang="zh-TW" dirty="0"/>
            </a:br>
            <a:r>
              <a:rPr lang="en-US" altLang="zh-TW" dirty="0"/>
              <a:t>Data Pipeline &amp; Power BI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F97135-BD72-493C-8B9A-0A790DC9E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2017 – 2021 </a:t>
            </a:r>
            <a:r>
              <a:rPr lang="zh-TW" altLang="en-US" dirty="0"/>
              <a:t>年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報告者：周旻柔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46424-FF68-4E0D-8916-DB0A46F4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75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80A5E-58D4-4C5D-BFFC-3C581042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C8D75-41A4-4A22-93AD-CF5EC022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4DAA33-71A0-4B7B-B84C-49E8D18A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9" y="203147"/>
            <a:ext cx="11433025" cy="6451706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0E4AB6-6D77-48B4-B85C-8CF7254F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0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2DF8B-3F1C-49D4-8840-DCF19D3E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營收持平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CA9BE-D7B0-4A56-AA5C-920D6290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B6E4F3-EC43-48CB-8557-2EAD1B07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8" y="2170023"/>
            <a:ext cx="5464302" cy="34523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EBB90A-6333-4EC0-981C-451387AA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170023"/>
            <a:ext cx="5729611" cy="3680974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95B7163-931B-41F1-9D31-E6FEAACA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4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4A616-C1C8-4F64-9E8F-A6E57BAE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營收組成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4293844-C9AA-4134-9502-4A6E62132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2412" y="2022357"/>
            <a:ext cx="5179941" cy="412013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792BCE-50E2-4507-A5C5-631504EC0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6" y="2022359"/>
            <a:ext cx="5048955" cy="3858164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E175C8A-3B54-4F78-89C8-866CAA65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14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EF818-2872-4904-928B-4EABA335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毛利率逐年提升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5E99D5-FB4B-417C-A887-EBEC7CA71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0"/>
          <a:stretch/>
        </p:blipFill>
        <p:spPr>
          <a:xfrm>
            <a:off x="641794" y="2347044"/>
            <a:ext cx="5389997" cy="33413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969872-0902-4A24-993B-EA9D5CCF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819" y="2347044"/>
            <a:ext cx="5543371" cy="3341359"/>
          </a:xfrm>
          <a:prstGeom prst="rect">
            <a:avLst/>
          </a:prstGeom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5FBBF4B-E4D1-4302-9EAE-8EE24A8F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9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D0271-8359-41C2-AEA2-8450DA21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2019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年起研發費用平均每年提高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21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億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C148FE-B565-4F5C-A6E4-113C6B7BA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8" y="2534265"/>
            <a:ext cx="5368086" cy="3275629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36D652-1EB0-4154-A6A5-B49CAD3A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0AD635-289D-4284-BBC0-459CB3426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743" y="2534265"/>
            <a:ext cx="5499550" cy="30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3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F632D31-C242-40C6-99DF-2C043BCB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現金流量與財務結構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0B32FC-B74B-4557-80F9-CDCD1A6D2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E97C29-F54E-4B3B-BA7B-6CD7025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35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55E78-EFFA-477B-BAE3-33F9FE08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021E9-9798-4C94-9EBD-E1FF18D5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511E3-91E7-41D8-A927-C97C7A57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345" y="6391091"/>
            <a:ext cx="2743200" cy="365125"/>
          </a:xfrm>
        </p:spPr>
        <p:txBody>
          <a:bodyPr/>
          <a:lstStyle/>
          <a:p>
            <a:fld id="{16800EEF-B1AA-49D7-BCE3-C7138705DB1E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ADA72F-1D28-4FEE-A23F-846FBE66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8" y="217331"/>
            <a:ext cx="11633077" cy="65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3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7D040-6D90-41E8-BB96-AE876EED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0" i="0" dirty="0">
                <a:solidFill>
                  <a:srgbClr val="24292F"/>
                </a:solidFill>
                <a:effectLst/>
                <a:latin typeface="-apple-system"/>
              </a:rPr>
              <a:t>庫存增加導致</a:t>
            </a:r>
            <a:r>
              <a:rPr lang="en-US" altLang="zh-TW" sz="4400" b="0" i="0" dirty="0">
                <a:solidFill>
                  <a:srgbClr val="24292F"/>
                </a:solidFill>
                <a:effectLst/>
                <a:latin typeface="-apple-system"/>
              </a:rPr>
              <a:t>2020</a:t>
            </a:r>
            <a:r>
              <a:rPr lang="zh-TW" altLang="en-US" sz="4400" b="0" i="0" dirty="0">
                <a:solidFill>
                  <a:srgbClr val="24292F"/>
                </a:solidFill>
                <a:effectLst/>
                <a:latin typeface="-apple-system"/>
              </a:rPr>
              <a:t>年起營業活動現金流出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AFEC2BD-B5F9-42EE-84E9-3DE678243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6242" y="3558796"/>
            <a:ext cx="4458798" cy="182953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E81C97-E8AD-44CE-A2B9-84FC7B0A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886ACF-D0A4-4453-B408-2038294D0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70" y="3543491"/>
            <a:ext cx="6321672" cy="317798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D9894AA-ECEC-4828-B2B5-45EF69557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70" y="1355834"/>
            <a:ext cx="10631383" cy="194337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B7FE97C-B7A5-4CD4-8F6D-D0A2DAC48D2A}"/>
              </a:ext>
            </a:extLst>
          </p:cNvPr>
          <p:cNvSpPr/>
          <p:nvPr/>
        </p:nvSpPr>
        <p:spPr>
          <a:xfrm>
            <a:off x="4120054" y="2764221"/>
            <a:ext cx="1040524" cy="5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130E6A-A0F0-497D-B24B-6ED47504DB6E}"/>
              </a:ext>
            </a:extLst>
          </p:cNvPr>
          <p:cNvSpPr/>
          <p:nvPr/>
        </p:nvSpPr>
        <p:spPr>
          <a:xfrm>
            <a:off x="3226674" y="2981128"/>
            <a:ext cx="856593" cy="318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B59D1E-04AC-4325-AEC9-12224FD1C154}"/>
              </a:ext>
            </a:extLst>
          </p:cNvPr>
          <p:cNvSpPr/>
          <p:nvPr/>
        </p:nvSpPr>
        <p:spPr>
          <a:xfrm>
            <a:off x="7094483" y="5070251"/>
            <a:ext cx="4099034" cy="318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598254-BF24-4D9A-A19D-5B01B30FC843}"/>
              </a:ext>
            </a:extLst>
          </p:cNvPr>
          <p:cNvSpPr/>
          <p:nvPr/>
        </p:nvSpPr>
        <p:spPr>
          <a:xfrm>
            <a:off x="6547945" y="2946046"/>
            <a:ext cx="856593" cy="31807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0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138A6-02A0-43DC-B6DE-B619F4DB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</a:t>
            </a:r>
            <a:r>
              <a:rPr lang="zh-TW" altLang="en-US" dirty="0"/>
              <a:t>年庫存增加幅度高於同業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3EA089-674B-4A3D-A672-1510D05A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A331EF-C324-40CE-B982-DA82D9D8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C788A7-5090-4D94-8CE9-C91483EC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825622"/>
            <a:ext cx="9279598" cy="46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96B04-01E2-40D8-AD3F-8D22B3BF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32205"/>
          </a:xfrm>
        </p:spPr>
        <p:txBody>
          <a:bodyPr/>
          <a:lstStyle/>
          <a:p>
            <a:r>
              <a:rPr lang="zh-TW" altLang="en-US" dirty="0"/>
              <a:t>現金循環週期增加天數大於同業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3F1330F-559F-4E08-818A-01E732AD1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0144" y="4055627"/>
            <a:ext cx="5843070" cy="266584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192D21-1D64-482B-806E-5E4517E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F282F1-2163-433D-8CF5-E95E1818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4607"/>
            <a:ext cx="5935284" cy="287542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AEDB691-5AB4-4DE7-8D61-07510C3FFBCB}"/>
              </a:ext>
            </a:extLst>
          </p:cNvPr>
          <p:cNvSpPr/>
          <p:nvPr/>
        </p:nvSpPr>
        <p:spPr>
          <a:xfrm>
            <a:off x="6389370" y="2228850"/>
            <a:ext cx="228600" cy="24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19CDEE-7D8A-452B-B4E5-1B897FF142FC}"/>
              </a:ext>
            </a:extLst>
          </p:cNvPr>
          <p:cNvSpPr txBox="1"/>
          <p:nvPr/>
        </p:nvSpPr>
        <p:spPr>
          <a:xfrm>
            <a:off x="6617970" y="2207451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+ 38 days vs 2017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2335CE-ECB6-49E4-9CB2-0385BB71A7EF}"/>
              </a:ext>
            </a:extLst>
          </p:cNvPr>
          <p:cNvSpPr/>
          <p:nvPr/>
        </p:nvSpPr>
        <p:spPr>
          <a:xfrm>
            <a:off x="11353800" y="4602857"/>
            <a:ext cx="228600" cy="24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A0AF60-8979-47DD-B642-A74FBC66845B}"/>
              </a:ext>
            </a:extLst>
          </p:cNvPr>
          <p:cNvSpPr txBox="1"/>
          <p:nvPr/>
        </p:nvSpPr>
        <p:spPr>
          <a:xfrm>
            <a:off x="10633495" y="4282938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+ 22 days vs 2017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4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B988F-220B-4FBB-88D0-167E24DE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51DF5-4600-4BFD-940B-5EFCE682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分析背景</a:t>
            </a:r>
            <a:endParaRPr lang="en-US" altLang="zh-TW" dirty="0"/>
          </a:p>
          <a:p>
            <a:r>
              <a:rPr lang="en-US" altLang="zh-TW" dirty="0"/>
              <a:t>Data Pipeline</a:t>
            </a:r>
          </a:p>
          <a:p>
            <a:r>
              <a:rPr lang="zh-TW" altLang="en-US" dirty="0"/>
              <a:t>分析結論</a:t>
            </a:r>
            <a:endParaRPr lang="en-US" altLang="zh-TW" dirty="0"/>
          </a:p>
          <a:p>
            <a:r>
              <a:rPr lang="zh-TW" altLang="en-US" dirty="0"/>
              <a:t>營收與獲利</a:t>
            </a:r>
            <a:endParaRPr lang="en-US" altLang="zh-TW" dirty="0"/>
          </a:p>
          <a:p>
            <a:r>
              <a:rPr lang="zh-TW" altLang="en-US" dirty="0"/>
              <a:t>現金流量與財務結構</a:t>
            </a:r>
            <a:endParaRPr lang="en-US" altLang="zh-TW" dirty="0"/>
          </a:p>
          <a:p>
            <a:r>
              <a:rPr lang="zh-TW" altLang="en-US" dirty="0"/>
              <a:t>後續追蹤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3346E3-005D-4F01-ABBC-F09D8956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3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D63FC-3C77-4988-9207-BE291CA7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財務槓桿已高，須注意現金流量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7C07B5-EBE7-403F-9529-744EF5F8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2FD735-51A7-4E0A-901B-745B7723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27" y="2442148"/>
            <a:ext cx="5163271" cy="31627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820B4F-87D0-4A78-A327-5BE17958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2143"/>
            <a:ext cx="5430007" cy="210341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380A635-34B1-4AA7-AE43-143F817666AB}"/>
              </a:ext>
            </a:extLst>
          </p:cNvPr>
          <p:cNvSpPr/>
          <p:nvPr/>
        </p:nvSpPr>
        <p:spPr>
          <a:xfrm>
            <a:off x="5927898" y="3941379"/>
            <a:ext cx="5696543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217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CC45CD6-8B62-42FD-A8DD-AEB3565A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後續追蹤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7027D5C-0EBA-400B-A1C3-88E46E7A4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63B546-5E3B-4BCB-9C91-2D2F074A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57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EFCDB-34DA-451B-9EE7-48D0F65B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後續追蹤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6CE6C-D86B-4944-ACE2-66E2B5A8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存貨去化</a:t>
            </a:r>
            <a:endParaRPr lang="en-US" altLang="zh-TW" dirty="0"/>
          </a:p>
          <a:p>
            <a:pPr lvl="1"/>
            <a:r>
              <a:rPr lang="zh-TW" altLang="en-US" dirty="0"/>
              <a:t>特別關注</a:t>
            </a:r>
            <a:r>
              <a:rPr lang="en-US" altLang="zh-TW" dirty="0"/>
              <a:t>NB</a:t>
            </a:r>
            <a:r>
              <a:rPr lang="zh-TW" altLang="en-US" dirty="0"/>
              <a:t>相關原料</a:t>
            </a:r>
            <a:endParaRPr lang="en-US" altLang="zh-TW" dirty="0"/>
          </a:p>
          <a:p>
            <a:pPr lvl="1"/>
            <a:r>
              <a:rPr lang="zh-TW" altLang="en-US" dirty="0"/>
              <a:t>長料要考慮減少進貨</a:t>
            </a:r>
            <a:endParaRPr lang="en-US" altLang="zh-TW" dirty="0"/>
          </a:p>
          <a:p>
            <a:pPr lvl="1"/>
            <a:r>
              <a:rPr lang="zh-TW" altLang="en-US" dirty="0"/>
              <a:t>客戶別專屬原料追蹤</a:t>
            </a:r>
            <a:endParaRPr lang="en-US" altLang="zh-TW" dirty="0"/>
          </a:p>
          <a:p>
            <a:r>
              <a:rPr lang="zh-TW" altLang="en-US" dirty="0"/>
              <a:t>降低應收帳款</a:t>
            </a:r>
            <a:endParaRPr lang="en-US" altLang="zh-TW" dirty="0"/>
          </a:p>
          <a:p>
            <a:pPr lvl="1"/>
            <a:r>
              <a:rPr lang="zh-TW" altLang="en-US" dirty="0"/>
              <a:t>追蹤逾期收款</a:t>
            </a:r>
            <a:endParaRPr lang="en-US" altLang="zh-TW" dirty="0"/>
          </a:p>
          <a:p>
            <a:pPr lvl="1"/>
            <a:r>
              <a:rPr lang="zh-TW" altLang="en-US" dirty="0"/>
              <a:t>檢視帳齡表</a:t>
            </a:r>
            <a:endParaRPr lang="en-US" altLang="zh-TW" dirty="0"/>
          </a:p>
          <a:p>
            <a:r>
              <a:rPr lang="zh-TW" altLang="en-US" dirty="0"/>
              <a:t>銷貨</a:t>
            </a:r>
            <a:endParaRPr lang="en-US" altLang="zh-TW" dirty="0"/>
          </a:p>
          <a:p>
            <a:pPr lvl="1"/>
            <a:r>
              <a:rPr lang="zh-TW" altLang="en-US" dirty="0"/>
              <a:t>高附加價值產品之銷貨成長目標達成率</a:t>
            </a:r>
            <a:endParaRPr lang="en-US" altLang="zh-TW" dirty="0"/>
          </a:p>
          <a:p>
            <a:pPr lvl="1"/>
            <a:r>
              <a:rPr lang="zh-TW" altLang="en-US" dirty="0"/>
              <a:t>新客戶銷貨</a:t>
            </a:r>
            <a:endParaRPr lang="en-US" altLang="zh-TW" dirty="0"/>
          </a:p>
          <a:p>
            <a:r>
              <a:rPr lang="zh-TW" altLang="en-US" dirty="0"/>
              <a:t>毛利率</a:t>
            </a:r>
            <a:endParaRPr lang="en-US" altLang="zh-TW" dirty="0"/>
          </a:p>
          <a:p>
            <a:pPr lvl="1"/>
            <a:r>
              <a:rPr lang="zh-TW" altLang="en-US" dirty="0"/>
              <a:t>各產品別是否也逐年改善</a:t>
            </a:r>
            <a:endParaRPr lang="en-US" altLang="zh-TW" dirty="0"/>
          </a:p>
          <a:p>
            <a:r>
              <a:rPr lang="zh-TW" altLang="en-US" dirty="0"/>
              <a:t>資本支出與研發費用</a:t>
            </a:r>
            <a:endParaRPr lang="en-US" altLang="zh-TW" dirty="0"/>
          </a:p>
          <a:p>
            <a:pPr lvl="1"/>
            <a:r>
              <a:rPr lang="zh-TW" altLang="en-US" dirty="0"/>
              <a:t>效益追蹤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F586C0-FB86-41EE-A893-075F4EB3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9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82E6-77A2-4A9D-B1CE-55BB6D94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78E774-E4FA-4F13-ACBD-4B87D7CD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使用者</a:t>
            </a:r>
            <a:endParaRPr lang="en-US" altLang="zh-TW" dirty="0"/>
          </a:p>
          <a:p>
            <a:pPr lvl="1">
              <a:lnSpc>
                <a:spcPct val="100000"/>
              </a:lnSpc>
              <a:buFont typeface="PMingLiU" panose="02020500000000000000" pitchFamily="18" charset="-120"/>
              <a:buChar char="。"/>
            </a:pPr>
            <a:r>
              <a:rPr lang="zh-TW" altLang="en-US" dirty="0"/>
              <a:t>新進經營分析師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研究問題</a:t>
            </a:r>
            <a:endParaRPr lang="en-US" altLang="zh-TW" dirty="0"/>
          </a:p>
          <a:p>
            <a:pPr lvl="1">
              <a:lnSpc>
                <a:spcPct val="100000"/>
              </a:lnSpc>
              <a:buFont typeface="PMingLiU" panose="02020500000000000000" pitchFamily="18" charset="-120"/>
              <a:buChar char="。"/>
            </a:pPr>
            <a:r>
              <a:rPr lang="zh-TW" altLang="en-US" dirty="0"/>
              <a:t>於到職前，了解公司經營概況，找出需特別注意之經營議題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資料來源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公開資訊觀測站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報章雜誌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公司年報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28CBFF-A753-4D73-A5E1-B697E01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1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F48FDEE-6C42-409B-8DB7-25840A26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Pipeline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42A13D-6914-469C-8202-5E1AAB56C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6CE61-D2A2-454D-8CC9-F6AEAB60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3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0C341-D59D-41E9-A836-B1F39FF2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Pipeline</a:t>
            </a:r>
            <a:r>
              <a:rPr lang="zh-TW" altLang="en-US" dirty="0"/>
              <a:t> </a:t>
            </a:r>
            <a:r>
              <a:rPr lang="en-US" altLang="zh-TW" dirty="0"/>
              <a:t>- DAG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D1B29-69E3-453C-819B-79801F5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9E5415F-6621-41CE-BB2B-756C5DBCC843}"/>
              </a:ext>
            </a:extLst>
          </p:cNvPr>
          <p:cNvGrpSpPr/>
          <p:nvPr/>
        </p:nvGrpSpPr>
        <p:grpSpPr>
          <a:xfrm>
            <a:off x="8158480" y="2514724"/>
            <a:ext cx="3667760" cy="3724699"/>
            <a:chOff x="7823637" y="2514724"/>
            <a:chExt cx="4002603" cy="3724699"/>
          </a:xfrm>
        </p:grpSpPr>
        <p:pic>
          <p:nvPicPr>
            <p:cNvPr id="1026" name="Picture 2" descr="Marco Russo 在Twitter 上：&quot;Do you like the new Power BI icon? #powerbi&quot; /  Twitter">
              <a:extLst>
                <a:ext uri="{FF2B5EF4-FFF2-40B4-BE49-F238E27FC236}">
                  <a16:creationId xmlns:a16="http://schemas.microsoft.com/office/drawing/2014/main" id="{983B49B5-0912-47E2-94D8-29F2054B2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9471" y="2924734"/>
              <a:ext cx="1599969" cy="147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2" name="群組 1031">
              <a:extLst>
                <a:ext uri="{FF2B5EF4-FFF2-40B4-BE49-F238E27FC236}">
                  <a16:creationId xmlns:a16="http://schemas.microsoft.com/office/drawing/2014/main" id="{101B2F7E-C9EE-42E7-B872-FF5BA6544F7C}"/>
                </a:ext>
              </a:extLst>
            </p:cNvPr>
            <p:cNvGrpSpPr/>
            <p:nvPr/>
          </p:nvGrpSpPr>
          <p:grpSpPr>
            <a:xfrm>
              <a:off x="7823637" y="2514724"/>
              <a:ext cx="4002603" cy="3724699"/>
              <a:chOff x="7310428" y="2514724"/>
              <a:chExt cx="3704413" cy="3724699"/>
            </a:xfrm>
          </p:grpSpPr>
          <p:grpSp>
            <p:nvGrpSpPr>
              <p:cNvPr id="1030" name="群組 1029">
                <a:extLst>
                  <a:ext uri="{FF2B5EF4-FFF2-40B4-BE49-F238E27FC236}">
                    <a16:creationId xmlns:a16="http://schemas.microsoft.com/office/drawing/2014/main" id="{A628E30A-5078-4EAE-B280-A60983BD201E}"/>
                  </a:ext>
                </a:extLst>
              </p:cNvPr>
              <p:cNvGrpSpPr/>
              <p:nvPr/>
            </p:nvGrpSpPr>
            <p:grpSpPr>
              <a:xfrm>
                <a:off x="7601848" y="4807230"/>
                <a:ext cx="3087728" cy="822961"/>
                <a:chOff x="7063951" y="5013873"/>
                <a:chExt cx="3087728" cy="822961"/>
              </a:xfrm>
            </p:grpSpPr>
            <p:sp>
              <p:nvSpPr>
                <p:cNvPr id="26" name="矩形: 圓角 25">
                  <a:extLst>
                    <a:ext uri="{FF2B5EF4-FFF2-40B4-BE49-F238E27FC236}">
                      <a16:creationId xmlns:a16="http://schemas.microsoft.com/office/drawing/2014/main" id="{7FA5990C-E7BD-4AE3-92CD-F873011FD532}"/>
                    </a:ext>
                  </a:extLst>
                </p:cNvPr>
                <p:cNvSpPr/>
                <p:nvPr/>
              </p:nvSpPr>
              <p:spPr>
                <a:xfrm>
                  <a:off x="7063951" y="5013873"/>
                  <a:ext cx="967085" cy="8130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</a:rPr>
                    <a:t>表格關聯性</a:t>
                  </a:r>
                </a:p>
              </p:txBody>
            </p:sp>
            <p:sp>
              <p:nvSpPr>
                <p:cNvPr id="30" name="矩形: 圓角 29">
                  <a:extLst>
                    <a:ext uri="{FF2B5EF4-FFF2-40B4-BE49-F238E27FC236}">
                      <a16:creationId xmlns:a16="http://schemas.microsoft.com/office/drawing/2014/main" id="{309425B8-C1DD-4760-B551-267A679A52FD}"/>
                    </a:ext>
                  </a:extLst>
                </p:cNvPr>
                <p:cNvSpPr/>
                <p:nvPr/>
              </p:nvSpPr>
              <p:spPr>
                <a:xfrm>
                  <a:off x="8199183" y="5023834"/>
                  <a:ext cx="871246" cy="8130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</a:rPr>
                    <a:t>新增量值</a:t>
                  </a:r>
                </a:p>
              </p:txBody>
            </p:sp>
            <p:sp>
              <p:nvSpPr>
                <p:cNvPr id="31" name="矩形: 圓角 30">
                  <a:extLst>
                    <a:ext uri="{FF2B5EF4-FFF2-40B4-BE49-F238E27FC236}">
                      <a16:creationId xmlns:a16="http://schemas.microsoft.com/office/drawing/2014/main" id="{DFCF1C59-B57E-41DE-B18C-4212C15EBBD2}"/>
                    </a:ext>
                  </a:extLst>
                </p:cNvPr>
                <p:cNvSpPr/>
                <p:nvPr/>
              </p:nvSpPr>
              <p:spPr>
                <a:xfrm>
                  <a:off x="9280433" y="5023834"/>
                  <a:ext cx="871246" cy="8130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</a:rPr>
                    <a:t>視覺化</a:t>
                  </a:r>
                </a:p>
              </p:txBody>
            </p:sp>
            <p:cxnSp>
              <p:nvCxnSpPr>
                <p:cNvPr id="1027" name="直線單箭頭接點 1026">
                  <a:extLst>
                    <a:ext uri="{FF2B5EF4-FFF2-40B4-BE49-F238E27FC236}">
                      <a16:creationId xmlns:a16="http://schemas.microsoft.com/office/drawing/2014/main" id="{AE7F67D7-F1A4-46C6-B4B2-86C05945973A}"/>
                    </a:ext>
                  </a:extLst>
                </p:cNvPr>
                <p:cNvCxnSpPr>
                  <a:stCxn id="26" idx="3"/>
                  <a:endCxn id="30" idx="1"/>
                </p:cNvCxnSpPr>
                <p:nvPr/>
              </p:nvCxnSpPr>
              <p:spPr>
                <a:xfrm>
                  <a:off x="8031036" y="5420373"/>
                  <a:ext cx="168147" cy="99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4E431F39-565A-41DB-B1C9-543CEBC22849}"/>
                    </a:ext>
                  </a:extLst>
                </p:cNvPr>
                <p:cNvCxnSpPr>
                  <a:cxnSpLocks/>
                  <a:stCxn id="30" idx="3"/>
                  <a:endCxn id="31" idx="1"/>
                </p:cNvCxnSpPr>
                <p:nvPr/>
              </p:nvCxnSpPr>
              <p:spPr>
                <a:xfrm>
                  <a:off x="9070429" y="5430334"/>
                  <a:ext cx="21000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1" name="矩形: 圓角 1030">
                <a:extLst>
                  <a:ext uri="{FF2B5EF4-FFF2-40B4-BE49-F238E27FC236}">
                    <a16:creationId xmlns:a16="http://schemas.microsoft.com/office/drawing/2014/main" id="{6B3572A6-C24C-42E8-85A1-17915F269D6F}"/>
                  </a:ext>
                </a:extLst>
              </p:cNvPr>
              <p:cNvSpPr/>
              <p:nvPr/>
            </p:nvSpPr>
            <p:spPr>
              <a:xfrm>
                <a:off x="7310428" y="2514724"/>
                <a:ext cx="3704413" cy="372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A861D743-0715-47E3-834E-FA444B8DDA05}"/>
              </a:ext>
            </a:extLst>
          </p:cNvPr>
          <p:cNvCxnSpPr>
            <a:cxnSpLocks/>
          </p:cNvCxnSpPr>
          <p:nvPr/>
        </p:nvCxnSpPr>
        <p:spPr>
          <a:xfrm flipV="1">
            <a:off x="1622900" y="2586024"/>
            <a:ext cx="4849620" cy="35473"/>
          </a:xfrm>
          <a:prstGeom prst="bentConnector4">
            <a:avLst>
              <a:gd name="adj1" fmla="val 99"/>
              <a:gd name="adj2" fmla="val 744434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DD3826-52ED-4BE2-8DAA-7F1311AB5748}"/>
              </a:ext>
            </a:extLst>
          </p:cNvPr>
          <p:cNvGrpSpPr/>
          <p:nvPr/>
        </p:nvGrpSpPr>
        <p:grpSpPr>
          <a:xfrm>
            <a:off x="934830" y="2159994"/>
            <a:ext cx="7223650" cy="4104097"/>
            <a:chOff x="934830" y="2159994"/>
            <a:chExt cx="7223650" cy="4104097"/>
          </a:xfrm>
        </p:grpSpPr>
        <p:sp>
          <p:nvSpPr>
            <p:cNvPr id="5" name="流程圖: 磁碟 4">
              <a:extLst>
                <a:ext uri="{FF2B5EF4-FFF2-40B4-BE49-F238E27FC236}">
                  <a16:creationId xmlns:a16="http://schemas.microsoft.com/office/drawing/2014/main" id="{6BF60134-6C00-4182-AF4D-2628D5413C62}"/>
                </a:ext>
              </a:extLst>
            </p:cNvPr>
            <p:cNvSpPr/>
            <p:nvPr/>
          </p:nvSpPr>
          <p:spPr>
            <a:xfrm>
              <a:off x="5739908" y="2711067"/>
              <a:ext cx="1267533" cy="1313793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MySQL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9F7CF9-CC29-4D2F-9825-1A91D1A11C86}"/>
                </a:ext>
              </a:extLst>
            </p:cNvPr>
            <p:cNvSpPr/>
            <p:nvPr/>
          </p:nvSpPr>
          <p:spPr>
            <a:xfrm>
              <a:off x="934830" y="2910764"/>
              <a:ext cx="117845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公開資訊觀測站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(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季報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)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7D699DCD-CD2F-4808-87A4-9F794CABF592}"/>
                </a:ext>
              </a:extLst>
            </p:cNvPr>
            <p:cNvCxnSpPr>
              <a:cxnSpLocks/>
              <a:stCxn id="6" idx="3"/>
              <a:endCxn id="29" idx="1"/>
            </p:cNvCxnSpPr>
            <p:nvPr/>
          </p:nvCxnSpPr>
          <p:spPr>
            <a:xfrm flipV="1">
              <a:off x="2113280" y="3367963"/>
              <a:ext cx="122408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2B858F83-C5E7-4EF5-99A1-D1D6B5D908EB}"/>
                </a:ext>
              </a:extLst>
            </p:cNvPr>
            <p:cNvCxnSpPr>
              <a:cxnSpLocks/>
              <a:stCxn id="5" idx="4"/>
              <a:endCxn id="1031" idx="1"/>
            </p:cNvCxnSpPr>
            <p:nvPr/>
          </p:nvCxnSpPr>
          <p:spPr>
            <a:xfrm>
              <a:off x="7007441" y="3367964"/>
              <a:ext cx="1151039" cy="10091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C1D36F74-FB02-4AA6-8A0A-5DACAB8E5830}"/>
                </a:ext>
              </a:extLst>
            </p:cNvPr>
            <p:cNvCxnSpPr>
              <a:cxnSpLocks/>
              <a:stCxn id="3" idx="3"/>
              <a:endCxn id="1031" idx="1"/>
            </p:cNvCxnSpPr>
            <p:nvPr/>
          </p:nvCxnSpPr>
          <p:spPr>
            <a:xfrm flipV="1">
              <a:off x="7067268" y="4377074"/>
              <a:ext cx="1091212" cy="949873"/>
            </a:xfrm>
            <a:prstGeom prst="bentConnector3">
              <a:avLst>
                <a:gd name="adj1" fmla="val 472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流程圖: 多重文件 2">
              <a:extLst>
                <a:ext uri="{FF2B5EF4-FFF2-40B4-BE49-F238E27FC236}">
                  <a16:creationId xmlns:a16="http://schemas.microsoft.com/office/drawing/2014/main" id="{424BE361-1B65-4DD1-896D-C5332C999B0F}"/>
                </a:ext>
              </a:extLst>
            </p:cNvPr>
            <p:cNvSpPr/>
            <p:nvPr/>
          </p:nvSpPr>
          <p:spPr>
            <a:xfrm>
              <a:off x="5739908" y="4389802"/>
              <a:ext cx="1327360" cy="1874289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Excel</a:t>
              </a:r>
            </a:p>
            <a:p>
              <a:pPr algn="ctr"/>
              <a:r>
                <a:rPr lang="zh-TW" altLang="en-US" sz="1800" dirty="0">
                  <a:solidFill>
                    <a:schemeClr val="tx1"/>
                  </a:solidFill>
                </a:rPr>
                <a:t>年報資訊</a:t>
              </a:r>
              <a:endParaRPr lang="en-US" altLang="zh-TW" sz="18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800" dirty="0">
                  <a:solidFill>
                    <a:schemeClr val="tx1"/>
                  </a:solidFill>
                </a:rPr>
                <a:t>時間</a:t>
              </a:r>
              <a:endParaRPr lang="en-US" altLang="zh-TW" sz="18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800" dirty="0">
                  <a:solidFill>
                    <a:schemeClr val="tx1"/>
                  </a:solidFill>
                </a:rPr>
                <a:t>公司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7536718-3B9B-43CB-89AC-CA06FFB44F47}"/>
                </a:ext>
              </a:extLst>
            </p:cNvPr>
            <p:cNvSpPr txBox="1"/>
            <p:nvPr/>
          </p:nvSpPr>
          <p:spPr>
            <a:xfrm>
              <a:off x="3543080" y="2159994"/>
              <a:ext cx="98088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Python</a:t>
              </a:r>
              <a:endParaRPr lang="zh-TW" altLang="en-US" dirty="0"/>
            </a:p>
          </p:txBody>
        </p:sp>
      </p:grp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0D596A7-7F6B-4578-B8BC-EF6058EE14C4}"/>
              </a:ext>
            </a:extLst>
          </p:cNvPr>
          <p:cNvSpPr/>
          <p:nvPr/>
        </p:nvSpPr>
        <p:spPr>
          <a:xfrm>
            <a:off x="3337363" y="2910763"/>
            <a:ext cx="142069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Transform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184F9E1-BF65-48F2-AAC6-6B3548B3D1C8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>
            <a:off x="4758059" y="3367963"/>
            <a:ext cx="9818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2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C7081-7B5B-406A-AF56-1B11379A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Pipeline - Transform</a:t>
            </a:r>
            <a:endParaRPr lang="zh-TW" altLang="en-US" dirty="0"/>
          </a:p>
        </p:txBody>
      </p:sp>
      <p:sp>
        <p:nvSpPr>
          <p:cNvPr id="37" name="內容版面配置區 36">
            <a:extLst>
              <a:ext uri="{FF2B5EF4-FFF2-40B4-BE49-F238E27FC236}">
                <a16:creationId xmlns:a16="http://schemas.microsoft.com/office/drawing/2014/main" id="{7A49310C-19A4-40D4-B79B-209D6E38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3108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抓取公司與競爭對手近五年的財務報表</a:t>
            </a:r>
            <a:endParaRPr lang="en-US" altLang="zh-TW" sz="2400" dirty="0"/>
          </a:p>
          <a:p>
            <a:r>
              <a:rPr lang="zh-TW" altLang="en-US" sz="2400" dirty="0"/>
              <a:t>公司：緯創</a:t>
            </a:r>
            <a:r>
              <a:rPr lang="en-US" altLang="zh-TW" sz="2400" dirty="0"/>
              <a:t>, </a:t>
            </a:r>
            <a:r>
              <a:rPr lang="zh-TW" altLang="en-US" sz="2400" dirty="0"/>
              <a:t>廣達</a:t>
            </a:r>
            <a:r>
              <a:rPr lang="en-US" altLang="zh-TW" sz="2400" dirty="0"/>
              <a:t>,</a:t>
            </a:r>
            <a:r>
              <a:rPr lang="zh-TW" altLang="en-US" sz="2400" dirty="0"/>
              <a:t> 仁寶</a:t>
            </a:r>
            <a:r>
              <a:rPr lang="en-US" altLang="zh-TW" sz="2400" dirty="0"/>
              <a:t>,</a:t>
            </a:r>
            <a:r>
              <a:rPr lang="zh-TW" altLang="en-US" sz="2400" dirty="0"/>
              <a:t> 英業達</a:t>
            </a:r>
            <a:r>
              <a:rPr lang="en-US" altLang="zh-TW" sz="2400" dirty="0"/>
              <a:t>,</a:t>
            </a:r>
            <a:r>
              <a:rPr lang="zh-TW" altLang="en-US" sz="2400" dirty="0"/>
              <a:t> 和碩</a:t>
            </a:r>
            <a:r>
              <a:rPr lang="en-US" altLang="zh-TW" sz="2400" dirty="0"/>
              <a:t>,</a:t>
            </a:r>
            <a:r>
              <a:rPr lang="zh-TW" altLang="en-US" sz="2400" dirty="0"/>
              <a:t>鴻海</a:t>
            </a:r>
          </a:p>
          <a:p>
            <a:r>
              <a:rPr lang="zh-TW" altLang="en-US" sz="2400" dirty="0"/>
              <a:t>期間 </a:t>
            </a:r>
            <a:r>
              <a:rPr lang="en-US" altLang="zh-TW" sz="2400" dirty="0"/>
              <a:t>2007-2021</a:t>
            </a:r>
            <a:r>
              <a:rPr lang="zh-TW" altLang="en-US" sz="2400" dirty="0"/>
              <a:t>年四季季報</a:t>
            </a:r>
            <a:endParaRPr lang="en-US" altLang="zh-TW" sz="2400" dirty="0"/>
          </a:p>
          <a:p>
            <a:r>
              <a:rPr lang="zh-TW" altLang="en-US" sz="2400" dirty="0"/>
              <a:t>報表數：</a:t>
            </a:r>
            <a:r>
              <a:rPr lang="en-US" altLang="zh-TW" sz="2400" dirty="0"/>
              <a:t>3</a:t>
            </a:r>
            <a:r>
              <a:rPr lang="en-US" altLang="zh-TW" sz="2000" dirty="0"/>
              <a:t>(</a:t>
            </a:r>
            <a:r>
              <a:rPr lang="zh-TW" altLang="en-US" sz="2000" dirty="0"/>
              <a:t>報表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400" dirty="0"/>
              <a:t>*</a:t>
            </a:r>
            <a:r>
              <a:rPr lang="zh-TW" altLang="en-US" sz="2400" dirty="0"/>
              <a:t> </a:t>
            </a:r>
            <a:r>
              <a:rPr lang="en-US" altLang="zh-TW" sz="2400" dirty="0"/>
              <a:t>4</a:t>
            </a:r>
            <a:r>
              <a:rPr lang="en-US" altLang="zh-TW" sz="2000" dirty="0"/>
              <a:t>(</a:t>
            </a:r>
            <a:r>
              <a:rPr lang="zh-TW" altLang="en-US" sz="2000" dirty="0"/>
              <a:t>季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400" dirty="0"/>
              <a:t>*</a:t>
            </a:r>
            <a:r>
              <a:rPr lang="zh-TW" altLang="en-US" sz="2400" dirty="0"/>
              <a:t> </a:t>
            </a:r>
            <a:r>
              <a:rPr lang="en-US" altLang="zh-TW" sz="2400" dirty="0"/>
              <a:t>5</a:t>
            </a:r>
            <a:r>
              <a:rPr lang="en-US" altLang="zh-TW" sz="2000" dirty="0"/>
              <a:t>(</a:t>
            </a:r>
            <a:r>
              <a:rPr lang="zh-TW" altLang="en-US" sz="2000" dirty="0"/>
              <a:t>年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400" dirty="0"/>
              <a:t>*</a:t>
            </a:r>
            <a:r>
              <a:rPr lang="zh-TW" altLang="en-US" sz="2400" dirty="0"/>
              <a:t> </a:t>
            </a:r>
            <a:r>
              <a:rPr lang="en-US" altLang="zh-TW" sz="2400" dirty="0"/>
              <a:t>6</a:t>
            </a:r>
            <a:r>
              <a:rPr lang="zh-TW" altLang="en-US" sz="24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公司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400" dirty="0"/>
              <a:t>=360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4A31A0-1502-4129-87F9-7500B7D6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4F99278-955E-4AAA-A13E-98B52EF93242}"/>
              </a:ext>
            </a:extLst>
          </p:cNvPr>
          <p:cNvGrpSpPr/>
          <p:nvPr/>
        </p:nvGrpSpPr>
        <p:grpSpPr>
          <a:xfrm>
            <a:off x="4125412" y="1894838"/>
            <a:ext cx="7782107" cy="4351338"/>
            <a:chOff x="4125412" y="1922461"/>
            <a:chExt cx="8162497" cy="4323715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EF238EDD-EF42-4A3C-9232-D1A01E819CF8}"/>
                </a:ext>
              </a:extLst>
            </p:cNvPr>
            <p:cNvGrpSpPr/>
            <p:nvPr/>
          </p:nvGrpSpPr>
          <p:grpSpPr>
            <a:xfrm>
              <a:off x="4125412" y="1922461"/>
              <a:ext cx="6633124" cy="4323715"/>
              <a:chOff x="538480" y="2397760"/>
              <a:chExt cx="6633124" cy="4323715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2F824EB3-6A08-4AA8-A44A-50CDB9F5495F}"/>
                  </a:ext>
                </a:extLst>
              </p:cNvPr>
              <p:cNvGrpSpPr/>
              <p:nvPr/>
            </p:nvGrpSpPr>
            <p:grpSpPr>
              <a:xfrm>
                <a:off x="538480" y="2397760"/>
                <a:ext cx="1849120" cy="4323715"/>
                <a:chOff x="558800" y="1493520"/>
                <a:chExt cx="1849120" cy="4999355"/>
              </a:xfrm>
            </p:grpSpPr>
            <p:sp>
              <p:nvSpPr>
                <p:cNvPr id="6" name="流程圖: 多重文件 5">
                  <a:extLst>
                    <a:ext uri="{FF2B5EF4-FFF2-40B4-BE49-F238E27FC236}">
                      <a16:creationId xmlns:a16="http://schemas.microsoft.com/office/drawing/2014/main" id="{C4DB4AAC-4B62-41B7-ABE3-93948C138D5B}"/>
                    </a:ext>
                  </a:extLst>
                </p:cNvPr>
                <p:cNvSpPr/>
                <p:nvPr/>
              </p:nvSpPr>
              <p:spPr>
                <a:xfrm>
                  <a:off x="706060" y="1816797"/>
                  <a:ext cx="1412240" cy="1219199"/>
                </a:xfrm>
                <a:prstGeom prst="flowChartMultidocumen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ysClr val="windowText" lastClr="000000"/>
                      </a:solidFill>
                    </a:rPr>
                    <a:t>BS</a:t>
                  </a:r>
                </a:p>
              </p:txBody>
            </p:sp>
            <p:sp>
              <p:nvSpPr>
                <p:cNvPr id="8" name="流程圖: 多重文件 7">
                  <a:extLst>
                    <a:ext uri="{FF2B5EF4-FFF2-40B4-BE49-F238E27FC236}">
                      <a16:creationId xmlns:a16="http://schemas.microsoft.com/office/drawing/2014/main" id="{199B9D8D-727A-4593-B384-4A4F50885357}"/>
                    </a:ext>
                  </a:extLst>
                </p:cNvPr>
                <p:cNvSpPr/>
                <p:nvPr/>
              </p:nvSpPr>
              <p:spPr>
                <a:xfrm>
                  <a:off x="721360" y="3402094"/>
                  <a:ext cx="1412240" cy="1219199"/>
                </a:xfrm>
                <a:prstGeom prst="flowChartMultidocumen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ysClr val="windowText" lastClr="000000"/>
                      </a:solidFill>
                    </a:rPr>
                    <a:t>IS</a:t>
                  </a:r>
                </a:p>
              </p:txBody>
            </p:sp>
            <p:sp>
              <p:nvSpPr>
                <p:cNvPr id="9" name="流程圖: 多重文件 8">
                  <a:extLst>
                    <a:ext uri="{FF2B5EF4-FFF2-40B4-BE49-F238E27FC236}">
                      <a16:creationId xmlns:a16="http://schemas.microsoft.com/office/drawing/2014/main" id="{23DB8E9D-485C-41E2-87C8-AABA0ECC56D2}"/>
                    </a:ext>
                  </a:extLst>
                </p:cNvPr>
                <p:cNvSpPr/>
                <p:nvPr/>
              </p:nvSpPr>
              <p:spPr>
                <a:xfrm>
                  <a:off x="706060" y="5067128"/>
                  <a:ext cx="1412240" cy="1219199"/>
                </a:xfrm>
                <a:prstGeom prst="flowChartMultidocumen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ysClr val="windowText" lastClr="000000"/>
                      </a:solidFill>
                    </a:rPr>
                    <a:t>CF</a:t>
                  </a: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25B7E53A-99C8-454A-96B4-A66F2DF51221}"/>
                    </a:ext>
                  </a:extLst>
                </p:cNvPr>
                <p:cNvSpPr/>
                <p:nvPr/>
              </p:nvSpPr>
              <p:spPr>
                <a:xfrm>
                  <a:off x="558800" y="1493520"/>
                  <a:ext cx="1849120" cy="49993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zh-TW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DF4C1337-9688-4916-8BF7-A92FD4199311}"/>
                  </a:ext>
                </a:extLst>
              </p:cNvPr>
              <p:cNvSpPr/>
              <p:nvPr/>
            </p:nvSpPr>
            <p:spPr>
              <a:xfrm>
                <a:off x="2752908" y="4102417"/>
                <a:ext cx="122936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Merged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by quarter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E5612CF1-763D-4F57-B2CB-D4DB7BD414EC}"/>
                  </a:ext>
                </a:extLst>
              </p:cNvPr>
              <p:cNvSpPr/>
              <p:nvPr/>
            </p:nvSpPr>
            <p:spPr>
              <a:xfrm>
                <a:off x="5942244" y="4102417"/>
                <a:ext cx="122936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Merged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by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company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2420646-D8CC-4FFD-9E40-55179DAD07E6}"/>
                  </a:ext>
                </a:extLst>
              </p:cNvPr>
              <p:cNvSpPr/>
              <p:nvPr/>
            </p:nvSpPr>
            <p:spPr>
              <a:xfrm>
                <a:off x="4347576" y="4102417"/>
                <a:ext cx="122936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Manipulate</a:t>
                </a: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QTD</a:t>
                </a: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YTD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FDD46274-708B-43BE-BCC2-7277FB454376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 flipV="1">
                <a:off x="2387600" y="4559617"/>
                <a:ext cx="36530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15512752-EF9D-4616-8C55-A1B3857BF9B1}"/>
                  </a:ext>
                </a:extLst>
              </p:cNvPr>
              <p:cNvCxnSpPr>
                <a:cxnSpLocks/>
                <a:stCxn id="11" idx="3"/>
                <a:endCxn id="14" idx="1"/>
              </p:cNvCxnSpPr>
              <p:nvPr/>
            </p:nvCxnSpPr>
            <p:spPr>
              <a:xfrm>
                <a:off x="3982268" y="4559617"/>
                <a:ext cx="3653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AF1AAA4A-5A21-4204-832F-AC15183D51D8}"/>
                  </a:ext>
                </a:extLst>
              </p:cNvPr>
              <p:cNvCxnSpPr>
                <a:cxnSpLocks/>
                <a:stCxn id="14" idx="3"/>
                <a:endCxn id="12" idx="1"/>
              </p:cNvCxnSpPr>
              <p:nvPr/>
            </p:nvCxnSpPr>
            <p:spPr>
              <a:xfrm>
                <a:off x="5576936" y="4559617"/>
                <a:ext cx="3653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22B6D85-F76C-4D6F-A70B-DC2E1A4DB206}"/>
                </a:ext>
              </a:extLst>
            </p:cNvPr>
            <p:cNvSpPr/>
            <p:nvPr/>
          </p:nvSpPr>
          <p:spPr>
            <a:xfrm>
              <a:off x="10962640" y="3627119"/>
              <a:ext cx="1325269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Transpose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022CBFBF-7919-4F74-B4C5-398B3ECBB94B}"/>
                </a:ext>
              </a:extLst>
            </p:cNvPr>
            <p:cNvCxnSpPr>
              <a:cxnSpLocks/>
              <a:stCxn id="12" idx="3"/>
              <a:endCxn id="41" idx="1"/>
            </p:cNvCxnSpPr>
            <p:nvPr/>
          </p:nvCxnSpPr>
          <p:spPr>
            <a:xfrm>
              <a:off x="10758536" y="4084318"/>
              <a:ext cx="2041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64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EA646-CE3B-408B-8E61-FEAC187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Pipeline – Saving Time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941DB-0B5C-4880-A887-A3D5C17F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抓取一季的財報資料，合併各公司資料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157FB9-4A89-4A0E-9D0F-0A9262B0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3B13C1-EE99-4058-BE9E-8BC4D9621CC8}"/>
              </a:ext>
            </a:extLst>
          </p:cNvPr>
          <p:cNvSpPr/>
          <p:nvPr/>
        </p:nvSpPr>
        <p:spPr>
          <a:xfrm>
            <a:off x="2774252" y="4442257"/>
            <a:ext cx="6186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節省 </a:t>
            </a:r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57 </a:t>
            </a:r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分鐘</a:t>
            </a:r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(-95%)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983B4B-F377-4353-8318-5C860740B70F}"/>
              </a:ext>
            </a:extLst>
          </p:cNvPr>
          <p:cNvSpPr/>
          <p:nvPr/>
        </p:nvSpPr>
        <p:spPr>
          <a:xfrm>
            <a:off x="2172740" y="2967335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分鐘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DFE99E3-5527-484D-8745-CCE816DEAE05}"/>
              </a:ext>
            </a:extLst>
          </p:cNvPr>
          <p:cNvSpPr/>
          <p:nvPr/>
        </p:nvSpPr>
        <p:spPr>
          <a:xfrm>
            <a:off x="5698193" y="3186684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A4D576-178F-4F1F-B122-B07B0D490BC8}"/>
              </a:ext>
            </a:extLst>
          </p:cNvPr>
          <p:cNvSpPr txBox="1"/>
          <p:nvPr/>
        </p:nvSpPr>
        <p:spPr>
          <a:xfrm>
            <a:off x="7793408" y="2967335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rgbClr val="0070C0"/>
                </a:solidFill>
              </a:rPr>
              <a:t>3</a:t>
            </a:r>
            <a:r>
              <a:rPr lang="zh-TW" altLang="en-US" sz="5400" b="1" dirty="0">
                <a:solidFill>
                  <a:srgbClr val="0070C0"/>
                </a:solidFill>
              </a:rPr>
              <a:t>分鐘</a:t>
            </a:r>
          </a:p>
        </p:txBody>
      </p:sp>
    </p:spTree>
    <p:extLst>
      <p:ext uri="{BB962C8B-B14F-4D97-AF65-F5344CB8AC3E}">
        <p14:creationId xmlns:p14="http://schemas.microsoft.com/office/powerpoint/2010/main" val="249019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01ED2-5444-4C7D-B5FD-80F0D77B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35D95-D72F-48E6-99C5-45A09F30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在提升產品附加價值的商業模式下，比起營收，需更注意產品別毛利的改善狀況。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獲利雖穩定成長，但存貨天數已來到新高</a:t>
            </a:r>
            <a:r>
              <a:rPr lang="en-US" altLang="zh-TW" dirty="0"/>
              <a:t>60</a:t>
            </a:r>
            <a:r>
              <a:rPr lang="zh-TW" altLang="en-US" dirty="0"/>
              <a:t>天。長料的進貨建議趨向保守，避免未來產品出貨減緩時，造成存貨跌價損失。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公司的財務槓桿與</a:t>
            </a:r>
            <a:r>
              <a:rPr lang="en-US" altLang="zh-TW" dirty="0"/>
              <a:t>FCF</a:t>
            </a:r>
            <a:r>
              <a:rPr lang="zh-TW" altLang="en-US" dirty="0"/>
              <a:t> </a:t>
            </a:r>
            <a:r>
              <a:rPr lang="en-US" altLang="zh-TW" dirty="0"/>
              <a:t>margin</a:t>
            </a:r>
            <a:r>
              <a:rPr lang="zh-TW" altLang="en-US" dirty="0"/>
              <a:t>皆弱於同業，建議在未來總體經濟下行風險提升下，加速營業現金流入，且研發支出與資本支出趨向保守。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7FF945-8149-4B2C-8A26-DD17669E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2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F48FDEE-6C42-409B-8DB7-25840A26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營收與獲利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42A13D-6914-469C-8202-5E1AAB56C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6CE61-D2A2-454D-8CC9-F6AEAB60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0EEF-B1AA-49D7-BCE3-C7138705DB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29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928</Words>
  <Application>Microsoft Office PowerPoint</Application>
  <PresentationFormat>寬螢幕</PresentationFormat>
  <Paragraphs>144</Paragraphs>
  <Slides>22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-apple-system</vt:lpstr>
      <vt:lpstr>PMingLiU</vt:lpstr>
      <vt:lpstr>Arial</vt:lpstr>
      <vt:lpstr>Calibri</vt:lpstr>
      <vt:lpstr>Trebuchet MS</vt:lpstr>
      <vt:lpstr>Wingdings</vt:lpstr>
      <vt:lpstr>Office 佈景主題</vt:lpstr>
      <vt:lpstr>緯創合併財務報表分析 Data Pipeline &amp; Power BI</vt:lpstr>
      <vt:lpstr>大綱</vt:lpstr>
      <vt:lpstr>分析背景</vt:lpstr>
      <vt:lpstr>Data Pipeline</vt:lpstr>
      <vt:lpstr>Data Pipeline - DAG</vt:lpstr>
      <vt:lpstr>Data Pipeline - Transform</vt:lpstr>
      <vt:lpstr>Data Pipeline – Saving Time</vt:lpstr>
      <vt:lpstr>分析結論</vt:lpstr>
      <vt:lpstr>營收與獲利</vt:lpstr>
      <vt:lpstr>PowerPoint 簡報</vt:lpstr>
      <vt:lpstr>營收持平</vt:lpstr>
      <vt:lpstr>營收組成</vt:lpstr>
      <vt:lpstr>毛利率逐年提升</vt:lpstr>
      <vt:lpstr>2019年起研發費用平均每年提高21億</vt:lpstr>
      <vt:lpstr>現金流量與財務結構</vt:lpstr>
      <vt:lpstr>PowerPoint 簡報</vt:lpstr>
      <vt:lpstr>庫存增加導致2020年起營業活動現金流出</vt:lpstr>
      <vt:lpstr>2021年庫存增加幅度高於同業</vt:lpstr>
      <vt:lpstr>現金循環週期增加天數大於同業</vt:lpstr>
      <vt:lpstr>財務槓桿已高，須注意現金流量</vt:lpstr>
      <vt:lpstr>後續追蹤</vt:lpstr>
      <vt:lpstr>後續追蹤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緯創合併報表分析 Power BI</dc:title>
  <dc:creator>sidney chou</dc:creator>
  <cp:lastModifiedBy>sidney chou</cp:lastModifiedBy>
  <cp:revision>28</cp:revision>
  <dcterms:created xsi:type="dcterms:W3CDTF">2022-03-31T06:16:04Z</dcterms:created>
  <dcterms:modified xsi:type="dcterms:W3CDTF">2022-05-04T04:48:09Z</dcterms:modified>
</cp:coreProperties>
</file>