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83" r:id="rId4"/>
    <p:sldId id="258" r:id="rId5"/>
    <p:sldId id="260" r:id="rId6"/>
    <p:sldId id="261" r:id="rId7"/>
    <p:sldId id="275" r:id="rId8"/>
    <p:sldId id="276" r:id="rId9"/>
    <p:sldId id="277" r:id="rId10"/>
    <p:sldId id="279" r:id="rId11"/>
    <p:sldId id="278" r:id="rId12"/>
    <p:sldId id="280" r:id="rId13"/>
    <p:sldId id="281" r:id="rId14"/>
    <p:sldId id="282" r:id="rId15"/>
    <p:sldId id="266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FF00FF"/>
    <a:srgbClr val="731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36" autoAdjust="0"/>
    <p:restoredTop sz="94660" autoAdjust="0"/>
  </p:normalViewPr>
  <p:slideViewPr>
    <p:cSldViewPr snapToGrid="0">
      <p:cViewPr varScale="1">
        <p:scale>
          <a:sx n="106" d="100"/>
          <a:sy n="106" d="100"/>
        </p:scale>
        <p:origin x="-648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png"/><Relationship Id="rId3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C0ED0-57E1-454C-A1C5-6E48F090DD33}" type="datetimeFigureOut">
              <a:rPr kumimoji="1" lang="zh-CN" altLang="en-US" smtClean="0"/>
              <a:t>6/23/15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86B71-88D3-894A-A10D-3E18CADA6F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4774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FF6C4-FF82-B341-9700-B667D0A228F8}" type="datetimeFigureOut">
              <a:rPr kumimoji="1" lang="zh-CN" altLang="en-US" smtClean="0"/>
              <a:t>6/23/15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B3CB0-18F3-CE4C-8A26-BD4D1A647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00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B3CB0-18F3-CE4C-8A26-BD4D1A64776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8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CB94-5536-444B-9CD9-E28FFCFF96CA}" type="datetimeFigureOut">
              <a:rPr lang="zh-CN" altLang="en-US" smtClean="0"/>
              <a:t>6/23/15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C1AB-E0B9-46DD-AB39-D57AD565C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8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CB94-5536-444B-9CD9-E28FFCFF96CA}" type="datetimeFigureOut">
              <a:rPr lang="zh-CN" altLang="en-US" smtClean="0"/>
              <a:t>6/23/15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C1AB-E0B9-46DD-AB39-D57AD565C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6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CB94-5536-444B-9CD9-E28FFCFF96CA}" type="datetimeFigureOut">
              <a:rPr lang="zh-CN" altLang="en-US" smtClean="0"/>
              <a:t>6/23/15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C1AB-E0B9-46DD-AB39-D57AD565C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7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CB94-5536-444B-9CD9-E28FFCFF96CA}" type="datetimeFigureOut">
              <a:rPr lang="zh-CN" altLang="en-US" smtClean="0"/>
              <a:t>6/23/15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C1AB-E0B9-46DD-AB39-D57AD565C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8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CB94-5536-444B-9CD9-E28FFCFF96CA}" type="datetimeFigureOut">
              <a:rPr lang="zh-CN" altLang="en-US" smtClean="0"/>
              <a:t>6/23/15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C1AB-E0B9-46DD-AB39-D57AD565C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12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CB94-5536-444B-9CD9-E28FFCFF96CA}" type="datetimeFigureOut">
              <a:rPr lang="zh-CN" altLang="en-US" smtClean="0"/>
              <a:t>6/23/15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C1AB-E0B9-46DD-AB39-D57AD565C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95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CB94-5536-444B-9CD9-E28FFCFF96CA}" type="datetimeFigureOut">
              <a:rPr lang="zh-CN" altLang="en-US" smtClean="0"/>
              <a:t>6/23/15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C1AB-E0B9-46DD-AB39-D57AD565C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97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CB94-5536-444B-9CD9-E28FFCFF96CA}" type="datetimeFigureOut">
              <a:rPr lang="zh-CN" altLang="en-US" smtClean="0"/>
              <a:t>6/23/15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C1AB-E0B9-46DD-AB39-D57AD565C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CB94-5536-444B-9CD9-E28FFCFF96CA}" type="datetimeFigureOut">
              <a:rPr lang="zh-CN" altLang="en-US" smtClean="0"/>
              <a:t>6/23/15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C1AB-E0B9-46DD-AB39-D57AD565C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64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CB94-5536-444B-9CD9-E28FFCFF96CA}" type="datetimeFigureOut">
              <a:rPr lang="zh-CN" altLang="en-US" smtClean="0"/>
              <a:t>6/23/15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C1AB-E0B9-46DD-AB39-D57AD565C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80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CB94-5536-444B-9CD9-E28FFCFF96CA}" type="datetimeFigureOut">
              <a:rPr lang="zh-CN" altLang="en-US" smtClean="0"/>
              <a:t>6/23/15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C1AB-E0B9-46DD-AB39-D57AD565C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5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05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7327"/>
            <a:ext cx="12204001" cy="76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679098"/>
            <a:ext cx="10972800" cy="738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34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16022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2CB94-5536-444B-9CD9-E28FFCFF96CA}" type="datetimeFigureOut">
              <a:rPr lang="zh-CN" altLang="en-US" smtClean="0"/>
              <a:t>6/23/15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16530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C1AB-E0B9-46DD-AB39-D57AD565C8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2" r="28511" b="82494"/>
          <a:stretch/>
        </p:blipFill>
        <p:spPr>
          <a:xfrm>
            <a:off x="14113" y="7941"/>
            <a:ext cx="2102554" cy="65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6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8.emf"/><Relationship Id="rId5" Type="http://schemas.openxmlformats.org/officeDocument/2006/relationships/image" Target="../media/image1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emf"/><Relationship Id="rId5" Type="http://schemas.openxmlformats.org/officeDocument/2006/relationships/oleObject" Target="../embeddings/oleObject4.bin"/><Relationship Id="rId6" Type="http://schemas.openxmlformats.org/officeDocument/2006/relationships/package" Target="../embeddings/Microsoft_Word___2.docx"/><Relationship Id="rId7" Type="http://schemas.openxmlformats.org/officeDocument/2006/relationships/image" Target="../media/image15.png"/><Relationship Id="rId8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6.bin"/><Relationship Id="rId6" Type="http://schemas.openxmlformats.org/officeDocument/2006/relationships/package" Target="../embeddings/Microsoft_Word___3.docx"/><Relationship Id="rId7" Type="http://schemas.openxmlformats.org/officeDocument/2006/relationships/image" Target="../media/image22.png"/><Relationship Id="rId8" Type="http://schemas.openxmlformats.org/officeDocument/2006/relationships/oleObject" Target="../embeddings/oleObject7.bin"/><Relationship Id="rId9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oleObject" Target="../embeddings/oleObject8.bin"/><Relationship Id="rId5" Type="http://schemas.openxmlformats.org/officeDocument/2006/relationships/package" Target="../embeddings/Microsoft_Word___4.docx"/><Relationship Id="rId6" Type="http://schemas.openxmlformats.org/officeDocument/2006/relationships/image" Target="../media/image24.png"/><Relationship Id="rId7" Type="http://schemas.openxmlformats.org/officeDocument/2006/relationships/oleObject" Target="../embeddings/oleObject9.bin"/><Relationship Id="rId8" Type="http://schemas.openxmlformats.org/officeDocument/2006/relationships/package" Target="../embeddings/Microsoft_Word___5.docx"/><Relationship Id="rId9" Type="http://schemas.openxmlformats.org/officeDocument/2006/relationships/image" Target="../media/image25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__1.docx"/><Relationship Id="rId5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oleObject" Target="../embeddings/oleObject2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952480" y="0"/>
            <a:ext cx="6252349" cy="6858000"/>
          </a:xfrm>
          <a:prstGeom prst="rect">
            <a:avLst/>
          </a:prstGeom>
          <a:solidFill>
            <a:srgbClr val="7310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344" y="2321812"/>
            <a:ext cx="4011084" cy="133408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黑体"/>
                <a:ea typeface="黑体"/>
                <a:cs typeface="黑体"/>
              </a:rPr>
              <a:t>本科学位论文</a:t>
            </a:r>
            <a:r>
              <a:rPr lang="en-US" altLang="zh-CN" sz="4000" dirty="0" smtClean="0">
                <a:latin typeface="黑体"/>
                <a:ea typeface="黑体"/>
                <a:cs typeface="黑体"/>
              </a:rPr>
              <a:t/>
            </a:r>
            <a:br>
              <a:rPr lang="en-US" altLang="zh-CN" sz="4000" dirty="0" smtClean="0">
                <a:latin typeface="黑体"/>
                <a:ea typeface="黑体"/>
                <a:cs typeface="黑体"/>
              </a:rPr>
            </a:br>
            <a:r>
              <a:rPr lang="zh-CN" altLang="en-US" sz="4000" dirty="0" smtClean="0">
                <a:latin typeface="黑体"/>
                <a:ea typeface="黑体"/>
                <a:cs typeface="黑体"/>
              </a:rPr>
              <a:t>答辩报告</a:t>
            </a:r>
            <a:endParaRPr lang="zh-CN" altLang="en-US" sz="40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6221865" y="1"/>
            <a:ext cx="5444145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基于知识图谱的关系概念化</a:t>
            </a:r>
            <a:endParaRPr lang="en-US" altLang="zh-CN" dirty="0" smtClean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+mj-lt"/>
                <a:ea typeface="黑体"/>
                <a:cs typeface="Adobe Caslon Pro Bold"/>
              </a:rPr>
              <a:t>Conceptualization of </a:t>
            </a:r>
            <a:r>
              <a:rPr lang="en-US" altLang="zh-CN" smtClean="0">
                <a:solidFill>
                  <a:schemeClr val="bg1"/>
                </a:solidFill>
                <a:latin typeface="+mj-lt"/>
                <a:ea typeface="黑体"/>
                <a:cs typeface="Adobe Caslon Pro Bold"/>
              </a:rPr>
              <a:t>Relationship </a:t>
            </a:r>
            <a:r>
              <a:rPr lang="en-US" altLang="zh-CN" smtClean="0">
                <a:solidFill>
                  <a:schemeClr val="bg1"/>
                </a:solidFill>
                <a:latin typeface="+mj-lt"/>
                <a:ea typeface="黑体"/>
                <a:cs typeface="Adobe Caslon Pro Bold"/>
              </a:rPr>
              <a:t>on </a:t>
            </a:r>
            <a:r>
              <a:rPr lang="en-US" altLang="zh-CN" dirty="0" smtClean="0">
                <a:solidFill>
                  <a:schemeClr val="bg1"/>
                </a:solidFill>
                <a:latin typeface="+mj-lt"/>
                <a:ea typeface="黑体"/>
                <a:cs typeface="Adobe Caslon Pro Bold"/>
              </a:rPr>
              <a:t>Knowledge graph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46093" y="4002241"/>
            <a:ext cx="2918270" cy="2111101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dirty="0" smtClean="0">
                <a:latin typeface="黑体"/>
                <a:ea typeface="黑体"/>
                <a:cs typeface="黑体"/>
              </a:rPr>
              <a:t>院系：软件学院</a:t>
            </a:r>
          </a:p>
          <a:p>
            <a:pPr>
              <a:lnSpc>
                <a:spcPct val="120000"/>
              </a:lnSpc>
            </a:pPr>
            <a:r>
              <a:rPr kumimoji="1" lang="zh-CN" altLang="en-US" sz="2000" dirty="0" smtClean="0">
                <a:latin typeface="黑体"/>
                <a:ea typeface="黑体"/>
                <a:cs typeface="黑体"/>
              </a:rPr>
              <a:t>专业：软件工程</a:t>
            </a:r>
            <a:endParaRPr kumimoji="1" lang="en-US" altLang="zh-CN" sz="2000" dirty="0" smtClean="0">
              <a:latin typeface="黑体"/>
              <a:ea typeface="黑体"/>
              <a:cs typeface="黑体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dirty="0" smtClean="0">
                <a:latin typeface="黑体"/>
                <a:ea typeface="黑体"/>
                <a:cs typeface="黑体"/>
              </a:rPr>
              <a:t>姓名：范思奇</a:t>
            </a:r>
            <a:endParaRPr kumimoji="1" lang="en-US" altLang="zh-CN" sz="2000" dirty="0" smtClean="0">
              <a:latin typeface="黑体"/>
              <a:ea typeface="黑体"/>
              <a:cs typeface="黑体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dirty="0" smtClean="0">
                <a:latin typeface="黑体"/>
                <a:ea typeface="黑体"/>
                <a:cs typeface="黑体"/>
              </a:rPr>
              <a:t>导师：肖仰华 副教授</a:t>
            </a:r>
            <a:endParaRPr kumimoji="1" lang="zh-CN" altLang="en-US" sz="20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2373295" cy="7311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 7"/>
          <p:cNvGrpSpPr/>
          <p:nvPr/>
        </p:nvGrpSpPr>
        <p:grpSpPr>
          <a:xfrm>
            <a:off x="362188" y="668222"/>
            <a:ext cx="4561821" cy="1436047"/>
            <a:chOff x="362188" y="783674"/>
            <a:chExt cx="4561821" cy="1436047"/>
          </a:xfrm>
        </p:grpSpPr>
        <p:pic>
          <p:nvPicPr>
            <p:cNvPr id="5" name="图片 4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7833" y="783674"/>
              <a:ext cx="3006176" cy="1435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FAA26D3D-D897-4be2-8F04-BA451C77F1D7}">
                <ma14:placeholderFlag xmlns:ma14="http://schemas.microsoft.com/office/mac/drawingml/2011/main"/>
              </a:ext>
            </a:extLst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188" y="787400"/>
              <a:ext cx="1408162" cy="1432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961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ea"/>
              <a:buAutoNum type="ea1JpnChsDbPeriod" startAt="3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研究内容和方法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600201"/>
            <a:ext cx="5330051" cy="4274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Hiragino Sans GB W3"/>
                <a:ea typeface="Hiragino Sans GB W3"/>
                <a:cs typeface="Hiragino Sans GB W3"/>
              </a:rPr>
              <a:t>1.</a:t>
            </a:r>
            <a:r>
              <a:rPr lang="zh-CN" altLang="en-US" sz="2400" dirty="0" smtClean="0">
                <a:latin typeface="Hiragino Sans GB W3"/>
                <a:ea typeface="Hiragino Sans GB W3"/>
                <a:cs typeface="Hiragino Sans GB W3"/>
              </a:rPr>
              <a:t> 概念对生成</a:t>
            </a:r>
            <a:r>
              <a:rPr lang="en-US" altLang="zh-CN" sz="2400" dirty="0" smtClean="0">
                <a:latin typeface="Hiragino Sans GB W3"/>
                <a:ea typeface="Hiragino Sans GB W3"/>
                <a:cs typeface="Hiragino Sans GB W3"/>
              </a:rPr>
              <a:t>(3.3.1)</a:t>
            </a:r>
            <a:endParaRPr lang="zh-CN" altLang="en-US" sz="2400" dirty="0">
              <a:latin typeface="Hiragino Sans GB W3"/>
              <a:ea typeface="Hiragino Sans GB W3"/>
              <a:cs typeface="Hiragino Sans GB W3"/>
            </a:endParaRPr>
          </a:p>
          <a:p>
            <a:pPr marL="457200" lvl="1" indent="0">
              <a:buNone/>
            </a:pPr>
            <a:r>
              <a:rPr lang="zh-CN" altLang="en-US" sz="2000" b="1" dirty="0">
                <a:latin typeface="Hiragino Sans GB W3"/>
                <a:ea typeface="Hiragino Sans GB W3"/>
                <a:cs typeface="Hiragino Sans GB W3"/>
              </a:rPr>
              <a:t>输入</a:t>
            </a:r>
            <a:r>
              <a:rPr lang="zh-CN" altLang="en-US" sz="2000" dirty="0">
                <a:latin typeface="Hiragino Sans GB W3"/>
                <a:ea typeface="Hiragino Sans GB W3"/>
                <a:cs typeface="Hiragino Sans GB W3"/>
              </a:rPr>
              <a:t>：知识图谱中关系</a:t>
            </a:r>
            <a:r>
              <a:rPr lang="en-US" altLang="zh-CN" sz="2000" dirty="0">
                <a:latin typeface="Hiragino Sans GB W3"/>
                <a:ea typeface="Hiragino Sans GB W3"/>
                <a:cs typeface="Hiragino Sans GB W3"/>
              </a:rPr>
              <a:t>r</a:t>
            </a:r>
            <a:r>
              <a:rPr lang="zh-CN" altLang="en-US" sz="2000" dirty="0">
                <a:latin typeface="Hiragino Sans GB W3"/>
                <a:ea typeface="Hiragino Sans GB W3"/>
                <a:cs typeface="Hiragino Sans GB W3"/>
              </a:rPr>
              <a:t>的所有实体对</a:t>
            </a:r>
            <a:r>
              <a:rPr lang="en-US" altLang="zh-CN" sz="2000" i="1" dirty="0">
                <a:latin typeface="Times"/>
                <a:ea typeface="Hiragino Sans GB W3"/>
                <a:cs typeface="Times"/>
              </a:rPr>
              <a:t>E(r)</a:t>
            </a:r>
          </a:p>
          <a:p>
            <a:pPr marL="457200" lvl="1" indent="0">
              <a:buNone/>
            </a:pPr>
            <a:r>
              <a:rPr lang="zh-CN" altLang="en-US" sz="2000" b="1" dirty="0">
                <a:latin typeface="Hiragino Sans GB W3"/>
                <a:ea typeface="Hiragino Sans GB W3"/>
                <a:cs typeface="Hiragino Sans GB W3"/>
              </a:rPr>
              <a:t>输出</a:t>
            </a:r>
            <a:r>
              <a:rPr lang="zh-CN" altLang="en-US" sz="2000" dirty="0"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lang="en-US" altLang="zh-CN" sz="2000" dirty="0">
                <a:latin typeface="Hiragino Sans GB W3"/>
                <a:ea typeface="Hiragino Sans GB W3"/>
                <a:cs typeface="Hiragino Sans GB W3"/>
              </a:rPr>
              <a:t>Top-K</a:t>
            </a:r>
            <a:r>
              <a:rPr lang="zh-CN" altLang="en-US" sz="2000" dirty="0">
                <a:latin typeface="Hiragino Sans GB W3"/>
                <a:ea typeface="Hiragino Sans GB W3"/>
                <a:cs typeface="Hiragino Sans GB W3"/>
              </a:rPr>
              <a:t>候选概念对</a:t>
            </a:r>
          </a:p>
          <a:p>
            <a:pPr marL="457200" lvl="1" indent="0">
              <a:buClrTx/>
              <a:buNone/>
            </a:pPr>
            <a:r>
              <a:rPr lang="en-US" altLang="zh-CN" sz="2000" dirty="0" smtClean="0">
                <a:latin typeface="Hiragino Sans GB W3"/>
                <a:ea typeface="Hiragino Sans GB W3"/>
                <a:cs typeface="Hiragino Sans GB W3"/>
              </a:rPr>
              <a:t>1.1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  由概念分类体系生成概念对空间</a:t>
            </a:r>
            <a:r>
              <a:rPr lang="en-US" altLang="zh-CN" sz="2000" i="1" dirty="0" err="1">
                <a:latin typeface="Times"/>
                <a:ea typeface="Hiragino Sans GB W3"/>
                <a:cs typeface="Times"/>
              </a:rPr>
              <a:t>C×C</a:t>
            </a:r>
            <a:endParaRPr lang="en-US" altLang="zh-CN" sz="2000" i="1" dirty="0">
              <a:latin typeface="Times"/>
              <a:ea typeface="Hiragino Sans GB W3"/>
              <a:cs typeface="Times"/>
            </a:endParaRPr>
          </a:p>
          <a:p>
            <a:pPr marL="457200" lvl="1" indent="0">
              <a:buClrTx/>
              <a:buNone/>
            </a:pPr>
            <a:r>
              <a:rPr lang="en-US" altLang="zh-CN" sz="2000" dirty="0" smtClean="0">
                <a:latin typeface="Hiragino Sans GB W3"/>
                <a:ea typeface="Hiragino Sans GB W3"/>
                <a:cs typeface="Hiragino Sans GB W3"/>
              </a:rPr>
              <a:t>1.2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  由</a:t>
            </a:r>
            <a:r>
              <a:rPr lang="en-US" altLang="zh-CN" sz="2000" i="1" dirty="0">
                <a:latin typeface="Times"/>
                <a:ea typeface="Hiragino Sans GB W3"/>
                <a:cs typeface="Times"/>
              </a:rPr>
              <a:t>E(r)</a:t>
            </a:r>
            <a:r>
              <a:rPr lang="zh-CN" altLang="en-US" sz="2000" dirty="0">
                <a:latin typeface="Hiragino Sans GB W3"/>
                <a:ea typeface="Hiragino Sans GB W3"/>
                <a:cs typeface="Hiragino Sans GB W3"/>
              </a:rPr>
              <a:t>为概念对进行排序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633672"/>
              </p:ext>
            </p:extLst>
          </p:nvPr>
        </p:nvGraphicFramePr>
        <p:xfrm>
          <a:off x="1173958" y="3652628"/>
          <a:ext cx="4543195" cy="1927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公式" r:id="rId3" imgW="3352800" imgH="1422400" progId="Equation.3">
                  <p:embed/>
                </p:oleObj>
              </mc:Choice>
              <mc:Fallback>
                <p:oleObj name="公式" r:id="rId3" imgW="3352800" imgH="142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958" y="3652628"/>
                        <a:ext cx="4543195" cy="1927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51" y="2117035"/>
            <a:ext cx="5703697" cy="33115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708452" y="5514366"/>
            <a:ext cx="2852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关系</a:t>
            </a:r>
            <a:r>
              <a:rPr kumimoji="1" lang="en-US" altLang="zh-CN" sz="1200" dirty="0" smtClean="0"/>
              <a:t>writer</a:t>
            </a:r>
            <a:r>
              <a:rPr kumimoji="1" lang="zh-CN" altLang="en-US" sz="1200" dirty="0" smtClean="0"/>
              <a:t>的候选概念对集合</a:t>
            </a:r>
            <a:r>
              <a:rPr kumimoji="1" lang="en-US" altLang="zh-CN" sz="1200" dirty="0" err="1" smtClean="0"/>
              <a:t>ICW</a:t>
            </a:r>
            <a:r>
              <a:rPr kumimoji="1" lang="zh-CN" altLang="en-US" sz="1200" dirty="0" smtClean="0"/>
              <a:t>值分布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020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ea"/>
              <a:buAutoNum type="ea1JpnChsDbPeriod" startAt="3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研究内容和方法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600201"/>
            <a:ext cx="5317223" cy="241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 smtClean="0">
                <a:latin typeface="Hiragino Sans GB W3"/>
                <a:ea typeface="Hiragino Sans GB W3"/>
                <a:cs typeface="Hiragino Sans GB W3"/>
              </a:rPr>
              <a:t>2</a:t>
            </a:r>
            <a:r>
              <a:rPr lang="en-US" altLang="zh-CN" sz="2400" dirty="0" smtClean="0">
                <a:latin typeface="Hiragino Sans GB W3"/>
                <a:ea typeface="Hiragino Sans GB W3"/>
                <a:cs typeface="Hiragino Sans GB W3"/>
              </a:rPr>
              <a:t>.</a:t>
            </a:r>
            <a:r>
              <a:rPr lang="zh-CN" altLang="en-US" sz="2400" dirty="0" smtClean="0">
                <a:latin typeface="Hiragino Sans GB W3"/>
                <a:ea typeface="Hiragino Sans GB W3"/>
                <a:cs typeface="Hiragino Sans GB W3"/>
              </a:rPr>
              <a:t> 聚类压缩</a:t>
            </a:r>
            <a:r>
              <a:rPr lang="en-US" altLang="zh-CN" sz="2400" dirty="0" smtClean="0">
                <a:latin typeface="Hiragino Sans GB W3"/>
                <a:ea typeface="Hiragino Sans GB W3"/>
                <a:cs typeface="Hiragino Sans GB W3"/>
              </a:rPr>
              <a:t>(3.3.2)</a:t>
            </a:r>
            <a:endParaRPr lang="zh-CN" altLang="en-US" sz="2400" dirty="0">
              <a:latin typeface="Hiragino Sans GB W3"/>
              <a:ea typeface="Hiragino Sans GB W3"/>
              <a:cs typeface="Hiragino Sans GB W3"/>
            </a:endParaRPr>
          </a:p>
          <a:p>
            <a:pPr marL="400050" lvl="1" indent="0">
              <a:buNone/>
            </a:pPr>
            <a:r>
              <a:rPr lang="zh-CN" altLang="en-US" sz="1800" b="1" dirty="0">
                <a:latin typeface="Hiragino Sans GB W3"/>
                <a:ea typeface="Hiragino Sans GB W3"/>
                <a:cs typeface="Hiragino Sans GB W3"/>
              </a:rPr>
              <a:t>输入</a:t>
            </a:r>
            <a:r>
              <a:rPr lang="zh-CN" altLang="en-US" sz="1800" dirty="0">
                <a:latin typeface="Hiragino Sans GB W3"/>
                <a:ea typeface="Hiragino Sans GB W3"/>
                <a:cs typeface="Hiragino Sans GB W3"/>
              </a:rPr>
              <a:t>：候选概念对</a:t>
            </a:r>
          </a:p>
          <a:p>
            <a:pPr marL="400050" lvl="1" indent="0">
              <a:buNone/>
            </a:pPr>
            <a:r>
              <a:rPr lang="zh-CN" altLang="en-US" sz="1800" b="1" dirty="0">
                <a:latin typeface="Hiragino Sans GB W3"/>
                <a:ea typeface="Hiragino Sans GB W3"/>
                <a:cs typeface="Hiragino Sans GB W3"/>
              </a:rPr>
              <a:t>输出</a:t>
            </a:r>
            <a:r>
              <a:rPr lang="zh-CN" altLang="en-US" sz="1800" dirty="0">
                <a:latin typeface="Hiragino Sans GB W3"/>
                <a:ea typeface="Hiragino Sans GB W3"/>
                <a:cs typeface="Hiragino Sans GB W3"/>
              </a:rPr>
              <a:t>：一组概念对</a:t>
            </a:r>
            <a:r>
              <a:rPr lang="en-US" altLang="zh-CN" sz="1800" i="1" dirty="0" err="1">
                <a:latin typeface="Times"/>
                <a:ea typeface="Hiragino Sans GB W3"/>
                <a:cs typeface="Times"/>
              </a:rPr>
              <a:t>CP</a:t>
            </a:r>
            <a:r>
              <a:rPr lang="en-US" altLang="zh-CN" sz="1800" i="1" dirty="0">
                <a:latin typeface="Times"/>
                <a:ea typeface="Hiragino Sans GB W3"/>
                <a:cs typeface="Times"/>
              </a:rPr>
              <a:t>(r)</a:t>
            </a:r>
          </a:p>
          <a:p>
            <a:pPr marL="400050" lvl="1" indent="0">
              <a:buNone/>
            </a:pPr>
            <a:r>
              <a:rPr lang="en-US" altLang="zh-CN" sz="1800" dirty="0" smtClean="0">
                <a:latin typeface="Hiragino Sans GB W3"/>
                <a:ea typeface="Hiragino Sans GB W3"/>
                <a:cs typeface="Hiragino Sans GB W3"/>
              </a:rPr>
              <a:t>2.1</a:t>
            </a:r>
            <a:r>
              <a:rPr lang="zh-CN" altLang="en-US" sz="1800" dirty="0" smtClean="0">
                <a:latin typeface="Hiragino Sans GB W3"/>
                <a:ea typeface="Hiragino Sans GB W3"/>
                <a:cs typeface="Hiragino Sans GB W3"/>
              </a:rPr>
              <a:t> 生成以概念对为点</a:t>
            </a:r>
            <a:r>
              <a:rPr lang="zh-CN" altLang="en-US" sz="1800" dirty="0">
                <a:latin typeface="Hiragino Sans GB W3"/>
                <a:ea typeface="Hiragino Sans GB W3"/>
                <a:cs typeface="Hiragino Sans GB W3"/>
              </a:rPr>
              <a:t>，相似度为边权</a:t>
            </a:r>
            <a:r>
              <a:rPr lang="zh-CN" altLang="en-US" sz="1800" dirty="0" smtClean="0">
                <a:latin typeface="Hiragino Sans GB W3"/>
                <a:ea typeface="Hiragino Sans GB W3"/>
                <a:cs typeface="Hiragino Sans GB W3"/>
              </a:rPr>
              <a:t>的无</a:t>
            </a:r>
            <a:r>
              <a:rPr lang="zh-CN" altLang="en-US" sz="1800" dirty="0">
                <a:latin typeface="Hiragino Sans GB W3"/>
                <a:ea typeface="Hiragino Sans GB W3"/>
                <a:cs typeface="Hiragino Sans GB W3"/>
              </a:rPr>
              <a:t>向有权图</a:t>
            </a:r>
          </a:p>
          <a:p>
            <a:pPr marL="400050" lvl="1" indent="0">
              <a:buNone/>
            </a:pPr>
            <a:r>
              <a:rPr lang="en-US" altLang="zh-CN" sz="1800" dirty="0" smtClean="0">
                <a:latin typeface="Hiragino Sans GB W3"/>
                <a:ea typeface="Hiragino Sans GB W3"/>
                <a:cs typeface="Hiragino Sans GB W3"/>
              </a:rPr>
              <a:t>2.2</a:t>
            </a:r>
            <a:r>
              <a:rPr lang="zh-CN" altLang="en-US" sz="1800" dirty="0" smtClean="0">
                <a:latin typeface="Hiragino Sans GB W3"/>
                <a:ea typeface="Hiragino Sans GB W3"/>
                <a:cs typeface="Hiragino Sans GB W3"/>
              </a:rPr>
              <a:t> 马尔科夫聚类算法聚类</a:t>
            </a:r>
            <a:endParaRPr lang="zh-CN" altLang="en-US" sz="1800" dirty="0">
              <a:latin typeface="Hiragino Sans GB W3"/>
              <a:ea typeface="Hiragino Sans GB W3"/>
              <a:cs typeface="Hiragino Sans GB W3"/>
            </a:endParaRPr>
          </a:p>
          <a:p>
            <a:pPr marL="400050" lvl="1" indent="0">
              <a:buNone/>
            </a:pPr>
            <a:r>
              <a:rPr lang="en-US" altLang="zh-CN" sz="1800" dirty="0" smtClean="0">
                <a:latin typeface="Hiragino Sans GB W3"/>
                <a:ea typeface="Hiragino Sans GB W3"/>
                <a:cs typeface="Hiragino Sans GB W3"/>
              </a:rPr>
              <a:t>2.3</a:t>
            </a:r>
            <a:r>
              <a:rPr lang="zh-CN" altLang="en-US" sz="1800" dirty="0" smtClean="0">
                <a:latin typeface="Hiragino Sans GB W3"/>
                <a:ea typeface="Hiragino Sans GB W3"/>
                <a:cs typeface="Hiragino Sans GB W3"/>
              </a:rPr>
              <a:t>选择簇和代表概念对 </a:t>
            </a:r>
            <a:endParaRPr lang="zh-CN" altLang="en-US" sz="4000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705" y="1563140"/>
            <a:ext cx="4012317" cy="1964473"/>
          </a:xfrm>
          <a:prstGeom prst="rect">
            <a:avLst/>
          </a:prstGeom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82" y="5355958"/>
            <a:ext cx="3071876" cy="634566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20000"/>
              </p:ext>
            </p:extLst>
          </p:nvPr>
        </p:nvGraphicFramePr>
        <p:xfrm>
          <a:off x="6452734" y="3540441"/>
          <a:ext cx="4843465" cy="2540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文档" r:id="rId6" imgW="5422900" imgH="2844800" progId="Word.Document.12">
                  <p:embed/>
                </p:oleObj>
              </mc:Choice>
              <mc:Fallback>
                <p:oleObj name="文档" r:id="rId6" imgW="5422900" imgH="284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52734" y="3540441"/>
                        <a:ext cx="4843465" cy="2540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40739" y="4065300"/>
            <a:ext cx="5324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一个概念对</a:t>
            </a:r>
            <a:r>
              <a:rPr lang="en-US" altLang="zh-CN" i="1" dirty="0" smtClean="0">
                <a:latin typeface="Times"/>
                <a:ea typeface="Hiragino Sans GB W3"/>
                <a:cs typeface="Times"/>
              </a:rPr>
              <a:t>(</a:t>
            </a:r>
            <a:r>
              <a:rPr lang="en-US" altLang="zh-CN" i="1" dirty="0" err="1" smtClean="0">
                <a:latin typeface="Times"/>
                <a:ea typeface="Hiragino Sans GB W3"/>
                <a:cs typeface="Times"/>
              </a:rPr>
              <a:t>c</a:t>
            </a:r>
            <a:r>
              <a:rPr lang="en-US" altLang="zh-CN" i="1" baseline="-25000" dirty="0" err="1" smtClean="0">
                <a:latin typeface="Times"/>
                <a:ea typeface="Hiragino Sans GB W3"/>
                <a:cs typeface="Times"/>
              </a:rPr>
              <a:t>i</a:t>
            </a:r>
            <a:r>
              <a:rPr lang="en-US" altLang="zh-CN" i="1" dirty="0" err="1" smtClean="0">
                <a:latin typeface="Times"/>
                <a:ea typeface="Hiragino Sans GB W3"/>
                <a:cs typeface="Times"/>
              </a:rPr>
              <a:t>,c</a:t>
            </a:r>
            <a:r>
              <a:rPr lang="en-US" altLang="zh-CN" i="1" baseline="-25000" dirty="0" err="1" smtClean="0">
                <a:latin typeface="Times"/>
                <a:ea typeface="Hiragino Sans GB W3"/>
                <a:cs typeface="Times"/>
              </a:rPr>
              <a:t>j</a:t>
            </a:r>
            <a:r>
              <a:rPr lang="en-US" altLang="zh-CN" i="1" dirty="0" smtClean="0">
                <a:latin typeface="Times"/>
                <a:ea typeface="Hiragino Sans GB W3"/>
                <a:cs typeface="Times"/>
              </a:rPr>
              <a:t>)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对应的一个实体对集合</a:t>
            </a:r>
            <a:r>
              <a:rPr lang="en-US" altLang="zh-CN" i="1" dirty="0" err="1" smtClean="0">
                <a:latin typeface="Times"/>
                <a:ea typeface="Hiragino Sans GB W3"/>
                <a:cs typeface="Times"/>
              </a:rPr>
              <a:t>EP</a:t>
            </a:r>
            <a:r>
              <a:rPr lang="en-US" altLang="zh-CN" i="1" baseline="-25000" dirty="0" err="1" smtClean="0">
                <a:latin typeface="Times"/>
                <a:ea typeface="Hiragino Sans GB W3"/>
                <a:cs typeface="Times"/>
              </a:rPr>
              <a:t>r</a:t>
            </a:r>
            <a:r>
              <a:rPr lang="en-US" altLang="zh-CN" i="1" dirty="0" smtClean="0">
                <a:latin typeface="Times"/>
                <a:ea typeface="Hiragino Sans GB W3"/>
                <a:cs typeface="Times"/>
              </a:rPr>
              <a:t>(</a:t>
            </a:r>
            <a:r>
              <a:rPr lang="en-US" altLang="zh-CN" i="1" dirty="0" err="1" smtClean="0">
                <a:latin typeface="Times"/>
                <a:ea typeface="Hiragino Sans GB W3"/>
                <a:cs typeface="Times"/>
              </a:rPr>
              <a:t>c</a:t>
            </a:r>
            <a:r>
              <a:rPr lang="en-US" altLang="zh-CN" i="1" baseline="-25000" dirty="0" err="1" smtClean="0">
                <a:latin typeface="Times"/>
                <a:ea typeface="Hiragino Sans GB W3"/>
                <a:cs typeface="Times"/>
              </a:rPr>
              <a:t>i</a:t>
            </a:r>
            <a:r>
              <a:rPr lang="en-US" altLang="zh-CN" i="1" dirty="0" err="1" smtClean="0">
                <a:latin typeface="Times"/>
                <a:ea typeface="Hiragino Sans GB W3"/>
                <a:cs typeface="Times"/>
              </a:rPr>
              <a:t>,c</a:t>
            </a:r>
            <a:r>
              <a:rPr lang="en-US" altLang="zh-CN" i="1" baseline="-25000" dirty="0" err="1" smtClean="0">
                <a:latin typeface="Times"/>
                <a:ea typeface="Hiragino Sans GB W3"/>
                <a:cs typeface="Times"/>
              </a:rPr>
              <a:t>j</a:t>
            </a:r>
            <a:r>
              <a:rPr lang="en-US" altLang="zh-CN" i="1" dirty="0" smtClean="0">
                <a:latin typeface="Times"/>
                <a:ea typeface="Hiragino Sans GB W3"/>
                <a:cs typeface="Times"/>
              </a:rPr>
              <a:t>)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：</a:t>
            </a:r>
            <a:endParaRPr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645" y="4508178"/>
            <a:ext cx="4437338" cy="39199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39203" y="4961703"/>
            <a:ext cx="1823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相似度定义：</a:t>
            </a:r>
            <a:endParaRPr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775417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ea"/>
              <a:buAutoNum type="ea1JpnChsDbPeriod" startAt="3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研究内容和方法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600201"/>
            <a:ext cx="5317223" cy="241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 smtClean="0">
                <a:latin typeface="Hiragino Sans GB W3"/>
                <a:ea typeface="Hiragino Sans GB W3"/>
                <a:cs typeface="Hiragino Sans GB W3"/>
              </a:rPr>
              <a:t>2</a:t>
            </a:r>
            <a:r>
              <a:rPr lang="en-US" altLang="zh-CN" sz="2400" dirty="0" smtClean="0">
                <a:latin typeface="Hiragino Sans GB W3"/>
                <a:ea typeface="Hiragino Sans GB W3"/>
                <a:cs typeface="Hiragino Sans GB W3"/>
              </a:rPr>
              <a:t>.</a:t>
            </a:r>
            <a:r>
              <a:rPr lang="zh-CN" altLang="en-US" sz="2400" dirty="0" smtClean="0">
                <a:latin typeface="Hiragino Sans GB W3"/>
                <a:ea typeface="Hiragino Sans GB W3"/>
                <a:cs typeface="Hiragino Sans GB W3"/>
              </a:rPr>
              <a:t> 聚类压缩</a:t>
            </a:r>
            <a:r>
              <a:rPr lang="en-US" altLang="zh-CN" sz="2400" dirty="0" smtClean="0">
                <a:latin typeface="Hiragino Sans GB W3"/>
                <a:ea typeface="Hiragino Sans GB W3"/>
                <a:cs typeface="Hiragino Sans GB W3"/>
              </a:rPr>
              <a:t>(3.3.2)</a:t>
            </a:r>
            <a:endParaRPr lang="zh-CN" altLang="en-US" sz="2400" dirty="0">
              <a:latin typeface="Hiragino Sans GB W3"/>
              <a:ea typeface="Hiragino Sans GB W3"/>
              <a:cs typeface="Hiragino Sans GB W3"/>
            </a:endParaRPr>
          </a:p>
          <a:p>
            <a:pPr marL="400050" lvl="1" indent="0">
              <a:buNone/>
            </a:pPr>
            <a:r>
              <a:rPr lang="zh-CN" altLang="en-US" sz="1800" b="1" dirty="0">
                <a:latin typeface="Hiragino Sans GB W3"/>
                <a:ea typeface="Hiragino Sans GB W3"/>
                <a:cs typeface="Hiragino Sans GB W3"/>
              </a:rPr>
              <a:t>输入</a:t>
            </a:r>
            <a:r>
              <a:rPr lang="zh-CN" altLang="en-US" sz="1800" dirty="0">
                <a:latin typeface="Hiragino Sans GB W3"/>
                <a:ea typeface="Hiragino Sans GB W3"/>
                <a:cs typeface="Hiragino Sans GB W3"/>
              </a:rPr>
              <a:t>：候选概念对</a:t>
            </a:r>
          </a:p>
          <a:p>
            <a:pPr marL="400050" lvl="1" indent="0">
              <a:buNone/>
            </a:pPr>
            <a:r>
              <a:rPr lang="zh-CN" altLang="en-US" sz="1800" b="1" dirty="0">
                <a:latin typeface="Hiragino Sans GB W3"/>
                <a:ea typeface="Hiragino Sans GB W3"/>
                <a:cs typeface="Hiragino Sans GB W3"/>
              </a:rPr>
              <a:t>输出</a:t>
            </a:r>
            <a:r>
              <a:rPr lang="zh-CN" altLang="en-US" sz="1800" dirty="0">
                <a:latin typeface="Hiragino Sans GB W3"/>
                <a:ea typeface="Hiragino Sans GB W3"/>
                <a:cs typeface="Hiragino Sans GB W3"/>
              </a:rPr>
              <a:t>：一组概念对</a:t>
            </a:r>
            <a:r>
              <a:rPr lang="en-US" altLang="zh-CN" sz="1800" i="1" dirty="0" err="1">
                <a:latin typeface="Times"/>
                <a:ea typeface="Hiragino Sans GB W3"/>
                <a:cs typeface="Times"/>
              </a:rPr>
              <a:t>CP</a:t>
            </a:r>
            <a:r>
              <a:rPr lang="en-US" altLang="zh-CN" sz="1800" i="1" dirty="0">
                <a:latin typeface="Times"/>
                <a:ea typeface="Hiragino Sans GB W3"/>
                <a:cs typeface="Times"/>
              </a:rPr>
              <a:t>(r)</a:t>
            </a:r>
          </a:p>
          <a:p>
            <a:pPr marL="400050" lvl="1" indent="0">
              <a:buNone/>
            </a:pPr>
            <a:r>
              <a:rPr lang="en-US" altLang="zh-CN" sz="1800" dirty="0" smtClean="0">
                <a:latin typeface="Hiragino Sans GB W3"/>
                <a:ea typeface="Hiragino Sans GB W3"/>
                <a:cs typeface="Hiragino Sans GB W3"/>
              </a:rPr>
              <a:t>2.1</a:t>
            </a:r>
            <a:r>
              <a:rPr lang="zh-CN" altLang="en-US" sz="1800" dirty="0" smtClean="0">
                <a:latin typeface="Hiragino Sans GB W3"/>
                <a:ea typeface="Hiragino Sans GB W3"/>
                <a:cs typeface="Hiragino Sans GB W3"/>
              </a:rPr>
              <a:t> 生成以概念对为点</a:t>
            </a:r>
            <a:r>
              <a:rPr lang="zh-CN" altLang="en-US" sz="1800" dirty="0">
                <a:latin typeface="Hiragino Sans GB W3"/>
                <a:ea typeface="Hiragino Sans GB W3"/>
                <a:cs typeface="Hiragino Sans GB W3"/>
              </a:rPr>
              <a:t>，相似度为边权</a:t>
            </a:r>
            <a:r>
              <a:rPr lang="zh-CN" altLang="en-US" sz="1800" dirty="0" smtClean="0">
                <a:latin typeface="Hiragino Sans GB W3"/>
                <a:ea typeface="Hiragino Sans GB W3"/>
                <a:cs typeface="Hiragino Sans GB W3"/>
              </a:rPr>
              <a:t>的无</a:t>
            </a:r>
            <a:r>
              <a:rPr lang="zh-CN" altLang="en-US" sz="1800" dirty="0">
                <a:latin typeface="Hiragino Sans GB W3"/>
                <a:ea typeface="Hiragino Sans GB W3"/>
                <a:cs typeface="Hiragino Sans GB W3"/>
              </a:rPr>
              <a:t>向有权图</a:t>
            </a:r>
          </a:p>
          <a:p>
            <a:pPr marL="400050" lvl="1" indent="0">
              <a:buNone/>
            </a:pPr>
            <a:r>
              <a:rPr lang="en-US" altLang="zh-CN" sz="1800" dirty="0" smtClean="0">
                <a:latin typeface="Hiragino Sans GB W3"/>
                <a:ea typeface="Hiragino Sans GB W3"/>
                <a:cs typeface="Hiragino Sans GB W3"/>
              </a:rPr>
              <a:t>2.2</a:t>
            </a:r>
            <a:r>
              <a:rPr lang="zh-CN" altLang="en-US" sz="1800" dirty="0" smtClean="0">
                <a:latin typeface="Hiragino Sans GB W3"/>
                <a:ea typeface="Hiragino Sans GB W3"/>
                <a:cs typeface="Hiragino Sans GB W3"/>
              </a:rPr>
              <a:t> 马尔科夫聚类算法聚类</a:t>
            </a:r>
            <a:endParaRPr lang="zh-CN" altLang="en-US" sz="1800" dirty="0">
              <a:latin typeface="Hiragino Sans GB W3"/>
              <a:ea typeface="Hiragino Sans GB W3"/>
              <a:cs typeface="Hiragino Sans GB W3"/>
            </a:endParaRPr>
          </a:p>
          <a:p>
            <a:pPr marL="400050" lvl="1" indent="0">
              <a:buNone/>
            </a:pPr>
            <a:r>
              <a:rPr lang="en-US" altLang="zh-CN" sz="1800" dirty="0" smtClean="0">
                <a:latin typeface="Hiragino Sans GB W3"/>
                <a:ea typeface="Hiragino Sans GB W3"/>
                <a:cs typeface="Hiragino Sans GB W3"/>
              </a:rPr>
              <a:t>2.3</a:t>
            </a:r>
            <a:r>
              <a:rPr lang="zh-CN" altLang="en-US" sz="1800" dirty="0" smtClean="0">
                <a:latin typeface="Hiragino Sans GB W3"/>
                <a:ea typeface="Hiragino Sans GB W3"/>
                <a:cs typeface="Hiragino Sans GB W3"/>
              </a:rPr>
              <a:t>选择簇和代表概念对 </a:t>
            </a:r>
            <a:endParaRPr lang="zh-CN" altLang="en-US" sz="40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0740" y="4065300"/>
            <a:ext cx="5324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根据</a:t>
            </a:r>
            <a:r>
              <a:rPr lang="en-US" altLang="zh-CN" dirty="0" err="1" smtClean="0">
                <a:latin typeface="Hiragino Sans GB W3"/>
                <a:ea typeface="Hiragino Sans GB W3"/>
                <a:cs typeface="Hiragino Sans GB W3"/>
              </a:rPr>
              <a:t>ICW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累积权值和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Wilson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Score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制定概念对代表性分数：</a:t>
            </a:r>
            <a:endParaRPr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564" y="2283602"/>
            <a:ext cx="6006412" cy="316816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426214" y="5514366"/>
            <a:ext cx="337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聚类后关系</a:t>
            </a:r>
            <a:r>
              <a:rPr kumimoji="1" lang="en-US" altLang="zh-CN" sz="1200" dirty="0" smtClean="0"/>
              <a:t>writer</a:t>
            </a:r>
            <a:r>
              <a:rPr kumimoji="1" lang="zh-CN" altLang="en-US" sz="1200" dirty="0" smtClean="0"/>
              <a:t>的候选概念对集合</a:t>
            </a:r>
            <a:r>
              <a:rPr kumimoji="1" lang="en-US" altLang="zh-CN" sz="1200" dirty="0" err="1" smtClean="0"/>
              <a:t>ICW</a:t>
            </a:r>
            <a:r>
              <a:rPr kumimoji="1" lang="zh-CN" altLang="en-US" sz="1200" dirty="0" smtClean="0"/>
              <a:t>值分布</a:t>
            </a:r>
            <a:endParaRPr kumimoji="1" lang="zh-CN" altLang="en-US" sz="1200" dirty="0"/>
          </a:p>
        </p:txBody>
      </p: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54" y="4747472"/>
            <a:ext cx="3298729" cy="47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31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ea"/>
              <a:buAutoNum type="ea1JpnChsDbPeriod" startAt="4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实验与分析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785748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数据集</a:t>
            </a:r>
            <a:r>
              <a:rPr kumimoji="1" lang="en-US" altLang="zh-CN" sz="2000" dirty="0" smtClean="0">
                <a:latin typeface="Hiragino Sans GB W3"/>
                <a:ea typeface="Hiragino Sans GB W3"/>
                <a:cs typeface="Hiragino Sans GB W3"/>
              </a:rPr>
              <a:t>(4.1)：DBpedia</a:t>
            </a:r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提供关系</a:t>
            </a:r>
            <a:r>
              <a:rPr kumimoji="1" lang="en-US" altLang="zh-CN" sz="2000" dirty="0" smtClean="0">
                <a:latin typeface="Hiragino Sans GB W3"/>
                <a:ea typeface="Hiragino Sans GB W3"/>
                <a:cs typeface="Hiragino Sans GB W3"/>
              </a:rPr>
              <a:t>r</a:t>
            </a:r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和实体对</a:t>
            </a:r>
            <a:r>
              <a:rPr kumimoji="1" lang="en-US" altLang="zh-CN" sz="2000" dirty="0" smtClean="0">
                <a:latin typeface="Hiragino Sans GB W3"/>
                <a:ea typeface="Hiragino Sans GB W3"/>
                <a:cs typeface="Hiragino Sans GB W3"/>
              </a:rPr>
              <a:t>E(r), Probase</a:t>
            </a:r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提供概念分类体系即</a:t>
            </a:r>
            <a:r>
              <a:rPr kumimoji="1" lang="en-US" altLang="zh-CN" sz="2000" dirty="0" smtClean="0">
                <a:latin typeface="Hiragino Sans GB W3"/>
                <a:ea typeface="Hiragino Sans GB W3"/>
                <a:cs typeface="Hiragino Sans GB W3"/>
              </a:rPr>
              <a:t>isA</a:t>
            </a:r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关系</a:t>
            </a:r>
            <a:endParaRPr kumimoji="1" lang="en-US" altLang="zh-CN" sz="2000" dirty="0" smtClean="0">
              <a:latin typeface="Hiragino Sans GB W3"/>
              <a:ea typeface="Hiragino Sans GB W3"/>
              <a:cs typeface="Hiragino Sans GB W3"/>
            </a:endParaRPr>
          </a:p>
          <a:p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准确率</a:t>
            </a:r>
            <a:r>
              <a:rPr kumimoji="1" lang="en-US" altLang="zh-CN" sz="2000" dirty="0" smtClean="0">
                <a:latin typeface="Hiragino Sans GB W3"/>
                <a:ea typeface="Hiragino Sans GB W3"/>
                <a:cs typeface="Hiragino Sans GB W3"/>
              </a:rPr>
              <a:t>(4.2)</a:t>
            </a:r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：比较</a:t>
            </a:r>
            <a:r>
              <a:rPr kumimoji="1" lang="en-US" altLang="zh-CN" sz="2000" dirty="0" smtClean="0">
                <a:latin typeface="Hiragino Sans GB W3"/>
                <a:ea typeface="Hiragino Sans GB W3"/>
                <a:cs typeface="Hiragino Sans GB W3"/>
              </a:rPr>
              <a:t>DBpedia</a:t>
            </a:r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的</a:t>
            </a:r>
            <a:r>
              <a:rPr kumimoji="1" lang="en-US" altLang="zh-CN" sz="2000" dirty="0" err="1" smtClean="0">
                <a:latin typeface="Hiragino Sans GB W3"/>
                <a:ea typeface="Hiragino Sans GB W3"/>
                <a:cs typeface="Hiragino Sans GB W3"/>
              </a:rPr>
              <a:t>Romain</a:t>
            </a:r>
            <a:r>
              <a:rPr kumimoji="1" lang="en-US" altLang="zh-CN" sz="2000" dirty="0" smtClean="0">
                <a:latin typeface="Hiragino Sans GB W3"/>
                <a:ea typeface="Hiragino Sans GB W3"/>
                <a:cs typeface="Hiragino Sans GB W3"/>
              </a:rPr>
              <a:t>-Range</a:t>
            </a:r>
          </a:p>
          <a:p>
            <a:endParaRPr kumimoji="1" lang="en-US" altLang="zh-CN" sz="2000" dirty="0" smtClean="0">
              <a:latin typeface="Hiragino Sans GB W3"/>
              <a:ea typeface="Hiragino Sans GB W3"/>
              <a:cs typeface="Hiragino Sans GB W3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127625"/>
              </p:ext>
            </p:extLst>
          </p:nvPr>
        </p:nvGraphicFramePr>
        <p:xfrm>
          <a:off x="1060093" y="3070541"/>
          <a:ext cx="2839808" cy="540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5" name="公式" r:id="rId3" imgW="2400300" imgH="457200" progId="Equation.3">
                  <p:embed/>
                </p:oleObj>
              </mc:Choice>
              <mc:Fallback>
                <p:oleObj name="公式" r:id="rId3" imgW="2400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0093" y="3070541"/>
                        <a:ext cx="2839808" cy="540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400727"/>
              </p:ext>
            </p:extLst>
          </p:nvPr>
        </p:nvGraphicFramePr>
        <p:xfrm>
          <a:off x="6414311" y="2152778"/>
          <a:ext cx="4772246" cy="3934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6" name="文档" r:id="rId6" imgW="5422900" imgH="4470400" progId="Word.Document.12">
                  <p:embed/>
                </p:oleObj>
              </mc:Choice>
              <mc:Fallback>
                <p:oleObj name="文档" r:id="rId6" imgW="5422900" imgH="4470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14311" y="2152778"/>
                        <a:ext cx="4772246" cy="3934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402261"/>
              </p:ext>
            </p:extLst>
          </p:nvPr>
        </p:nvGraphicFramePr>
        <p:xfrm>
          <a:off x="1063063" y="2448584"/>
          <a:ext cx="3645042" cy="60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7" name="公式" r:id="rId8" imgW="2984500" imgH="495300" progId="Equation.3">
                  <p:embed/>
                </p:oleObj>
              </mc:Choice>
              <mc:Fallback>
                <p:oleObj name="公式" r:id="rId8" imgW="29845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3063" y="2448584"/>
                        <a:ext cx="3645042" cy="604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4"/>
          <p:cNvSpPr txBox="1">
            <a:spLocks/>
          </p:cNvSpPr>
          <p:nvPr/>
        </p:nvSpPr>
        <p:spPr>
          <a:xfrm>
            <a:off x="762001" y="3694363"/>
            <a:ext cx="5806253" cy="3335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与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PATTY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比较</a:t>
            </a:r>
            <a:endParaRPr kumimoji="1" lang="en-US" altLang="zh-CN" sz="1600" dirty="0" smtClean="0">
              <a:latin typeface="Hiragino Sans GB W3"/>
              <a:ea typeface="Hiragino Sans GB W3"/>
              <a:cs typeface="Hiragino Sans GB W3"/>
            </a:endParaRPr>
          </a:p>
          <a:p>
            <a:endParaRPr kumimoji="1" lang="en-US" altLang="zh-CN" sz="1600" dirty="0" smtClean="0">
              <a:latin typeface="Hiragino Sans GB W3"/>
              <a:ea typeface="Hiragino Sans GB W3"/>
              <a:cs typeface="Hiragino Sans GB W3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41410"/>
              </p:ext>
            </p:extLst>
          </p:nvPr>
        </p:nvGraphicFramePr>
        <p:xfrm>
          <a:off x="1116091" y="4015054"/>
          <a:ext cx="2411782" cy="91439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98005"/>
                <a:gridCol w="1513777"/>
              </a:tblGrid>
              <a:tr h="256554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WKP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Top-100 Pattern</a:t>
                      </a:r>
                      <a:endParaRPr lang="zh-CN" altLang="en-US" sz="1400" dirty="0"/>
                    </a:p>
                  </a:txBody>
                  <a:tcPr/>
                </a:tc>
              </a:tr>
              <a:tr h="256554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YAGO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effectLst/>
                        </a:rPr>
                        <a:t>0.95±0.04 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25655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Freebase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effectLst/>
                        </a:rPr>
                        <a:t>0.93±0.05</a:t>
                      </a:r>
                      <a:endParaRPr lang="zh-CN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5112"/>
              </p:ext>
            </p:extLst>
          </p:nvPr>
        </p:nvGraphicFramePr>
        <p:xfrm>
          <a:off x="1116091" y="5014091"/>
          <a:ext cx="3976871" cy="91439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9750"/>
                <a:gridCol w="984382"/>
                <a:gridCol w="952739"/>
              </a:tblGrid>
              <a:tr h="256554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WKP+Probase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Top-3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Top2</a:t>
                      </a:r>
                      <a:endParaRPr lang="zh-CN" altLang="en-US" sz="1400" dirty="0"/>
                    </a:p>
                  </a:txBody>
                  <a:tcPr/>
                </a:tc>
              </a:tr>
              <a:tr h="25655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Cover Top-100 of PATTY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1.23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0.72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25655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Precision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0.93</a:t>
                      </a:r>
                      <a:r>
                        <a:rPr lang="en-US" altLang="zh-CN" sz="1400" kern="1200" dirty="0" smtClean="0">
                          <a:effectLst/>
                        </a:rPr>
                        <a:t>±0.04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0.96</a:t>
                      </a:r>
                      <a:r>
                        <a:rPr lang="en-US" altLang="zh-CN" sz="1400" kern="1200" dirty="0" smtClean="0">
                          <a:effectLst/>
                        </a:rPr>
                        <a:t>±0.04</a:t>
                      </a:r>
                      <a:endParaRPr lang="zh-CN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22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ea"/>
              <a:buAutoNum type="ea1JpnChsDbPeriod" startAt="4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实验与分析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600201"/>
            <a:ext cx="5483995" cy="4185084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聚类评估</a:t>
            </a:r>
            <a:r>
              <a:rPr kumimoji="1" lang="en-US" altLang="zh-CN" sz="2000" dirty="0" smtClean="0">
                <a:latin typeface="Hiragino Sans GB W3"/>
                <a:ea typeface="Hiragino Sans GB W3"/>
                <a:cs typeface="Hiragino Sans GB W3"/>
              </a:rPr>
              <a:t>(4.3)：</a:t>
            </a:r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人工构造实体对集合，每个集合有</a:t>
            </a:r>
            <a:r>
              <a:rPr kumimoji="1" lang="zh-CN" altLang="zh-CN" sz="2000" dirty="0" smtClean="0">
                <a:latin typeface="Hiragino Sans GB W3"/>
                <a:ea typeface="Hiragino Sans GB W3"/>
                <a:cs typeface="Hiragino Sans GB W3"/>
              </a:rPr>
              <a:t>2</a:t>
            </a:r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或</a:t>
            </a:r>
            <a:r>
              <a:rPr kumimoji="1" lang="en-US" altLang="zh-CN" sz="2000" dirty="0" smtClean="0">
                <a:latin typeface="Hiragino Sans GB W3"/>
                <a:ea typeface="Hiragino Sans GB W3"/>
                <a:cs typeface="Hiragino Sans GB W3"/>
              </a:rPr>
              <a:t>3</a:t>
            </a:r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个关系组成，评估方法是否能够将这些关系分为不同的簇。</a:t>
            </a:r>
            <a:endParaRPr kumimoji="1" lang="en-US" altLang="zh-CN" sz="2000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1" name="内容占位符 4"/>
          <p:cNvSpPr txBox="1">
            <a:spLocks/>
          </p:cNvSpPr>
          <p:nvPr/>
        </p:nvSpPr>
        <p:spPr>
          <a:xfrm>
            <a:off x="6106423" y="1603461"/>
            <a:ext cx="5540421" cy="4181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sz="2000" dirty="0" smtClean="0">
                <a:latin typeface="Hiragino Sans GB W3"/>
                <a:ea typeface="Hiragino Sans GB W3"/>
                <a:cs typeface="Hiragino Sans GB W3"/>
              </a:rPr>
              <a:t>质量评估</a:t>
            </a:r>
            <a:r>
              <a:rPr kumimoji="1" lang="en-US" altLang="zh-CN" sz="2000" dirty="0" smtClean="0">
                <a:latin typeface="Hiragino Sans GB W3"/>
                <a:ea typeface="Hiragino Sans GB W3"/>
                <a:cs typeface="Hiragino Sans GB W3"/>
              </a:rPr>
              <a:t>(4.4)</a:t>
            </a:r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：人工打分，计算</a:t>
            </a:r>
            <a:r>
              <a:rPr kumimoji="1" lang="en-US" altLang="zh-CN" sz="2000" dirty="0" smtClean="0">
                <a:latin typeface="Hiragino Sans GB W3"/>
                <a:ea typeface="Hiragino Sans GB W3"/>
                <a:cs typeface="Hiragino Sans GB W3"/>
              </a:rPr>
              <a:t>MAP</a:t>
            </a:r>
          </a:p>
        </p:txBody>
      </p:sp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88" y="2846692"/>
            <a:ext cx="4884380" cy="2683602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122369"/>
              </p:ext>
            </p:extLst>
          </p:nvPr>
        </p:nvGraphicFramePr>
        <p:xfrm>
          <a:off x="6529767" y="2050612"/>
          <a:ext cx="4733761" cy="2605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" name="文档" r:id="rId5" imgW="5422900" imgH="2984500" progId="Word.Document.12">
                  <p:embed/>
                </p:oleObj>
              </mc:Choice>
              <mc:Fallback>
                <p:oleObj name="文档" r:id="rId5" imgW="5422900" imgH="2984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29767" y="2050612"/>
                        <a:ext cx="4733761" cy="2605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380332"/>
              </p:ext>
            </p:extLst>
          </p:nvPr>
        </p:nvGraphicFramePr>
        <p:xfrm>
          <a:off x="6091386" y="4677194"/>
          <a:ext cx="5422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" name="文档" r:id="rId8" imgW="5422900" imgH="1092200" progId="Word.Document.12">
                  <p:embed/>
                </p:oleObj>
              </mc:Choice>
              <mc:Fallback>
                <p:oleObj name="文档" r:id="rId8" imgW="5422900" imgH="1092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1386" y="4677194"/>
                        <a:ext cx="5422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359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ea"/>
              <a:buAutoNum type="ea1JpnChsDbPeriod" startAt="5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结论与讨论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600201"/>
            <a:ext cx="5714910" cy="4349080"/>
          </a:xfrm>
        </p:spPr>
        <p:txBody>
          <a:bodyPr>
            <a:normAutofit fontScale="62500" lnSpcReduction="20000"/>
          </a:bodyPr>
          <a:lstStyle/>
          <a:p>
            <a:r>
              <a:rPr kumimoji="1" lang="zh-CN" altLang="en-US" dirty="0">
                <a:latin typeface="Hiragino Sans GB W3"/>
                <a:ea typeface="Hiragino Sans GB W3"/>
                <a:cs typeface="Hiragino Sans GB W3"/>
              </a:rPr>
              <a:t>本文应用概念分类体系，提出两步抽象自下而上的关系概念化方法，根据概念的典型性、多样性、覆盖率等特征为一个实体关系给出一组</a:t>
            </a:r>
            <a:r>
              <a:rPr kumimoji="1" lang="en-US" altLang="zh-CN" dirty="0">
                <a:latin typeface="Hiragino Sans GB W3"/>
                <a:ea typeface="Hiragino Sans GB W3"/>
                <a:cs typeface="Hiragino Sans GB W3"/>
              </a:rPr>
              <a:t>Top-K</a:t>
            </a:r>
            <a:r>
              <a:rPr kumimoji="1" lang="zh-CN" altLang="en-US" dirty="0">
                <a:latin typeface="Hiragino Sans GB W3"/>
                <a:ea typeface="Hiragino Sans GB W3"/>
                <a:cs typeface="Hiragino Sans GB W3"/>
              </a:rPr>
              <a:t>的概念对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。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特点：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zh-CN" dirty="0" smtClean="0">
                <a:latin typeface="Hiragino Sans GB W3"/>
                <a:ea typeface="Hiragino Sans GB W3"/>
                <a:cs typeface="Hiragino Sans GB W3"/>
              </a:rPr>
              <a:t>使用实体类型更丰</a:t>
            </a:r>
            <a:r>
              <a:rPr lang="zh-CN" altLang="zh-CN" dirty="0">
                <a:latin typeface="Hiragino Sans GB W3"/>
                <a:ea typeface="Hiragino Sans GB W3"/>
                <a:cs typeface="Hiragino Sans GB W3"/>
              </a:rPr>
              <a:t>富的概念分类</a:t>
            </a:r>
            <a:r>
              <a:rPr lang="zh-CN" altLang="zh-CN" dirty="0" smtClean="0">
                <a:latin typeface="Hiragino Sans GB W3"/>
                <a:ea typeface="Hiragino Sans GB W3"/>
                <a:cs typeface="Hiragino Sans GB W3"/>
              </a:rPr>
              <a:t>体系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zh-CN" dirty="0" smtClean="0">
                <a:latin typeface="Hiragino Sans GB W3"/>
                <a:ea typeface="Hiragino Sans GB W3"/>
                <a:cs typeface="Hiragino Sans GB W3"/>
              </a:rPr>
              <a:t>将一对实体或一对概念当做一个对</a:t>
            </a:r>
            <a:r>
              <a:rPr lang="zh-CN" altLang="zh-CN" dirty="0">
                <a:latin typeface="Hiragino Sans GB W3"/>
                <a:ea typeface="Hiragino Sans GB W3"/>
                <a:cs typeface="Hiragino Sans GB W3"/>
              </a:rPr>
              <a:t>象来考虑，</a:t>
            </a:r>
            <a:r>
              <a:rPr lang="zh-CN" altLang="zh-CN" dirty="0" smtClean="0">
                <a:latin typeface="Hiragino Sans GB W3"/>
                <a:ea typeface="Hiragino Sans GB W3"/>
                <a:cs typeface="Hiragino Sans GB W3"/>
              </a:rPr>
              <a:t>从而保留了一对实体或概念之间潜在的实体关系，</a:t>
            </a:r>
            <a:r>
              <a:rPr lang="zh-CN" altLang="zh-CN" dirty="0">
                <a:latin typeface="Hiragino Sans GB W3"/>
                <a:ea typeface="Hiragino Sans GB W3"/>
                <a:cs typeface="Hiragino Sans GB W3"/>
              </a:rPr>
              <a:t>通过大量实体对的叠加优化而选择更</a:t>
            </a:r>
            <a:r>
              <a:rPr lang="zh-CN" altLang="zh-CN" dirty="0" smtClean="0">
                <a:latin typeface="Hiragino Sans GB W3"/>
                <a:ea typeface="Hiragino Sans GB W3"/>
                <a:cs typeface="Hiragino Sans GB W3"/>
              </a:rPr>
              <a:t>典型的概念对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优势：</a:t>
            </a:r>
            <a:r>
              <a:rPr lang="zh-CN" altLang="zh-CN" dirty="0">
                <a:latin typeface="Hiragino Sans GB W3"/>
                <a:ea typeface="Hiragino Sans GB W3"/>
                <a:cs typeface="Hiragino Sans GB W3"/>
              </a:rPr>
              <a:t>生成</a:t>
            </a:r>
            <a:r>
              <a:rPr lang="zh-CN" altLang="zh-CN" dirty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实体类型粒度更细</a:t>
            </a:r>
            <a:r>
              <a:rPr lang="zh-CN" altLang="zh-CN" dirty="0">
                <a:latin typeface="Hiragino Sans GB W3"/>
                <a:ea typeface="Hiragino Sans GB W3"/>
                <a:cs typeface="Hiragino Sans GB W3"/>
              </a:rPr>
              <a:t>的实体关系，有助于</a:t>
            </a:r>
            <a:r>
              <a:rPr lang="zh-CN" altLang="zh-CN" dirty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基于语义</a:t>
            </a:r>
            <a:r>
              <a:rPr lang="zh-CN" altLang="zh-CN" dirty="0">
                <a:latin typeface="Hiragino Sans GB W3"/>
                <a:ea typeface="Hiragino Sans GB W3"/>
                <a:cs typeface="Hiragino Sans GB W3"/>
              </a:rPr>
              <a:t>的关系分类体系的构建，也有助于发现更细的实体类型之间的</a:t>
            </a:r>
            <a:r>
              <a:rPr lang="zh-CN" altLang="zh-CN" dirty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新关系</a:t>
            </a:r>
            <a:r>
              <a:rPr lang="en-US" altLang="zh-CN" dirty="0">
                <a:latin typeface="Hiragino Sans GB W3"/>
                <a:ea typeface="Hiragino Sans GB W3"/>
                <a:cs typeface="Hiragino Sans GB W3"/>
              </a:rPr>
              <a:t> 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应用：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zh-CN" dirty="0">
                <a:latin typeface="Hiragino Sans GB W3"/>
                <a:ea typeface="Hiragino Sans GB W3"/>
                <a:cs typeface="Hiragino Sans GB W3"/>
              </a:rPr>
              <a:t>基于语义的关系分类体系</a:t>
            </a:r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zh-CN" dirty="0">
                <a:latin typeface="Hiragino Sans GB W3"/>
                <a:ea typeface="Hiragino Sans GB W3"/>
                <a:cs typeface="Hiragino Sans GB W3"/>
              </a:rPr>
              <a:t>基于语义关</a:t>
            </a:r>
            <a:r>
              <a:rPr lang="zh-CN" altLang="zh-CN" dirty="0" smtClean="0">
                <a:latin typeface="Hiragino Sans GB W3"/>
                <a:ea typeface="Hiragino Sans GB W3"/>
                <a:cs typeface="Hiragino Sans GB W3"/>
              </a:rPr>
              <a:t>系的模板匹配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33" y="1786526"/>
            <a:ext cx="5270500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44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ea"/>
              <a:buAutoNum type="ea1JpnChsDbPeriod" startAt="6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致谢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zh-CN" dirty="0">
                <a:latin typeface="Hiragino Sans GB W3"/>
                <a:ea typeface="Hiragino Sans GB W3"/>
                <a:cs typeface="Hiragino Sans GB W3"/>
              </a:rPr>
              <a:t>感谢我的导师，计算机科学与技术学院的肖仰华老师，在这几个月期间的认真指导。感谢韩国浦项科技大学（</a:t>
            </a:r>
            <a:r>
              <a:rPr lang="en-US" altLang="zh-CN" dirty="0" err="1">
                <a:latin typeface="Hiragino Sans GB W3"/>
                <a:ea typeface="Hiragino Sans GB W3"/>
                <a:cs typeface="Hiragino Sans GB W3"/>
              </a:rPr>
              <a:t>POSTECH</a:t>
            </a:r>
            <a:r>
              <a:rPr lang="zh-CN" altLang="zh-CN" dirty="0">
                <a:latin typeface="Hiragino Sans GB W3"/>
                <a:ea typeface="Hiragino Sans GB W3"/>
                <a:cs typeface="Hiragino Sans GB W3"/>
              </a:rPr>
              <a:t>）计算机系的</a:t>
            </a:r>
            <a:r>
              <a:rPr lang="en-US" altLang="zh-CN" dirty="0" err="1">
                <a:latin typeface="Hiragino Sans GB W3"/>
                <a:ea typeface="Hiragino Sans GB W3"/>
                <a:cs typeface="Hiragino Sans GB W3"/>
              </a:rPr>
              <a:t>Seungwon</a:t>
            </a:r>
            <a:r>
              <a:rPr lang="en-US" altLang="zh-CN" dirty="0">
                <a:latin typeface="Hiragino Sans GB W3"/>
                <a:ea typeface="Hiragino Sans GB W3"/>
                <a:cs typeface="Hiragino Sans GB W3"/>
              </a:rPr>
              <a:t> Hwang</a:t>
            </a:r>
            <a:r>
              <a:rPr lang="zh-CN" altLang="zh-CN" dirty="0">
                <a:latin typeface="Hiragino Sans GB W3"/>
                <a:ea typeface="Hiragino Sans GB W3"/>
                <a:cs typeface="Hiragino Sans GB W3"/>
              </a:rPr>
              <a:t>老师，在我的研究过程遇到瓶颈时提供建议。感谢计算机科学与技术学院的张义同学，在论文撰写期间全程为我提供帮助。感谢</a:t>
            </a:r>
            <a:r>
              <a:rPr lang="en-US" altLang="zh-CN" dirty="0" err="1">
                <a:latin typeface="Hiragino Sans GB W3"/>
                <a:ea typeface="Hiragino Sans GB W3"/>
                <a:cs typeface="Hiragino Sans GB W3"/>
              </a:rPr>
              <a:t>GDM</a:t>
            </a:r>
            <a:r>
              <a:rPr lang="zh-CN" altLang="zh-CN" dirty="0">
                <a:latin typeface="Hiragino Sans GB W3"/>
                <a:ea typeface="Hiragino Sans GB W3"/>
                <a:cs typeface="Hiragino Sans GB W3"/>
              </a:rPr>
              <a:t>实验室的各位同学，包括孙祥彦、谢晨昊同学等，在讨论中为我提供了有价值的资源。感谢我的母亲及其同学与同事、美国明尼苏达双城大学陈柯栋同学、复旦大学瞿佳庆同学、雷添羽同学、舒静同学、美国南加州大学马帅同学、云南师范大学计算机学院肖斓楠老师即其计算机学院的学生等，为我的实验进行了人工打分标注。</a:t>
            </a:r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  <a:p>
            <a:pPr>
              <a:lnSpc>
                <a:spcPct val="110000"/>
              </a:lnSpc>
            </a:pPr>
            <a:r>
              <a:rPr lang="zh-CN" altLang="zh-CN" dirty="0">
                <a:latin typeface="Hiragino Sans GB W3"/>
                <a:ea typeface="Hiragino Sans GB W3"/>
                <a:cs typeface="Hiragino Sans GB W3"/>
              </a:rPr>
              <a:t>这篇论文将为我在复旦大学四年的学习与生活画上句号，因此我倾注了许多时间与精力。在接下来的几个月时间，我还将继续在肖仰华老师、</a:t>
            </a:r>
            <a:r>
              <a:rPr lang="en-US" altLang="zh-CN" dirty="0" err="1">
                <a:latin typeface="Hiragino Sans GB W3"/>
                <a:ea typeface="Hiragino Sans GB W3"/>
                <a:cs typeface="Hiragino Sans GB W3"/>
              </a:rPr>
              <a:t>Seungwon</a:t>
            </a:r>
            <a:r>
              <a:rPr lang="en-US" altLang="zh-CN" dirty="0">
                <a:latin typeface="Hiragino Sans GB W3"/>
                <a:ea typeface="Hiragino Sans GB W3"/>
                <a:cs typeface="Hiragino Sans GB W3"/>
              </a:rPr>
              <a:t> Hwang</a:t>
            </a:r>
            <a:r>
              <a:rPr lang="zh-CN" altLang="zh-CN" dirty="0">
                <a:latin typeface="Hiragino Sans GB W3"/>
                <a:ea typeface="Hiragino Sans GB W3"/>
                <a:cs typeface="Hiragino Sans GB W3"/>
              </a:rPr>
              <a:t>老师和张义同学的帮助下继续修改论文并投稿。</a:t>
            </a:r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  <a:p>
            <a:pPr>
              <a:lnSpc>
                <a:spcPct val="110000"/>
              </a:lnSpc>
            </a:pPr>
            <a:r>
              <a:rPr lang="zh-CN" altLang="zh-CN" dirty="0">
                <a:latin typeface="Hiragino Sans GB W3"/>
                <a:ea typeface="Hiragino Sans GB W3"/>
                <a:cs typeface="Hiragino Sans GB W3"/>
              </a:rPr>
              <a:t>最后向审阅论文的各位专家和老师表示感谢，初次接触科研，论文中如有不足之处，敬请各位提出指正和建议。</a:t>
            </a:r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  <a:p>
            <a:pPr>
              <a:lnSpc>
                <a:spcPct val="110000"/>
              </a:lnSpc>
            </a:pP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883444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答辩提纲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24010" y="1561718"/>
            <a:ext cx="5753396" cy="4349080"/>
          </a:xfrm>
        </p:spPr>
        <p:txBody>
          <a:bodyPr anchor="ctr"/>
          <a:lstStyle/>
          <a:p>
            <a:pPr marL="571500" indent="-571500">
              <a:buClrTx/>
              <a:buFont typeface="+mj-ea"/>
              <a:buAutoNum type="ea1JpnChsDbPeriod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研究背景</a:t>
            </a:r>
            <a:endParaRPr kumimoji="1" lang="en-US" altLang="zh-CN" baseline="30000" dirty="0" smtClean="0">
              <a:latin typeface="Hiragino Sans GB W3"/>
              <a:ea typeface="Hiragino Sans GB W3"/>
              <a:cs typeface="Hiragino Sans GB W3"/>
            </a:endParaRPr>
          </a:p>
          <a:p>
            <a:pPr marL="571500" indent="-571500">
              <a:buClrTx/>
              <a:buFont typeface="+mj-ea"/>
              <a:buAutoNum type="ea1JpnChsDbPeriod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现有问题和</a:t>
            </a:r>
            <a:r>
              <a:rPr kumimoji="1" lang="en-US" altLang="en-US" dirty="0" smtClean="0">
                <a:latin typeface="Hiragino Sans GB W3"/>
                <a:ea typeface="Hiragino Sans GB W3"/>
                <a:cs typeface="Hiragino Sans GB W3"/>
              </a:rPr>
              <a:t>启发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571500" indent="-571500">
              <a:buClrTx/>
              <a:buFont typeface="+mj-ea"/>
              <a:buAutoNum type="ea1JpnChsDbPeriod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研究内容和方法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571500" indent="-571500">
              <a:buClrTx/>
              <a:buFont typeface="+mj-ea"/>
              <a:buAutoNum type="ea1JpnChsDbPeriod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实验与分析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571500" indent="-571500">
              <a:buClrTx/>
              <a:buFont typeface="+mj-ea"/>
              <a:buAutoNum type="ea1JpnChsDbPeriod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结论与讨论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571500" indent="-571500">
              <a:buClrTx/>
              <a:buFont typeface="+mj-ea"/>
              <a:buAutoNum type="ea1JpnChsDbPeriod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致谢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507509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ea"/>
              <a:buAutoNum type="ea1JpnChsDb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研究背景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0916" y="1600200"/>
            <a:ext cx="5099524" cy="439402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表格标注</a:t>
            </a:r>
            <a:r>
              <a:rPr kumimoji="1" lang="en-US" altLang="zh-CN" sz="2000" dirty="0" smtClean="0">
                <a:latin typeface="Hiragino Sans GB W3"/>
                <a:ea typeface="Hiragino Sans GB W3"/>
                <a:cs typeface="Hiragino Sans GB W3"/>
              </a:rPr>
              <a:t>(Table Annotation)</a:t>
            </a:r>
            <a:endParaRPr kumimoji="1" lang="en-US" altLang="zh-CN" sz="20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7" name="内容占位符 4"/>
          <p:cNvSpPr txBox="1">
            <a:spLocks/>
          </p:cNvSpPr>
          <p:nvPr/>
        </p:nvSpPr>
        <p:spPr>
          <a:xfrm>
            <a:off x="6611854" y="1598669"/>
            <a:ext cx="5099524" cy="44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关系分类体系</a:t>
            </a:r>
            <a:r>
              <a:rPr kumimoji="1" lang="en-US" altLang="zh-CN" sz="2000" dirty="0" smtClean="0">
                <a:latin typeface="Hiragino Sans GB W3"/>
                <a:ea typeface="Hiragino Sans GB W3"/>
                <a:cs typeface="Hiragino Sans GB W3"/>
              </a:rPr>
              <a:t>(Relation Taxonomy)</a:t>
            </a:r>
            <a:endParaRPr kumimoji="1" lang="en-US" altLang="zh-CN" sz="1600" dirty="0">
              <a:latin typeface="Hiragino Sans GB W3"/>
              <a:ea typeface="Hiragino Sans GB W3"/>
              <a:cs typeface="Hiragino Sans GB W3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7032"/>
              </p:ext>
            </p:extLst>
          </p:nvPr>
        </p:nvGraphicFramePr>
        <p:xfrm>
          <a:off x="1077605" y="2140690"/>
          <a:ext cx="4438702" cy="201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75923"/>
                <a:gridCol w="1962779"/>
              </a:tblGrid>
              <a:tr h="256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</a:t>
                      </a:r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54">
                <a:tc>
                  <a:txBody>
                    <a:bodyPr/>
                    <a:lstStyle/>
                    <a:p>
                      <a:r>
                        <a:rPr lang="en-US" altLang="zh-CN" sz="1600" i="1" dirty="0" smtClean="0">
                          <a:latin typeface="Times"/>
                          <a:cs typeface="Times"/>
                        </a:rPr>
                        <a:t>Harry</a:t>
                      </a:r>
                      <a:r>
                        <a:rPr lang="zh-CN" altLang="en-US" sz="1600" i="1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1600" i="1" dirty="0" smtClean="0">
                          <a:latin typeface="Times"/>
                          <a:cs typeface="Times"/>
                        </a:rPr>
                        <a:t>Potter</a:t>
                      </a:r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err="1" smtClean="0">
                          <a:latin typeface="Times"/>
                          <a:cs typeface="Times"/>
                        </a:rPr>
                        <a:t>J.K</a:t>
                      </a:r>
                      <a:r>
                        <a:rPr lang="en-US" altLang="zh-CN" sz="1600" i="1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zh-CN" altLang="en-US" sz="1600" i="1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1600" i="1" dirty="0" smtClean="0">
                          <a:latin typeface="Times"/>
                          <a:cs typeface="Times"/>
                        </a:rPr>
                        <a:t>Rowling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54">
                <a:tc>
                  <a:txBody>
                    <a:bodyPr/>
                    <a:lstStyle/>
                    <a:p>
                      <a:r>
                        <a:rPr lang="en-US" altLang="zh-CN" sz="1600" i="1" dirty="0" smtClean="0">
                          <a:latin typeface="Times"/>
                          <a:cs typeface="Times"/>
                        </a:rPr>
                        <a:t>Heal the World</a:t>
                      </a:r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latin typeface="Times"/>
                          <a:cs typeface="Times"/>
                        </a:rPr>
                        <a:t>Michael Jackson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54">
                <a:tc>
                  <a:txBody>
                    <a:bodyPr/>
                    <a:lstStyle/>
                    <a:p>
                      <a:r>
                        <a:rPr lang="en-US" altLang="zh-CN" sz="1600" i="1" dirty="0" smtClean="0">
                          <a:latin typeface="Times"/>
                          <a:cs typeface="Times"/>
                        </a:rPr>
                        <a:t>The</a:t>
                      </a:r>
                      <a:r>
                        <a:rPr lang="en-US" altLang="zh-CN" sz="160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1600" i="1" dirty="0" smtClean="0">
                          <a:latin typeface="Times"/>
                          <a:cs typeface="Times"/>
                        </a:rPr>
                        <a:t>Wedding</a:t>
                      </a:r>
                      <a:r>
                        <a:rPr lang="en-US" altLang="zh-CN" sz="160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sz="1600" i="1" dirty="0" smtClean="0">
                          <a:latin typeface="Times"/>
                          <a:cs typeface="Times"/>
                        </a:rPr>
                        <a:t>Banquet</a:t>
                      </a:r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err="1" smtClean="0">
                          <a:latin typeface="Times"/>
                          <a:cs typeface="Times"/>
                        </a:rPr>
                        <a:t>Ang</a:t>
                      </a:r>
                      <a:r>
                        <a:rPr lang="en-US" altLang="zh-CN" sz="1600" i="1" dirty="0" smtClean="0">
                          <a:latin typeface="Times"/>
                          <a:cs typeface="Times"/>
                        </a:rPr>
                        <a:t> Lee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54">
                <a:tc>
                  <a:txBody>
                    <a:bodyPr/>
                    <a:lstStyle/>
                    <a:p>
                      <a:r>
                        <a:rPr lang="en-US" altLang="zh-CN" sz="1600" i="1" dirty="0" smtClean="0">
                          <a:latin typeface="Times"/>
                          <a:cs typeface="Times"/>
                        </a:rPr>
                        <a:t>The Angelic Conversation</a:t>
                      </a:r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latin typeface="Times"/>
                          <a:cs typeface="Times"/>
                        </a:rPr>
                        <a:t>William </a:t>
                      </a:r>
                      <a:r>
                        <a:rPr lang="en-US" altLang="zh-CN" sz="1600" i="1" dirty="0" err="1" smtClean="0">
                          <a:latin typeface="Times"/>
                          <a:cs typeface="Times"/>
                        </a:rPr>
                        <a:t>Shakespe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54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…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10" name="图片 9" descr="Screen Shot 2015-06-22 at 9.26.54 PM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501" b="23272"/>
          <a:stretch/>
        </p:blipFill>
        <p:spPr>
          <a:xfrm>
            <a:off x="7025614" y="2039601"/>
            <a:ext cx="3578281" cy="211656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07473" y="4694932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2400" dirty="0" smtClean="0">
                <a:latin typeface="Hiragino Sans GB W3"/>
                <a:ea typeface="Hiragino Sans GB W3"/>
                <a:cs typeface="Hiragino Sans GB W3"/>
              </a:rPr>
              <a:t>涉及</a:t>
            </a:r>
            <a:r>
              <a:rPr kumimoji="1" lang="zh-CN" altLang="en-US" sz="2400" dirty="0" smtClean="0">
                <a:latin typeface="Hiragino Sans GB W3"/>
                <a:ea typeface="Hiragino Sans GB W3"/>
                <a:cs typeface="Hiragino Sans GB W3"/>
              </a:rPr>
              <a:t>问题：计算机如何理解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关系</a:t>
            </a:r>
            <a:r>
              <a:rPr kumimoji="1" lang="zh-CN" altLang="en-US" sz="2400" dirty="0" smtClean="0">
                <a:latin typeface="Hiragino Sans GB W3"/>
                <a:ea typeface="Hiragino Sans GB W3"/>
                <a:cs typeface="Hiragino Sans GB W3"/>
              </a:rPr>
              <a:t>？</a:t>
            </a:r>
            <a:endParaRPr kumimoji="1" lang="en-US" altLang="zh-CN" sz="2400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en-US" altLang="zh-CN" sz="2400" i="1" dirty="0" smtClean="0">
                <a:latin typeface="Times"/>
                <a:ea typeface="Hiragino Sans GB W3"/>
                <a:cs typeface="Times"/>
              </a:rPr>
              <a:t>r</a:t>
            </a:r>
            <a:r>
              <a:rPr kumimoji="1" lang="en-US" altLang="zh-CN" sz="2400" dirty="0" smtClean="0">
                <a:latin typeface="Times"/>
                <a:ea typeface="Hiragino Sans GB W3"/>
                <a:cs typeface="Times"/>
              </a:rPr>
              <a:t>(</a:t>
            </a:r>
            <a:r>
              <a:rPr kumimoji="1" lang="en-US" altLang="zh-CN" sz="2400" i="1" dirty="0" err="1" smtClean="0">
                <a:latin typeface="Times"/>
                <a:ea typeface="Hiragino Sans GB W3"/>
                <a:cs typeface="Times"/>
              </a:rPr>
              <a:t>e</a:t>
            </a:r>
            <a:r>
              <a:rPr kumimoji="1" lang="en-US" altLang="zh-CN" sz="2400" i="1" baseline="-25000" dirty="0" err="1" smtClean="0">
                <a:latin typeface="Times"/>
                <a:ea typeface="Hiragino Sans GB W3"/>
                <a:cs typeface="Times"/>
              </a:rPr>
              <a:t>i</a:t>
            </a:r>
            <a:r>
              <a:rPr kumimoji="1" lang="en-US" altLang="zh-CN" sz="2400" i="1" dirty="0" smtClean="0">
                <a:latin typeface="Times"/>
                <a:ea typeface="Hiragino Sans GB W3"/>
                <a:cs typeface="Times"/>
              </a:rPr>
              <a:t>, </a:t>
            </a:r>
            <a:r>
              <a:rPr kumimoji="1" lang="en-US" altLang="zh-CN" sz="2400" i="1" dirty="0" err="1" smtClean="0">
                <a:latin typeface="Times"/>
                <a:ea typeface="Hiragino Sans GB W3"/>
                <a:cs typeface="Times"/>
              </a:rPr>
              <a:t>e</a:t>
            </a:r>
            <a:r>
              <a:rPr kumimoji="1" lang="en-US" altLang="zh-CN" sz="2400" i="1" baseline="-25000" dirty="0" err="1" smtClean="0">
                <a:latin typeface="Times"/>
                <a:ea typeface="Hiragino Sans GB W3"/>
                <a:cs typeface="Times"/>
              </a:rPr>
              <a:t>j</a:t>
            </a:r>
            <a:r>
              <a:rPr kumimoji="1" lang="en-US" altLang="zh-CN" sz="2400" dirty="0" smtClean="0">
                <a:latin typeface="Times"/>
                <a:ea typeface="Hiragino Sans GB W3"/>
                <a:cs typeface="Times"/>
              </a:rPr>
              <a:t>)</a:t>
            </a:r>
            <a:endParaRPr kumimoji="1" lang="zh-CN" altLang="en-US" sz="2400" dirty="0">
              <a:latin typeface="Times"/>
              <a:ea typeface="Hiragino Sans GB W3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17520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ea"/>
              <a:buAutoNum type="ea1JpnChsDb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研究背景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600200"/>
            <a:ext cx="5099524" cy="43775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Arial"/>
              <a:buChar char="•"/>
            </a:pP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背景</a:t>
            </a:r>
            <a:r>
              <a:rPr kumimoji="1" lang="en-US" altLang="zh-CN" sz="2800" dirty="0" smtClean="0">
                <a:latin typeface="Hiragino Sans GB W3"/>
                <a:ea typeface="Hiragino Sans GB W3"/>
                <a:cs typeface="Hiragino Sans GB W3"/>
              </a:rPr>
              <a:t>(1.1)</a:t>
            </a:r>
          </a:p>
          <a:p>
            <a:pPr>
              <a:lnSpc>
                <a:spcPct val="120000"/>
              </a:lnSpc>
              <a:buFont typeface="Symbol" charset="2"/>
              <a:buChar char="-"/>
            </a:pPr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知识图谱</a:t>
            </a:r>
            <a:r>
              <a:rPr kumimoji="1" lang="en-US" altLang="zh-CN" sz="2000" dirty="0" smtClean="0">
                <a:latin typeface="Hiragino Sans GB W3"/>
                <a:ea typeface="Hiragino Sans GB W3"/>
                <a:cs typeface="Hiragino Sans GB W3"/>
              </a:rPr>
              <a:t>(Knowledge</a:t>
            </a:r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2000" dirty="0" smtClean="0">
                <a:latin typeface="Hiragino Sans GB W3"/>
                <a:ea typeface="Hiragino Sans GB W3"/>
                <a:cs typeface="Hiragino Sans GB W3"/>
              </a:rPr>
              <a:t>graph)</a:t>
            </a:r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是一种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结构化</a:t>
            </a:r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的信息，本质上是一种语义网。</a:t>
            </a:r>
            <a:endParaRPr kumimoji="1" lang="en-US" altLang="zh-CN" sz="2000" dirty="0" smtClean="0">
              <a:latin typeface="Hiragino Sans GB W3"/>
              <a:ea typeface="Hiragino Sans GB W3"/>
              <a:cs typeface="Hiragino Sans GB W3"/>
            </a:endParaRPr>
          </a:p>
          <a:p>
            <a:pPr>
              <a:lnSpc>
                <a:spcPct val="120000"/>
              </a:lnSpc>
              <a:buFont typeface="Symbol" charset="2"/>
              <a:buChar char="-"/>
            </a:pPr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构建：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实体为结点</a:t>
            </a:r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，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关系为边</a:t>
            </a:r>
            <a:endParaRPr kumimoji="1" lang="en-US" altLang="zh-CN" sz="2000" dirty="0" smtClean="0">
              <a:latin typeface="Hiragino Sans GB W3"/>
              <a:ea typeface="Hiragino Sans GB W3"/>
              <a:cs typeface="Hiragino Sans GB W3"/>
            </a:endParaRPr>
          </a:p>
          <a:p>
            <a:pPr>
              <a:lnSpc>
                <a:spcPct val="120000"/>
              </a:lnSpc>
              <a:buFont typeface="Symbol" charset="2"/>
              <a:buChar char="-"/>
            </a:pPr>
            <a:r>
              <a:rPr kumimoji="1" lang="en-US" altLang="en-US" sz="2000" dirty="0" smtClean="0">
                <a:latin typeface="Hiragino Sans GB W3"/>
                <a:ea typeface="Hiragino Sans GB W3"/>
                <a:cs typeface="Hiragino Sans GB W3"/>
              </a:rPr>
              <a:t>维护</a:t>
            </a:r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：三元组为储存形式</a:t>
            </a:r>
            <a:endParaRPr kumimoji="1" lang="en-US" altLang="zh-CN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400050" lvl="1" indent="0" algn="ctr">
              <a:lnSpc>
                <a:spcPct val="120000"/>
              </a:lnSpc>
              <a:buNone/>
            </a:pPr>
            <a:r>
              <a:rPr lang="en-US" altLang="zh-CN" sz="1600" i="1" dirty="0">
                <a:latin typeface="Times"/>
                <a:cs typeface="Times New Roman"/>
              </a:rPr>
              <a:t>located-</a:t>
            </a:r>
            <a:r>
              <a:rPr lang="en-US" altLang="zh-CN" sz="1600" i="1" dirty="0" smtClean="0">
                <a:latin typeface="Times"/>
                <a:cs typeface="Times New Roman"/>
              </a:rPr>
              <a:t>in</a:t>
            </a:r>
            <a:r>
              <a:rPr lang="zh-CN" altLang="en-US" sz="1600" i="1" dirty="0" smtClean="0">
                <a:latin typeface="Times"/>
                <a:cs typeface="Times New Roman"/>
              </a:rPr>
              <a:t> </a:t>
            </a:r>
            <a:r>
              <a:rPr lang="en-US" altLang="zh-CN" sz="1600" i="1" dirty="0" smtClean="0">
                <a:latin typeface="Times"/>
                <a:cs typeface="Times New Roman"/>
              </a:rPr>
              <a:t>(</a:t>
            </a:r>
            <a:r>
              <a:rPr lang="en-US" altLang="zh-CN" sz="1600" i="1" dirty="0">
                <a:latin typeface="Times"/>
                <a:cs typeface="Times New Roman"/>
              </a:rPr>
              <a:t>Fudan University, Shanghai</a:t>
            </a:r>
            <a:r>
              <a:rPr lang="en-US" altLang="zh-CN" sz="1600" i="1" dirty="0" smtClean="0">
                <a:latin typeface="Times"/>
                <a:cs typeface="Times New Roman"/>
              </a:rPr>
              <a:t>)</a:t>
            </a:r>
            <a:endParaRPr lang="en-US" altLang="zh-CN" sz="16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1600" r="10694"/>
          <a:stretch/>
        </p:blipFill>
        <p:spPr>
          <a:xfrm>
            <a:off x="2051959" y="4171962"/>
            <a:ext cx="2361085" cy="1905374"/>
          </a:xfrm>
          <a:prstGeom prst="rect">
            <a:avLst/>
          </a:prstGeom>
        </p:spPr>
      </p:pic>
      <p:sp>
        <p:nvSpPr>
          <p:cNvPr id="18" name="内容占位符 4"/>
          <p:cNvSpPr txBox="1">
            <a:spLocks/>
          </p:cNvSpPr>
          <p:nvPr/>
        </p:nvSpPr>
        <p:spPr>
          <a:xfrm>
            <a:off x="6202878" y="1600200"/>
            <a:ext cx="4996508" cy="437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/>
              <a:buChar char="•"/>
            </a:pPr>
            <a:r>
              <a:rPr kumimoji="1" lang="en-US" altLang="en-US" sz="2800" dirty="0" smtClean="0">
                <a:latin typeface="Hiragino Sans GB W3"/>
                <a:ea typeface="Hiragino Sans GB W3"/>
                <a:cs typeface="Hiragino Sans GB W3"/>
              </a:rPr>
              <a:t>实体关系(1.1.2, 1.1.3)</a:t>
            </a:r>
            <a:endParaRPr kumimoji="1" lang="en-US" altLang="zh-CN" sz="2800" dirty="0" smtClean="0">
              <a:latin typeface="Hiragino Sans GB W3"/>
              <a:ea typeface="Hiragino Sans GB W3"/>
              <a:cs typeface="Hiragino Sans GB W3"/>
            </a:endParaRPr>
          </a:p>
          <a:p>
            <a:pPr>
              <a:lnSpc>
                <a:spcPct val="120000"/>
              </a:lnSpc>
              <a:buFont typeface="Symbol" charset="2"/>
              <a:buChar char="-"/>
            </a:pPr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实体关系有</a:t>
            </a:r>
            <a:r>
              <a:rPr kumimoji="1" lang="en-US" altLang="en-US" sz="2000" dirty="0" smtClean="0">
                <a:latin typeface="Hiragino Sans GB W3"/>
                <a:ea typeface="Hiragino Sans GB W3"/>
                <a:cs typeface="Hiragino Sans GB W3"/>
              </a:rPr>
              <a:t>多种</a:t>
            </a:r>
            <a:r>
              <a:rPr kumimoji="1" lang="zh-CN" altLang="en-US" sz="2000" dirty="0" smtClean="0">
                <a:latin typeface="Hiragino Sans GB W3"/>
                <a:ea typeface="Hiragino Sans GB W3"/>
                <a:cs typeface="Hiragino Sans GB W3"/>
              </a:rPr>
              <a:t>描述方式：</a:t>
            </a:r>
            <a:endParaRPr kumimoji="1" lang="en-US" altLang="zh-CN" sz="1600" dirty="0" smtClean="0"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120000"/>
              </a:lnSpc>
              <a:buFont typeface="Symbol" charset="2"/>
              <a:buChar char="-"/>
            </a:pPr>
            <a:r>
              <a:rPr kumimoji="1" lang="zh-CN" altLang="en-US" sz="1800" dirty="0" smtClean="0">
                <a:latin typeface="Hiragino Sans GB W3"/>
                <a:ea typeface="Hiragino Sans GB W3"/>
                <a:cs typeface="Hiragino Sans GB W3"/>
              </a:rPr>
              <a:t>关系模式</a:t>
            </a:r>
            <a:r>
              <a:rPr kumimoji="1" lang="en-US" altLang="zh-CN" sz="1800" dirty="0" smtClean="0">
                <a:latin typeface="Hiragino Sans GB W3"/>
                <a:ea typeface="Hiragino Sans GB W3"/>
                <a:cs typeface="Hiragino Sans GB W3"/>
              </a:rPr>
              <a:t>(Relation</a:t>
            </a:r>
            <a:r>
              <a:rPr kumimoji="1" lang="zh-CN" altLang="en-US" sz="18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800" dirty="0" smtClean="0">
                <a:latin typeface="Hiragino Sans GB W3"/>
                <a:ea typeface="Hiragino Sans GB W3"/>
                <a:cs typeface="Hiragino Sans GB W3"/>
              </a:rPr>
              <a:t>Pattern)</a:t>
            </a:r>
            <a:r>
              <a:rPr kumimoji="1" lang="zh-CN" altLang="en-US" sz="1800" dirty="0" smtClean="0">
                <a:latin typeface="Hiragino Sans GB W3"/>
                <a:ea typeface="Hiragino Sans GB W3"/>
                <a:cs typeface="Hiragino Sans GB W3"/>
              </a:rPr>
              <a:t>：</a:t>
            </a:r>
            <a:endParaRPr kumimoji="1" lang="en-US" altLang="zh-CN" sz="1800" dirty="0" smtClean="0">
              <a:latin typeface="Hiragino Sans GB W3"/>
              <a:ea typeface="Hiragino Sans GB W3"/>
              <a:cs typeface="Hiragino Sans GB W3"/>
            </a:endParaRPr>
          </a:p>
          <a:p>
            <a:pPr lvl="2">
              <a:lnSpc>
                <a:spcPct val="120000"/>
              </a:lnSpc>
              <a:buFont typeface="Symbol" charset="2"/>
              <a:buChar char="-"/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形式为</a:t>
            </a:r>
            <a:r>
              <a:rPr kumimoji="1" lang="en-US" altLang="zh-CN" sz="1400" i="1" dirty="0" smtClean="0">
                <a:solidFill>
                  <a:srgbClr val="FF0000"/>
                </a:solidFill>
                <a:latin typeface="Times"/>
                <a:ea typeface="Hiragino Sans GB W3"/>
                <a:cs typeface="Times"/>
              </a:rPr>
              <a:t>&lt;type&gt;</a:t>
            </a:r>
            <a:r>
              <a:rPr kumimoji="1" lang="zh-CN" altLang="en-US" sz="1400" i="1" dirty="0" smtClean="0">
                <a:solidFill>
                  <a:srgbClr val="FF0000"/>
                </a:solidFill>
                <a:latin typeface="Times"/>
                <a:ea typeface="Hiragino Sans GB W3"/>
                <a:cs typeface="Times"/>
              </a:rPr>
              <a:t> </a:t>
            </a:r>
            <a:r>
              <a:rPr kumimoji="1" lang="en-US" altLang="zh-CN" sz="1400" i="1" dirty="0" smtClean="0">
                <a:solidFill>
                  <a:srgbClr val="FF0000"/>
                </a:solidFill>
                <a:latin typeface="Times"/>
                <a:ea typeface="Hiragino Sans GB W3"/>
                <a:cs typeface="Times"/>
              </a:rPr>
              <a:t>context</a:t>
            </a:r>
            <a:r>
              <a:rPr kumimoji="1" lang="zh-CN" altLang="en-US" sz="1400" i="1" dirty="0" smtClean="0">
                <a:solidFill>
                  <a:srgbClr val="FF0000"/>
                </a:solidFill>
                <a:latin typeface="Times"/>
                <a:ea typeface="Hiragino Sans GB W3"/>
                <a:cs typeface="Times"/>
              </a:rPr>
              <a:t> </a:t>
            </a:r>
            <a:r>
              <a:rPr kumimoji="1" lang="en-US" altLang="zh-CN" sz="1400" i="1" dirty="0" smtClean="0">
                <a:solidFill>
                  <a:srgbClr val="FF0000"/>
                </a:solidFill>
                <a:latin typeface="Times"/>
                <a:ea typeface="Hiragino Sans GB W3"/>
                <a:cs typeface="Times"/>
              </a:rPr>
              <a:t>&lt;type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&gt;</a:t>
            </a:r>
          </a:p>
          <a:p>
            <a:pPr lvl="2">
              <a:lnSpc>
                <a:spcPct val="120000"/>
              </a:lnSpc>
              <a:buFont typeface="Symbol" charset="2"/>
              <a:buChar char="-"/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如</a:t>
            </a:r>
            <a:r>
              <a:rPr lang="en-US" altLang="zh-CN" sz="1400" i="1" dirty="0">
                <a:latin typeface="Times"/>
                <a:cs typeface="Times"/>
              </a:rPr>
              <a:t>&lt;Institution&gt; locates at</a:t>
            </a:r>
            <a:r>
              <a:rPr lang="zh-CN" altLang="en-US" sz="1400" i="1" dirty="0">
                <a:latin typeface="Times"/>
                <a:cs typeface="Times"/>
              </a:rPr>
              <a:t> </a:t>
            </a:r>
            <a:r>
              <a:rPr lang="en-US" altLang="zh-CN" sz="1400" i="1" dirty="0">
                <a:latin typeface="Times"/>
                <a:cs typeface="Times"/>
              </a:rPr>
              <a:t>&lt;Location</a:t>
            </a:r>
            <a:r>
              <a:rPr lang="en-US" altLang="zh-CN" sz="1400" i="1" dirty="0" smtClean="0">
                <a:latin typeface="Times"/>
                <a:cs typeface="Times"/>
              </a:rPr>
              <a:t>&gt;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120000"/>
              </a:lnSpc>
              <a:buFont typeface="Symbol" charset="2"/>
              <a:buChar char="-"/>
            </a:pPr>
            <a:r>
              <a:rPr kumimoji="1" lang="zh-CN" altLang="en-US" sz="1800" dirty="0" smtClean="0">
                <a:latin typeface="Hiragino Sans GB W3"/>
                <a:ea typeface="Hiragino Sans GB W3"/>
                <a:cs typeface="Hiragino Sans GB W3"/>
              </a:rPr>
              <a:t>关系实例</a:t>
            </a:r>
            <a:r>
              <a:rPr kumimoji="1" lang="en-US" altLang="zh-CN" sz="1800" dirty="0" smtClean="0">
                <a:latin typeface="Hiragino Sans GB W3"/>
                <a:ea typeface="Hiragino Sans GB W3"/>
                <a:cs typeface="Hiragino Sans GB W3"/>
              </a:rPr>
              <a:t>(Relation</a:t>
            </a:r>
            <a:r>
              <a:rPr kumimoji="1" lang="zh-CN" altLang="en-US" sz="18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800" dirty="0" smtClean="0">
                <a:latin typeface="Hiragino Sans GB W3"/>
                <a:ea typeface="Hiragino Sans GB W3"/>
                <a:cs typeface="Hiragino Sans GB W3"/>
              </a:rPr>
              <a:t>Instance)</a:t>
            </a:r>
            <a:r>
              <a:rPr kumimoji="1" lang="zh-CN" altLang="en-US" sz="1800" dirty="0" smtClean="0">
                <a:latin typeface="Hiragino Sans GB W3"/>
                <a:ea typeface="Hiragino Sans GB W3"/>
                <a:cs typeface="Hiragino Sans GB W3"/>
              </a:rPr>
              <a:t>：</a:t>
            </a:r>
            <a:endParaRPr kumimoji="1" lang="en-US" altLang="zh-CN" sz="1800" dirty="0" smtClean="0">
              <a:latin typeface="Hiragino Sans GB W3"/>
              <a:ea typeface="Hiragino Sans GB W3"/>
              <a:cs typeface="Hiragino Sans GB W3"/>
            </a:endParaRPr>
          </a:p>
          <a:p>
            <a:pPr lvl="2">
              <a:lnSpc>
                <a:spcPct val="120000"/>
              </a:lnSpc>
              <a:buFont typeface="Symbol" charset="2"/>
              <a:buChar char="-"/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形式即为三元组</a:t>
            </a:r>
            <a:r>
              <a:rPr kumimoji="1" lang="en-US" altLang="zh-CN" sz="1400" i="1" dirty="0" smtClean="0">
                <a:solidFill>
                  <a:srgbClr val="FF0000"/>
                </a:solidFill>
                <a:latin typeface="Times"/>
                <a:ea typeface="Hiragino Sans GB W3"/>
                <a:cs typeface="Times"/>
              </a:rPr>
              <a:t>r(</a:t>
            </a:r>
            <a:r>
              <a:rPr kumimoji="1" lang="en-US" altLang="zh-CN" sz="1400" i="1" dirty="0" err="1" smtClean="0">
                <a:solidFill>
                  <a:srgbClr val="FF0000"/>
                </a:solidFill>
                <a:latin typeface="Times"/>
                <a:ea typeface="Hiragino Sans GB W3"/>
                <a:cs typeface="Times"/>
              </a:rPr>
              <a:t>e</a:t>
            </a:r>
            <a:r>
              <a:rPr kumimoji="1" lang="en-US" altLang="zh-CN" sz="1400" i="1" baseline="-25000" dirty="0" err="1" smtClean="0">
                <a:solidFill>
                  <a:srgbClr val="FF0000"/>
                </a:solidFill>
                <a:latin typeface="Times"/>
                <a:ea typeface="Hiragino Sans GB W3"/>
                <a:cs typeface="Times"/>
              </a:rPr>
              <a:t>i</a:t>
            </a:r>
            <a:r>
              <a:rPr kumimoji="1" lang="en-US" altLang="zh-CN" sz="1400" i="1" dirty="0" smtClean="0">
                <a:solidFill>
                  <a:srgbClr val="FF0000"/>
                </a:solidFill>
                <a:latin typeface="Times"/>
                <a:ea typeface="Hiragino Sans GB W3"/>
                <a:cs typeface="Times"/>
              </a:rPr>
              <a:t>, </a:t>
            </a:r>
            <a:r>
              <a:rPr kumimoji="1" lang="en-US" altLang="zh-CN" sz="1400" i="1" dirty="0" err="1" smtClean="0">
                <a:solidFill>
                  <a:srgbClr val="FF0000"/>
                </a:solidFill>
                <a:latin typeface="Times"/>
                <a:ea typeface="Hiragino Sans GB W3"/>
                <a:cs typeface="Times"/>
              </a:rPr>
              <a:t>e</a:t>
            </a:r>
            <a:r>
              <a:rPr kumimoji="1" lang="en-US" altLang="zh-CN" sz="1400" i="1" baseline="-25000" dirty="0" err="1" smtClean="0">
                <a:solidFill>
                  <a:srgbClr val="FF0000"/>
                </a:solidFill>
                <a:latin typeface="Times"/>
                <a:ea typeface="Hiragino Sans GB W3"/>
                <a:cs typeface="Times"/>
              </a:rPr>
              <a:t>j</a:t>
            </a:r>
            <a:r>
              <a:rPr kumimoji="1" lang="en-US" altLang="zh-CN" sz="1400" i="1" dirty="0" smtClean="0">
                <a:solidFill>
                  <a:srgbClr val="FF0000"/>
                </a:solidFill>
                <a:latin typeface="Times"/>
                <a:ea typeface="Hiragino Sans GB W3"/>
                <a:cs typeface="Times"/>
              </a:rPr>
              <a:t>)</a:t>
            </a:r>
          </a:p>
          <a:p>
            <a:pPr lvl="2">
              <a:lnSpc>
                <a:spcPct val="120000"/>
              </a:lnSpc>
              <a:buFont typeface="Symbol" charset="2"/>
              <a:buChar char="-"/>
            </a:pPr>
            <a:r>
              <a:rPr kumimoji="1" lang="zh-CN" altLang="en-US" sz="1400" dirty="0" smtClean="0">
                <a:latin typeface="Times"/>
                <a:ea typeface="Hiragino Sans GB W3"/>
                <a:cs typeface="Times"/>
              </a:rPr>
              <a:t>如 </a:t>
            </a:r>
            <a:r>
              <a:rPr lang="en-US" altLang="zh-CN" sz="1400" i="1" dirty="0" smtClean="0">
                <a:latin typeface="Times"/>
                <a:cs typeface="Times New Roman"/>
              </a:rPr>
              <a:t>located</a:t>
            </a:r>
            <a:r>
              <a:rPr lang="en-US" altLang="zh-CN" sz="1400" i="1" dirty="0">
                <a:latin typeface="Times"/>
                <a:cs typeface="Times New Roman"/>
              </a:rPr>
              <a:t>-in</a:t>
            </a:r>
            <a:r>
              <a:rPr lang="zh-CN" altLang="en-US" sz="1400" i="1" dirty="0">
                <a:latin typeface="Times"/>
                <a:cs typeface="Times New Roman"/>
              </a:rPr>
              <a:t> </a:t>
            </a:r>
            <a:r>
              <a:rPr lang="en-US" altLang="zh-CN" sz="1400" i="1" dirty="0">
                <a:latin typeface="Times"/>
                <a:cs typeface="Times New Roman"/>
              </a:rPr>
              <a:t>(Fudan University, Shanghai</a:t>
            </a:r>
            <a:r>
              <a:rPr lang="en-US" altLang="zh-CN" sz="1400" i="1" dirty="0" smtClean="0">
                <a:latin typeface="Times"/>
                <a:cs typeface="Times New Roman"/>
              </a:rPr>
              <a:t>)</a:t>
            </a:r>
          </a:p>
          <a:p>
            <a:pPr lvl="1">
              <a:lnSpc>
                <a:spcPct val="120000"/>
              </a:lnSpc>
              <a:buFont typeface="Symbol" charset="2"/>
              <a:buChar char="-"/>
            </a:pPr>
            <a:r>
              <a:rPr kumimoji="1" lang="en-US" altLang="zh-CN" sz="1800" i="1" dirty="0" smtClean="0">
                <a:latin typeface="Times"/>
                <a:ea typeface="Hiragino Sans GB W3"/>
                <a:cs typeface="Times New Roman"/>
              </a:rPr>
              <a:t>SOL</a:t>
            </a:r>
            <a:r>
              <a:rPr kumimoji="1" lang="zh-CN" altLang="en-US" sz="1800" dirty="0" smtClean="0">
                <a:latin typeface="Times"/>
                <a:ea typeface="Hiragino Sans GB W3"/>
                <a:cs typeface="Times New Roman"/>
              </a:rPr>
              <a:t>模板</a:t>
            </a:r>
            <a:endParaRPr kumimoji="1" lang="en-US" altLang="zh-CN" sz="1800" dirty="0" smtClean="0">
              <a:latin typeface="Times"/>
              <a:ea typeface="Hiragino Sans GB W3"/>
              <a:cs typeface="Times New Roman"/>
            </a:endParaRPr>
          </a:p>
          <a:p>
            <a:pPr lvl="2">
              <a:lnSpc>
                <a:spcPct val="120000"/>
              </a:lnSpc>
              <a:buFont typeface="Symbol" charset="2"/>
              <a:buChar char="-"/>
            </a:pPr>
            <a:r>
              <a:rPr lang="zh-CN" altLang="en-US" sz="1400" dirty="0" smtClean="0">
                <a:latin typeface="Hiragino Sans GB W3"/>
                <a:ea typeface="Hiragino Sans GB W3"/>
                <a:cs typeface="Hiragino Sans GB W3"/>
              </a:rPr>
              <a:t>如</a:t>
            </a:r>
            <a:r>
              <a:rPr lang="en-US" altLang="zh-CN" sz="1400" i="1" dirty="0" smtClean="0">
                <a:latin typeface="Times"/>
                <a:cs typeface="Times"/>
              </a:rPr>
              <a:t>&lt;</a:t>
            </a:r>
            <a:r>
              <a:rPr lang="en-US" altLang="zh-CN" sz="1400" i="1" dirty="0">
                <a:latin typeface="Times"/>
                <a:cs typeface="Times"/>
              </a:rPr>
              <a:t>Person&gt;’s [</a:t>
            </a:r>
            <a:r>
              <a:rPr lang="en-US" altLang="zh-CN" sz="1400" i="1" dirty="0" err="1">
                <a:latin typeface="Times"/>
                <a:cs typeface="Times"/>
              </a:rPr>
              <a:t>adj</a:t>
            </a:r>
            <a:r>
              <a:rPr lang="en-US" altLang="zh-CN" sz="1400" i="1" dirty="0">
                <a:latin typeface="Times"/>
                <a:cs typeface="Times"/>
              </a:rPr>
              <a:t>] voice * &lt;Song</a:t>
            </a:r>
            <a:r>
              <a:rPr lang="en-US" altLang="zh-CN" sz="1400" i="1" dirty="0" smtClean="0">
                <a:latin typeface="Times"/>
                <a:cs typeface="Times"/>
              </a:rPr>
              <a:t>&gt;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45325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4"/>
          <p:cNvSpPr txBox="1">
            <a:spLocks/>
          </p:cNvSpPr>
          <p:nvPr/>
        </p:nvSpPr>
        <p:spPr>
          <a:xfrm>
            <a:off x="5944455" y="1598669"/>
            <a:ext cx="6016623" cy="295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 smtClean="0">
                <a:latin typeface="Hiragino Sans GB W3"/>
                <a:ea typeface="Hiragino Sans GB W3"/>
                <a:cs typeface="Hiragino Sans GB W3"/>
              </a:rPr>
              <a:t>概念分类体系</a:t>
            </a:r>
            <a:r>
              <a:rPr kumimoji="1" lang="en-US" altLang="zh-CN" sz="2400" dirty="0" smtClean="0">
                <a:latin typeface="Hiragino Sans GB W3"/>
                <a:ea typeface="Hiragino Sans GB W3"/>
                <a:cs typeface="Hiragino Sans GB W3"/>
              </a:rPr>
              <a:t>(3.1.1)</a:t>
            </a:r>
          </a:p>
          <a:p>
            <a:pPr lvl="1"/>
            <a:r>
              <a:rPr kumimoji="1" lang="zh-CN" altLang="en-US" sz="1800" dirty="0" smtClean="0">
                <a:latin typeface="Hiragino Sans GB W3"/>
                <a:ea typeface="Hiragino Sans GB W3"/>
                <a:cs typeface="Hiragino Sans GB W3"/>
              </a:rPr>
              <a:t>微软亚研提出的</a:t>
            </a:r>
            <a:r>
              <a:rPr kumimoji="1" lang="en-US" altLang="zh-CN" sz="1800" dirty="0" smtClean="0">
                <a:latin typeface="Hiragino Sans GB W3"/>
                <a:ea typeface="Hiragino Sans GB W3"/>
                <a:cs typeface="Hiragino Sans GB W3"/>
              </a:rPr>
              <a:t>Probase</a:t>
            </a:r>
          </a:p>
          <a:p>
            <a:pPr lvl="1"/>
            <a:r>
              <a:rPr kumimoji="1" lang="zh-CN" altLang="en-US" sz="1800" dirty="0" smtClean="0">
                <a:latin typeface="Hiragino Sans GB W3"/>
                <a:ea typeface="Hiragino Sans GB W3"/>
                <a:cs typeface="Hiragino Sans GB W3"/>
              </a:rPr>
              <a:t>概念</a:t>
            </a:r>
            <a:r>
              <a:rPr kumimoji="1" lang="en-US" altLang="zh-CN" sz="1800" dirty="0" smtClean="0">
                <a:latin typeface="Hiragino Sans GB W3"/>
                <a:ea typeface="Hiragino Sans GB W3"/>
                <a:cs typeface="Hiragino Sans GB W3"/>
              </a:rPr>
              <a:t>-</a:t>
            </a:r>
            <a:r>
              <a:rPr kumimoji="1" lang="zh-CN" altLang="en-US" sz="1800" dirty="0" smtClean="0">
                <a:latin typeface="Hiragino Sans GB W3"/>
                <a:ea typeface="Hiragino Sans GB W3"/>
                <a:cs typeface="Hiragino Sans GB W3"/>
              </a:rPr>
              <a:t>实体：概念是实体的抽象表示，实体是概念的具象实例</a:t>
            </a:r>
            <a:endParaRPr kumimoji="1" lang="en-US" altLang="zh-CN" sz="1800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kumimoji="1" lang="zh-CN" altLang="en-US" sz="1800" dirty="0" smtClean="0">
                <a:latin typeface="Hiragino Sans GB W3"/>
                <a:ea typeface="Hiragino Sans GB W3"/>
                <a:cs typeface="Hiragino Sans GB W3"/>
              </a:rPr>
              <a:t>自动构建的</a:t>
            </a:r>
            <a:r>
              <a:rPr kumimoji="1" lang="en-US" altLang="zh-CN" sz="1800" i="1" dirty="0" smtClean="0">
                <a:latin typeface="Times"/>
                <a:ea typeface="Hiragino Sans GB W3"/>
                <a:cs typeface="Times"/>
              </a:rPr>
              <a:t>isA(entity, concept)</a:t>
            </a:r>
            <a:r>
              <a:rPr kumimoji="1" lang="zh-CN" altLang="en-US" sz="1800" dirty="0" smtClean="0">
                <a:latin typeface="Hiragino Sans GB W3"/>
                <a:ea typeface="Hiragino Sans GB W3"/>
                <a:cs typeface="Hiragino Sans GB W3"/>
              </a:rPr>
              <a:t>关系：</a:t>
            </a:r>
            <a:endParaRPr kumimoji="1" lang="en-US" altLang="zh-CN" sz="1800" dirty="0" smtClean="0">
              <a:latin typeface="Hiragino Sans GB W3"/>
              <a:ea typeface="Hiragino Sans GB W3"/>
              <a:cs typeface="Hiragino Sans GB W3"/>
            </a:endParaRPr>
          </a:p>
          <a:p>
            <a:pPr lvl="2"/>
            <a:r>
              <a:rPr kumimoji="1" lang="en-US" altLang="zh-CN" sz="1600" i="1" dirty="0" smtClean="0">
                <a:latin typeface="Times"/>
                <a:ea typeface="Hiragino Sans GB W3"/>
                <a:cs typeface="Times"/>
              </a:rPr>
              <a:t>isA(Harvard, Institution), isA(Massachusetts, Location)</a:t>
            </a:r>
          </a:p>
          <a:p>
            <a:pPr lvl="2"/>
            <a:r>
              <a:rPr kumimoji="1" lang="en-US" altLang="zh-CN" sz="1600" i="1" dirty="0" smtClean="0">
                <a:latin typeface="Times"/>
                <a:ea typeface="Hiragino Sans GB W3"/>
                <a:cs typeface="Times"/>
              </a:rPr>
              <a:t>isA(Harvard, Ivy University), isA(Massachusetts, American State)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ea"/>
              <a:buAutoNum type="ea1JpnChsDbPeriod" startAt="2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现有问题和启发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1" y="1600201"/>
            <a:ext cx="5150450" cy="2979282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Hiragino Sans GB W3"/>
                <a:ea typeface="Hiragino Sans GB W3"/>
                <a:cs typeface="Hiragino Sans GB W3"/>
              </a:rPr>
              <a:t>现有的关系理解</a:t>
            </a:r>
            <a:r>
              <a:rPr kumimoji="1" lang="en-US" altLang="en-US" sz="2400" dirty="0" smtClean="0">
                <a:latin typeface="Hiragino Sans GB W3"/>
                <a:ea typeface="Hiragino Sans GB W3"/>
                <a:cs typeface="Hiragino Sans GB W3"/>
              </a:rPr>
              <a:t>的局限性</a:t>
            </a:r>
            <a:r>
              <a:rPr kumimoji="1" lang="en-US" altLang="zh-CN" sz="2400" dirty="0" smtClean="0">
                <a:latin typeface="Hiragino Sans GB W3"/>
                <a:ea typeface="Hiragino Sans GB W3"/>
                <a:cs typeface="Hiragino Sans GB W3"/>
              </a:rPr>
              <a:t>(2.2.2)</a:t>
            </a:r>
            <a:r>
              <a:rPr kumimoji="1" lang="en-US" altLang="en-US" sz="2400" dirty="0" smtClean="0">
                <a:latin typeface="Hiragino Sans GB W3"/>
                <a:ea typeface="Hiragino Sans GB W3"/>
                <a:cs typeface="Hiragino Sans GB W3"/>
              </a:rPr>
              <a:t>：</a:t>
            </a:r>
          </a:p>
          <a:p>
            <a:pPr lvl="1"/>
            <a:r>
              <a:rPr kumimoji="1" lang="zh-CN" altLang="en-US" sz="1800" dirty="0" smtClean="0">
                <a:latin typeface="Hiragino Sans GB W3"/>
                <a:ea typeface="Hiragino Sans GB W3"/>
                <a:cs typeface="Hiragino Sans GB W3"/>
              </a:rPr>
              <a:t>基于本体</a:t>
            </a:r>
            <a:r>
              <a:rPr kumimoji="1" lang="en-US" altLang="zh-CN" sz="1800" dirty="0" smtClean="0">
                <a:latin typeface="Hiragino Sans GB W3"/>
                <a:ea typeface="Hiragino Sans GB W3"/>
                <a:cs typeface="Hiragino Sans GB W3"/>
              </a:rPr>
              <a:t>(Ontology)</a:t>
            </a:r>
            <a:r>
              <a:rPr kumimoji="1" lang="zh-CN" altLang="en-US" sz="1800" dirty="0" smtClean="0">
                <a:latin typeface="Hiragino Sans GB W3"/>
                <a:ea typeface="Hiragino Sans GB W3"/>
                <a:cs typeface="Hiragino Sans GB W3"/>
              </a:rPr>
              <a:t>，类型有限</a:t>
            </a:r>
            <a:endParaRPr kumimoji="1" lang="en-US" altLang="zh-CN" sz="1800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kumimoji="1" lang="zh-CN" altLang="en-US" sz="1800" dirty="0" smtClean="0">
                <a:latin typeface="Hiragino Sans GB W3"/>
                <a:ea typeface="Hiragino Sans GB W3"/>
                <a:cs typeface="Hiragino Sans GB W3"/>
              </a:rPr>
              <a:t>实体类型粒度粗，只能针对一对特定类型下的关系</a:t>
            </a:r>
            <a:endParaRPr kumimoji="1" lang="en-US" altLang="zh-CN" sz="1800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kumimoji="1" lang="zh-CN" altLang="en-US" sz="1800" dirty="0" smtClean="0">
                <a:latin typeface="Hiragino Sans GB W3"/>
                <a:ea typeface="Hiragino Sans GB W3"/>
                <a:cs typeface="Hiragino Sans GB W3"/>
              </a:rPr>
              <a:t>基于句法特征</a:t>
            </a:r>
            <a:endParaRPr kumimoji="1" lang="en-US" altLang="zh-CN" sz="1800" dirty="0" smtClean="0">
              <a:latin typeface="Hiragino Sans GB W3"/>
              <a:ea typeface="Hiragino Sans GB W3"/>
              <a:cs typeface="Hiragino Sans GB W3"/>
            </a:endParaRPr>
          </a:p>
          <a:p>
            <a:r>
              <a:rPr kumimoji="1" lang="zh-CN" altLang="en-US" sz="2400" dirty="0" smtClean="0">
                <a:latin typeface="Hiragino Sans GB W3"/>
                <a:ea typeface="Hiragino Sans GB W3"/>
                <a:cs typeface="Hiragino Sans GB W3"/>
              </a:rPr>
              <a:t>如何从细粒度、语义角度描述关系的特征</a:t>
            </a:r>
            <a:r>
              <a:rPr kumimoji="1" lang="en-US" altLang="zh-CN" sz="2400" dirty="0" smtClean="0">
                <a:latin typeface="Hiragino Sans GB W3"/>
                <a:ea typeface="Hiragino Sans GB W3"/>
                <a:cs typeface="Hiragino Sans GB W3"/>
              </a:rPr>
              <a:t>？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1719239" y="4468625"/>
            <a:ext cx="2535221" cy="1389899"/>
            <a:chOff x="8941754" y="2839495"/>
            <a:chExt cx="2535221" cy="1389899"/>
          </a:xfrm>
        </p:grpSpPr>
        <p:sp>
          <p:nvSpPr>
            <p:cNvPr id="2" name="矩形 1"/>
            <p:cNvSpPr/>
            <p:nvPr/>
          </p:nvSpPr>
          <p:spPr>
            <a:xfrm>
              <a:off x="9104699" y="3334128"/>
              <a:ext cx="2372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i="1" dirty="0" smtClean="0">
                  <a:latin typeface="Times"/>
                  <a:ea typeface="Hiragino Sans GB W3"/>
                  <a:cs typeface="Times"/>
                </a:rPr>
                <a:t>&lt;type&gt; </a:t>
              </a:r>
              <a:r>
                <a:rPr kumimoji="1" lang="en-US" altLang="zh-CN" i="1" dirty="0">
                  <a:latin typeface="Times"/>
                  <a:ea typeface="Hiragino Sans GB W3"/>
                  <a:cs typeface="Times"/>
                </a:rPr>
                <a:t>context </a:t>
              </a:r>
              <a:r>
                <a:rPr kumimoji="1" lang="en-US" altLang="zh-CN" i="1" dirty="0" smtClean="0">
                  <a:latin typeface="Times"/>
                  <a:ea typeface="Hiragino Sans GB W3"/>
                  <a:cs typeface="Times"/>
                </a:rPr>
                <a:t>&lt;type&gt;</a:t>
              </a:r>
              <a:endParaRPr lang="zh-CN" altLang="en-US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8941754" y="284785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FF8000"/>
                  </a:solidFill>
                  <a:latin typeface="Hiragino Sans GB W3"/>
                  <a:ea typeface="Hiragino Sans GB W3"/>
                  <a:cs typeface="Hiragino Sans GB W3"/>
                </a:rPr>
                <a:t>类型有限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0596437" y="2839495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FF00FF"/>
                  </a:solidFill>
                  <a:latin typeface="Hiragino Sans GB W3"/>
                  <a:ea typeface="Hiragino Sans GB W3"/>
                  <a:cs typeface="Hiragino Sans GB W3"/>
                </a:rPr>
                <a:t>粒度</a:t>
              </a:r>
              <a:r>
                <a:rPr kumimoji="1" lang="zh-CN" altLang="en-US" dirty="0">
                  <a:solidFill>
                    <a:srgbClr val="FF00FF"/>
                  </a:solidFill>
                  <a:latin typeface="Hiragino Sans GB W3"/>
                  <a:ea typeface="Hiragino Sans GB W3"/>
                  <a:cs typeface="Hiragino Sans GB W3"/>
                </a:rPr>
                <a:t>粗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9736961" y="3860062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rgbClr val="FF0000"/>
                  </a:solidFill>
                  <a:latin typeface="Hiragino Sans GB W3"/>
                  <a:ea typeface="Hiragino Sans GB W3"/>
                  <a:cs typeface="Hiragino Sans GB W3"/>
                </a:rPr>
                <a:t>句法特征</a:t>
              </a:r>
              <a:endParaRPr lang="zh-CN" altLang="en-US" dirty="0"/>
            </a:p>
          </p:txBody>
        </p:sp>
        <p:cxnSp>
          <p:nvCxnSpPr>
            <p:cNvPr id="8" name="直线箭头连接符 7"/>
            <p:cNvCxnSpPr>
              <a:stCxn id="7" idx="0"/>
              <a:endCxn id="2" idx="2"/>
            </p:cNvCxnSpPr>
            <p:nvPr/>
          </p:nvCxnSpPr>
          <p:spPr>
            <a:xfrm flipH="1" flipV="1">
              <a:off x="10290837" y="3703460"/>
              <a:ext cx="122" cy="15660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线箭头连接符 10"/>
            <p:cNvCxnSpPr>
              <a:stCxn id="3" idx="2"/>
            </p:cNvCxnSpPr>
            <p:nvPr/>
          </p:nvCxnSpPr>
          <p:spPr>
            <a:xfrm>
              <a:off x="9495752" y="3217183"/>
              <a:ext cx="3857" cy="19197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线箭头连接符 14"/>
            <p:cNvCxnSpPr>
              <a:stCxn id="6" idx="2"/>
            </p:cNvCxnSpPr>
            <p:nvPr/>
          </p:nvCxnSpPr>
          <p:spPr>
            <a:xfrm>
              <a:off x="11035019" y="3208827"/>
              <a:ext cx="3916" cy="21068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7119860" y="4464039"/>
            <a:ext cx="3731626" cy="1354023"/>
            <a:chOff x="7799802" y="2616846"/>
            <a:chExt cx="3731626" cy="1354023"/>
          </a:xfrm>
        </p:grpSpPr>
        <p:sp>
          <p:nvSpPr>
            <p:cNvPr id="18" name="文本框 17"/>
            <p:cNvSpPr txBox="1"/>
            <p:nvPr/>
          </p:nvSpPr>
          <p:spPr>
            <a:xfrm>
              <a:off x="7799802" y="2616846"/>
              <a:ext cx="3536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 smtClean="0">
                  <a:solidFill>
                    <a:srgbClr val="000000"/>
                  </a:solidFill>
                  <a:latin typeface="Times"/>
                  <a:ea typeface="Hiragino Sans GB W3"/>
                  <a:cs typeface="Times"/>
                </a:rPr>
                <a:t>located-in(Harvard, Massachusetts)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659317" y="3322370"/>
              <a:ext cx="1147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>
                  <a:solidFill>
                    <a:srgbClr val="000000"/>
                  </a:solidFill>
                  <a:latin typeface="Times"/>
                  <a:ea typeface="Hiragino Sans GB W3"/>
                  <a:cs typeface="Times"/>
                </a:rPr>
                <a:t>Institution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450802" y="3601537"/>
              <a:ext cx="14994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solidFill>
                    <a:srgbClr val="000000"/>
                  </a:solidFill>
                  <a:latin typeface="Times"/>
                  <a:ea typeface="Hiragino Sans GB W3"/>
                  <a:cs typeface="Times"/>
                </a:rPr>
                <a:t>Ivy University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191884" y="3308471"/>
              <a:ext cx="10191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solidFill>
                    <a:srgbClr val="000000"/>
                  </a:solidFill>
                  <a:latin typeface="Times"/>
                  <a:ea typeface="Hiragino Sans GB W3"/>
                  <a:cs typeface="Times"/>
                </a:rPr>
                <a:t>Location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916345" y="3601537"/>
              <a:ext cx="1615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solidFill>
                    <a:srgbClr val="000000"/>
                  </a:solidFill>
                  <a:latin typeface="Times"/>
                  <a:ea typeface="Hiragino Sans GB W3"/>
                  <a:cs typeface="Times"/>
                </a:rPr>
                <a:t>American State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直线箭头连接符 22"/>
            <p:cNvCxnSpPr>
              <a:endCxn id="19" idx="0"/>
            </p:cNvCxnSpPr>
            <p:nvPr/>
          </p:nvCxnSpPr>
          <p:spPr>
            <a:xfrm flipH="1">
              <a:off x="9233040" y="3052989"/>
              <a:ext cx="3567" cy="26938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线箭头连接符 25"/>
            <p:cNvCxnSpPr>
              <a:endCxn id="21" idx="0"/>
            </p:cNvCxnSpPr>
            <p:nvPr/>
          </p:nvCxnSpPr>
          <p:spPr>
            <a:xfrm>
              <a:off x="10697882" y="3055471"/>
              <a:ext cx="3592" cy="2530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8825552" y="3013437"/>
              <a:ext cx="425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i="1" dirty="0">
                  <a:solidFill>
                    <a:srgbClr val="000000"/>
                  </a:solidFill>
                  <a:latin typeface="Times"/>
                  <a:ea typeface="Hiragino Sans GB W3"/>
                  <a:cs typeface="Times"/>
                </a:rPr>
                <a:t>isA</a:t>
              </a:r>
              <a:endParaRPr lang="zh-CN" alt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273641" y="3011905"/>
              <a:ext cx="425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i="1" dirty="0">
                  <a:solidFill>
                    <a:srgbClr val="000000"/>
                  </a:solidFill>
                  <a:latin typeface="Times"/>
                  <a:ea typeface="Hiragino Sans GB W3"/>
                  <a:cs typeface="Times"/>
                </a:rPr>
                <a:t>isA</a:t>
              </a:r>
              <a:endParaRPr lang="zh-CN" altLang="en-US" sz="1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0710559" y="44754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FF8000"/>
                </a:solidFill>
                <a:latin typeface="Hiragino Sans GB W3"/>
                <a:ea typeface="Hiragino Sans GB W3"/>
                <a:cs typeface="Hiragino Sans GB W3"/>
              </a:rPr>
              <a:t>自动构建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169011" y="545482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FF00FF"/>
                </a:solidFill>
                <a:latin typeface="Hiragino Sans GB W3"/>
                <a:ea typeface="Hiragino Sans GB W3"/>
                <a:cs typeface="Hiragino Sans GB W3"/>
              </a:rPr>
              <a:t>粒度细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989451" y="483345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语义特征</a:t>
            </a:r>
            <a:endParaRPr lang="zh-CN" altLang="en-US" dirty="0"/>
          </a:p>
        </p:txBody>
      </p:sp>
      <p:cxnSp>
        <p:nvCxnSpPr>
          <p:cNvPr id="40" name="直线箭头连接符 39"/>
          <p:cNvCxnSpPr>
            <a:stCxn id="36" idx="2"/>
            <a:endCxn id="21" idx="3"/>
          </p:cNvCxnSpPr>
          <p:nvPr/>
        </p:nvCxnSpPr>
        <p:spPr>
          <a:xfrm flipH="1">
            <a:off x="10531121" y="4844785"/>
            <a:ext cx="733436" cy="49554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37" idx="3"/>
            <a:endCxn id="20" idx="1"/>
          </p:cNvCxnSpPr>
          <p:nvPr/>
        </p:nvCxnSpPr>
        <p:spPr>
          <a:xfrm flipV="1">
            <a:off x="7046174" y="5633396"/>
            <a:ext cx="724686" cy="609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38" idx="3"/>
            <a:endCxn id="32" idx="1"/>
          </p:cNvCxnSpPr>
          <p:nvPr/>
        </p:nvCxnSpPr>
        <p:spPr>
          <a:xfrm flipV="1">
            <a:off x="7135919" y="5014519"/>
            <a:ext cx="1009691" cy="35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3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ea"/>
              <a:buAutoNum type="ea1JpnChsDbPeriod" startAt="3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研究内容和方法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600201"/>
            <a:ext cx="5625109" cy="43490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40000"/>
              </a:lnSpc>
            </a:pPr>
            <a:r>
              <a:rPr kumimoji="1" lang="en-US" altLang="en-US" dirty="0" smtClean="0">
                <a:latin typeface="Hiragino Sans GB W3"/>
                <a:ea typeface="Hiragino Sans GB W3"/>
                <a:cs typeface="Hiragino Sans GB W3"/>
              </a:rPr>
              <a:t>关系分类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体系为实体关系的理解提供了新思路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(3.1.2)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：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140000"/>
              </a:lnSpc>
            </a:pPr>
            <a:r>
              <a:rPr lang="zh-CN" altLang="zh-CN" i="1" dirty="0">
                <a:latin typeface="Hiragino Sans GB W3"/>
                <a:ea typeface="Hiragino Sans GB W3"/>
                <a:cs typeface="Hiragino Sans GB W3"/>
              </a:rPr>
              <a:t>实体关系</a:t>
            </a:r>
            <a:r>
              <a:rPr lang="zh-CN" altLang="zh-CN" dirty="0"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lang="zh-CN" altLang="zh-CN" dirty="0" smtClean="0">
                <a:latin typeface="Hiragino Sans GB W3"/>
                <a:ea typeface="Hiragino Sans GB W3"/>
                <a:cs typeface="Hiragino Sans GB W3"/>
              </a:rPr>
              <a:t>实体关系实际上是对许多</a:t>
            </a:r>
            <a:r>
              <a:rPr lang="zh-CN" altLang="zh-CN" i="1" dirty="0" smtClean="0">
                <a:latin typeface="Hiragino Sans GB W3"/>
                <a:ea typeface="Hiragino Sans GB W3"/>
                <a:cs typeface="Hiragino Sans GB W3"/>
              </a:rPr>
              <a:t>实体对</a:t>
            </a:r>
            <a:r>
              <a:rPr lang="zh-CN" altLang="zh-CN" dirty="0" smtClean="0">
                <a:latin typeface="Hiragino Sans GB W3"/>
                <a:ea typeface="Hiragino Sans GB W3"/>
                <a:cs typeface="Hiragino Sans GB W3"/>
              </a:rPr>
              <a:t>(</a:t>
            </a:r>
            <a:r>
              <a:rPr lang="en-US" altLang="zh-CN" dirty="0">
                <a:latin typeface="Hiragino Sans GB W3"/>
                <a:ea typeface="Hiragino Sans GB W3"/>
                <a:cs typeface="Hiragino Sans GB W3"/>
              </a:rPr>
              <a:t>e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ntity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dirty="0">
                <a:latin typeface="Hiragino Sans GB W3"/>
                <a:ea typeface="Hiragino Sans GB W3"/>
                <a:cs typeface="Hiragino Sans GB W3"/>
              </a:rPr>
              <a:t>p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air</a:t>
            </a:r>
            <a:r>
              <a:rPr lang="zh-CN" altLang="zh-CN" dirty="0" smtClean="0">
                <a:latin typeface="Hiragino Sans GB W3"/>
                <a:ea typeface="Hiragino Sans GB W3"/>
                <a:cs typeface="Hiragino Sans GB W3"/>
              </a:rPr>
              <a:t>)的</a:t>
            </a:r>
            <a:r>
              <a:rPr lang="zh-CN" altLang="zh-CN" dirty="0">
                <a:latin typeface="Hiragino Sans GB W3"/>
                <a:ea typeface="Hiragino Sans GB W3"/>
                <a:cs typeface="Hiragino Sans GB W3"/>
              </a:rPr>
              <a:t>抽象</a:t>
            </a:r>
            <a:r>
              <a:rPr lang="zh-CN" altLang="zh-CN" dirty="0" smtClean="0">
                <a:latin typeface="Hiragino Sans GB W3"/>
                <a:ea typeface="Hiragino Sans GB W3"/>
                <a:cs typeface="Hiragino Sans GB W3"/>
              </a:rPr>
              <a:t>表示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因</a:t>
            </a:r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此，</a:t>
            </a:r>
            <a:r>
              <a:rPr lang="zh-CN" altLang="en-US" dirty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一组由许多实体对抽象化得</a:t>
            </a:r>
            <a:r>
              <a:rPr lang="zh-CN" altLang="en-US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到的概念对</a:t>
            </a:r>
            <a:r>
              <a:rPr lang="en-US" altLang="zh-CN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(concept pair</a:t>
            </a:r>
            <a:r>
              <a:rPr lang="zh-CN" altLang="en-US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)可以用于表示某种关系</a:t>
            </a:r>
            <a:endParaRPr lang="en-US" altLang="zh-CN" dirty="0" smtClean="0">
              <a:solidFill>
                <a:srgbClr val="FF0000"/>
              </a:solidFill>
              <a:latin typeface="Hiragino Sans GB W3"/>
              <a:ea typeface="Hiragino Sans GB W3"/>
              <a:cs typeface="Hiragino Sans GB W3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使用概念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(concept)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优势</a:t>
            </a:r>
            <a:r>
              <a:rPr kumimoji="1" lang="en-US" altLang="zh-CN" dirty="0">
                <a:latin typeface="Hiragino Sans GB W3"/>
                <a:ea typeface="Hiragino Sans GB W3"/>
                <a:cs typeface="Hiragino Sans GB W3"/>
              </a:rPr>
              <a:t>(3.1.2)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：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实体对集合压缩为较小的概念对集合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相比本体类别</a:t>
            </a:r>
            <a:r>
              <a:rPr lang="en-US" altLang="zh-CN" dirty="0">
                <a:latin typeface="Hiragino Sans GB W3"/>
                <a:ea typeface="Hiragino Sans GB W3"/>
                <a:cs typeface="Hiragino Sans GB W3"/>
              </a:rPr>
              <a:t>(</a:t>
            </a:r>
            <a:r>
              <a:rPr lang="en-US" altLang="zh-CN" dirty="0" err="1">
                <a:latin typeface="Hiragino Sans GB W3"/>
                <a:ea typeface="Hiragino Sans GB W3"/>
                <a:cs typeface="Hiragino Sans GB W3"/>
              </a:rPr>
              <a:t>owl:type</a:t>
            </a:r>
            <a:r>
              <a:rPr lang="en-US" altLang="zh-CN" dirty="0">
                <a:latin typeface="Hiragino Sans GB W3"/>
                <a:ea typeface="Hiragino Sans GB W3"/>
                <a:cs typeface="Hiragino Sans GB W3"/>
              </a:rPr>
              <a:t>)</a:t>
            </a:r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：概念体系是自动构建的，数量大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，粒度细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相比分类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(Category)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isA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关系具有传递性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</p:txBody>
      </p:sp>
      <p:grpSp>
        <p:nvGrpSpPr>
          <p:cNvPr id="17" name="组 16"/>
          <p:cNvGrpSpPr/>
          <p:nvPr/>
        </p:nvGrpSpPr>
        <p:grpSpPr>
          <a:xfrm>
            <a:off x="6605195" y="1836496"/>
            <a:ext cx="4837936" cy="3557399"/>
            <a:chOff x="6605195" y="2093056"/>
            <a:chExt cx="4837936" cy="3557399"/>
          </a:xfrm>
        </p:grpSpPr>
        <p:sp>
          <p:nvSpPr>
            <p:cNvPr id="2" name="矩形 1"/>
            <p:cNvSpPr/>
            <p:nvPr/>
          </p:nvSpPr>
          <p:spPr>
            <a:xfrm>
              <a:off x="6606739" y="4173127"/>
              <a:ext cx="483639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i="1" dirty="0" smtClean="0">
                  <a:latin typeface="Times"/>
                  <a:cs typeface="Times"/>
                </a:rPr>
                <a:t>(</a:t>
              </a:r>
              <a:r>
                <a:rPr lang="en-US" altLang="zh-CN" i="1" dirty="0">
                  <a:latin typeface="Times"/>
                  <a:cs typeface="Times"/>
                </a:rPr>
                <a:t>Harry</a:t>
              </a:r>
              <a:r>
                <a:rPr lang="zh-CN" altLang="en-US" i="1" dirty="0">
                  <a:latin typeface="Times"/>
                  <a:cs typeface="Times"/>
                </a:rPr>
                <a:t> </a:t>
              </a:r>
              <a:r>
                <a:rPr lang="en-US" altLang="zh-CN" i="1" dirty="0" smtClean="0">
                  <a:latin typeface="Times"/>
                  <a:cs typeface="Times"/>
                </a:rPr>
                <a:t>Potter</a:t>
              </a:r>
              <a:r>
                <a:rPr lang="en-US" altLang="zh-CN" i="1" dirty="0">
                  <a:latin typeface="Times"/>
                  <a:cs typeface="Times"/>
                </a:rPr>
                <a:t>,</a:t>
              </a:r>
              <a:r>
                <a:rPr lang="zh-CN" altLang="en-US" i="1" dirty="0">
                  <a:latin typeface="Times"/>
                  <a:cs typeface="Times"/>
                </a:rPr>
                <a:t> </a:t>
              </a:r>
              <a:r>
                <a:rPr lang="en-US" altLang="zh-CN" i="1" dirty="0" err="1">
                  <a:latin typeface="Times"/>
                  <a:cs typeface="Times"/>
                </a:rPr>
                <a:t>J.K</a:t>
              </a:r>
              <a:r>
                <a:rPr lang="en-US" altLang="zh-CN" i="1" dirty="0">
                  <a:latin typeface="Times"/>
                  <a:cs typeface="Times"/>
                </a:rPr>
                <a:t>.</a:t>
              </a:r>
              <a:r>
                <a:rPr lang="zh-CN" altLang="en-US" i="1" dirty="0">
                  <a:latin typeface="Times"/>
                  <a:cs typeface="Times"/>
                </a:rPr>
                <a:t> </a:t>
              </a:r>
              <a:r>
                <a:rPr lang="en-US" altLang="zh-CN" i="1" dirty="0">
                  <a:latin typeface="Times"/>
                  <a:cs typeface="Times"/>
                </a:rPr>
                <a:t>Rowling),</a:t>
              </a:r>
              <a:r>
                <a:rPr lang="zh-CN" altLang="en-US" i="1" dirty="0">
                  <a:latin typeface="Times"/>
                  <a:cs typeface="Times"/>
                </a:rPr>
                <a:t> </a:t>
              </a:r>
              <a:endParaRPr lang="en-US" altLang="zh-CN" i="1" dirty="0" smtClean="0">
                <a:latin typeface="Times"/>
                <a:cs typeface="Times"/>
              </a:endParaRPr>
            </a:p>
            <a:p>
              <a:pPr algn="ctr"/>
              <a:r>
                <a:rPr lang="en-US" altLang="zh-CN" i="1" dirty="0" smtClean="0">
                  <a:latin typeface="Times"/>
                  <a:cs typeface="Times"/>
                </a:rPr>
                <a:t>(The </a:t>
              </a:r>
              <a:r>
                <a:rPr lang="en-US" altLang="zh-CN" i="1" dirty="0">
                  <a:latin typeface="Times"/>
                  <a:cs typeface="Times"/>
                </a:rPr>
                <a:t>Angelic </a:t>
              </a:r>
              <a:r>
                <a:rPr lang="en-US" altLang="zh-CN" i="1" dirty="0" smtClean="0">
                  <a:latin typeface="Times"/>
                  <a:cs typeface="Times"/>
                </a:rPr>
                <a:t>Conversation, </a:t>
              </a:r>
              <a:r>
                <a:rPr lang="en-US" altLang="zh-CN" i="1" dirty="0">
                  <a:latin typeface="Times"/>
                  <a:cs typeface="Times"/>
                </a:rPr>
                <a:t>William Shakespeare)</a:t>
              </a:r>
              <a:endParaRPr lang="en-US" altLang="zh-CN" i="1" dirty="0" smtClean="0">
                <a:latin typeface="Times"/>
                <a:cs typeface="Times"/>
              </a:endParaRPr>
            </a:p>
            <a:p>
              <a:pPr algn="ctr"/>
              <a:r>
                <a:rPr lang="en-US" altLang="zh-CN" i="1" dirty="0" smtClean="0">
                  <a:latin typeface="Times"/>
                  <a:cs typeface="Times"/>
                </a:rPr>
                <a:t>(</a:t>
              </a:r>
              <a:r>
                <a:rPr lang="en-US" altLang="zh-CN" i="1" dirty="0">
                  <a:latin typeface="Times"/>
                  <a:cs typeface="Times"/>
                </a:rPr>
                <a:t>Crouching Tiger Hidden Dragon, </a:t>
              </a:r>
              <a:r>
                <a:rPr lang="en-US" altLang="zh-CN" i="1" dirty="0" err="1" smtClean="0">
                  <a:latin typeface="Times"/>
                  <a:cs typeface="Times"/>
                </a:rPr>
                <a:t>Ang</a:t>
              </a:r>
              <a:r>
                <a:rPr lang="en-US" altLang="zh-CN" i="1" dirty="0" smtClean="0">
                  <a:latin typeface="Times"/>
                  <a:cs typeface="Times"/>
                </a:rPr>
                <a:t> </a:t>
              </a:r>
              <a:r>
                <a:rPr lang="en-US" altLang="zh-CN" i="1" dirty="0">
                  <a:latin typeface="Times"/>
                  <a:cs typeface="Times"/>
                </a:rPr>
                <a:t>Lee)</a:t>
              </a:r>
              <a:r>
                <a:rPr lang="en-US" altLang="zh-CN" i="1" dirty="0" smtClean="0">
                  <a:latin typeface="Times"/>
                  <a:cs typeface="Times"/>
                </a:rPr>
                <a:t>, </a:t>
              </a:r>
            </a:p>
            <a:p>
              <a:pPr algn="ctr"/>
              <a:r>
                <a:rPr lang="en-US" altLang="zh-CN" i="1" dirty="0" smtClean="0">
                  <a:latin typeface="Times"/>
                  <a:cs typeface="Times"/>
                </a:rPr>
                <a:t>(</a:t>
              </a:r>
              <a:r>
                <a:rPr lang="en-US" altLang="zh-CN" i="1" dirty="0">
                  <a:latin typeface="Times"/>
                  <a:cs typeface="Times"/>
                </a:rPr>
                <a:t>Heal the World, Michael Jackson),</a:t>
              </a:r>
              <a:r>
                <a:rPr lang="zh-CN" altLang="en-US" i="1" dirty="0">
                  <a:latin typeface="Times"/>
                  <a:cs typeface="Times"/>
                </a:rPr>
                <a:t> </a:t>
              </a:r>
              <a:endParaRPr lang="en-US" altLang="zh-CN" i="1" dirty="0" smtClean="0">
                <a:latin typeface="Times"/>
                <a:cs typeface="Times"/>
              </a:endParaRPr>
            </a:p>
            <a:p>
              <a:pPr algn="ctr"/>
              <a:r>
                <a:rPr lang="en-US" altLang="zh-CN" i="1" dirty="0" smtClean="0">
                  <a:latin typeface="Times"/>
                  <a:cs typeface="Times"/>
                </a:rPr>
                <a:t>…</a:t>
              </a:r>
              <a:endParaRPr lang="en-US" altLang="zh-CN" i="1" dirty="0">
                <a:latin typeface="Times"/>
                <a:cs typeface="Time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05195" y="3132548"/>
              <a:ext cx="48363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i="1" dirty="0">
                  <a:solidFill>
                    <a:srgbClr val="FF0000"/>
                  </a:solidFill>
                  <a:latin typeface="Times"/>
                  <a:ea typeface="Hiragino Sans GB W3"/>
                  <a:cs typeface="Times"/>
                </a:rPr>
                <a:t>{</a:t>
              </a:r>
              <a:r>
                <a:rPr lang="en-US" altLang="zh-CN" i="1" dirty="0" smtClean="0">
                  <a:solidFill>
                    <a:srgbClr val="FF0000"/>
                  </a:solidFill>
                  <a:latin typeface="Times"/>
                  <a:cs typeface="Times"/>
                </a:rPr>
                <a:t>(Song, Artist)</a:t>
              </a:r>
              <a:r>
                <a:rPr lang="en-US" altLang="zh-CN" i="1" dirty="0">
                  <a:solidFill>
                    <a:srgbClr val="FF0000"/>
                  </a:solidFill>
                  <a:latin typeface="Times"/>
                  <a:cs typeface="Times"/>
                </a:rPr>
                <a:t>,</a:t>
              </a:r>
              <a:r>
                <a:rPr lang="zh-CN" altLang="en-US" i="1" dirty="0">
                  <a:solidFill>
                    <a:srgbClr val="FF0000"/>
                  </a:solidFill>
                  <a:latin typeface="Times"/>
                  <a:cs typeface="Times"/>
                </a:rPr>
                <a:t> </a:t>
              </a:r>
              <a:r>
                <a:rPr lang="en-US" altLang="zh-CN" i="1" dirty="0" smtClean="0">
                  <a:solidFill>
                    <a:srgbClr val="FF0000"/>
                  </a:solidFill>
                  <a:latin typeface="Times"/>
                  <a:cs typeface="Times"/>
                </a:rPr>
                <a:t>(Film, Director), (Book, Writer)}</a:t>
              </a:r>
              <a:endParaRPr lang="en-US" altLang="zh-CN" i="1" dirty="0">
                <a:solidFill>
                  <a:srgbClr val="FF0000"/>
                </a:solidFill>
                <a:latin typeface="Times"/>
                <a:cs typeface="Time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605195" y="2093056"/>
              <a:ext cx="48379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i="1" dirty="0" smtClean="0">
                  <a:latin typeface="Times"/>
                  <a:ea typeface="Hiragino Sans GB W3"/>
                  <a:cs typeface="Times"/>
                </a:rPr>
                <a:t>writer</a:t>
              </a:r>
              <a:endParaRPr lang="en-US" altLang="zh-CN" i="1" dirty="0">
                <a:latin typeface="Times"/>
                <a:cs typeface="Times"/>
              </a:endParaRPr>
            </a:p>
          </p:txBody>
        </p:sp>
        <p:cxnSp>
          <p:nvCxnSpPr>
            <p:cNvPr id="9" name="直线箭头连接符 8"/>
            <p:cNvCxnSpPr>
              <a:stCxn id="2" idx="0"/>
              <a:endCxn id="6" idx="2"/>
            </p:cNvCxnSpPr>
            <p:nvPr/>
          </p:nvCxnSpPr>
          <p:spPr>
            <a:xfrm flipH="1" flipV="1">
              <a:off x="9023391" y="3501880"/>
              <a:ext cx="1544" cy="67124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>
              <a:stCxn id="6" idx="0"/>
              <a:endCxn id="7" idx="2"/>
            </p:cNvCxnSpPr>
            <p:nvPr/>
          </p:nvCxnSpPr>
          <p:spPr>
            <a:xfrm flipV="1">
              <a:off x="9023391" y="2462388"/>
              <a:ext cx="771" cy="67016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3444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ea"/>
              <a:buAutoNum type="ea1JpnChsDbPeriod" startAt="3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研究内容和方法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600201"/>
            <a:ext cx="5625109" cy="43490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研究目标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(3.2.1)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：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关系</a:t>
            </a:r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概念化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：给定关系</a:t>
            </a:r>
            <a:r>
              <a:rPr lang="en-US" altLang="zh-CN" i="1" dirty="0" smtClean="0">
                <a:latin typeface="Times"/>
                <a:ea typeface="Hiragino Sans GB W3"/>
                <a:cs typeface="Times"/>
              </a:rPr>
              <a:t>r</a:t>
            </a:r>
            <a:r>
              <a:rPr lang="en-US" altLang="en-US" dirty="0">
                <a:latin typeface="Hiragino Sans GB W3"/>
                <a:ea typeface="Hiragino Sans GB W3"/>
                <a:cs typeface="Hiragino Sans GB W3"/>
              </a:rPr>
              <a:t>，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输入</a:t>
            </a:r>
            <a:r>
              <a:rPr lang="en-US" altLang="zh-CN" dirty="0">
                <a:latin typeface="Hiragino Sans GB W3"/>
                <a:ea typeface="Hiragino Sans GB W3"/>
                <a:cs typeface="Hiragino Sans GB W3"/>
              </a:rPr>
              <a:t>n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个实体对</a:t>
            </a:r>
            <a:r>
              <a:rPr lang="en-US" altLang="zh-CN" i="1" dirty="0" smtClean="0">
                <a:latin typeface="Times"/>
                <a:ea typeface="Hiragino Sans GB W3"/>
                <a:cs typeface="Times"/>
              </a:rPr>
              <a:t>E(r)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，</a:t>
            </a:r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输出</a:t>
            </a:r>
            <a:r>
              <a:rPr lang="en-US" altLang="zh-CN" dirty="0">
                <a:latin typeface="Hiragino Sans GB W3"/>
                <a:ea typeface="Hiragino Sans GB W3"/>
                <a:cs typeface="Hiragino Sans GB W3"/>
              </a:rPr>
              <a:t>m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个概念对</a:t>
            </a:r>
            <a:r>
              <a:rPr lang="en-US" altLang="zh-CN" i="1" dirty="0" err="1" smtClean="0">
                <a:latin typeface="Times"/>
                <a:ea typeface="Hiragino Sans GB W3"/>
                <a:cs typeface="Times"/>
              </a:rPr>
              <a:t>CP</a:t>
            </a:r>
            <a:r>
              <a:rPr lang="en-US" altLang="zh-CN" i="1" dirty="0" smtClean="0">
                <a:latin typeface="Times"/>
                <a:ea typeface="Hiragino Sans GB W3"/>
                <a:cs typeface="Times"/>
              </a:rPr>
              <a:t>(r)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难点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(3.2.2)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：</a:t>
            </a:r>
          </a:p>
          <a:p>
            <a:pPr marL="971550" lvl="1" indent="-514350">
              <a:lnSpc>
                <a:spcPct val="140000"/>
              </a:lnSpc>
              <a:buFont typeface="Wingdings" charset="2"/>
              <a:buAutoNum type="circleNumWdBlackPlain"/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概念对是未知的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971550" lvl="1" indent="-514350">
              <a:lnSpc>
                <a:spcPct val="140000"/>
              </a:lnSpc>
              <a:buFont typeface="Wingdings" charset="2"/>
              <a:buAutoNum type="circleNumWdBlackPlain"/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概念对的典型性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971550" lvl="1" indent="-514350">
              <a:lnSpc>
                <a:spcPct val="140000"/>
              </a:lnSpc>
              <a:buFont typeface="Wingdings" charset="2"/>
              <a:buAutoNum type="circleNumWdBlackPlain"/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数据偏移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971550" lvl="1" indent="-514350">
              <a:lnSpc>
                <a:spcPct val="140000"/>
              </a:lnSpc>
              <a:buFont typeface="Wingdings" charset="2"/>
              <a:buAutoNum type="circleNumWdBlackPlain"/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噪音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grpSp>
        <p:nvGrpSpPr>
          <p:cNvPr id="17" name="组 16"/>
          <p:cNvGrpSpPr/>
          <p:nvPr/>
        </p:nvGrpSpPr>
        <p:grpSpPr>
          <a:xfrm>
            <a:off x="6233171" y="1836496"/>
            <a:ext cx="4837936" cy="3557399"/>
            <a:chOff x="6605195" y="2093056"/>
            <a:chExt cx="4837936" cy="3557399"/>
          </a:xfrm>
        </p:grpSpPr>
        <p:sp>
          <p:nvSpPr>
            <p:cNvPr id="2" name="矩形 1"/>
            <p:cNvSpPr/>
            <p:nvPr/>
          </p:nvSpPr>
          <p:spPr>
            <a:xfrm>
              <a:off x="6606739" y="4173127"/>
              <a:ext cx="483639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i="1" dirty="0" smtClean="0">
                  <a:latin typeface="Times"/>
                  <a:cs typeface="Times"/>
                </a:rPr>
                <a:t>(</a:t>
              </a:r>
              <a:r>
                <a:rPr lang="en-US" altLang="zh-CN" i="1" dirty="0">
                  <a:latin typeface="Times"/>
                  <a:cs typeface="Times"/>
                </a:rPr>
                <a:t>Harry</a:t>
              </a:r>
              <a:r>
                <a:rPr lang="zh-CN" altLang="en-US" i="1" dirty="0">
                  <a:latin typeface="Times"/>
                  <a:cs typeface="Times"/>
                </a:rPr>
                <a:t> </a:t>
              </a:r>
              <a:r>
                <a:rPr lang="en-US" altLang="zh-CN" i="1" dirty="0" smtClean="0">
                  <a:latin typeface="Times"/>
                  <a:cs typeface="Times"/>
                </a:rPr>
                <a:t>Potter</a:t>
              </a:r>
              <a:r>
                <a:rPr lang="en-US" altLang="zh-CN" i="1" dirty="0">
                  <a:latin typeface="Times"/>
                  <a:cs typeface="Times"/>
                </a:rPr>
                <a:t>,</a:t>
              </a:r>
              <a:r>
                <a:rPr lang="zh-CN" altLang="en-US" i="1" dirty="0">
                  <a:latin typeface="Times"/>
                  <a:cs typeface="Times"/>
                </a:rPr>
                <a:t> </a:t>
              </a:r>
              <a:r>
                <a:rPr lang="en-US" altLang="zh-CN" i="1" dirty="0" err="1">
                  <a:latin typeface="Times"/>
                  <a:cs typeface="Times"/>
                </a:rPr>
                <a:t>J.K</a:t>
              </a:r>
              <a:r>
                <a:rPr lang="en-US" altLang="zh-CN" i="1" dirty="0">
                  <a:latin typeface="Times"/>
                  <a:cs typeface="Times"/>
                </a:rPr>
                <a:t>.</a:t>
              </a:r>
              <a:r>
                <a:rPr lang="zh-CN" altLang="en-US" i="1" dirty="0">
                  <a:latin typeface="Times"/>
                  <a:cs typeface="Times"/>
                </a:rPr>
                <a:t> </a:t>
              </a:r>
              <a:r>
                <a:rPr lang="en-US" altLang="zh-CN" i="1" dirty="0">
                  <a:latin typeface="Times"/>
                  <a:cs typeface="Times"/>
                </a:rPr>
                <a:t>Rowling),</a:t>
              </a:r>
              <a:r>
                <a:rPr lang="zh-CN" altLang="en-US" i="1" dirty="0">
                  <a:latin typeface="Times"/>
                  <a:cs typeface="Times"/>
                </a:rPr>
                <a:t> </a:t>
              </a:r>
              <a:endParaRPr lang="en-US" altLang="zh-CN" i="1" dirty="0" smtClean="0">
                <a:latin typeface="Times"/>
                <a:cs typeface="Times"/>
              </a:endParaRPr>
            </a:p>
            <a:p>
              <a:pPr algn="ctr"/>
              <a:r>
                <a:rPr lang="en-US" altLang="zh-CN" i="1" dirty="0" smtClean="0">
                  <a:latin typeface="Times"/>
                  <a:cs typeface="Times"/>
                </a:rPr>
                <a:t>(The </a:t>
              </a:r>
              <a:r>
                <a:rPr lang="en-US" altLang="zh-CN" i="1" dirty="0">
                  <a:latin typeface="Times"/>
                  <a:cs typeface="Times"/>
                </a:rPr>
                <a:t>Angelic </a:t>
              </a:r>
              <a:r>
                <a:rPr lang="en-US" altLang="zh-CN" i="1" dirty="0" smtClean="0">
                  <a:latin typeface="Times"/>
                  <a:cs typeface="Times"/>
                </a:rPr>
                <a:t>Conversation, </a:t>
              </a:r>
              <a:r>
                <a:rPr lang="en-US" altLang="zh-CN" i="1" dirty="0">
                  <a:latin typeface="Times"/>
                  <a:cs typeface="Times"/>
                </a:rPr>
                <a:t>William Shakespeare)</a:t>
              </a:r>
              <a:endParaRPr lang="en-US" altLang="zh-CN" i="1" dirty="0" smtClean="0">
                <a:latin typeface="Times"/>
                <a:cs typeface="Times"/>
              </a:endParaRPr>
            </a:p>
            <a:p>
              <a:pPr algn="ctr"/>
              <a:r>
                <a:rPr lang="en-US" altLang="zh-CN" i="1" dirty="0" smtClean="0">
                  <a:latin typeface="Times"/>
                  <a:cs typeface="Times"/>
                </a:rPr>
                <a:t>(</a:t>
              </a:r>
              <a:r>
                <a:rPr lang="en-US" altLang="zh-CN" i="1" dirty="0">
                  <a:latin typeface="Times"/>
                  <a:cs typeface="Times"/>
                </a:rPr>
                <a:t>Crouching Tiger Hidden Dragon, </a:t>
              </a:r>
              <a:r>
                <a:rPr lang="en-US" altLang="zh-CN" i="1" dirty="0" err="1" smtClean="0">
                  <a:latin typeface="Times"/>
                  <a:cs typeface="Times"/>
                </a:rPr>
                <a:t>Ang</a:t>
              </a:r>
              <a:r>
                <a:rPr lang="en-US" altLang="zh-CN" i="1" dirty="0" smtClean="0">
                  <a:latin typeface="Times"/>
                  <a:cs typeface="Times"/>
                </a:rPr>
                <a:t> </a:t>
              </a:r>
              <a:r>
                <a:rPr lang="en-US" altLang="zh-CN" i="1" dirty="0">
                  <a:latin typeface="Times"/>
                  <a:cs typeface="Times"/>
                </a:rPr>
                <a:t>Lee)</a:t>
              </a:r>
              <a:r>
                <a:rPr lang="en-US" altLang="zh-CN" i="1" dirty="0" smtClean="0">
                  <a:latin typeface="Times"/>
                  <a:cs typeface="Times"/>
                </a:rPr>
                <a:t>, </a:t>
              </a:r>
            </a:p>
            <a:p>
              <a:pPr algn="ctr"/>
              <a:r>
                <a:rPr lang="en-US" altLang="zh-CN" i="1" dirty="0" smtClean="0">
                  <a:latin typeface="Times"/>
                  <a:cs typeface="Times"/>
                </a:rPr>
                <a:t>(</a:t>
              </a:r>
              <a:r>
                <a:rPr lang="en-US" altLang="zh-CN" i="1" dirty="0">
                  <a:latin typeface="Times"/>
                  <a:cs typeface="Times"/>
                </a:rPr>
                <a:t>Heal the World, Michael Jackson),</a:t>
              </a:r>
              <a:r>
                <a:rPr lang="zh-CN" altLang="en-US" i="1" dirty="0">
                  <a:latin typeface="Times"/>
                  <a:cs typeface="Times"/>
                </a:rPr>
                <a:t> </a:t>
              </a:r>
              <a:endParaRPr lang="en-US" altLang="zh-CN" i="1" dirty="0" smtClean="0">
                <a:latin typeface="Times"/>
                <a:cs typeface="Times"/>
              </a:endParaRPr>
            </a:p>
            <a:p>
              <a:pPr algn="ctr"/>
              <a:r>
                <a:rPr lang="en-US" altLang="zh-CN" i="1" dirty="0" smtClean="0">
                  <a:latin typeface="Times"/>
                  <a:cs typeface="Times"/>
                </a:rPr>
                <a:t>…</a:t>
              </a:r>
              <a:endParaRPr lang="en-US" altLang="zh-CN" i="1" dirty="0">
                <a:latin typeface="Times"/>
                <a:cs typeface="Time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05195" y="3132548"/>
              <a:ext cx="48363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i="1" dirty="0">
                  <a:latin typeface="Times"/>
                  <a:ea typeface="Hiragino Sans GB W3"/>
                  <a:cs typeface="Times"/>
                </a:rPr>
                <a:t>{</a:t>
              </a:r>
              <a:r>
                <a:rPr lang="en-US" altLang="zh-CN" i="1" dirty="0" smtClean="0">
                  <a:latin typeface="Times"/>
                  <a:cs typeface="Times"/>
                </a:rPr>
                <a:t>(Song, Artist)</a:t>
              </a:r>
              <a:r>
                <a:rPr lang="en-US" altLang="zh-CN" i="1" dirty="0">
                  <a:latin typeface="Times"/>
                  <a:cs typeface="Times"/>
                </a:rPr>
                <a:t>,</a:t>
              </a:r>
              <a:r>
                <a:rPr lang="zh-CN" altLang="en-US" i="1" dirty="0">
                  <a:latin typeface="Times"/>
                  <a:cs typeface="Times"/>
                </a:rPr>
                <a:t> </a:t>
              </a:r>
              <a:r>
                <a:rPr lang="en-US" altLang="zh-CN" i="1" dirty="0" smtClean="0">
                  <a:latin typeface="Times"/>
                  <a:cs typeface="Times"/>
                </a:rPr>
                <a:t>(Film, Director), (Book, Writer)}</a:t>
              </a:r>
              <a:endParaRPr lang="en-US" altLang="zh-CN" i="1" dirty="0">
                <a:latin typeface="Times"/>
                <a:cs typeface="Time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605195" y="2093056"/>
              <a:ext cx="48379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i="1" dirty="0" smtClean="0">
                  <a:latin typeface="Times"/>
                  <a:ea typeface="Hiragino Sans GB W3"/>
                  <a:cs typeface="Times"/>
                </a:rPr>
                <a:t>writer</a:t>
              </a:r>
              <a:endParaRPr lang="en-US" altLang="zh-CN" i="1" dirty="0">
                <a:latin typeface="Times"/>
                <a:cs typeface="Times"/>
              </a:endParaRPr>
            </a:p>
          </p:txBody>
        </p:sp>
        <p:cxnSp>
          <p:nvCxnSpPr>
            <p:cNvPr id="9" name="直线箭头连接符 8"/>
            <p:cNvCxnSpPr>
              <a:stCxn id="2" idx="0"/>
              <a:endCxn id="6" idx="2"/>
            </p:cNvCxnSpPr>
            <p:nvPr/>
          </p:nvCxnSpPr>
          <p:spPr>
            <a:xfrm flipH="1" flipV="1">
              <a:off x="9023391" y="3501880"/>
              <a:ext cx="1544" cy="67124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>
              <a:stCxn id="6" idx="0"/>
              <a:endCxn id="7" idx="2"/>
            </p:cNvCxnSpPr>
            <p:nvPr/>
          </p:nvCxnSpPr>
          <p:spPr>
            <a:xfrm flipV="1">
              <a:off x="9023391" y="2462388"/>
              <a:ext cx="771" cy="67016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11302014" y="3912443"/>
            <a:ext cx="62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 smtClean="0">
                <a:latin typeface="Times"/>
                <a:cs typeface="Times"/>
              </a:rPr>
              <a:t>E(r)</a:t>
            </a:r>
            <a:endParaRPr kumimoji="1" lang="zh-CN" altLang="en-US" i="1" dirty="0">
              <a:latin typeface="Times"/>
              <a:cs typeface="Time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36328" y="2871869"/>
            <a:ext cx="7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 err="1" smtClean="0">
                <a:latin typeface="Times"/>
                <a:cs typeface="Times"/>
              </a:rPr>
              <a:t>CP</a:t>
            </a:r>
            <a:r>
              <a:rPr kumimoji="1" lang="en-US" altLang="zh-CN" i="1" dirty="0" smtClean="0">
                <a:latin typeface="Times"/>
                <a:cs typeface="Times"/>
              </a:rPr>
              <a:t>(r)</a:t>
            </a:r>
            <a:endParaRPr kumimoji="1" lang="zh-CN" altLang="en-US" i="1" dirty="0">
              <a:latin typeface="Times"/>
              <a:cs typeface="Time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356893" y="1832827"/>
            <a:ext cx="3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i="1" dirty="0" smtClean="0">
                <a:latin typeface="Times"/>
                <a:cs typeface="Times"/>
              </a:rPr>
              <a:t>r</a:t>
            </a:r>
            <a:endParaRPr kumimoji="1" lang="zh-CN" altLang="en-US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27256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ea"/>
              <a:buAutoNum type="ea1JpnChsDbPeriod" startAt="3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研究内容和方法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600201"/>
            <a:ext cx="4547505" cy="427487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en-US" dirty="0" smtClean="0">
                <a:latin typeface="Hiragino Sans GB W3"/>
                <a:ea typeface="Hiragino Sans GB W3"/>
                <a:cs typeface="Hiragino Sans GB W3"/>
              </a:rPr>
              <a:t>算法设计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(3.3)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：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971550" lvl="1" indent="-514350">
              <a:lnSpc>
                <a:spcPct val="140000"/>
              </a:lnSpc>
              <a:buFont typeface="Wingdings" charset="2"/>
              <a:buAutoNum type="circleNumWdBlackPlain"/>
            </a:pPr>
            <a:r>
              <a:rPr lang="zh-CN" altLang="en-US" sz="2400" dirty="0" smtClean="0">
                <a:latin typeface="Hiragino Sans GB W3"/>
                <a:ea typeface="Hiragino Sans GB W3"/>
                <a:cs typeface="Hiragino Sans GB W3"/>
              </a:rPr>
              <a:t>概念对是未知的</a:t>
            </a:r>
            <a:endParaRPr lang="en-US" altLang="zh-CN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971550" lvl="1" indent="-514350">
              <a:lnSpc>
                <a:spcPct val="140000"/>
              </a:lnSpc>
              <a:buFont typeface="Wingdings" charset="2"/>
              <a:buAutoNum type="circleNumWdBlackPlain"/>
            </a:pPr>
            <a:r>
              <a:rPr lang="zh-CN" altLang="en-US" sz="2400" dirty="0" smtClean="0">
                <a:latin typeface="Hiragino Sans GB W3"/>
                <a:ea typeface="Hiragino Sans GB W3"/>
                <a:cs typeface="Hiragino Sans GB W3"/>
              </a:rPr>
              <a:t>概念对的典型性</a:t>
            </a:r>
            <a:endParaRPr lang="en-US" altLang="zh-CN" sz="2400" dirty="0" smtClean="0">
              <a:latin typeface="Hiragino Sans GB W3"/>
              <a:ea typeface="Hiragino Sans GB W3"/>
              <a:cs typeface="Hiragino Sans GB W3"/>
            </a:endParaRPr>
          </a:p>
          <a:p>
            <a:pPr marL="971550" lvl="1" indent="-514350">
              <a:lnSpc>
                <a:spcPct val="140000"/>
              </a:lnSpc>
              <a:buFont typeface="Wingdings" charset="2"/>
              <a:buAutoNum type="circleNumWdBlackPlain"/>
            </a:pPr>
            <a:r>
              <a:rPr lang="zh-CN" altLang="en-US" sz="2400" dirty="0" smtClean="0">
                <a:latin typeface="Hiragino Sans GB W3"/>
                <a:ea typeface="Hiragino Sans GB W3"/>
                <a:cs typeface="Hiragino Sans GB W3"/>
              </a:rPr>
              <a:t>数据偏移</a:t>
            </a:r>
            <a:endParaRPr lang="en-US" altLang="zh-CN" sz="2400" dirty="0" smtClean="0">
              <a:latin typeface="Hiragino Sans GB W3"/>
              <a:ea typeface="Hiragino Sans GB W3"/>
              <a:cs typeface="Hiragino Sans GB W3"/>
            </a:endParaRPr>
          </a:p>
          <a:p>
            <a:pPr marL="971550" lvl="1" indent="-514350">
              <a:lnSpc>
                <a:spcPct val="140000"/>
              </a:lnSpc>
              <a:buFont typeface="Wingdings" charset="2"/>
              <a:buAutoNum type="circleNumWdBlackPlain"/>
            </a:pPr>
            <a:r>
              <a:rPr lang="zh-CN" altLang="en-US" sz="2400" dirty="0" smtClean="0">
                <a:latin typeface="Hiragino Sans GB W3"/>
                <a:ea typeface="Hiragino Sans GB W3"/>
                <a:cs typeface="Hiragino Sans GB W3"/>
              </a:rPr>
              <a:t>噪音</a:t>
            </a:r>
            <a:endParaRPr lang="en-US" altLang="zh-CN" sz="2400" dirty="0" smtClean="0">
              <a:latin typeface="Hiragino Sans GB W3"/>
              <a:ea typeface="Hiragino Sans GB W3"/>
              <a:cs typeface="Hiragino Sans GB W3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310060"/>
              </p:ext>
            </p:extLst>
          </p:nvPr>
        </p:nvGraphicFramePr>
        <p:xfrm>
          <a:off x="5116903" y="1852106"/>
          <a:ext cx="6723912" cy="377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文档" r:id="rId4" imgW="5422900" imgH="3048000" progId="Word.Document.12">
                  <p:embed/>
                </p:oleObj>
              </mc:Choice>
              <mc:Fallback>
                <p:oleObj name="文档" r:id="rId4" imgW="5422900" imgH="3048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16903" y="1852106"/>
                        <a:ext cx="6723912" cy="377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线箭头连接符 10"/>
          <p:cNvCxnSpPr/>
          <p:nvPr/>
        </p:nvCxnSpPr>
        <p:spPr>
          <a:xfrm>
            <a:off x="4002530" y="2706641"/>
            <a:ext cx="1821664" cy="756833"/>
          </a:xfrm>
          <a:prstGeom prst="straightConnector1">
            <a:avLst/>
          </a:prstGeom>
          <a:ln>
            <a:prstDash val="dash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4002530" y="3296715"/>
            <a:ext cx="1821664" cy="384830"/>
          </a:xfrm>
          <a:prstGeom prst="straightConnector1">
            <a:avLst/>
          </a:prstGeom>
          <a:ln>
            <a:prstDash val="dash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4015358" y="3309542"/>
            <a:ext cx="1808836" cy="1834359"/>
          </a:xfrm>
          <a:prstGeom prst="straightConnector1">
            <a:avLst/>
          </a:prstGeom>
          <a:ln>
            <a:prstDash val="dash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4002530" y="3835477"/>
            <a:ext cx="1821664" cy="885110"/>
          </a:xfrm>
          <a:prstGeom prst="straightConnector1">
            <a:avLst/>
          </a:prstGeom>
          <a:ln>
            <a:prstDash val="dash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4002530" y="4438378"/>
            <a:ext cx="1821664" cy="500280"/>
          </a:xfrm>
          <a:prstGeom prst="straightConnector1">
            <a:avLst/>
          </a:prstGeom>
          <a:ln>
            <a:prstDash val="dash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624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ea"/>
              <a:buAutoNum type="ea1JpnChsDbPeriod" startAt="3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研究内容和方法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600201"/>
            <a:ext cx="5330051" cy="4274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Hiragino Sans GB W3"/>
                <a:ea typeface="Hiragino Sans GB W3"/>
                <a:cs typeface="Hiragino Sans GB W3"/>
              </a:rPr>
              <a:t>1.</a:t>
            </a:r>
            <a:r>
              <a:rPr lang="zh-CN" altLang="en-US" sz="2400" dirty="0" smtClean="0">
                <a:latin typeface="Hiragino Sans GB W3"/>
                <a:ea typeface="Hiragino Sans GB W3"/>
                <a:cs typeface="Hiragino Sans GB W3"/>
              </a:rPr>
              <a:t> 概念对生成</a:t>
            </a:r>
            <a:r>
              <a:rPr lang="en-US" altLang="zh-CN" sz="2400" dirty="0" smtClean="0">
                <a:latin typeface="Hiragino Sans GB W3"/>
                <a:ea typeface="Hiragino Sans GB W3"/>
                <a:cs typeface="Hiragino Sans GB W3"/>
              </a:rPr>
              <a:t>(3.3.1)</a:t>
            </a:r>
            <a:endParaRPr lang="zh-CN" altLang="en-US" sz="2400" dirty="0">
              <a:latin typeface="Hiragino Sans GB W3"/>
              <a:ea typeface="Hiragino Sans GB W3"/>
              <a:cs typeface="Hiragino Sans GB W3"/>
            </a:endParaRPr>
          </a:p>
          <a:p>
            <a:pPr marL="457200" lvl="1" indent="0">
              <a:buNone/>
            </a:pPr>
            <a:r>
              <a:rPr lang="zh-CN" altLang="en-US" sz="2000" b="1" dirty="0">
                <a:latin typeface="Hiragino Sans GB W3"/>
                <a:ea typeface="Hiragino Sans GB W3"/>
                <a:cs typeface="Hiragino Sans GB W3"/>
              </a:rPr>
              <a:t>输入</a:t>
            </a:r>
            <a:r>
              <a:rPr lang="zh-CN" altLang="en-US" sz="2000" dirty="0">
                <a:latin typeface="Hiragino Sans GB W3"/>
                <a:ea typeface="Hiragino Sans GB W3"/>
                <a:cs typeface="Hiragino Sans GB W3"/>
              </a:rPr>
              <a:t>：知识图谱中关系</a:t>
            </a:r>
            <a:r>
              <a:rPr lang="en-US" altLang="zh-CN" sz="2000" dirty="0">
                <a:latin typeface="Hiragino Sans GB W3"/>
                <a:ea typeface="Hiragino Sans GB W3"/>
                <a:cs typeface="Hiragino Sans GB W3"/>
              </a:rPr>
              <a:t>r</a:t>
            </a:r>
            <a:r>
              <a:rPr lang="zh-CN" altLang="en-US" sz="2000" dirty="0">
                <a:latin typeface="Hiragino Sans GB W3"/>
                <a:ea typeface="Hiragino Sans GB W3"/>
                <a:cs typeface="Hiragino Sans GB W3"/>
              </a:rPr>
              <a:t>的所有实体对</a:t>
            </a:r>
            <a:r>
              <a:rPr lang="en-US" altLang="zh-CN" sz="2000" i="1" dirty="0">
                <a:latin typeface="Times"/>
                <a:ea typeface="Hiragino Sans GB W3"/>
                <a:cs typeface="Times"/>
              </a:rPr>
              <a:t>E(r)</a:t>
            </a:r>
          </a:p>
          <a:p>
            <a:pPr marL="457200" lvl="1" indent="0">
              <a:buNone/>
            </a:pPr>
            <a:r>
              <a:rPr lang="zh-CN" altLang="en-US" sz="2000" b="1" dirty="0">
                <a:latin typeface="Hiragino Sans GB W3"/>
                <a:ea typeface="Hiragino Sans GB W3"/>
                <a:cs typeface="Hiragino Sans GB W3"/>
              </a:rPr>
              <a:t>输出</a:t>
            </a:r>
            <a:r>
              <a:rPr lang="zh-CN" altLang="en-US" sz="2000" dirty="0"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lang="en-US" altLang="zh-CN" sz="2000" dirty="0">
                <a:latin typeface="Hiragino Sans GB W3"/>
                <a:ea typeface="Hiragino Sans GB W3"/>
                <a:cs typeface="Hiragino Sans GB W3"/>
              </a:rPr>
              <a:t>Top-K</a:t>
            </a:r>
            <a:r>
              <a:rPr lang="zh-CN" altLang="en-US" sz="2000" dirty="0">
                <a:latin typeface="Hiragino Sans GB W3"/>
                <a:ea typeface="Hiragino Sans GB W3"/>
                <a:cs typeface="Hiragino Sans GB W3"/>
              </a:rPr>
              <a:t>候选概念对</a:t>
            </a:r>
          </a:p>
          <a:p>
            <a:pPr marL="457200" lvl="1" indent="0">
              <a:buClrTx/>
              <a:buNone/>
            </a:pPr>
            <a:r>
              <a:rPr lang="en-US" altLang="zh-CN" sz="2000" dirty="0" smtClean="0">
                <a:latin typeface="Hiragino Sans GB W3"/>
                <a:ea typeface="Hiragino Sans GB W3"/>
                <a:cs typeface="Hiragino Sans GB W3"/>
              </a:rPr>
              <a:t>1.1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  由概念分类体系生成概念对空间</a:t>
            </a:r>
            <a:r>
              <a:rPr lang="en-US" altLang="zh-CN" sz="2000" i="1" dirty="0" err="1">
                <a:latin typeface="Times"/>
                <a:ea typeface="Hiragino Sans GB W3"/>
                <a:cs typeface="Times"/>
              </a:rPr>
              <a:t>C×C</a:t>
            </a:r>
            <a:endParaRPr lang="en-US" altLang="zh-CN" sz="2000" i="1" dirty="0">
              <a:latin typeface="Times"/>
              <a:ea typeface="Hiragino Sans GB W3"/>
              <a:cs typeface="Times"/>
            </a:endParaRPr>
          </a:p>
          <a:p>
            <a:pPr marL="457200" lvl="1" indent="0">
              <a:buClrTx/>
              <a:buNone/>
            </a:pPr>
            <a:r>
              <a:rPr lang="en-US" altLang="zh-CN" sz="2000" dirty="0" smtClean="0">
                <a:latin typeface="Hiragino Sans GB W3"/>
                <a:ea typeface="Hiragino Sans GB W3"/>
                <a:cs typeface="Hiragino Sans GB W3"/>
              </a:rPr>
              <a:t>1.2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  由</a:t>
            </a:r>
            <a:r>
              <a:rPr lang="en-US" altLang="zh-CN" sz="2000" i="1" dirty="0">
                <a:latin typeface="Times"/>
                <a:ea typeface="Hiragino Sans GB W3"/>
                <a:cs typeface="Times"/>
              </a:rPr>
              <a:t>E(r)</a:t>
            </a:r>
            <a:r>
              <a:rPr lang="zh-CN" altLang="en-US" sz="2000" dirty="0">
                <a:latin typeface="Hiragino Sans GB W3"/>
                <a:ea typeface="Hiragino Sans GB W3"/>
                <a:cs typeface="Hiragino Sans GB W3"/>
              </a:rPr>
              <a:t>为概念对进行排序</a:t>
            </a: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7959237" y="1607059"/>
            <a:ext cx="3045325" cy="1304825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209052" y="1599756"/>
            <a:ext cx="1411200" cy="1317326"/>
          </a:xfrm>
          <a:prstGeom prst="rect">
            <a:avLst/>
          </a:prstGeom>
        </p:spPr>
      </p:pic>
      <p:grpSp>
        <p:nvGrpSpPr>
          <p:cNvPr id="13" name="组 12"/>
          <p:cNvGrpSpPr/>
          <p:nvPr/>
        </p:nvGrpSpPr>
        <p:grpSpPr>
          <a:xfrm>
            <a:off x="6299909" y="2988851"/>
            <a:ext cx="5476769" cy="2752874"/>
            <a:chOff x="0" y="0"/>
            <a:chExt cx="4800600" cy="2413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576070" cy="24130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4965" y="0"/>
              <a:ext cx="1575435" cy="24130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725" y="0"/>
              <a:ext cx="1539875" cy="2413000"/>
            </a:xfrm>
            <a:prstGeom prst="rect">
              <a:avLst/>
            </a:prstGeom>
          </p:spPr>
        </p:pic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761990"/>
              </p:ext>
            </p:extLst>
          </p:nvPr>
        </p:nvGraphicFramePr>
        <p:xfrm>
          <a:off x="1173958" y="3652628"/>
          <a:ext cx="4543195" cy="1927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公式" r:id="rId8" imgW="3352800" imgH="1422400" progId="Equation.3">
                  <p:embed/>
                </p:oleObj>
              </mc:Choice>
              <mc:Fallback>
                <p:oleObj name="公式" r:id="rId8" imgW="3352800" imgH="142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73958" y="3652628"/>
                        <a:ext cx="4543195" cy="1927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8260079" y="583505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边权值累计过程图例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801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udan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DM" id="{9D1B5A5E-5D08-4A82-8D77-747E8D17DA7F}" vid="{11D18E93-3DD7-497D-9011-39E7694AC91B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fudan模板.potx</Template>
  <TotalTime>2295</TotalTime>
  <Words>1081</Words>
  <Application>Microsoft Macintosh PowerPoint</Application>
  <PresentationFormat>自定义</PresentationFormat>
  <Paragraphs>180</Paragraphs>
  <Slides>16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fudan模板</vt:lpstr>
      <vt:lpstr>文档</vt:lpstr>
      <vt:lpstr>公式</vt:lpstr>
      <vt:lpstr>本科学位论文 答辩报告</vt:lpstr>
      <vt:lpstr>答辩提纲</vt:lpstr>
      <vt:lpstr>研究背景</vt:lpstr>
      <vt:lpstr>研究背景</vt:lpstr>
      <vt:lpstr>现有问题和启发</vt:lpstr>
      <vt:lpstr>研究内容和方法</vt:lpstr>
      <vt:lpstr>研究内容和方法</vt:lpstr>
      <vt:lpstr>研究内容和方法</vt:lpstr>
      <vt:lpstr>研究内容和方法</vt:lpstr>
      <vt:lpstr>研究内容和方法</vt:lpstr>
      <vt:lpstr>研究内容和方法</vt:lpstr>
      <vt:lpstr>研究内容和方法</vt:lpstr>
      <vt:lpstr>实验与分析</vt:lpstr>
      <vt:lpstr>实验与分析</vt:lpstr>
      <vt:lpstr>结论与讨论</vt:lpstr>
      <vt:lpstr>致谢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CN-DBpedia介绍</dc:title>
  <dc:creator>dudu</dc:creator>
  <cp:lastModifiedBy>Sidney Fan</cp:lastModifiedBy>
  <cp:revision>324</cp:revision>
  <dcterms:created xsi:type="dcterms:W3CDTF">2015-06-16T00:08:12Z</dcterms:created>
  <dcterms:modified xsi:type="dcterms:W3CDTF">2015-06-23T04:19:27Z</dcterms:modified>
</cp:coreProperties>
</file>