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2" r:id="rId8"/>
    <p:sldId id="273" r:id="rId9"/>
    <p:sldId id="262" r:id="rId10"/>
    <p:sldId id="265" r:id="rId11"/>
    <p:sldId id="274" r:id="rId12"/>
    <p:sldId id="276" r:id="rId13"/>
    <p:sldId id="275" r:id="rId14"/>
    <p:sldId id="27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DAPR Pub/Sub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Facilitando o desenvolvimento de microserviços com Dapr pub/sub building block by </a:t>
            </a:r>
            <a:r>
              <a:rPr lang="sv-SE" b="1" dirty="0"/>
              <a:t>Tania Raquel Stormovski de Andrade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67E1-F70A-4E4D-9EC6-8557B4E58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86C5-3EDE-4114-BDF1-70504E31D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E33B21-6AA6-4E80-BAA6-ED7065CE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20" y="680256"/>
            <a:ext cx="8284760" cy="52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67E1-F70A-4E4D-9EC6-8557B4E58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86C5-3EDE-4114-BDF1-70504E31D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427BE80-2654-48C0-8B9C-644B0EA5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41" y="526884"/>
            <a:ext cx="9920378" cy="562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83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818" y="365125"/>
            <a:ext cx="3442982" cy="1195227"/>
          </a:xfrm>
        </p:spPr>
        <p:txBody>
          <a:bodyPr>
            <a:normAutofit/>
          </a:bodyPr>
          <a:lstStyle/>
          <a:p>
            <a:r>
              <a:rPr lang="en-US" dirty="0" err="1"/>
              <a:t>Fluxo</a:t>
            </a:r>
            <a:r>
              <a:rPr lang="en-US" dirty="0"/>
              <a:t> </a:t>
            </a:r>
            <a:r>
              <a:rPr lang="en-US" dirty="0" err="1"/>
              <a:t>interno</a:t>
            </a:r>
            <a:br>
              <a:rPr lang="en-US" dirty="0"/>
            </a:b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Pub/sub flow with Dapr.">
            <a:extLst>
              <a:ext uri="{FF2B5EF4-FFF2-40B4-BE49-F238E27FC236}">
                <a16:creationId xmlns:a16="http://schemas.microsoft.com/office/drawing/2014/main" id="{87D0B2C7-1BC5-4E76-84AE-87C65A83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1" y="423592"/>
            <a:ext cx="6935125" cy="60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30498-1CCB-4054-BD7B-361CE3441C69}"/>
              </a:ext>
            </a:extLst>
          </p:cNvPr>
          <p:cNvSpPr txBox="1"/>
          <p:nvPr/>
        </p:nvSpPr>
        <p:spPr>
          <a:xfrm>
            <a:off x="8153400" y="2533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9713061-2874-4B84-A35D-C48C8AABC78D}"/>
              </a:ext>
            </a:extLst>
          </p:cNvPr>
          <p:cNvSpPr txBox="1">
            <a:spLocks/>
          </p:cNvSpPr>
          <p:nvPr/>
        </p:nvSpPr>
        <p:spPr>
          <a:xfrm>
            <a:off x="7524925" y="1212653"/>
            <a:ext cx="4349691" cy="4967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 sidecar dapr do Serviço B chama o 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/dapr/subscribe endpoint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 Serviço B (o consumidor). O serviço responde com as assinaturas que deseja criar.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40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2- O sidecar Dapr para o Serviço B cria as subscriptions solicitadas no broker de mensagens.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40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3- O Serviço A publica uma mensagem no endpoint 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/v1.0/publish/&lt;pub-sub-name&gt;/&lt;topic&gt;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no sidecar do Serviço Dapr 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pt-BR" altLang="pt-BR" sz="140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 sidecar do Serviço A publica a mensagem no broker de mensagens.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pt-BR" altLang="pt-BR" sz="140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5-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 broker de mensagens envia uma cópia da mensagem para o sidecar do Serviço 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pt-BR" altLang="pt-BR" sz="140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6-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 sidecar do Serviço B chama endpoint correspondente à subscription (nesse caso 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/orders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no Serviço B. O serviço responde com um código de 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200 OK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status HTTP para que o sidecar considere a mensagem como sendo tratada com êxito.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TANIA STORM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 err="1"/>
              <a:t>Quem</a:t>
            </a:r>
            <a:r>
              <a:rPr lang="en-US" dirty="0"/>
              <a:t> sou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346009"/>
            <a:ext cx="5190357" cy="3097530"/>
          </a:xfrm>
        </p:spPr>
        <p:txBody>
          <a:bodyPr>
            <a:normAutofit/>
          </a:bodyPr>
          <a:lstStyle/>
          <a:p>
            <a:r>
              <a:rPr lang="pt-BR" sz="1400" b="1" dirty="0">
                <a:latin typeface="Segoe UI Light"/>
                <a:cs typeface="Segoe UI Light"/>
              </a:rPr>
              <a:t>Possuo experiência de mais de 15 anos construindo aplicativos de software,  atuando na liderança técnica e desenvolvimento de projetos em diferentes nichos de negócio, como mercado financeiro, setor público, saúde, beleza, aplicativos comerciais, fiscais e consultoria. Meus maiores desafios foram a tranformação de legados  através da implementação de novas arquiteturas.. </a:t>
            </a:r>
          </a:p>
          <a:p>
            <a:br>
              <a:rPr lang="pt-BR" sz="1400" b="1" dirty="0">
                <a:latin typeface="Segoe UI Light"/>
                <a:cs typeface="Segoe UI Light"/>
              </a:rPr>
            </a:br>
            <a:r>
              <a:rPr lang="pt-BR" sz="1400" b="1" dirty="0">
                <a:latin typeface="Segoe UI Light"/>
                <a:cs typeface="Segoe UI Light"/>
              </a:rPr>
              <a:t>Atualmente atuo como Tech Manager Architect na Avanade</a:t>
            </a:r>
            <a:endParaRPr lang="en-AU" sz="1400" b="1" dirty="0">
              <a:latin typeface="Segoe UI Light"/>
              <a:cs typeface="Segoe UI Ligh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86F55C55-DF01-48DC-BFD6-73E24E644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226" y="2139617"/>
            <a:ext cx="2243274" cy="298605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54261"/>
            <a:ext cx="5111750" cy="203210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 QUE É O DAPR E QUE ELE RESOLVE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COMO FUNCIONAM OS DAPR BUILDING BLOCKS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PUB/SUB BUILDING BLOCK</a:t>
            </a:r>
          </a:p>
          <a:p>
            <a:pPr marL="285750" indent="-285750">
              <a:buFontTx/>
              <a:buChar char="-"/>
            </a:pPr>
            <a:r>
              <a:rPr lang="en-US" dirty="0"/>
              <a:t>LET’T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7802111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Dapr ou Distributed Application Runtime, é uma nova forma de construir aplicativos distribuídos e microserviços de maneira mais fácil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25" y="2991287"/>
            <a:ext cx="5612936" cy="2913380"/>
          </a:xfrm>
        </p:spPr>
        <p:txBody>
          <a:bodyPr>
            <a:normAutofit/>
          </a:bodyPr>
          <a:lstStyle/>
          <a:p>
            <a:r>
              <a:rPr lang="pt-BR" dirty="0"/>
              <a:t>Microsoft + Cloud Native + Comunidade Open Source =  Dapr. </a:t>
            </a:r>
            <a:br>
              <a:rPr lang="pt-BR" dirty="0"/>
            </a:br>
            <a:r>
              <a:rPr lang="pt-BR" dirty="0"/>
              <a:t>- 18k stars</a:t>
            </a:r>
            <a:br>
              <a:rPr lang="pt-BR" dirty="0"/>
            </a:br>
            <a:r>
              <a:rPr lang="pt-BR" dirty="0"/>
              <a:t>- 182 Contributors</a:t>
            </a:r>
          </a:p>
          <a:p>
            <a:r>
              <a:rPr lang="pt-BR" dirty="0"/>
              <a:t>O projeto Dapr reúne desenvolvedores de todas as origens para </a:t>
            </a:r>
            <a:r>
              <a:rPr lang="pt-BR" b="1" dirty="0"/>
              <a:t>resolver alguns dos desafios mais difíceis do desenvolvimento de aplicativos distribuídos.</a:t>
            </a:r>
          </a:p>
          <a:p>
            <a:endParaRPr lang="pt-B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9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pt-BR" dirty="0"/>
              <a:t>Como o Dapr torna essa facilidade possível?</a:t>
            </a:r>
            <a:br>
              <a:rPr lang="pt-BR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876551"/>
            <a:ext cx="8872494" cy="2309811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Abstraindo aspectos comuns que são necessários para aplicações distribúidas </a:t>
            </a:r>
          </a:p>
          <a:p>
            <a:r>
              <a:rPr lang="pt-BR" dirty="0"/>
              <a:t>(como observabilidade, gerenciamento de estado, manipulação de eventos, associações a sistemas externos, configurações, secrets) em componentes (building blocks) </a:t>
            </a:r>
          </a:p>
          <a:p>
            <a:r>
              <a:rPr lang="pt-BR" dirty="0"/>
              <a:t>Estes podem ser plugados aos nossos serviços permitindo que nos concentremos na lógica de negócio.</a:t>
            </a:r>
          </a:p>
          <a:p>
            <a:r>
              <a:rPr lang="pt-BR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1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625" y="435370"/>
            <a:ext cx="4179570" cy="1715531"/>
          </a:xfrm>
        </p:spPr>
        <p:txBody>
          <a:bodyPr/>
          <a:lstStyle/>
          <a:p>
            <a:r>
              <a:rPr lang="en-US" dirty="0"/>
              <a:t>Any language, any framework, anywhere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Annual revenue growth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922089-6BDF-471F-A8DA-25C12744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02" y="2529100"/>
            <a:ext cx="7849318" cy="35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74" y="4629149"/>
            <a:ext cx="6696075" cy="1909763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independente de plataforma </a:t>
            </a:r>
            <a:br>
              <a:rPr lang="pt-BR" dirty="0"/>
            </a:br>
            <a:r>
              <a:rPr lang="pt-BR" dirty="0"/>
              <a:t>RODA em qualquer lugar localmente, Kubernetes e nuvens públicas, como AWS, Azure e GCP.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 capacidade de implantar seus microsserviços orientados a eventos no Kubernetes adiciona benefícios extras em escalabilidade sob demanda, alta disponibilidade e portabilidade. Integra-se ao KEDA, um escalonador automático orientado a eventos para Kubernetes. </a:t>
            </a:r>
            <a:br>
              <a:rPr lang="pt-BR" dirty="0"/>
            </a:br>
            <a:r>
              <a:rPr lang="en-US" dirty="0"/>
              <a:t>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625" y="435370"/>
            <a:ext cx="4979740" cy="1715531"/>
          </a:xfrm>
        </p:spPr>
        <p:txBody>
          <a:bodyPr/>
          <a:lstStyle/>
          <a:p>
            <a:r>
              <a:rPr lang="pt-BR" dirty="0"/>
              <a:t>Como funcionam esses componentes (Build Blocks)?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4432" y="2298584"/>
            <a:ext cx="3783435" cy="3355596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Os blocos são disponibilizados através de APIs HTTP e gRPC com uma arquitetura sidecar, seja como um contêiner ou como um processo, não exigindo que o código do aplicativo inclua qualquer código de tempo de execução Dapr. </a:t>
            </a:r>
          </a:p>
          <a:p>
            <a:endParaRPr lang="pt-BR" dirty="0"/>
          </a:p>
          <a:p>
            <a:br>
              <a:rPr lang="pt-BR" dirty="0"/>
            </a:br>
            <a:r>
              <a:rPr lang="pt-BR" dirty="0"/>
              <a:t>Alem disso cada bloco de construção é disponibilizado de maneira independente e você pode usar um, alguns, ou todos eles em seu aplicativo.. </a:t>
            </a:r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11A2B1-2D37-42B6-83C1-FE0C7D27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5" y="2702867"/>
            <a:ext cx="7470088" cy="25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857907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pt-BR" dirty="0"/>
              <a:t>Publisher Subcriber building block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77131"/>
            <a:ext cx="9929507" cy="4303552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O bloco de construção Dapr pub/sub fornece uma API independente de plataforma para enviar e receber mensagens. </a:t>
            </a:r>
          </a:p>
          <a:p>
            <a:endParaRPr lang="pt-BR" dirty="0"/>
          </a:p>
          <a:p>
            <a:r>
              <a:rPr lang="pt-BR" dirty="0"/>
              <a:t>Seus serviços publicam mensagens em um dado tópico e também assinam um tópico para consumir as mensagens.</a:t>
            </a:r>
          </a:p>
          <a:p>
            <a:endParaRPr lang="pt-BR" dirty="0"/>
          </a:p>
          <a:p>
            <a:r>
              <a:rPr lang="pt-BR" dirty="0"/>
              <a:t>O serviço faz uma chamada de rede para o building block Dapr pub/sub, exposto como um sidecar. </a:t>
            </a:r>
          </a:p>
          <a:p>
            <a:endParaRPr lang="pt-BR" dirty="0"/>
          </a:p>
          <a:p>
            <a:r>
              <a:rPr lang="pt-BR" dirty="0"/>
              <a:t>Esse building block  faz chamadas para um componente pub/sub Dapr que encapsula um produto específico de broker de mensagens (Kakfa, Azure Service Bus, Rabbit, Redis)</a:t>
            </a:r>
          </a:p>
          <a:p>
            <a:endParaRPr lang="pt-BR" dirty="0"/>
          </a:p>
          <a:p>
            <a:r>
              <a:rPr lang="pt-BR" dirty="0"/>
              <a:t>-   Para receber tópicos, o side car Dapr se inscreve no componente pub/sub do Dapr em nome do seu serviço e entrega as mensagens a um endpoint quando elas chegam.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7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100</TotalTime>
  <Words>705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SFMono-Regular</vt:lpstr>
      <vt:lpstr>Tenorite</vt:lpstr>
      <vt:lpstr>Office Theme</vt:lpstr>
      <vt:lpstr>DAPR Pub/Sub Pattern</vt:lpstr>
      <vt:lpstr>Quem sou</vt:lpstr>
      <vt:lpstr>agenda</vt:lpstr>
      <vt:lpstr>Dapr ou Distributed Application Runtime, é uma nova forma de construir aplicativos distribuídos e microserviços de maneira mais fácil</vt:lpstr>
      <vt:lpstr>Como o Dapr torna essa facilidade possível? </vt:lpstr>
      <vt:lpstr>Any language, any framework, anywhere</vt:lpstr>
      <vt:lpstr>independente de plataforma  RODA em qualquer lugar localmente, Kubernetes e nuvens públicas, como AWS, Azure e GCP.   A capacidade de implantar seus microsserviços orientados a eventos no Kubernetes adiciona benefícios extras em escalabilidade sob demanda, alta disponibilidade e portabilidade. Integra-se ao KEDA, um escalonador automático orientado a eventos para Kubernetes.  ​</vt:lpstr>
      <vt:lpstr>Como funcionam esses componentes (Build Blocks)?</vt:lpstr>
      <vt:lpstr>Publisher Subcriber building block  </vt:lpstr>
      <vt:lpstr>PowerPoint Presentation</vt:lpstr>
      <vt:lpstr>PowerPoint Presentation</vt:lpstr>
      <vt:lpstr>Fluxo interno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DAPR Pub/Sub Pattern</dc:title>
  <dc:creator>Tania Raquel Stormovski de Andrade</dc:creator>
  <cp:lastModifiedBy>Tania Raquel Stormovski de Andrade</cp:lastModifiedBy>
  <cp:revision>1</cp:revision>
  <dcterms:created xsi:type="dcterms:W3CDTF">2022-05-30T02:43:50Z</dcterms:created>
  <dcterms:modified xsi:type="dcterms:W3CDTF">2022-05-30T04:24:36Z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